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354"/>
  </p:notesMasterIdLst>
  <p:handoutMasterIdLst>
    <p:handoutMasterId r:id="rId355"/>
  </p:handoutMasterIdLst>
  <p:sldIdLst>
    <p:sldId id="780" r:id="rId4"/>
    <p:sldId id="257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776" r:id="rId16"/>
    <p:sldId id="271" r:id="rId17"/>
    <p:sldId id="777" r:id="rId18"/>
    <p:sldId id="272" r:id="rId19"/>
    <p:sldId id="652" r:id="rId20"/>
    <p:sldId id="778" r:id="rId21"/>
    <p:sldId id="274" r:id="rId22"/>
    <p:sldId id="779" r:id="rId23"/>
    <p:sldId id="275" r:id="rId24"/>
    <p:sldId id="276" r:id="rId25"/>
    <p:sldId id="277" r:id="rId26"/>
    <p:sldId id="279" r:id="rId27"/>
    <p:sldId id="278" r:id="rId28"/>
    <p:sldId id="619" r:id="rId29"/>
    <p:sldId id="280" r:id="rId30"/>
    <p:sldId id="281" r:id="rId31"/>
    <p:sldId id="283" r:id="rId32"/>
    <p:sldId id="284" r:id="rId33"/>
    <p:sldId id="655" r:id="rId34"/>
    <p:sldId id="288" r:id="rId35"/>
    <p:sldId id="287" r:id="rId36"/>
    <p:sldId id="289" r:id="rId37"/>
    <p:sldId id="290" r:id="rId38"/>
    <p:sldId id="291" r:id="rId39"/>
    <p:sldId id="506" r:id="rId40"/>
    <p:sldId id="292" r:id="rId41"/>
    <p:sldId id="293" r:id="rId42"/>
    <p:sldId id="620" r:id="rId43"/>
    <p:sldId id="294" r:id="rId44"/>
    <p:sldId id="295" r:id="rId45"/>
    <p:sldId id="296" r:id="rId46"/>
    <p:sldId id="297" r:id="rId47"/>
    <p:sldId id="507" r:id="rId48"/>
    <p:sldId id="298" r:id="rId49"/>
    <p:sldId id="299" r:id="rId50"/>
    <p:sldId id="671" r:id="rId51"/>
    <p:sldId id="301" r:id="rId52"/>
    <p:sldId id="302" r:id="rId53"/>
    <p:sldId id="303" r:id="rId54"/>
    <p:sldId id="304" r:id="rId55"/>
    <p:sldId id="508" r:id="rId56"/>
    <p:sldId id="737" r:id="rId57"/>
    <p:sldId id="305" r:id="rId58"/>
    <p:sldId id="311" r:id="rId59"/>
    <p:sldId id="509" r:id="rId60"/>
    <p:sldId id="312" r:id="rId61"/>
    <p:sldId id="510" r:id="rId62"/>
    <p:sldId id="781" r:id="rId63"/>
    <p:sldId id="782" r:id="rId64"/>
    <p:sldId id="783" r:id="rId65"/>
    <p:sldId id="784" r:id="rId66"/>
    <p:sldId id="786" r:id="rId67"/>
    <p:sldId id="785" r:id="rId68"/>
    <p:sldId id="511" r:id="rId69"/>
    <p:sldId id="314" r:id="rId70"/>
    <p:sldId id="512" r:id="rId71"/>
    <p:sldId id="315" r:id="rId72"/>
    <p:sldId id="310" r:id="rId73"/>
    <p:sldId id="306" r:id="rId74"/>
    <p:sldId id="307" r:id="rId75"/>
    <p:sldId id="738" r:id="rId76"/>
    <p:sldId id="308" r:id="rId77"/>
    <p:sldId id="309" r:id="rId78"/>
    <p:sldId id="317" r:id="rId79"/>
    <p:sldId id="318" r:id="rId80"/>
    <p:sldId id="739" r:id="rId81"/>
    <p:sldId id="319" r:id="rId82"/>
    <p:sldId id="740" r:id="rId83"/>
    <p:sldId id="320" r:id="rId84"/>
    <p:sldId id="321" r:id="rId85"/>
    <p:sldId id="322" r:id="rId86"/>
    <p:sldId id="323" r:id="rId87"/>
    <p:sldId id="324" r:id="rId88"/>
    <p:sldId id="325" r:id="rId89"/>
    <p:sldId id="326" r:id="rId90"/>
    <p:sldId id="327" r:id="rId91"/>
    <p:sldId id="328" r:id="rId92"/>
    <p:sldId id="330" r:id="rId93"/>
    <p:sldId id="741" r:id="rId94"/>
    <p:sldId id="742" r:id="rId95"/>
    <p:sldId id="332" r:id="rId96"/>
    <p:sldId id="333" r:id="rId97"/>
    <p:sldId id="334" r:id="rId98"/>
    <p:sldId id="335" r:id="rId99"/>
    <p:sldId id="336" r:id="rId100"/>
    <p:sldId id="338" r:id="rId101"/>
    <p:sldId id="339" r:id="rId102"/>
    <p:sldId id="743" r:id="rId103"/>
    <p:sldId id="340" r:id="rId104"/>
    <p:sldId id="343" r:id="rId105"/>
    <p:sldId id="342" r:id="rId106"/>
    <p:sldId id="744" r:id="rId107"/>
    <p:sldId id="344" r:id="rId108"/>
    <p:sldId id="672" r:id="rId109"/>
    <p:sldId id="345" r:id="rId110"/>
    <p:sldId id="346" r:id="rId111"/>
    <p:sldId id="633" r:id="rId112"/>
    <p:sldId id="348" r:id="rId113"/>
    <p:sldId id="349" r:id="rId114"/>
    <p:sldId id="673" r:id="rId115"/>
    <p:sldId id="674" r:id="rId116"/>
    <p:sldId id="676" r:id="rId117"/>
    <p:sldId id="353" r:id="rId118"/>
    <p:sldId id="354" r:id="rId119"/>
    <p:sldId id="355" r:id="rId120"/>
    <p:sldId id="745" r:id="rId121"/>
    <p:sldId id="677" r:id="rId122"/>
    <p:sldId id="356" r:id="rId123"/>
    <p:sldId id="357" r:id="rId124"/>
    <p:sldId id="746" r:id="rId125"/>
    <p:sldId id="678" r:id="rId126"/>
    <p:sldId id="358" r:id="rId127"/>
    <p:sldId id="359" r:id="rId128"/>
    <p:sldId id="360" r:id="rId129"/>
    <p:sldId id="747" r:id="rId130"/>
    <p:sldId id="361" r:id="rId131"/>
    <p:sldId id="362" r:id="rId132"/>
    <p:sldId id="632" r:id="rId133"/>
    <p:sldId id="363" r:id="rId134"/>
    <p:sldId id="748" r:id="rId135"/>
    <p:sldId id="364" r:id="rId136"/>
    <p:sldId id="365" r:id="rId137"/>
    <p:sldId id="366" r:id="rId138"/>
    <p:sldId id="712" r:id="rId139"/>
    <p:sldId id="713" r:id="rId140"/>
    <p:sldId id="714" r:id="rId141"/>
    <p:sldId id="715" r:id="rId142"/>
    <p:sldId id="716" r:id="rId143"/>
    <p:sldId id="717" r:id="rId144"/>
    <p:sldId id="718" r:id="rId145"/>
    <p:sldId id="719" r:id="rId146"/>
    <p:sldId id="720" r:id="rId147"/>
    <p:sldId id="721" r:id="rId148"/>
    <p:sldId id="722" r:id="rId149"/>
    <p:sldId id="723" r:id="rId150"/>
    <p:sldId id="724" r:id="rId151"/>
    <p:sldId id="725" r:id="rId152"/>
    <p:sldId id="726" r:id="rId153"/>
    <p:sldId id="727" r:id="rId154"/>
    <p:sldId id="729" r:id="rId155"/>
    <p:sldId id="730" r:id="rId156"/>
    <p:sldId id="731" r:id="rId157"/>
    <p:sldId id="732" r:id="rId158"/>
    <p:sldId id="734" r:id="rId159"/>
    <p:sldId id="735" r:id="rId160"/>
    <p:sldId id="387" r:id="rId161"/>
    <p:sldId id="388" r:id="rId162"/>
    <p:sldId id="635" r:id="rId163"/>
    <p:sldId id="389" r:id="rId164"/>
    <p:sldId id="390" r:id="rId165"/>
    <p:sldId id="749" r:id="rId166"/>
    <p:sldId id="391" r:id="rId167"/>
    <p:sldId id="392" r:id="rId168"/>
    <p:sldId id="393" r:id="rId169"/>
    <p:sldId id="394" r:id="rId170"/>
    <p:sldId id="395" r:id="rId171"/>
    <p:sldId id="663" r:id="rId172"/>
    <p:sldId id="636" r:id="rId173"/>
    <p:sldId id="396" r:id="rId174"/>
    <p:sldId id="397" r:id="rId175"/>
    <p:sldId id="750" r:id="rId176"/>
    <p:sldId id="398" r:id="rId177"/>
    <p:sldId id="399" r:id="rId178"/>
    <p:sldId id="751" r:id="rId179"/>
    <p:sldId id="400" r:id="rId180"/>
    <p:sldId id="754" r:id="rId181"/>
    <p:sldId id="401" r:id="rId182"/>
    <p:sldId id="402" r:id="rId183"/>
    <p:sldId id="403" r:id="rId184"/>
    <p:sldId id="752" r:id="rId185"/>
    <p:sldId id="404" r:id="rId186"/>
    <p:sldId id="405" r:id="rId187"/>
    <p:sldId id="753" r:id="rId188"/>
    <p:sldId id="407" r:id="rId189"/>
    <p:sldId id="755" r:id="rId190"/>
    <p:sldId id="408" r:id="rId191"/>
    <p:sldId id="409" r:id="rId192"/>
    <p:sldId id="410" r:id="rId193"/>
    <p:sldId id="411" r:id="rId194"/>
    <p:sldId id="412" r:id="rId195"/>
    <p:sldId id="413" r:id="rId196"/>
    <p:sldId id="756" r:id="rId197"/>
    <p:sldId id="414" r:id="rId198"/>
    <p:sldId id="757" r:id="rId199"/>
    <p:sldId id="415" r:id="rId200"/>
    <p:sldId id="416" r:id="rId201"/>
    <p:sldId id="417" r:id="rId202"/>
    <p:sldId id="758" r:id="rId203"/>
    <p:sldId id="418" r:id="rId204"/>
    <p:sldId id="419" r:id="rId205"/>
    <p:sldId id="420" r:id="rId206"/>
    <p:sldId id="421" r:id="rId207"/>
    <p:sldId id="422" r:id="rId208"/>
    <p:sldId id="423" r:id="rId209"/>
    <p:sldId id="424" r:id="rId210"/>
    <p:sldId id="425" r:id="rId211"/>
    <p:sldId id="426" r:id="rId212"/>
    <p:sldId id="427" r:id="rId213"/>
    <p:sldId id="428" r:id="rId214"/>
    <p:sldId id="429" r:id="rId215"/>
    <p:sldId id="430" r:id="rId216"/>
    <p:sldId id="431" r:id="rId217"/>
    <p:sldId id="432" r:id="rId218"/>
    <p:sldId id="433" r:id="rId219"/>
    <p:sldId id="434" r:id="rId220"/>
    <p:sldId id="435" r:id="rId221"/>
    <p:sldId id="436" r:id="rId222"/>
    <p:sldId id="639" r:id="rId223"/>
    <p:sldId id="759" r:id="rId224"/>
    <p:sldId id="760" r:id="rId225"/>
    <p:sldId id="761" r:id="rId226"/>
    <p:sldId id="762" r:id="rId227"/>
    <p:sldId id="763" r:id="rId228"/>
    <p:sldId id="764" r:id="rId229"/>
    <p:sldId id="765" r:id="rId230"/>
    <p:sldId id="766" r:id="rId231"/>
    <p:sldId id="767" r:id="rId232"/>
    <p:sldId id="768" r:id="rId233"/>
    <p:sldId id="769" r:id="rId234"/>
    <p:sldId id="770" r:id="rId235"/>
    <p:sldId id="640" r:id="rId236"/>
    <p:sldId id="459" r:id="rId237"/>
    <p:sldId id="771" r:id="rId238"/>
    <p:sldId id="460" r:id="rId239"/>
    <p:sldId id="461" r:id="rId240"/>
    <p:sldId id="772" r:id="rId241"/>
    <p:sldId id="641" r:id="rId242"/>
    <p:sldId id="462" r:id="rId243"/>
    <p:sldId id="464" r:id="rId244"/>
    <p:sldId id="465" r:id="rId245"/>
    <p:sldId id="466" r:id="rId246"/>
    <p:sldId id="467" r:id="rId247"/>
    <p:sldId id="468" r:id="rId248"/>
    <p:sldId id="469" r:id="rId249"/>
    <p:sldId id="642" r:id="rId250"/>
    <p:sldId id="470" r:id="rId251"/>
    <p:sldId id="471" r:id="rId252"/>
    <p:sldId id="664" r:id="rId253"/>
    <p:sldId id="473" r:id="rId254"/>
    <p:sldId id="474" r:id="rId255"/>
    <p:sldId id="773" r:id="rId256"/>
    <p:sldId id="643" r:id="rId257"/>
    <p:sldId id="475" r:id="rId258"/>
    <p:sldId id="477" r:id="rId259"/>
    <p:sldId id="644" r:id="rId260"/>
    <p:sldId id="478" r:id="rId261"/>
    <p:sldId id="479" r:id="rId262"/>
    <p:sldId id="484" r:id="rId263"/>
    <p:sldId id="486" r:id="rId264"/>
    <p:sldId id="645" r:id="rId265"/>
    <p:sldId id="487" r:id="rId266"/>
    <p:sldId id="488" r:id="rId267"/>
    <p:sldId id="489" r:id="rId268"/>
    <p:sldId id="490" r:id="rId269"/>
    <p:sldId id="774" r:id="rId270"/>
    <p:sldId id="493" r:id="rId271"/>
    <p:sldId id="495" r:id="rId272"/>
    <p:sldId id="497" r:id="rId273"/>
    <p:sldId id="498" r:id="rId274"/>
    <p:sldId id="499" r:id="rId275"/>
    <p:sldId id="646" r:id="rId276"/>
    <p:sldId id="500" r:id="rId277"/>
    <p:sldId id="501" r:id="rId278"/>
    <p:sldId id="503" r:id="rId279"/>
    <p:sldId id="504" r:id="rId280"/>
    <p:sldId id="524" r:id="rId281"/>
    <p:sldId id="505" r:id="rId282"/>
    <p:sldId id="525" r:id="rId283"/>
    <p:sldId id="526" r:id="rId284"/>
    <p:sldId id="527" r:id="rId285"/>
    <p:sldId id="528" r:id="rId286"/>
    <p:sldId id="529" r:id="rId287"/>
    <p:sldId id="530" r:id="rId288"/>
    <p:sldId id="531" r:id="rId289"/>
    <p:sldId id="532" r:id="rId290"/>
    <p:sldId id="533" r:id="rId291"/>
    <p:sldId id="535" r:id="rId292"/>
    <p:sldId id="543" r:id="rId293"/>
    <p:sldId id="546" r:id="rId294"/>
    <p:sldId id="547" r:id="rId295"/>
    <p:sldId id="548" r:id="rId296"/>
    <p:sldId id="549" r:id="rId297"/>
    <p:sldId id="647" r:id="rId298"/>
    <p:sldId id="552" r:id="rId299"/>
    <p:sldId id="553" r:id="rId300"/>
    <p:sldId id="554" r:id="rId301"/>
    <p:sldId id="613" r:id="rId302"/>
    <p:sldId id="614" r:id="rId303"/>
    <p:sldId id="615" r:id="rId304"/>
    <p:sldId id="599" r:id="rId305"/>
    <p:sldId id="555" r:id="rId306"/>
    <p:sldId id="557" r:id="rId307"/>
    <p:sldId id="558" r:id="rId308"/>
    <p:sldId id="648" r:id="rId309"/>
    <p:sldId id="560" r:id="rId310"/>
    <p:sldId id="561" r:id="rId311"/>
    <p:sldId id="563" r:id="rId312"/>
    <p:sldId id="562" r:id="rId313"/>
    <p:sldId id="564" r:id="rId314"/>
    <p:sldId id="649" r:id="rId315"/>
    <p:sldId id="566" r:id="rId316"/>
    <p:sldId id="567" r:id="rId317"/>
    <p:sldId id="568" r:id="rId318"/>
    <p:sldId id="569" r:id="rId319"/>
    <p:sldId id="570" r:id="rId320"/>
    <p:sldId id="616" r:id="rId321"/>
    <p:sldId id="571" r:id="rId322"/>
    <p:sldId id="572" r:id="rId323"/>
    <p:sldId id="650" r:id="rId324"/>
    <p:sldId id="574" r:id="rId325"/>
    <p:sldId id="575" r:id="rId326"/>
    <p:sldId id="576" r:id="rId327"/>
    <p:sldId id="577" r:id="rId328"/>
    <p:sldId id="578" r:id="rId329"/>
    <p:sldId id="579" r:id="rId330"/>
    <p:sldId id="580" r:id="rId331"/>
    <p:sldId id="581" r:id="rId332"/>
    <p:sldId id="582" r:id="rId333"/>
    <p:sldId id="586" r:id="rId334"/>
    <p:sldId id="587" r:id="rId335"/>
    <p:sldId id="617" r:id="rId336"/>
    <p:sldId id="583" r:id="rId337"/>
    <p:sldId id="585" r:id="rId338"/>
    <p:sldId id="588" r:id="rId339"/>
    <p:sldId id="618" r:id="rId340"/>
    <p:sldId id="589" r:id="rId341"/>
    <p:sldId id="590" r:id="rId342"/>
    <p:sldId id="591" r:id="rId343"/>
    <p:sldId id="592" r:id="rId344"/>
    <p:sldId id="593" r:id="rId345"/>
    <p:sldId id="594" r:id="rId346"/>
    <p:sldId id="651" r:id="rId347"/>
    <p:sldId id="595" r:id="rId348"/>
    <p:sldId id="596" r:id="rId349"/>
    <p:sldId id="597" r:id="rId350"/>
    <p:sldId id="787" r:id="rId351"/>
    <p:sldId id="598" r:id="rId352"/>
    <p:sldId id="600" r:id="rId353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434" autoAdjust="0"/>
  </p:normalViewPr>
  <p:slideViewPr>
    <p:cSldViewPr>
      <p:cViewPr varScale="1">
        <p:scale>
          <a:sx n="70" d="100"/>
          <a:sy n="70" d="100"/>
        </p:scale>
        <p:origin x="16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38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99" Type="http://schemas.openxmlformats.org/officeDocument/2006/relationships/slide" Target="slides/slide296.xml"/><Relationship Id="rId21" Type="http://schemas.openxmlformats.org/officeDocument/2006/relationships/slide" Target="slides/slide18.xml"/><Relationship Id="rId63" Type="http://schemas.openxmlformats.org/officeDocument/2006/relationships/slide" Target="slides/slide60.xml"/><Relationship Id="rId159" Type="http://schemas.openxmlformats.org/officeDocument/2006/relationships/slide" Target="slides/slide156.xml"/><Relationship Id="rId324" Type="http://schemas.openxmlformats.org/officeDocument/2006/relationships/slide" Target="slides/slide321.xml"/><Relationship Id="rId170" Type="http://schemas.openxmlformats.org/officeDocument/2006/relationships/slide" Target="slides/slide167.xml"/><Relationship Id="rId226" Type="http://schemas.openxmlformats.org/officeDocument/2006/relationships/slide" Target="slides/slide223.xml"/><Relationship Id="rId268" Type="http://schemas.openxmlformats.org/officeDocument/2006/relationships/slide" Target="slides/slide265.xml"/><Relationship Id="rId32" Type="http://schemas.openxmlformats.org/officeDocument/2006/relationships/slide" Target="slides/slide29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335" Type="http://schemas.openxmlformats.org/officeDocument/2006/relationships/slide" Target="slides/slide332.xml"/><Relationship Id="rId5" Type="http://schemas.openxmlformats.org/officeDocument/2006/relationships/slide" Target="slides/slide2.xml"/><Relationship Id="rId181" Type="http://schemas.openxmlformats.org/officeDocument/2006/relationships/slide" Target="slides/slide178.xml"/><Relationship Id="rId237" Type="http://schemas.openxmlformats.org/officeDocument/2006/relationships/slide" Target="slides/slide234.xml"/><Relationship Id="rId279" Type="http://schemas.openxmlformats.org/officeDocument/2006/relationships/slide" Target="slides/slide276.xml"/><Relationship Id="rId43" Type="http://schemas.openxmlformats.org/officeDocument/2006/relationships/slide" Target="slides/slide40.xml"/><Relationship Id="rId139" Type="http://schemas.openxmlformats.org/officeDocument/2006/relationships/slide" Target="slides/slide136.xml"/><Relationship Id="rId290" Type="http://schemas.openxmlformats.org/officeDocument/2006/relationships/slide" Target="slides/slide287.xml"/><Relationship Id="rId304" Type="http://schemas.openxmlformats.org/officeDocument/2006/relationships/slide" Target="slides/slide301.xml"/><Relationship Id="rId346" Type="http://schemas.openxmlformats.org/officeDocument/2006/relationships/slide" Target="slides/slide343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92" Type="http://schemas.openxmlformats.org/officeDocument/2006/relationships/slide" Target="slides/slide189.xml"/><Relationship Id="rId206" Type="http://schemas.openxmlformats.org/officeDocument/2006/relationships/slide" Target="slides/slide203.xml"/><Relationship Id="rId248" Type="http://schemas.openxmlformats.org/officeDocument/2006/relationships/slide" Target="slides/slide245.xml"/><Relationship Id="rId12" Type="http://schemas.openxmlformats.org/officeDocument/2006/relationships/slide" Target="slides/slide9.xml"/><Relationship Id="rId108" Type="http://schemas.openxmlformats.org/officeDocument/2006/relationships/slide" Target="slides/slide105.xml"/><Relationship Id="rId315" Type="http://schemas.openxmlformats.org/officeDocument/2006/relationships/slide" Target="slides/slide312.xml"/><Relationship Id="rId357" Type="http://schemas.openxmlformats.org/officeDocument/2006/relationships/viewProps" Target="viewProps.xml"/><Relationship Id="rId54" Type="http://schemas.openxmlformats.org/officeDocument/2006/relationships/slide" Target="slides/slide51.xml"/><Relationship Id="rId96" Type="http://schemas.openxmlformats.org/officeDocument/2006/relationships/slide" Target="slides/slide93.xml"/><Relationship Id="rId161" Type="http://schemas.openxmlformats.org/officeDocument/2006/relationships/slide" Target="slides/slide158.xml"/><Relationship Id="rId217" Type="http://schemas.openxmlformats.org/officeDocument/2006/relationships/slide" Target="slides/slide214.xml"/><Relationship Id="rId259" Type="http://schemas.openxmlformats.org/officeDocument/2006/relationships/slide" Target="slides/slide256.xml"/><Relationship Id="rId23" Type="http://schemas.openxmlformats.org/officeDocument/2006/relationships/slide" Target="slides/slide20.xml"/><Relationship Id="rId119" Type="http://schemas.openxmlformats.org/officeDocument/2006/relationships/slide" Target="slides/slide116.xml"/><Relationship Id="rId270" Type="http://schemas.openxmlformats.org/officeDocument/2006/relationships/slide" Target="slides/slide267.xml"/><Relationship Id="rId326" Type="http://schemas.openxmlformats.org/officeDocument/2006/relationships/slide" Target="slides/slide323.xml"/><Relationship Id="rId65" Type="http://schemas.openxmlformats.org/officeDocument/2006/relationships/slide" Target="slides/slide62.xml"/><Relationship Id="rId130" Type="http://schemas.openxmlformats.org/officeDocument/2006/relationships/slide" Target="slides/slide127.xml"/><Relationship Id="rId172" Type="http://schemas.openxmlformats.org/officeDocument/2006/relationships/slide" Target="slides/slide169.xml"/><Relationship Id="rId228" Type="http://schemas.openxmlformats.org/officeDocument/2006/relationships/slide" Target="slides/slide225.xml"/><Relationship Id="rId281" Type="http://schemas.openxmlformats.org/officeDocument/2006/relationships/slide" Target="slides/slide278.xml"/><Relationship Id="rId337" Type="http://schemas.openxmlformats.org/officeDocument/2006/relationships/slide" Target="slides/slide334.xml"/><Relationship Id="rId34" Type="http://schemas.openxmlformats.org/officeDocument/2006/relationships/slide" Target="slides/slide31.xml"/><Relationship Id="rId76" Type="http://schemas.openxmlformats.org/officeDocument/2006/relationships/slide" Target="slides/slide73.xml"/><Relationship Id="rId141" Type="http://schemas.openxmlformats.org/officeDocument/2006/relationships/slide" Target="slides/slide138.xml"/><Relationship Id="rId7" Type="http://schemas.openxmlformats.org/officeDocument/2006/relationships/slide" Target="slides/slide4.xml"/><Relationship Id="rId183" Type="http://schemas.openxmlformats.org/officeDocument/2006/relationships/slide" Target="slides/slide180.xml"/><Relationship Id="rId239" Type="http://schemas.openxmlformats.org/officeDocument/2006/relationships/slide" Target="slides/slide236.xml"/><Relationship Id="rId250" Type="http://schemas.openxmlformats.org/officeDocument/2006/relationships/slide" Target="slides/slide247.xml"/><Relationship Id="rId292" Type="http://schemas.openxmlformats.org/officeDocument/2006/relationships/slide" Target="slides/slide289.xml"/><Relationship Id="rId306" Type="http://schemas.openxmlformats.org/officeDocument/2006/relationships/slide" Target="slides/slide303.xml"/><Relationship Id="rId45" Type="http://schemas.openxmlformats.org/officeDocument/2006/relationships/slide" Target="slides/slide42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348" Type="http://schemas.openxmlformats.org/officeDocument/2006/relationships/slide" Target="slides/slide345.xml"/><Relationship Id="rId152" Type="http://schemas.openxmlformats.org/officeDocument/2006/relationships/slide" Target="slides/slide149.xml"/><Relationship Id="rId194" Type="http://schemas.openxmlformats.org/officeDocument/2006/relationships/slide" Target="slides/slide191.xml"/><Relationship Id="rId208" Type="http://schemas.openxmlformats.org/officeDocument/2006/relationships/slide" Target="slides/slide205.xml"/><Relationship Id="rId261" Type="http://schemas.openxmlformats.org/officeDocument/2006/relationships/slide" Target="slides/slide258.xml"/><Relationship Id="rId14" Type="http://schemas.openxmlformats.org/officeDocument/2006/relationships/slide" Target="slides/slide11.xml"/><Relationship Id="rId56" Type="http://schemas.openxmlformats.org/officeDocument/2006/relationships/slide" Target="slides/slide53.xml"/><Relationship Id="rId317" Type="http://schemas.openxmlformats.org/officeDocument/2006/relationships/slide" Target="slides/slide314.xml"/><Relationship Id="rId359" Type="http://schemas.openxmlformats.org/officeDocument/2006/relationships/tableStyles" Target="tableStyles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63" Type="http://schemas.openxmlformats.org/officeDocument/2006/relationships/slide" Target="slides/slide160.xml"/><Relationship Id="rId219" Type="http://schemas.openxmlformats.org/officeDocument/2006/relationships/slide" Target="slides/slide216.xml"/><Relationship Id="rId230" Type="http://schemas.openxmlformats.org/officeDocument/2006/relationships/slide" Target="slides/slide227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72" Type="http://schemas.openxmlformats.org/officeDocument/2006/relationships/slide" Target="slides/slide269.xml"/><Relationship Id="rId293" Type="http://schemas.openxmlformats.org/officeDocument/2006/relationships/slide" Target="slides/slide290.xml"/><Relationship Id="rId307" Type="http://schemas.openxmlformats.org/officeDocument/2006/relationships/slide" Target="slides/slide304.xml"/><Relationship Id="rId328" Type="http://schemas.openxmlformats.org/officeDocument/2006/relationships/slide" Target="slides/slide325.xml"/><Relationship Id="rId349" Type="http://schemas.openxmlformats.org/officeDocument/2006/relationships/slide" Target="slides/slide346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74" Type="http://schemas.openxmlformats.org/officeDocument/2006/relationships/slide" Target="slides/slide171.xml"/><Relationship Id="rId195" Type="http://schemas.openxmlformats.org/officeDocument/2006/relationships/slide" Target="slides/slide192.xml"/><Relationship Id="rId209" Type="http://schemas.openxmlformats.org/officeDocument/2006/relationships/slide" Target="slides/slide206.xml"/><Relationship Id="rId360" Type="http://schemas.openxmlformats.org/officeDocument/2006/relationships/customXml" Target="../customXml/item3.xml"/><Relationship Id="rId220" Type="http://schemas.openxmlformats.org/officeDocument/2006/relationships/slide" Target="slides/slide217.xml"/><Relationship Id="rId241" Type="http://schemas.openxmlformats.org/officeDocument/2006/relationships/slide" Target="slides/slide23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262" Type="http://schemas.openxmlformats.org/officeDocument/2006/relationships/slide" Target="slides/slide259.xml"/><Relationship Id="rId283" Type="http://schemas.openxmlformats.org/officeDocument/2006/relationships/slide" Target="slides/slide280.xml"/><Relationship Id="rId318" Type="http://schemas.openxmlformats.org/officeDocument/2006/relationships/slide" Target="slides/slide315.xml"/><Relationship Id="rId339" Type="http://schemas.openxmlformats.org/officeDocument/2006/relationships/slide" Target="slides/slide336.xml"/><Relationship Id="rId78" Type="http://schemas.openxmlformats.org/officeDocument/2006/relationships/slide" Target="slides/slide75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64" Type="http://schemas.openxmlformats.org/officeDocument/2006/relationships/slide" Target="slides/slide161.xml"/><Relationship Id="rId185" Type="http://schemas.openxmlformats.org/officeDocument/2006/relationships/slide" Target="slides/slide182.xml"/><Relationship Id="rId350" Type="http://schemas.openxmlformats.org/officeDocument/2006/relationships/slide" Target="slides/slide347.xml"/><Relationship Id="rId9" Type="http://schemas.openxmlformats.org/officeDocument/2006/relationships/slide" Target="slides/slide6.xml"/><Relationship Id="rId210" Type="http://schemas.openxmlformats.org/officeDocument/2006/relationships/slide" Target="slides/slide207.xml"/><Relationship Id="rId26" Type="http://schemas.openxmlformats.org/officeDocument/2006/relationships/slide" Target="slides/slide23.xml"/><Relationship Id="rId231" Type="http://schemas.openxmlformats.org/officeDocument/2006/relationships/slide" Target="slides/slide228.xml"/><Relationship Id="rId252" Type="http://schemas.openxmlformats.org/officeDocument/2006/relationships/slide" Target="slides/slide249.xml"/><Relationship Id="rId273" Type="http://schemas.openxmlformats.org/officeDocument/2006/relationships/slide" Target="slides/slide270.xml"/><Relationship Id="rId294" Type="http://schemas.openxmlformats.org/officeDocument/2006/relationships/slide" Target="slides/slide291.xml"/><Relationship Id="rId308" Type="http://schemas.openxmlformats.org/officeDocument/2006/relationships/slide" Target="slides/slide305.xml"/><Relationship Id="rId329" Type="http://schemas.openxmlformats.org/officeDocument/2006/relationships/slide" Target="slides/slide326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54" Type="http://schemas.openxmlformats.org/officeDocument/2006/relationships/slide" Target="slides/slide151.xml"/><Relationship Id="rId175" Type="http://schemas.openxmlformats.org/officeDocument/2006/relationships/slide" Target="slides/slide172.xml"/><Relationship Id="rId340" Type="http://schemas.openxmlformats.org/officeDocument/2006/relationships/slide" Target="slides/slide337.xml"/><Relationship Id="rId196" Type="http://schemas.openxmlformats.org/officeDocument/2006/relationships/slide" Target="slides/slide193.xml"/><Relationship Id="rId200" Type="http://schemas.openxmlformats.org/officeDocument/2006/relationships/slide" Target="slides/slide197.xml"/><Relationship Id="rId16" Type="http://schemas.openxmlformats.org/officeDocument/2006/relationships/slide" Target="slides/slide13.xml"/><Relationship Id="rId221" Type="http://schemas.openxmlformats.org/officeDocument/2006/relationships/slide" Target="slides/slide218.xml"/><Relationship Id="rId242" Type="http://schemas.openxmlformats.org/officeDocument/2006/relationships/slide" Target="slides/slide239.xml"/><Relationship Id="rId263" Type="http://schemas.openxmlformats.org/officeDocument/2006/relationships/slide" Target="slides/slide260.xml"/><Relationship Id="rId284" Type="http://schemas.openxmlformats.org/officeDocument/2006/relationships/slide" Target="slides/slide281.xml"/><Relationship Id="rId319" Type="http://schemas.openxmlformats.org/officeDocument/2006/relationships/slide" Target="slides/slide316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330" Type="http://schemas.openxmlformats.org/officeDocument/2006/relationships/slide" Target="slides/slide327.xml"/><Relationship Id="rId90" Type="http://schemas.openxmlformats.org/officeDocument/2006/relationships/slide" Target="slides/slide87.xml"/><Relationship Id="rId165" Type="http://schemas.openxmlformats.org/officeDocument/2006/relationships/slide" Target="slides/slide162.xml"/><Relationship Id="rId186" Type="http://schemas.openxmlformats.org/officeDocument/2006/relationships/slide" Target="slides/slide183.xml"/><Relationship Id="rId351" Type="http://schemas.openxmlformats.org/officeDocument/2006/relationships/slide" Target="slides/slide348.xml"/><Relationship Id="rId211" Type="http://schemas.openxmlformats.org/officeDocument/2006/relationships/slide" Target="slides/slide208.xml"/><Relationship Id="rId232" Type="http://schemas.openxmlformats.org/officeDocument/2006/relationships/slide" Target="slides/slide229.xml"/><Relationship Id="rId253" Type="http://schemas.openxmlformats.org/officeDocument/2006/relationships/slide" Target="slides/slide250.xml"/><Relationship Id="rId274" Type="http://schemas.openxmlformats.org/officeDocument/2006/relationships/slide" Target="slides/slide271.xml"/><Relationship Id="rId295" Type="http://schemas.openxmlformats.org/officeDocument/2006/relationships/slide" Target="slides/slide292.xml"/><Relationship Id="rId309" Type="http://schemas.openxmlformats.org/officeDocument/2006/relationships/slide" Target="slides/slide306.xml"/><Relationship Id="rId27" Type="http://schemas.openxmlformats.org/officeDocument/2006/relationships/slide" Target="slides/slide24.xml"/><Relationship Id="rId48" Type="http://schemas.openxmlformats.org/officeDocument/2006/relationships/slide" Target="slides/slide45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34" Type="http://schemas.openxmlformats.org/officeDocument/2006/relationships/slide" Target="slides/slide131.xml"/><Relationship Id="rId320" Type="http://schemas.openxmlformats.org/officeDocument/2006/relationships/slide" Target="slides/slide317.xml"/><Relationship Id="rId80" Type="http://schemas.openxmlformats.org/officeDocument/2006/relationships/slide" Target="slides/slide77.xml"/><Relationship Id="rId155" Type="http://schemas.openxmlformats.org/officeDocument/2006/relationships/slide" Target="slides/slide152.xml"/><Relationship Id="rId176" Type="http://schemas.openxmlformats.org/officeDocument/2006/relationships/slide" Target="slides/slide173.xml"/><Relationship Id="rId197" Type="http://schemas.openxmlformats.org/officeDocument/2006/relationships/slide" Target="slides/slide194.xml"/><Relationship Id="rId341" Type="http://schemas.openxmlformats.org/officeDocument/2006/relationships/slide" Target="slides/slide338.xml"/><Relationship Id="rId201" Type="http://schemas.openxmlformats.org/officeDocument/2006/relationships/slide" Target="slides/slide198.xml"/><Relationship Id="rId222" Type="http://schemas.openxmlformats.org/officeDocument/2006/relationships/slide" Target="slides/slide219.xml"/><Relationship Id="rId243" Type="http://schemas.openxmlformats.org/officeDocument/2006/relationships/slide" Target="slides/slide240.xml"/><Relationship Id="rId264" Type="http://schemas.openxmlformats.org/officeDocument/2006/relationships/slide" Target="slides/slide261.xml"/><Relationship Id="rId285" Type="http://schemas.openxmlformats.org/officeDocument/2006/relationships/slide" Target="slides/slide282.xml"/><Relationship Id="rId17" Type="http://schemas.openxmlformats.org/officeDocument/2006/relationships/slide" Target="slides/slide14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24" Type="http://schemas.openxmlformats.org/officeDocument/2006/relationships/slide" Target="slides/slide121.xml"/><Relationship Id="rId310" Type="http://schemas.openxmlformats.org/officeDocument/2006/relationships/slide" Target="slides/slide307.xml"/><Relationship Id="rId70" Type="http://schemas.openxmlformats.org/officeDocument/2006/relationships/slide" Target="slides/slide67.xml"/><Relationship Id="rId91" Type="http://schemas.openxmlformats.org/officeDocument/2006/relationships/slide" Target="slides/slide88.xml"/><Relationship Id="rId145" Type="http://schemas.openxmlformats.org/officeDocument/2006/relationships/slide" Target="slides/slide142.xml"/><Relationship Id="rId166" Type="http://schemas.openxmlformats.org/officeDocument/2006/relationships/slide" Target="slides/slide163.xml"/><Relationship Id="rId187" Type="http://schemas.openxmlformats.org/officeDocument/2006/relationships/slide" Target="slides/slide184.xml"/><Relationship Id="rId331" Type="http://schemas.openxmlformats.org/officeDocument/2006/relationships/slide" Target="slides/slide328.xml"/><Relationship Id="rId352" Type="http://schemas.openxmlformats.org/officeDocument/2006/relationships/slide" Target="slides/slide349.xml"/><Relationship Id="rId1" Type="http://schemas.openxmlformats.org/officeDocument/2006/relationships/customXml" Target="../customXml/item1.xml"/><Relationship Id="rId212" Type="http://schemas.openxmlformats.org/officeDocument/2006/relationships/slide" Target="slides/slide209.xml"/><Relationship Id="rId233" Type="http://schemas.openxmlformats.org/officeDocument/2006/relationships/slide" Target="slides/slide230.xml"/><Relationship Id="rId254" Type="http://schemas.openxmlformats.org/officeDocument/2006/relationships/slide" Target="slides/slide251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275" Type="http://schemas.openxmlformats.org/officeDocument/2006/relationships/slide" Target="slides/slide272.xml"/><Relationship Id="rId296" Type="http://schemas.openxmlformats.org/officeDocument/2006/relationships/slide" Target="slides/slide293.xml"/><Relationship Id="rId300" Type="http://schemas.openxmlformats.org/officeDocument/2006/relationships/slide" Target="slides/slide297.xml"/><Relationship Id="rId60" Type="http://schemas.openxmlformats.org/officeDocument/2006/relationships/slide" Target="slides/slide57.xml"/><Relationship Id="rId81" Type="http://schemas.openxmlformats.org/officeDocument/2006/relationships/slide" Target="slides/slide78.xml"/><Relationship Id="rId135" Type="http://schemas.openxmlformats.org/officeDocument/2006/relationships/slide" Target="slides/slide132.xml"/><Relationship Id="rId156" Type="http://schemas.openxmlformats.org/officeDocument/2006/relationships/slide" Target="slides/slide153.xml"/><Relationship Id="rId177" Type="http://schemas.openxmlformats.org/officeDocument/2006/relationships/slide" Target="slides/slide174.xml"/><Relationship Id="rId198" Type="http://schemas.openxmlformats.org/officeDocument/2006/relationships/slide" Target="slides/slide195.xml"/><Relationship Id="rId321" Type="http://schemas.openxmlformats.org/officeDocument/2006/relationships/slide" Target="slides/slide318.xml"/><Relationship Id="rId342" Type="http://schemas.openxmlformats.org/officeDocument/2006/relationships/slide" Target="slides/slide339.xml"/><Relationship Id="rId202" Type="http://schemas.openxmlformats.org/officeDocument/2006/relationships/slide" Target="slides/slide199.xml"/><Relationship Id="rId223" Type="http://schemas.openxmlformats.org/officeDocument/2006/relationships/slide" Target="slides/slide220.xml"/><Relationship Id="rId244" Type="http://schemas.openxmlformats.org/officeDocument/2006/relationships/slide" Target="slides/slide241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265" Type="http://schemas.openxmlformats.org/officeDocument/2006/relationships/slide" Target="slides/slide262.xml"/><Relationship Id="rId286" Type="http://schemas.openxmlformats.org/officeDocument/2006/relationships/slide" Target="slides/slide283.xml"/><Relationship Id="rId50" Type="http://schemas.openxmlformats.org/officeDocument/2006/relationships/slide" Target="slides/slide47.xml"/><Relationship Id="rId104" Type="http://schemas.openxmlformats.org/officeDocument/2006/relationships/slide" Target="slides/slide101.xml"/><Relationship Id="rId125" Type="http://schemas.openxmlformats.org/officeDocument/2006/relationships/slide" Target="slides/slide122.xml"/><Relationship Id="rId146" Type="http://schemas.openxmlformats.org/officeDocument/2006/relationships/slide" Target="slides/slide143.xml"/><Relationship Id="rId167" Type="http://schemas.openxmlformats.org/officeDocument/2006/relationships/slide" Target="slides/slide164.xml"/><Relationship Id="rId188" Type="http://schemas.openxmlformats.org/officeDocument/2006/relationships/slide" Target="slides/slide185.xml"/><Relationship Id="rId311" Type="http://schemas.openxmlformats.org/officeDocument/2006/relationships/slide" Target="slides/slide308.xml"/><Relationship Id="rId332" Type="http://schemas.openxmlformats.org/officeDocument/2006/relationships/slide" Target="slides/slide329.xml"/><Relationship Id="rId353" Type="http://schemas.openxmlformats.org/officeDocument/2006/relationships/slide" Target="slides/slide350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13" Type="http://schemas.openxmlformats.org/officeDocument/2006/relationships/slide" Target="slides/slide210.xml"/><Relationship Id="rId234" Type="http://schemas.openxmlformats.org/officeDocument/2006/relationships/slide" Target="slides/slide231.xml"/><Relationship Id="rId2" Type="http://schemas.openxmlformats.org/officeDocument/2006/relationships/customXml" Target="../customXml/item2.xml"/><Relationship Id="rId29" Type="http://schemas.openxmlformats.org/officeDocument/2006/relationships/slide" Target="slides/slide26.xml"/><Relationship Id="rId255" Type="http://schemas.openxmlformats.org/officeDocument/2006/relationships/slide" Target="slides/slide252.xml"/><Relationship Id="rId276" Type="http://schemas.openxmlformats.org/officeDocument/2006/relationships/slide" Target="slides/slide273.xml"/><Relationship Id="rId297" Type="http://schemas.openxmlformats.org/officeDocument/2006/relationships/slide" Target="slides/slide294.xml"/><Relationship Id="rId40" Type="http://schemas.openxmlformats.org/officeDocument/2006/relationships/slide" Target="slides/slide37.xml"/><Relationship Id="rId115" Type="http://schemas.openxmlformats.org/officeDocument/2006/relationships/slide" Target="slides/slide112.xml"/><Relationship Id="rId136" Type="http://schemas.openxmlformats.org/officeDocument/2006/relationships/slide" Target="slides/slide133.xml"/><Relationship Id="rId157" Type="http://schemas.openxmlformats.org/officeDocument/2006/relationships/slide" Target="slides/slide154.xml"/><Relationship Id="rId178" Type="http://schemas.openxmlformats.org/officeDocument/2006/relationships/slide" Target="slides/slide175.xml"/><Relationship Id="rId301" Type="http://schemas.openxmlformats.org/officeDocument/2006/relationships/slide" Target="slides/slide298.xml"/><Relationship Id="rId322" Type="http://schemas.openxmlformats.org/officeDocument/2006/relationships/slide" Target="slides/slide319.xml"/><Relationship Id="rId343" Type="http://schemas.openxmlformats.org/officeDocument/2006/relationships/slide" Target="slides/slide340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9" Type="http://schemas.openxmlformats.org/officeDocument/2006/relationships/slide" Target="slides/slide196.xml"/><Relationship Id="rId203" Type="http://schemas.openxmlformats.org/officeDocument/2006/relationships/slide" Target="slides/slide200.xml"/><Relationship Id="rId19" Type="http://schemas.openxmlformats.org/officeDocument/2006/relationships/slide" Target="slides/slide16.xml"/><Relationship Id="rId224" Type="http://schemas.openxmlformats.org/officeDocument/2006/relationships/slide" Target="slides/slide221.xml"/><Relationship Id="rId245" Type="http://schemas.openxmlformats.org/officeDocument/2006/relationships/slide" Target="slides/slide242.xml"/><Relationship Id="rId266" Type="http://schemas.openxmlformats.org/officeDocument/2006/relationships/slide" Target="slides/slide263.xml"/><Relationship Id="rId287" Type="http://schemas.openxmlformats.org/officeDocument/2006/relationships/slide" Target="slides/slide284.xml"/><Relationship Id="rId30" Type="http://schemas.openxmlformats.org/officeDocument/2006/relationships/slide" Target="slides/slide2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168" Type="http://schemas.openxmlformats.org/officeDocument/2006/relationships/slide" Target="slides/slide165.xml"/><Relationship Id="rId312" Type="http://schemas.openxmlformats.org/officeDocument/2006/relationships/slide" Target="slides/slide309.xml"/><Relationship Id="rId333" Type="http://schemas.openxmlformats.org/officeDocument/2006/relationships/slide" Target="slides/slide330.xml"/><Relationship Id="rId354" Type="http://schemas.openxmlformats.org/officeDocument/2006/relationships/notesMaster" Target="notesMasters/notesMaster1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189" Type="http://schemas.openxmlformats.org/officeDocument/2006/relationships/slide" Target="slides/slide186.xml"/><Relationship Id="rId3" Type="http://schemas.openxmlformats.org/officeDocument/2006/relationships/slideMaster" Target="slideMasters/slideMaster1.xml"/><Relationship Id="rId214" Type="http://schemas.openxmlformats.org/officeDocument/2006/relationships/slide" Target="slides/slide211.xml"/><Relationship Id="rId235" Type="http://schemas.openxmlformats.org/officeDocument/2006/relationships/slide" Target="slides/slide232.xml"/><Relationship Id="rId256" Type="http://schemas.openxmlformats.org/officeDocument/2006/relationships/slide" Target="slides/slide253.xml"/><Relationship Id="rId277" Type="http://schemas.openxmlformats.org/officeDocument/2006/relationships/slide" Target="slides/slide274.xml"/><Relationship Id="rId298" Type="http://schemas.openxmlformats.org/officeDocument/2006/relationships/slide" Target="slides/slide295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slide" Target="slides/slide155.xml"/><Relationship Id="rId302" Type="http://schemas.openxmlformats.org/officeDocument/2006/relationships/slide" Target="slides/slide299.xml"/><Relationship Id="rId323" Type="http://schemas.openxmlformats.org/officeDocument/2006/relationships/slide" Target="slides/slide320.xml"/><Relationship Id="rId344" Type="http://schemas.openxmlformats.org/officeDocument/2006/relationships/slide" Target="slides/slide34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179" Type="http://schemas.openxmlformats.org/officeDocument/2006/relationships/slide" Target="slides/slide176.xml"/><Relationship Id="rId190" Type="http://schemas.openxmlformats.org/officeDocument/2006/relationships/slide" Target="slides/slide187.xml"/><Relationship Id="rId204" Type="http://schemas.openxmlformats.org/officeDocument/2006/relationships/slide" Target="slides/slide201.xml"/><Relationship Id="rId225" Type="http://schemas.openxmlformats.org/officeDocument/2006/relationships/slide" Target="slides/slide222.xml"/><Relationship Id="rId246" Type="http://schemas.openxmlformats.org/officeDocument/2006/relationships/slide" Target="slides/slide243.xml"/><Relationship Id="rId267" Type="http://schemas.openxmlformats.org/officeDocument/2006/relationships/slide" Target="slides/slide264.xml"/><Relationship Id="rId288" Type="http://schemas.openxmlformats.org/officeDocument/2006/relationships/slide" Target="slides/slide285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313" Type="http://schemas.openxmlformats.org/officeDocument/2006/relationships/slide" Target="slides/slide310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94" Type="http://schemas.openxmlformats.org/officeDocument/2006/relationships/slide" Target="slides/slide91.xml"/><Relationship Id="rId148" Type="http://schemas.openxmlformats.org/officeDocument/2006/relationships/slide" Target="slides/slide145.xml"/><Relationship Id="rId169" Type="http://schemas.openxmlformats.org/officeDocument/2006/relationships/slide" Target="slides/slide166.xml"/><Relationship Id="rId334" Type="http://schemas.openxmlformats.org/officeDocument/2006/relationships/slide" Target="slides/slide331.xml"/><Relationship Id="rId355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180" Type="http://schemas.openxmlformats.org/officeDocument/2006/relationships/slide" Target="slides/slide177.xml"/><Relationship Id="rId215" Type="http://schemas.openxmlformats.org/officeDocument/2006/relationships/slide" Target="slides/slide212.xml"/><Relationship Id="rId236" Type="http://schemas.openxmlformats.org/officeDocument/2006/relationships/slide" Target="slides/slide233.xml"/><Relationship Id="rId257" Type="http://schemas.openxmlformats.org/officeDocument/2006/relationships/slide" Target="slides/slide254.xml"/><Relationship Id="rId278" Type="http://schemas.openxmlformats.org/officeDocument/2006/relationships/slide" Target="slides/slide275.xml"/><Relationship Id="rId303" Type="http://schemas.openxmlformats.org/officeDocument/2006/relationships/slide" Target="slides/slide300.xml"/><Relationship Id="rId42" Type="http://schemas.openxmlformats.org/officeDocument/2006/relationships/slide" Target="slides/slide39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345" Type="http://schemas.openxmlformats.org/officeDocument/2006/relationships/slide" Target="slides/slide342.xml"/><Relationship Id="rId191" Type="http://schemas.openxmlformats.org/officeDocument/2006/relationships/slide" Target="slides/slide188.xml"/><Relationship Id="rId205" Type="http://schemas.openxmlformats.org/officeDocument/2006/relationships/slide" Target="slides/slide202.xml"/><Relationship Id="rId247" Type="http://schemas.openxmlformats.org/officeDocument/2006/relationships/slide" Target="slides/slide244.xml"/><Relationship Id="rId107" Type="http://schemas.openxmlformats.org/officeDocument/2006/relationships/slide" Target="slides/slide104.xml"/><Relationship Id="rId289" Type="http://schemas.openxmlformats.org/officeDocument/2006/relationships/slide" Target="slides/slide286.xml"/><Relationship Id="rId11" Type="http://schemas.openxmlformats.org/officeDocument/2006/relationships/slide" Target="slides/slide8.xml"/><Relationship Id="rId53" Type="http://schemas.openxmlformats.org/officeDocument/2006/relationships/slide" Target="slides/slide50.xml"/><Relationship Id="rId149" Type="http://schemas.openxmlformats.org/officeDocument/2006/relationships/slide" Target="slides/slide146.xml"/><Relationship Id="rId314" Type="http://schemas.openxmlformats.org/officeDocument/2006/relationships/slide" Target="slides/slide311.xml"/><Relationship Id="rId356" Type="http://schemas.openxmlformats.org/officeDocument/2006/relationships/presProps" Target="presProps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216" Type="http://schemas.openxmlformats.org/officeDocument/2006/relationships/slide" Target="slides/slide213.xml"/><Relationship Id="rId258" Type="http://schemas.openxmlformats.org/officeDocument/2006/relationships/slide" Target="slides/slide255.xml"/><Relationship Id="rId22" Type="http://schemas.openxmlformats.org/officeDocument/2006/relationships/slide" Target="slides/slide19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325" Type="http://schemas.openxmlformats.org/officeDocument/2006/relationships/slide" Target="slides/slide322.xml"/><Relationship Id="rId171" Type="http://schemas.openxmlformats.org/officeDocument/2006/relationships/slide" Target="slides/slide168.xml"/><Relationship Id="rId227" Type="http://schemas.openxmlformats.org/officeDocument/2006/relationships/slide" Target="slides/slide224.xml"/><Relationship Id="rId269" Type="http://schemas.openxmlformats.org/officeDocument/2006/relationships/slide" Target="slides/slide266.xml"/><Relationship Id="rId33" Type="http://schemas.openxmlformats.org/officeDocument/2006/relationships/slide" Target="slides/slide30.xml"/><Relationship Id="rId129" Type="http://schemas.openxmlformats.org/officeDocument/2006/relationships/slide" Target="slides/slide126.xml"/><Relationship Id="rId280" Type="http://schemas.openxmlformats.org/officeDocument/2006/relationships/slide" Target="slides/slide277.xml"/><Relationship Id="rId336" Type="http://schemas.openxmlformats.org/officeDocument/2006/relationships/slide" Target="slides/slide333.xml"/><Relationship Id="rId75" Type="http://schemas.openxmlformats.org/officeDocument/2006/relationships/slide" Target="slides/slide72.xml"/><Relationship Id="rId140" Type="http://schemas.openxmlformats.org/officeDocument/2006/relationships/slide" Target="slides/slide137.xml"/><Relationship Id="rId182" Type="http://schemas.openxmlformats.org/officeDocument/2006/relationships/slide" Target="slides/slide179.xml"/><Relationship Id="rId6" Type="http://schemas.openxmlformats.org/officeDocument/2006/relationships/slide" Target="slides/slide3.xml"/><Relationship Id="rId238" Type="http://schemas.openxmlformats.org/officeDocument/2006/relationships/slide" Target="slides/slide235.xml"/><Relationship Id="rId291" Type="http://schemas.openxmlformats.org/officeDocument/2006/relationships/slide" Target="slides/slide288.xml"/><Relationship Id="rId305" Type="http://schemas.openxmlformats.org/officeDocument/2006/relationships/slide" Target="slides/slide302.xml"/><Relationship Id="rId347" Type="http://schemas.openxmlformats.org/officeDocument/2006/relationships/slide" Target="slides/slide344.xml"/><Relationship Id="rId44" Type="http://schemas.openxmlformats.org/officeDocument/2006/relationships/slide" Target="slides/slide41.xml"/><Relationship Id="rId86" Type="http://schemas.openxmlformats.org/officeDocument/2006/relationships/slide" Target="slides/slide83.xml"/><Relationship Id="rId151" Type="http://schemas.openxmlformats.org/officeDocument/2006/relationships/slide" Target="slides/slide148.xml"/><Relationship Id="rId193" Type="http://schemas.openxmlformats.org/officeDocument/2006/relationships/slide" Target="slides/slide190.xml"/><Relationship Id="rId207" Type="http://schemas.openxmlformats.org/officeDocument/2006/relationships/slide" Target="slides/slide204.xml"/><Relationship Id="rId249" Type="http://schemas.openxmlformats.org/officeDocument/2006/relationships/slide" Target="slides/slide246.xml"/><Relationship Id="rId13" Type="http://schemas.openxmlformats.org/officeDocument/2006/relationships/slide" Target="slides/slide10.xml"/><Relationship Id="rId109" Type="http://schemas.openxmlformats.org/officeDocument/2006/relationships/slide" Target="slides/slide106.xml"/><Relationship Id="rId260" Type="http://schemas.openxmlformats.org/officeDocument/2006/relationships/slide" Target="slides/slide257.xml"/><Relationship Id="rId316" Type="http://schemas.openxmlformats.org/officeDocument/2006/relationships/slide" Target="slides/slide313.xml"/><Relationship Id="rId55" Type="http://schemas.openxmlformats.org/officeDocument/2006/relationships/slide" Target="slides/slide52.xml"/><Relationship Id="rId97" Type="http://schemas.openxmlformats.org/officeDocument/2006/relationships/slide" Target="slides/slide94.xml"/><Relationship Id="rId120" Type="http://schemas.openxmlformats.org/officeDocument/2006/relationships/slide" Target="slides/slide117.xml"/><Relationship Id="rId358" Type="http://schemas.openxmlformats.org/officeDocument/2006/relationships/theme" Target="theme/theme1.xml"/><Relationship Id="rId162" Type="http://schemas.openxmlformats.org/officeDocument/2006/relationships/slide" Target="slides/slide159.xml"/><Relationship Id="rId218" Type="http://schemas.openxmlformats.org/officeDocument/2006/relationships/slide" Target="slides/slide215.xml"/><Relationship Id="rId271" Type="http://schemas.openxmlformats.org/officeDocument/2006/relationships/slide" Target="slides/slide268.xml"/><Relationship Id="rId24" Type="http://schemas.openxmlformats.org/officeDocument/2006/relationships/slide" Target="slides/slide21.xml"/><Relationship Id="rId66" Type="http://schemas.openxmlformats.org/officeDocument/2006/relationships/slide" Target="slides/slide63.xml"/><Relationship Id="rId131" Type="http://schemas.openxmlformats.org/officeDocument/2006/relationships/slide" Target="slides/slide128.xml"/><Relationship Id="rId327" Type="http://schemas.openxmlformats.org/officeDocument/2006/relationships/slide" Target="slides/slide324.xml"/><Relationship Id="rId173" Type="http://schemas.openxmlformats.org/officeDocument/2006/relationships/slide" Target="slides/slide170.xml"/><Relationship Id="rId229" Type="http://schemas.openxmlformats.org/officeDocument/2006/relationships/slide" Target="slides/slide226.xml"/><Relationship Id="rId240" Type="http://schemas.openxmlformats.org/officeDocument/2006/relationships/slide" Target="slides/slide237.xml"/><Relationship Id="rId35" Type="http://schemas.openxmlformats.org/officeDocument/2006/relationships/slide" Target="slides/slide32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282" Type="http://schemas.openxmlformats.org/officeDocument/2006/relationships/slide" Target="slides/slide279.xml"/><Relationship Id="rId338" Type="http://schemas.openxmlformats.org/officeDocument/2006/relationships/slide" Target="slides/slide335.xml"/><Relationship Id="rId8" Type="http://schemas.openxmlformats.org/officeDocument/2006/relationships/slide" Target="slides/slide5.xml"/><Relationship Id="rId142" Type="http://schemas.openxmlformats.org/officeDocument/2006/relationships/slide" Target="slides/slide139.xml"/><Relationship Id="rId184" Type="http://schemas.openxmlformats.org/officeDocument/2006/relationships/slide" Target="slides/slide181.xml"/><Relationship Id="rId251" Type="http://schemas.openxmlformats.org/officeDocument/2006/relationships/slide" Target="slides/slide2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2A4F420-F84D-42EF-BD96-F0AF5D0CC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6691DE-CE29-4E39-85CF-D8E1D55EAF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3D3B64F-152A-4D55-B37A-E650946272B1}" type="datetimeFigureOut">
              <a:rPr lang="fr-FR" altLang="fr-FR"/>
              <a:pPr>
                <a:defRPr/>
              </a:pPr>
              <a:t>24/03/2020</a:t>
            </a:fld>
            <a:endParaRPr lang="fr-FR" alt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7B16F2-A029-48F0-9E60-08F370776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638955-0B7F-40C9-B3DD-B6AB4B8C1F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3619396-E26A-4A65-B312-A9A016985C85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F32E6AA-EA39-49B0-9F0E-5A40F92509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2094D6-5A09-42D8-92E1-BB4B62C09E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D0E319C0-EC3E-485E-87CA-0C822CFDC45F}" type="datetimeFigureOut">
              <a:rPr lang="fr-FR" altLang="fr-FR"/>
              <a:pPr>
                <a:defRPr/>
              </a:pPr>
              <a:t>24/03/2020</a:t>
            </a:fld>
            <a:endParaRPr lang="fr-FR" alt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94134BDA-6144-4E1A-A1F8-28416329F9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58CAB1BA-1BCC-4B4B-8A00-D66F41BD7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48E678-E5E3-481E-A297-9B246F4DE9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23DD4-A4ED-461F-BBCD-68BB0FDBA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EE1D4991-1D72-4FDD-9CA0-15CB9E503C70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ED70E9A-CF50-49D0-A876-406387ED4E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DC8BA1C-23D0-46ED-A45F-DFA5BBFF1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fr-FR"/>
          </a:p>
        </p:txBody>
      </p:sp>
      <p:sp>
        <p:nvSpPr>
          <p:cNvPr id="7172" name="Espace réservé du pied de page 6">
            <a:extLst>
              <a:ext uri="{FF2B5EF4-FFF2-40B4-BE49-F238E27FC236}">
                <a16:creationId xmlns:a16="http://schemas.microsoft.com/office/drawing/2014/main" id="{09F2B531-435B-47B1-B843-C8AE8152A1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Espace réservé du numéro de diapositive 1">
            <a:extLst>
              <a:ext uri="{FF2B5EF4-FFF2-40B4-BE49-F238E27FC236}">
                <a16:creationId xmlns:a16="http://schemas.microsoft.com/office/drawing/2014/main" id="{F577001B-1FB2-42E8-9531-8B3A8509C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443C7A-7592-481E-AE0B-E007A3230318}" type="slidenum">
              <a:rPr lang="fr-FR" altLang="fr-FR"/>
              <a:pPr>
                <a:spcBef>
                  <a:spcPct val="0"/>
                </a:spcBef>
              </a:pPr>
              <a:t>1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Espace réservé de l'image des diapositives 1">
            <a:extLst>
              <a:ext uri="{FF2B5EF4-FFF2-40B4-BE49-F238E27FC236}">
                <a16:creationId xmlns:a16="http://schemas.microsoft.com/office/drawing/2014/main" id="{53AEF26F-6F4C-4E32-8FD5-0D972BF093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3651" name="Espace réservé des commentaires 2">
            <a:extLst>
              <a:ext uri="{FF2B5EF4-FFF2-40B4-BE49-F238E27FC236}">
                <a16:creationId xmlns:a16="http://schemas.microsoft.com/office/drawing/2014/main" id="{AB8B30E4-3AF0-468B-A438-CD5934CEE3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283652" name="Espace réservé du numéro de diapositive 3">
            <a:extLst>
              <a:ext uri="{FF2B5EF4-FFF2-40B4-BE49-F238E27FC236}">
                <a16:creationId xmlns:a16="http://schemas.microsoft.com/office/drawing/2014/main" id="{C3DA4BD8-02D6-4C6B-BE10-444DD60D76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647ADE-6542-4D72-9140-7008D9288EB5}" type="slidenum">
              <a:rPr lang="fr-FR" altLang="fr-FR"/>
              <a:pPr>
                <a:spcBef>
                  <a:spcPct val="0"/>
                </a:spcBef>
              </a:pPr>
              <a:t>262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Espace réservé de l'image des diapositives 1">
            <a:extLst>
              <a:ext uri="{FF2B5EF4-FFF2-40B4-BE49-F238E27FC236}">
                <a16:creationId xmlns:a16="http://schemas.microsoft.com/office/drawing/2014/main" id="{A844C987-A0F2-4264-8BBB-0A92A137AC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5939" name="Espace réservé des commentaires 2">
            <a:extLst>
              <a:ext uri="{FF2B5EF4-FFF2-40B4-BE49-F238E27FC236}">
                <a16:creationId xmlns:a16="http://schemas.microsoft.com/office/drawing/2014/main" id="{B6DF9F5A-7ED9-46F4-A0BF-0883B2C860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295940" name="Espace réservé du numéro de diapositive 3">
            <a:extLst>
              <a:ext uri="{FF2B5EF4-FFF2-40B4-BE49-F238E27FC236}">
                <a16:creationId xmlns:a16="http://schemas.microsoft.com/office/drawing/2014/main" id="{9B0FC9D2-2863-4446-9E2B-C90BE06AC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0C7B2B-A471-4399-B5A3-3CCAD87E479B}" type="slidenum">
              <a:rPr lang="fr-FR" altLang="fr-FR"/>
              <a:pPr>
                <a:spcBef>
                  <a:spcPct val="0"/>
                </a:spcBef>
              </a:pPr>
              <a:t>273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Espace réservé de l'image des diapositives 1">
            <a:extLst>
              <a:ext uri="{FF2B5EF4-FFF2-40B4-BE49-F238E27FC236}">
                <a16:creationId xmlns:a16="http://schemas.microsoft.com/office/drawing/2014/main" id="{26BCBEB9-828F-41CC-99E3-F367B35146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1" name="Espace réservé des commentaires 2">
            <a:extLst>
              <a:ext uri="{FF2B5EF4-FFF2-40B4-BE49-F238E27FC236}">
                <a16:creationId xmlns:a16="http://schemas.microsoft.com/office/drawing/2014/main" id="{197563C0-963D-4631-A418-F8E5303C78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319492" name="Espace réservé du numéro de diapositive 3">
            <a:extLst>
              <a:ext uri="{FF2B5EF4-FFF2-40B4-BE49-F238E27FC236}">
                <a16:creationId xmlns:a16="http://schemas.microsoft.com/office/drawing/2014/main" id="{045E08BF-DDBF-431F-8B57-2BFA2FD23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6E0210-EA57-4D42-9AD1-452BC1D62039}" type="slidenum">
              <a:rPr lang="fr-FR" altLang="fr-FR"/>
              <a:pPr>
                <a:spcBef>
                  <a:spcPct val="0"/>
                </a:spcBef>
              </a:pPr>
              <a:t>295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Espace réservé de l'image des diapositives 1">
            <a:extLst>
              <a:ext uri="{FF2B5EF4-FFF2-40B4-BE49-F238E27FC236}">
                <a16:creationId xmlns:a16="http://schemas.microsoft.com/office/drawing/2014/main" id="{6A682A4A-7260-4F4F-8AEA-FD340DD476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3587" name="Espace réservé des commentaires 2">
            <a:extLst>
              <a:ext uri="{FF2B5EF4-FFF2-40B4-BE49-F238E27FC236}">
                <a16:creationId xmlns:a16="http://schemas.microsoft.com/office/drawing/2014/main" id="{1D16CDE5-35E0-4362-93AF-3515528A8D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323588" name="Espace réservé du numéro de diapositive 3">
            <a:extLst>
              <a:ext uri="{FF2B5EF4-FFF2-40B4-BE49-F238E27FC236}">
                <a16:creationId xmlns:a16="http://schemas.microsoft.com/office/drawing/2014/main" id="{CEA3642E-D98A-41F6-B865-390E5620B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DB9E34-A89D-42F2-822F-8C45437F921A}" type="slidenum">
              <a:rPr lang="fr-FR" altLang="fr-FR"/>
              <a:pPr>
                <a:spcBef>
                  <a:spcPct val="0"/>
                </a:spcBef>
              </a:pPr>
              <a:t>298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Espace réservé de l'image des diapositives 1">
            <a:extLst>
              <a:ext uri="{FF2B5EF4-FFF2-40B4-BE49-F238E27FC236}">
                <a16:creationId xmlns:a16="http://schemas.microsoft.com/office/drawing/2014/main" id="{5530C1D9-88E8-43B1-AAAD-6E58A4F03E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5635" name="Espace réservé des commentaires 2">
            <a:extLst>
              <a:ext uri="{FF2B5EF4-FFF2-40B4-BE49-F238E27FC236}">
                <a16:creationId xmlns:a16="http://schemas.microsoft.com/office/drawing/2014/main" id="{1E909DC9-B235-482C-B560-FC8C8FB915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325636" name="Espace réservé du numéro de diapositive 3">
            <a:extLst>
              <a:ext uri="{FF2B5EF4-FFF2-40B4-BE49-F238E27FC236}">
                <a16:creationId xmlns:a16="http://schemas.microsoft.com/office/drawing/2014/main" id="{FCA8D8B0-0D77-4427-A64D-5AF1CC640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B67369-44DE-4334-A9CC-23D82EA8EC8D}" type="slidenum">
              <a:rPr lang="fr-FR" altLang="fr-FR"/>
              <a:pPr>
                <a:spcBef>
                  <a:spcPct val="0"/>
                </a:spcBef>
              </a:pPr>
              <a:t>299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Espace réservé de l'image des diapositives 1">
            <a:extLst>
              <a:ext uri="{FF2B5EF4-FFF2-40B4-BE49-F238E27FC236}">
                <a16:creationId xmlns:a16="http://schemas.microsoft.com/office/drawing/2014/main" id="{DA9092D8-CC0A-4A8F-AD8B-FF76F65FCD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683" name="Espace réservé des commentaires 2">
            <a:extLst>
              <a:ext uri="{FF2B5EF4-FFF2-40B4-BE49-F238E27FC236}">
                <a16:creationId xmlns:a16="http://schemas.microsoft.com/office/drawing/2014/main" id="{94BFC6EE-6CBB-4171-BCF7-23D0A01670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327684" name="Espace réservé du numéro de diapositive 3">
            <a:extLst>
              <a:ext uri="{FF2B5EF4-FFF2-40B4-BE49-F238E27FC236}">
                <a16:creationId xmlns:a16="http://schemas.microsoft.com/office/drawing/2014/main" id="{423E4C76-06FB-477F-B6BF-3CF0E8526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4B8C08-872E-4D19-8B2A-8146307CC378}" type="slidenum">
              <a:rPr lang="fr-FR" altLang="fr-FR"/>
              <a:pPr>
                <a:spcBef>
                  <a:spcPct val="0"/>
                </a:spcBef>
              </a:pPr>
              <a:t>300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Espace réservé de l'image des diapositives 1">
            <a:extLst>
              <a:ext uri="{FF2B5EF4-FFF2-40B4-BE49-F238E27FC236}">
                <a16:creationId xmlns:a16="http://schemas.microsoft.com/office/drawing/2014/main" id="{7934D3F5-BA2F-4E7A-B401-9803282498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9731" name="Espace réservé des commentaires 2">
            <a:extLst>
              <a:ext uri="{FF2B5EF4-FFF2-40B4-BE49-F238E27FC236}">
                <a16:creationId xmlns:a16="http://schemas.microsoft.com/office/drawing/2014/main" id="{0EFE20B5-2DD6-459D-94D1-23D3280CB4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329732" name="Espace réservé du numéro de diapositive 3">
            <a:extLst>
              <a:ext uri="{FF2B5EF4-FFF2-40B4-BE49-F238E27FC236}">
                <a16:creationId xmlns:a16="http://schemas.microsoft.com/office/drawing/2014/main" id="{036839F2-779E-4B0B-93FA-B9FB3F8DB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AD4066-38F6-443D-8733-2DFDE2B9E69F}" type="slidenum">
              <a:rPr lang="fr-FR" altLang="fr-FR"/>
              <a:pPr>
                <a:spcBef>
                  <a:spcPct val="0"/>
                </a:spcBef>
              </a:pPr>
              <a:t>301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Espace réservé de l'image des diapositives 1">
            <a:extLst>
              <a:ext uri="{FF2B5EF4-FFF2-40B4-BE49-F238E27FC236}">
                <a16:creationId xmlns:a16="http://schemas.microsoft.com/office/drawing/2014/main" id="{06708ABC-D808-460D-935D-64186A1A8E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0691" name="Espace réservé des commentaires 2">
            <a:extLst>
              <a:ext uri="{FF2B5EF4-FFF2-40B4-BE49-F238E27FC236}">
                <a16:creationId xmlns:a16="http://schemas.microsoft.com/office/drawing/2014/main" id="{76D4B407-9980-47A5-A76C-99C94220B8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370692" name="Espace réservé du numéro de diapositive 3">
            <a:extLst>
              <a:ext uri="{FF2B5EF4-FFF2-40B4-BE49-F238E27FC236}">
                <a16:creationId xmlns:a16="http://schemas.microsoft.com/office/drawing/2014/main" id="{83F2EC55-215C-4B70-BD00-A801CD800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824FA4-EB50-443E-A2A1-F7FAF2F27450}" type="slidenum">
              <a:rPr lang="fr-FR" altLang="fr-FR"/>
              <a:pPr>
                <a:spcBef>
                  <a:spcPct val="0"/>
                </a:spcBef>
              </a:pPr>
              <a:t>340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Espace réservé de l'image des diapositives 1">
            <a:extLst>
              <a:ext uri="{FF2B5EF4-FFF2-40B4-BE49-F238E27FC236}">
                <a16:creationId xmlns:a16="http://schemas.microsoft.com/office/drawing/2014/main" id="{ABF3AA9B-A38D-4190-99E6-0742B266D4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2739" name="Espace réservé des commentaires 2">
            <a:extLst>
              <a:ext uri="{FF2B5EF4-FFF2-40B4-BE49-F238E27FC236}">
                <a16:creationId xmlns:a16="http://schemas.microsoft.com/office/drawing/2014/main" id="{F9ED3BD1-C80C-48B1-BA46-D5211C3225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372740" name="Espace réservé du numéro de diapositive 3">
            <a:extLst>
              <a:ext uri="{FF2B5EF4-FFF2-40B4-BE49-F238E27FC236}">
                <a16:creationId xmlns:a16="http://schemas.microsoft.com/office/drawing/2014/main" id="{7C5C3DAF-CB41-4428-948D-DEC08F3F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C82D22-C9D5-4551-B45F-10245B4170A1}" type="slidenum">
              <a:rPr lang="fr-FR" altLang="fr-FR"/>
              <a:pPr>
                <a:spcBef>
                  <a:spcPct val="0"/>
                </a:spcBef>
              </a:pPr>
              <a:t>341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Espace réservé de l'image des diapositives 1">
            <a:extLst>
              <a:ext uri="{FF2B5EF4-FFF2-40B4-BE49-F238E27FC236}">
                <a16:creationId xmlns:a16="http://schemas.microsoft.com/office/drawing/2014/main" id="{4AE22931-D20B-4DE0-938A-B5742A048A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4787" name="Espace réservé des commentaires 2">
            <a:extLst>
              <a:ext uri="{FF2B5EF4-FFF2-40B4-BE49-F238E27FC236}">
                <a16:creationId xmlns:a16="http://schemas.microsoft.com/office/drawing/2014/main" id="{B547D8EC-A084-4C24-AE90-64EFD45807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374788" name="Espace réservé du numéro de diapositive 3">
            <a:extLst>
              <a:ext uri="{FF2B5EF4-FFF2-40B4-BE49-F238E27FC236}">
                <a16:creationId xmlns:a16="http://schemas.microsoft.com/office/drawing/2014/main" id="{B9560F2D-DF43-4B00-92B1-6733C9482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A6BF25-167B-49F8-8732-0D6AD279CD49}" type="slidenum">
              <a:rPr lang="fr-FR" altLang="fr-FR"/>
              <a:pPr>
                <a:spcBef>
                  <a:spcPct val="0"/>
                </a:spcBef>
              </a:pPr>
              <a:t>342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'image des diapositives 1">
            <a:extLst>
              <a:ext uri="{FF2B5EF4-FFF2-40B4-BE49-F238E27FC236}">
                <a16:creationId xmlns:a16="http://schemas.microsoft.com/office/drawing/2014/main" id="{DB67D1EB-8596-4866-BBC5-B8CCC21000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Espace réservé des commentaires 2">
            <a:extLst>
              <a:ext uri="{FF2B5EF4-FFF2-40B4-BE49-F238E27FC236}">
                <a16:creationId xmlns:a16="http://schemas.microsoft.com/office/drawing/2014/main" id="{220539F3-6888-42EA-80D5-6F5BBC39BD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/>
          </a:p>
        </p:txBody>
      </p:sp>
      <p:sp>
        <p:nvSpPr>
          <p:cNvPr id="10244" name="Espace réservé du numéro de diapositive 3">
            <a:extLst>
              <a:ext uri="{FF2B5EF4-FFF2-40B4-BE49-F238E27FC236}">
                <a16:creationId xmlns:a16="http://schemas.microsoft.com/office/drawing/2014/main" id="{CFAD1510-D524-4DD2-B28A-4D882FA6F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F87E24-4688-42E8-840E-6531E9EC7EB5}" type="slidenum">
              <a:rPr lang="fr-FR" altLang="fr-FR"/>
              <a:pPr>
                <a:spcBef>
                  <a:spcPct val="0"/>
                </a:spcBef>
              </a:pPr>
              <a:t>3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Espace réservé de l'image des diapositives 1">
            <a:extLst>
              <a:ext uri="{FF2B5EF4-FFF2-40B4-BE49-F238E27FC236}">
                <a16:creationId xmlns:a16="http://schemas.microsoft.com/office/drawing/2014/main" id="{767A5130-2982-4145-8DE3-7ECB5A6471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6835" name="Espace réservé des commentaires 2">
            <a:extLst>
              <a:ext uri="{FF2B5EF4-FFF2-40B4-BE49-F238E27FC236}">
                <a16:creationId xmlns:a16="http://schemas.microsoft.com/office/drawing/2014/main" id="{A73B2C89-F51A-42F1-A337-073B8F7184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376836" name="Espace réservé du numéro de diapositive 3">
            <a:extLst>
              <a:ext uri="{FF2B5EF4-FFF2-40B4-BE49-F238E27FC236}">
                <a16:creationId xmlns:a16="http://schemas.microsoft.com/office/drawing/2014/main" id="{5D181FCB-313E-4316-8D01-9C752FFF8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CFD5AD-732E-431A-9A91-F963564893E6}" type="slidenum">
              <a:rPr lang="fr-FR" altLang="fr-FR"/>
              <a:pPr>
                <a:spcBef>
                  <a:spcPct val="0"/>
                </a:spcBef>
              </a:pPr>
              <a:t>343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e l'image des diapositives 1">
            <a:extLst>
              <a:ext uri="{FF2B5EF4-FFF2-40B4-BE49-F238E27FC236}">
                <a16:creationId xmlns:a16="http://schemas.microsoft.com/office/drawing/2014/main" id="{9A8EA1C4-F90F-44E0-BE48-487B527400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ce réservé des commentaires 2">
            <a:extLst>
              <a:ext uri="{FF2B5EF4-FFF2-40B4-BE49-F238E27FC236}">
                <a16:creationId xmlns:a16="http://schemas.microsoft.com/office/drawing/2014/main" id="{4EBC98FB-6CB7-487B-92AC-85CD1838B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22532" name="Espace réservé du numéro de diapositive 3">
            <a:extLst>
              <a:ext uri="{FF2B5EF4-FFF2-40B4-BE49-F238E27FC236}">
                <a16:creationId xmlns:a16="http://schemas.microsoft.com/office/drawing/2014/main" id="{80F4D3C9-28FA-4ADE-B756-E95754B0B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7077C3-6277-4557-A146-BAF0BCC59527}" type="slidenum">
              <a:rPr lang="fr-FR" altLang="fr-FR"/>
              <a:pPr>
                <a:spcBef>
                  <a:spcPct val="0"/>
                </a:spcBef>
              </a:pPr>
              <a:t>14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>
            <a:extLst>
              <a:ext uri="{FF2B5EF4-FFF2-40B4-BE49-F238E27FC236}">
                <a16:creationId xmlns:a16="http://schemas.microsoft.com/office/drawing/2014/main" id="{E5067AD4-6833-46D5-BCA9-84D12F1BA6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ce réservé des commentaires 2">
            <a:extLst>
              <a:ext uri="{FF2B5EF4-FFF2-40B4-BE49-F238E27FC236}">
                <a16:creationId xmlns:a16="http://schemas.microsoft.com/office/drawing/2014/main" id="{9C8C143C-3837-4F69-84EC-2F86A01D97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24580" name="Espace réservé du numéro de diapositive 3">
            <a:extLst>
              <a:ext uri="{FF2B5EF4-FFF2-40B4-BE49-F238E27FC236}">
                <a16:creationId xmlns:a16="http://schemas.microsoft.com/office/drawing/2014/main" id="{8C408AD1-E45F-482C-B76E-37C2DD37F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72C5AE-8BFC-4DCE-88D6-BF4E1539657B}" type="slidenum">
              <a:rPr lang="fr-FR" altLang="fr-FR"/>
              <a:pPr>
                <a:spcBef>
                  <a:spcPct val="0"/>
                </a:spcBef>
              </a:pPr>
              <a:t>15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ce réservé de l'image des diapositives 1">
            <a:extLst>
              <a:ext uri="{FF2B5EF4-FFF2-40B4-BE49-F238E27FC236}">
                <a16:creationId xmlns:a16="http://schemas.microsoft.com/office/drawing/2014/main" id="{6B3416FB-77F8-4506-AC63-69A312B3EB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Espace réservé des commentaires 2">
            <a:extLst>
              <a:ext uri="{FF2B5EF4-FFF2-40B4-BE49-F238E27FC236}">
                <a16:creationId xmlns:a16="http://schemas.microsoft.com/office/drawing/2014/main" id="{C05A9F6C-D17F-4344-A689-FA94F567B4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148484" name="Espace réservé du numéro de diapositive 3">
            <a:extLst>
              <a:ext uri="{FF2B5EF4-FFF2-40B4-BE49-F238E27FC236}">
                <a16:creationId xmlns:a16="http://schemas.microsoft.com/office/drawing/2014/main" id="{90E1E3FA-B8E1-44ED-8BC9-57F1147FA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2D36AC-D9A1-42F0-99B4-04C4AF6B9FF8}" type="slidenum">
              <a:rPr lang="fr-FR" altLang="fr-FR"/>
              <a:pPr>
                <a:spcBef>
                  <a:spcPct val="0"/>
                </a:spcBef>
              </a:pPr>
              <a:t>135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Espace réservé de l'image des diapositives 1">
            <a:extLst>
              <a:ext uri="{FF2B5EF4-FFF2-40B4-BE49-F238E27FC236}">
                <a16:creationId xmlns:a16="http://schemas.microsoft.com/office/drawing/2014/main" id="{53EEAE89-9E5C-491B-950B-909332E824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1123" name="Espace réservé des commentaires 2">
            <a:extLst>
              <a:ext uri="{FF2B5EF4-FFF2-40B4-BE49-F238E27FC236}">
                <a16:creationId xmlns:a16="http://schemas.microsoft.com/office/drawing/2014/main" id="{DE698186-75FB-4A84-84C4-FE8ACA9B7B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261124" name="Espace réservé du numéro de diapositive 3">
            <a:extLst>
              <a:ext uri="{FF2B5EF4-FFF2-40B4-BE49-F238E27FC236}">
                <a16:creationId xmlns:a16="http://schemas.microsoft.com/office/drawing/2014/main" id="{C27360BC-2E08-4DAD-8B71-F4847375EB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13B37A-E112-465C-9C7F-F539E2E5AF8E}" type="slidenum">
              <a:rPr lang="fr-FR" altLang="fr-FR"/>
              <a:pPr>
                <a:spcBef>
                  <a:spcPct val="0"/>
                </a:spcBef>
              </a:pPr>
              <a:t>244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Espace réservé de l'image des diapositives 1">
            <a:extLst>
              <a:ext uri="{FF2B5EF4-FFF2-40B4-BE49-F238E27FC236}">
                <a16:creationId xmlns:a16="http://schemas.microsoft.com/office/drawing/2014/main" id="{3B3C05D1-EE5E-44C8-B83C-1AAD1DBDD0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5219" name="Espace réservé des commentaires 2">
            <a:extLst>
              <a:ext uri="{FF2B5EF4-FFF2-40B4-BE49-F238E27FC236}">
                <a16:creationId xmlns:a16="http://schemas.microsoft.com/office/drawing/2014/main" id="{0EA009BF-6EB3-4D77-9393-0821A8735B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265220" name="Espace réservé du numéro de diapositive 3">
            <a:extLst>
              <a:ext uri="{FF2B5EF4-FFF2-40B4-BE49-F238E27FC236}">
                <a16:creationId xmlns:a16="http://schemas.microsoft.com/office/drawing/2014/main" id="{274DC5AE-6C9D-4FE5-B2F7-D3F78AA86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64774E-9A05-40CE-ADB4-6CC915C871C8}" type="slidenum">
              <a:rPr lang="fr-FR" altLang="fr-FR"/>
              <a:pPr>
                <a:spcBef>
                  <a:spcPct val="0"/>
                </a:spcBef>
              </a:pPr>
              <a:t>247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Espace réservé de l'image des diapositives 1">
            <a:extLst>
              <a:ext uri="{FF2B5EF4-FFF2-40B4-BE49-F238E27FC236}">
                <a16:creationId xmlns:a16="http://schemas.microsoft.com/office/drawing/2014/main" id="{9209D6C6-1596-428B-96A3-EF752A613D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3411" name="Espace réservé des commentaires 2">
            <a:extLst>
              <a:ext uri="{FF2B5EF4-FFF2-40B4-BE49-F238E27FC236}">
                <a16:creationId xmlns:a16="http://schemas.microsoft.com/office/drawing/2014/main" id="{AA78E2AF-F164-444C-9E6E-7DF054C2BA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273412" name="Espace réservé du numéro de diapositive 3">
            <a:extLst>
              <a:ext uri="{FF2B5EF4-FFF2-40B4-BE49-F238E27FC236}">
                <a16:creationId xmlns:a16="http://schemas.microsoft.com/office/drawing/2014/main" id="{3A44F91D-9AA9-43BF-BC44-2411A9C28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578848-A6C5-4544-8709-2418B1BBAA7F}" type="slidenum">
              <a:rPr lang="fr-FR" altLang="fr-FR"/>
              <a:pPr>
                <a:spcBef>
                  <a:spcPct val="0"/>
                </a:spcBef>
              </a:pPr>
              <a:t>254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Espace réservé de l'image des diapositives 1">
            <a:extLst>
              <a:ext uri="{FF2B5EF4-FFF2-40B4-BE49-F238E27FC236}">
                <a16:creationId xmlns:a16="http://schemas.microsoft.com/office/drawing/2014/main" id="{F7B9959C-0BD3-4BC2-8708-DECF0C01B9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7507" name="Espace réservé des commentaires 2">
            <a:extLst>
              <a:ext uri="{FF2B5EF4-FFF2-40B4-BE49-F238E27FC236}">
                <a16:creationId xmlns:a16="http://schemas.microsoft.com/office/drawing/2014/main" id="{3E005587-A9ED-4EE8-88DB-BE885A79CA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277508" name="Espace réservé du numéro de diapositive 3">
            <a:extLst>
              <a:ext uri="{FF2B5EF4-FFF2-40B4-BE49-F238E27FC236}">
                <a16:creationId xmlns:a16="http://schemas.microsoft.com/office/drawing/2014/main" id="{422EBBF5-B4A1-44AF-B514-FD2873C5A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3CAD6B-CAF8-4BA7-AAD0-F5A24FF3EDA0}" type="slidenum">
              <a:rPr lang="fr-FR" altLang="fr-FR"/>
              <a:pPr>
                <a:spcBef>
                  <a:spcPct val="0"/>
                </a:spcBef>
              </a:pPr>
              <a:t>257</a:t>
            </a:fld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D4F5B096-6E47-4A46-8BB1-4A14955FFF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9388" y="6308725"/>
            <a:ext cx="143986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B712B92-CD25-4076-B548-0843BDACEF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15DEB4-4E43-47EE-AD48-44FC26D5F2B8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724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E4F513-EFFB-4506-BD06-488DFE60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A. ETTALBI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15B4DE-F6D3-42C0-A936-C36B39F9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C0110-0478-4EF2-8ED1-47B104E0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D839A-9C69-4CC9-B4EF-8050046EC30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203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F13B40-DDDA-493E-A7AC-242AFB07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A. ETTALBI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4C6974-99F3-4936-8BB6-A480D5ED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A774B-1FC4-4D5C-8176-3863C37E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00D73-B1A1-4C8A-AF9A-EBB365C8E0F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1546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689F4C-125F-4436-AF46-5817D314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altLang="fr-FR"/>
              <a:t>A. ETTALBI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135487BD-FC6B-4897-82A5-B115014C1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1B0B10-3D7E-4121-B85C-0CD287D5A5DE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6943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BD2963-BBCE-4DE2-B22B-161D9CCC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A. ETTALBI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5CC179-94EB-4C11-9B7C-E61A165A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3824A0-60D1-425E-826A-C436297B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EE67C-D9DF-46B1-BED3-CB9B203EA51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7018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C0BD00ED-1AF8-41C6-A76E-C3922490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A. ETTALBI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ABFDEF48-91B1-4B7C-8193-10921E44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8AC5124-CA6E-42AA-86F6-2975164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AA154-9162-46BB-B3BC-ECA08C02D65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0067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3D2FA97C-7EBE-4075-9CC3-343A50AF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A. ETTALBI</a:t>
            </a:r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30B68C83-35D8-4251-8971-70BF4C33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FE07CD44-A54A-4990-8063-6D924D22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27512-FEC9-4408-82D2-C060FCB543A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2425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22E1BD67-B706-48F7-B646-A3A7263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A. ETTALBI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DD365352-3B40-4EA3-BE99-754252B8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FF467266-EBC0-4D41-B9F1-520C9D7E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8A6D3-75C4-43AE-87D7-676296F15A0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3155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05FB39A8-616A-4FBA-8680-566BBA98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A. ETTALBI</a:t>
            </a:r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4CC6E85F-1675-4EB8-B549-C2769438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FB23AE15-28F6-48BD-AB39-3C3B43BD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E16AE-D734-4FF1-B979-B87EE61D377E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7054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C63FF3F2-941C-4D2B-BF9A-D63DDFFE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A. ETTALBI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EA51E8E6-E72B-44D8-9FE2-D75B2866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B9EABF1-708F-452F-8A6C-67F3FD20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6A4F9-C115-40B4-A75D-362CAA81D8B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7264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E12B5D8-9651-4A28-A4EA-31948911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A. ETTALBI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411E2A4-9528-4A5C-A72E-0B8DD38A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C621DBC6-B8FD-40F2-A0EF-C211E97F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63F43-0757-444A-A39F-B9105F7E263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4291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8D20D0F2-19C7-49F6-8CD4-DBD2463E074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DA9B9486-F3A5-4C50-842B-9D720C69B1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CD785D-6E95-4198-A635-44E28A510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fr-FR" altLang="fr-FR"/>
              <a:t>A. ETTALBI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E36C96-22E8-4154-8BBA-58ADC55E2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B0038A-4593-430A-9352-ED738BA2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0E0F062-246C-4667-90F2-A01254AF641C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hmed.ettalbi@um5.ac.m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hyperlink" Target="mailto:a.ettalbi@um5s.net.m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556D598D-28BB-4C4D-B221-36271AF085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650" y="1412875"/>
            <a:ext cx="7705725" cy="5256213"/>
          </a:xfr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fr-FR" altLang="fr-FR" sz="1400" b="1" dirty="0">
                <a:solidFill>
                  <a:srgbClr val="00B050"/>
                </a:solidFill>
                <a:latin typeface="Century" pitchFamily="18" charset="0"/>
              </a:rPr>
              <a:t>Département</a:t>
            </a:r>
            <a:r>
              <a:rPr lang="fr-FR" altLang="fr-FR" sz="1400" dirty="0">
                <a:solidFill>
                  <a:srgbClr val="00B050"/>
                </a:solidFill>
                <a:latin typeface="Century" pitchFamily="18" charset="0"/>
              </a:rPr>
              <a:t> </a:t>
            </a:r>
            <a:r>
              <a:rPr lang="fr-FR" altLang="fr-FR" sz="1400" b="1" dirty="0">
                <a:solidFill>
                  <a:srgbClr val="00B050"/>
                </a:solidFill>
                <a:latin typeface="Century" pitchFamily="18" charset="0"/>
              </a:rPr>
              <a:t>: </a:t>
            </a:r>
            <a:r>
              <a:rPr lang="fr-FR" altLang="fr-FR" sz="1400" dirty="0">
                <a:solidFill>
                  <a:schemeClr val="tx1"/>
                </a:solidFill>
                <a:latin typeface="Century" pitchFamily="18" charset="0"/>
              </a:rPr>
              <a:t>Génie Logiciel</a:t>
            </a:r>
          </a:p>
          <a:p>
            <a:pPr algn="just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fr-FR" altLang="fr-FR" sz="1400" b="1" dirty="0">
                <a:solidFill>
                  <a:srgbClr val="00B050"/>
                </a:solidFill>
                <a:latin typeface="Century" pitchFamily="18" charset="0"/>
              </a:rPr>
              <a:t>Filière : </a:t>
            </a:r>
            <a:r>
              <a:rPr lang="fr-FR" altLang="fr-FR" sz="1400" dirty="0">
                <a:solidFill>
                  <a:schemeClr val="tx1"/>
                </a:solidFill>
                <a:latin typeface="Century" pitchFamily="18" charset="0"/>
              </a:rPr>
              <a:t>Génie Logiciel</a:t>
            </a:r>
          </a:p>
          <a:p>
            <a:pPr algn="just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fr-FR" altLang="fr-FR" sz="1400" b="1" dirty="0">
                <a:solidFill>
                  <a:srgbClr val="00B050"/>
                </a:solidFill>
                <a:latin typeface="Century" pitchFamily="18" charset="0"/>
              </a:rPr>
              <a:t>Niveau :</a:t>
            </a:r>
            <a:r>
              <a:rPr lang="fr-FR" altLang="fr-FR" sz="1400" dirty="0">
                <a:solidFill>
                  <a:schemeClr val="tx1"/>
                </a:solidFill>
                <a:latin typeface="Century" pitchFamily="18" charset="0"/>
              </a:rPr>
              <a:t> 2</a:t>
            </a:r>
            <a:r>
              <a:rPr lang="fr-FR" altLang="fr-FR" sz="1400" baseline="30000" dirty="0">
                <a:solidFill>
                  <a:schemeClr val="tx1"/>
                </a:solidFill>
                <a:latin typeface="Century" pitchFamily="18" charset="0"/>
              </a:rPr>
              <a:t>ème</a:t>
            </a:r>
            <a:r>
              <a:rPr lang="fr-FR" altLang="fr-FR" sz="1400" dirty="0">
                <a:solidFill>
                  <a:schemeClr val="tx1"/>
                </a:solidFill>
                <a:latin typeface="Century" pitchFamily="18" charset="0"/>
              </a:rPr>
              <a:t> année</a:t>
            </a:r>
          </a:p>
          <a:p>
            <a:pPr algn="just" eaLnBrk="1" hangingPunct="1">
              <a:spcBef>
                <a:spcPct val="0"/>
              </a:spcBef>
              <a:buFont typeface="Arial" charset="0"/>
              <a:buNone/>
              <a:defRPr/>
            </a:pPr>
            <a:endParaRPr lang="fr-FR" altLang="fr-FR" sz="1400" dirty="0">
              <a:latin typeface="Century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charset="0"/>
              <a:buNone/>
              <a:defRPr/>
            </a:pPr>
            <a:endParaRPr lang="fr-FR" altLang="fr-FR" sz="1400" dirty="0">
              <a:latin typeface="Century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charset="0"/>
              <a:buNone/>
              <a:defRPr/>
            </a:pPr>
            <a:endParaRPr lang="fr-FR" altLang="fr-FR" sz="1400" dirty="0">
              <a:latin typeface="Century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fr-FR" altLang="fr-FR" sz="2400" b="1" dirty="0">
                <a:solidFill>
                  <a:srgbClr val="00B050"/>
                </a:solidFill>
                <a:latin typeface="Century" pitchFamily="18" charset="0"/>
              </a:rPr>
              <a:t>Module (M4.2) </a:t>
            </a:r>
            <a:r>
              <a:rPr lang="fr-FR" altLang="fr-FR" sz="2400" dirty="0">
                <a:solidFill>
                  <a:srgbClr val="00B050"/>
                </a:solidFill>
                <a:latin typeface="Century" pitchFamily="18" charset="0"/>
              </a:rPr>
              <a:t>: </a:t>
            </a:r>
            <a:r>
              <a:rPr lang="fr-FR" altLang="fr-FR" sz="2400" b="1" dirty="0">
                <a:solidFill>
                  <a:schemeClr val="tx1"/>
                </a:solidFill>
                <a:latin typeface="Century" pitchFamily="18" charset="0"/>
              </a:rPr>
              <a:t>Administration des bases de données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fr-FR" altLang="fr-FR" sz="2800" b="1" dirty="0">
                <a:solidFill>
                  <a:srgbClr val="00B050"/>
                </a:solidFill>
                <a:latin typeface="Century" pitchFamily="18" charset="0"/>
              </a:rPr>
              <a:t>Elément de Module (M4.2.2)</a:t>
            </a:r>
            <a:r>
              <a:rPr lang="fr-FR" altLang="fr-FR" sz="2800" dirty="0">
                <a:solidFill>
                  <a:srgbClr val="00B050"/>
                </a:solidFill>
                <a:latin typeface="Century" pitchFamily="18" charset="0"/>
              </a:rPr>
              <a:t> : </a:t>
            </a:r>
            <a:r>
              <a:rPr lang="fr-FR" altLang="fr-FR" sz="2800" b="1" dirty="0">
                <a:solidFill>
                  <a:schemeClr val="tx1"/>
                </a:solidFill>
                <a:latin typeface="Century" pitchFamily="18" charset="0"/>
              </a:rPr>
              <a:t>Administration des bases de données SQL Server</a:t>
            </a:r>
          </a:p>
          <a:p>
            <a:pPr algn="l" eaLnBrk="1" hangingPunct="1">
              <a:buFont typeface="Arial" charset="0"/>
              <a:buNone/>
              <a:defRPr/>
            </a:pPr>
            <a:r>
              <a:rPr lang="fr-FR" altLang="fr-FR" dirty="0">
                <a:latin typeface="Century" pitchFamily="18" charset="0"/>
              </a:rPr>
              <a:t>	</a:t>
            </a:r>
            <a:endParaRPr lang="fr-FR" altLang="fr-FR" sz="1100" dirty="0">
              <a:latin typeface="Century" pitchFamily="18" charset="0"/>
            </a:endParaRPr>
          </a:p>
          <a:p>
            <a:pPr algn="l" eaLnBrk="1" hangingPunct="1">
              <a:buFont typeface="Arial" charset="0"/>
              <a:buNone/>
              <a:defRPr/>
            </a:pPr>
            <a:endParaRPr lang="fr-FR" altLang="fr-FR" sz="1800" dirty="0">
              <a:latin typeface="Century" pitchFamily="18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fr-FR" altLang="fr-FR" sz="2800" dirty="0">
                <a:latin typeface="Century" pitchFamily="18" charset="0"/>
              </a:rPr>
              <a:t> </a:t>
            </a:r>
            <a:r>
              <a:rPr lang="fr-FR" altLang="fr-FR" sz="2800" b="1" dirty="0">
                <a:solidFill>
                  <a:schemeClr val="tx1"/>
                </a:solidFill>
                <a:latin typeface="Century" pitchFamily="18" charset="0"/>
              </a:rPr>
              <a:t>A. ETTALBI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fr-FR" altLang="fr-FR" sz="1400" dirty="0">
                <a:solidFill>
                  <a:schemeClr val="tx1"/>
                </a:solidFill>
                <a:hlinkClick r:id="rId3"/>
              </a:rPr>
              <a:t>ahmed.ettalbi@um5.ac.ma</a:t>
            </a:r>
            <a:endParaRPr lang="fr-FR" altLang="fr-FR" sz="14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fr-FR" altLang="fr-FR" sz="1400" dirty="0">
                <a:solidFill>
                  <a:schemeClr val="tx1"/>
                </a:solidFill>
                <a:hlinkClick r:id="rId4"/>
              </a:rPr>
              <a:t>a.ettalbi@um5s.net.ma</a:t>
            </a:r>
            <a:endParaRPr lang="fr-FR" altLang="fr-FR" sz="1400" dirty="0">
              <a:solidFill>
                <a:srgbClr val="0070C0"/>
              </a:solidFill>
              <a:latin typeface="Century" pitchFamily="18" charset="0"/>
            </a:endParaRPr>
          </a:p>
        </p:txBody>
      </p:sp>
      <p:pic>
        <p:nvPicPr>
          <p:cNvPr id="6147" name="Image 2">
            <a:extLst>
              <a:ext uri="{FF2B5EF4-FFF2-40B4-BE49-F238E27FC236}">
                <a16:creationId xmlns:a16="http://schemas.microsoft.com/office/drawing/2014/main" id="{8C7223F1-4B23-49C8-84B7-7C71338C5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15888"/>
            <a:ext cx="1262062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Image 3">
            <a:extLst>
              <a:ext uri="{FF2B5EF4-FFF2-40B4-BE49-F238E27FC236}">
                <a16:creationId xmlns:a16="http://schemas.microsoft.com/office/drawing/2014/main" id="{229D93CF-A96A-4584-81CD-4F61990955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7313"/>
            <a:ext cx="23764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4">
            <a:extLst>
              <a:ext uri="{FF2B5EF4-FFF2-40B4-BE49-F238E27FC236}">
                <a16:creationId xmlns:a16="http://schemas.microsoft.com/office/drawing/2014/main" id="{DD7892C1-5254-4B10-90E7-486562FC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268413"/>
            <a:ext cx="8893175" cy="4897437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358775" indent="-358775"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FR" altLang="fr-FR" b="1"/>
              <a:t>Moteur relationnel :</a:t>
            </a:r>
          </a:p>
          <a:p>
            <a:pPr marL="503238" lvl="1" indent="-179388" algn="just" eaLnBrk="1" hangingPunct="1">
              <a:lnSpc>
                <a:spcPct val="120000"/>
              </a:lnSpc>
              <a:buFontTx/>
              <a:buChar char="-"/>
            </a:pPr>
            <a:r>
              <a:rPr lang="fr-FR" altLang="fr-FR" sz="2700"/>
              <a:t>Analyse, optimise et exécute les instructions T-SQL :  LDD, LMD,</a:t>
            </a:r>
          </a:p>
          <a:p>
            <a:pPr marL="503238" lvl="1" indent="-179388" algn="just" eaLnBrk="1" hangingPunct="1">
              <a:lnSpc>
                <a:spcPct val="120000"/>
              </a:lnSpc>
              <a:buFontTx/>
              <a:buChar char="-"/>
            </a:pPr>
            <a:r>
              <a:rPr lang="fr-FR" altLang="fr-FR" sz="2700"/>
              <a:t>Implémente la sécurité.</a:t>
            </a:r>
          </a:p>
          <a:p>
            <a:pPr marL="358775" indent="-358775"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FR" altLang="fr-FR" b="1"/>
              <a:t>Moteur de stockage :</a:t>
            </a:r>
          </a:p>
          <a:p>
            <a:pPr marL="503238" lvl="1" indent="-179388" algn="just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r-FR" altLang="fr-FR" sz="2700"/>
              <a:t>- Gère les fichiers de la BD, les entrées/sorties physiques,</a:t>
            </a:r>
          </a:p>
          <a:p>
            <a:pPr marL="503238" lvl="1" indent="-179388" algn="just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r-FR" altLang="fr-FR" sz="2700"/>
              <a:t>- Contrôle les conflits d’accès,</a:t>
            </a:r>
          </a:p>
          <a:p>
            <a:pPr marL="503238" lvl="1" indent="-179388" algn="just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r-FR" altLang="fr-FR" sz="2700"/>
              <a:t>- Vérifie la cohérence des données, sauvegarde/restauration.</a:t>
            </a:r>
          </a:p>
        </p:txBody>
      </p:sp>
      <p:sp>
        <p:nvSpPr>
          <p:cNvPr id="17411" name="Sous-titre 2">
            <a:extLst>
              <a:ext uri="{FF2B5EF4-FFF2-40B4-BE49-F238E27FC236}">
                <a16:creationId xmlns:a16="http://schemas.microsoft.com/office/drawing/2014/main" id="{952FB659-5019-45F0-870C-E8AE850F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15888"/>
            <a:ext cx="8229600" cy="1225550"/>
          </a:xfrm>
        </p:spPr>
        <p:txBody>
          <a:bodyPr/>
          <a:lstStyle/>
          <a:p>
            <a:pPr marL="514350" indent="-514350" eaLnBrk="1" hangingPunct="1">
              <a:lnSpc>
                <a:spcPct val="85000"/>
              </a:lnSpc>
            </a:pPr>
            <a:r>
              <a:rPr lang="fr-FR" altLang="fr-FR" sz="4000" b="1"/>
              <a:t>1.1 Présentation de SQL Server (suite)</a:t>
            </a:r>
            <a:br>
              <a:rPr lang="fr-FR" altLang="fr-FR" sz="4000" b="1"/>
            </a:br>
            <a:r>
              <a:rPr lang="fr-FR" altLang="fr-FR" sz="4000" b="1" i="1">
                <a:solidFill>
                  <a:srgbClr val="C00000"/>
                </a:solidFill>
              </a:rPr>
              <a:t>Composantes</a:t>
            </a:r>
            <a:r>
              <a:rPr lang="fr-FR" altLang="fr-FR" sz="4000" i="1">
                <a:solidFill>
                  <a:srgbClr val="C00000"/>
                </a:solidFill>
              </a:rPr>
              <a:t> </a:t>
            </a:r>
            <a:r>
              <a:rPr lang="fr-FR" altLang="fr-FR" sz="4000" b="1" i="1">
                <a:solidFill>
                  <a:srgbClr val="C00000"/>
                </a:solidFill>
              </a:rPr>
              <a:t>Serveur</a:t>
            </a:r>
            <a:r>
              <a:rPr lang="fr-FR" altLang="fr-FR" sz="4000" i="1">
                <a:solidFill>
                  <a:srgbClr val="C00000"/>
                </a:solidFill>
              </a:rPr>
              <a:t> (suite)</a:t>
            </a:r>
          </a:p>
        </p:txBody>
      </p:sp>
      <p:sp>
        <p:nvSpPr>
          <p:cNvPr id="17412" name="Espace réservé du numéro de diapositive 3">
            <a:extLst>
              <a:ext uri="{FF2B5EF4-FFF2-40B4-BE49-F238E27FC236}">
                <a16:creationId xmlns:a16="http://schemas.microsoft.com/office/drawing/2014/main" id="{D7608E61-F555-464F-A22E-8AEF23215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173CC6-32FA-4212-9514-55EBD44A01C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7413" name="Espace réservé de la date 2">
            <a:extLst>
              <a:ext uri="{FF2B5EF4-FFF2-40B4-BE49-F238E27FC236}">
                <a16:creationId xmlns:a16="http://schemas.microsoft.com/office/drawing/2014/main" id="{7DB86845-6456-400D-9E4C-56CD7C3C6B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17967FB-583E-4346-A584-5E9599116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123950"/>
            <a:ext cx="7561263" cy="4968875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0" rIns="36000" bIns="0" rtlCol="0">
            <a:normAutofit/>
          </a:bodyPr>
          <a:lstStyle/>
          <a:p>
            <a:pPr marL="0" lvl="1" indent="0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000" b="1" dirty="0">
                <a:solidFill>
                  <a:srgbClr val="FF0000"/>
                </a:solidFill>
              </a:rPr>
              <a:t>Avantages :</a:t>
            </a:r>
          </a:p>
          <a:p>
            <a:pPr marL="342900" lvl="1" indent="-342900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000" b="1" dirty="0"/>
              <a:t>Accès parallèle </a:t>
            </a:r>
            <a:r>
              <a:rPr lang="fr-FR" sz="3000" dirty="0"/>
              <a:t>aux données (Threads séparés pour chaque fichier)</a:t>
            </a:r>
          </a:p>
          <a:p>
            <a:pPr marL="342900" lvl="1" indent="-342900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000" b="1" dirty="0"/>
              <a:t>Répartition de la charge </a:t>
            </a:r>
            <a:r>
              <a:rPr lang="fr-FR" sz="3000" dirty="0"/>
              <a:t>sur plusieurs disques.</a:t>
            </a:r>
          </a:p>
          <a:p>
            <a:pPr marL="342900" lvl="1" indent="-342900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000" dirty="0"/>
              <a:t>Cette approche crée un </a:t>
            </a:r>
            <a:r>
              <a:rPr lang="fr-FR" sz="3000" b="1" dirty="0"/>
              <a:t>regroupement logique unique</a:t>
            </a:r>
            <a:r>
              <a:rPr lang="fr-FR" sz="3000" dirty="0"/>
              <a:t>,</a:t>
            </a:r>
          </a:p>
          <a:p>
            <a:pPr marL="342900" lvl="1" indent="-342900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000" dirty="0"/>
              <a:t>Donc </a:t>
            </a:r>
            <a:r>
              <a:rPr lang="fr-FR" sz="3000" b="1" dirty="0"/>
              <a:t>facile à configurer </a:t>
            </a:r>
            <a:r>
              <a:rPr lang="fr-FR" sz="3000" dirty="0"/>
              <a:t>et à gérer pour un Administrateur Système ou de BD.</a:t>
            </a:r>
          </a:p>
        </p:txBody>
      </p:sp>
      <p:sp>
        <p:nvSpPr>
          <p:cNvPr id="111619" name="Sous-titre 2">
            <a:extLst>
              <a:ext uri="{FF2B5EF4-FFF2-40B4-BE49-F238E27FC236}">
                <a16:creationId xmlns:a16="http://schemas.microsoft.com/office/drawing/2014/main" id="{03E61756-5D44-42D6-B98F-F5CC2F4B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3600" b="1"/>
              <a:t>Optimisation d’une BD en utilisant des groupes de fichiers avec une RAID matérielle</a:t>
            </a:r>
            <a:endParaRPr lang="fr-FR" altLang="fr-FR" sz="3600"/>
          </a:p>
        </p:txBody>
      </p:sp>
      <p:sp>
        <p:nvSpPr>
          <p:cNvPr id="111620" name="Espace réservé du numéro de diapositive 3">
            <a:extLst>
              <a:ext uri="{FF2B5EF4-FFF2-40B4-BE49-F238E27FC236}">
                <a16:creationId xmlns:a16="http://schemas.microsoft.com/office/drawing/2014/main" id="{27A3611E-2CB5-43E8-8515-2DF5926B6B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C1A2BD-4855-4F96-AA5B-26C5C9229E6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11621" name="Espace réservé de la date 2">
            <a:extLst>
              <a:ext uri="{FF2B5EF4-FFF2-40B4-BE49-F238E27FC236}">
                <a16:creationId xmlns:a16="http://schemas.microsoft.com/office/drawing/2014/main" id="{A034DB4B-7CCC-419C-8D5B-C4F6BFEFB9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ce réservé du contenu 4">
            <a:extLst>
              <a:ext uri="{FF2B5EF4-FFF2-40B4-BE49-F238E27FC236}">
                <a16:creationId xmlns:a16="http://schemas.microsoft.com/office/drawing/2014/main" id="{92DCCA10-789F-4DC8-AFC7-F26CFC2B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931863"/>
            <a:ext cx="7453313" cy="5424487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34925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 Tâche importante d’un Admin système,</a:t>
            </a:r>
          </a:p>
          <a:p>
            <a:pPr marL="34925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 Consiste à </a:t>
            </a:r>
            <a:r>
              <a:rPr lang="fr-FR" altLang="fr-FR" sz="3000" b="1" dirty="0"/>
              <a:t>allouer</a:t>
            </a:r>
            <a:r>
              <a:rPr lang="fr-FR" altLang="fr-FR" sz="3000" dirty="0"/>
              <a:t>, </a:t>
            </a:r>
            <a:r>
              <a:rPr lang="fr-FR" altLang="fr-FR" sz="3000" b="1" dirty="0"/>
              <a:t>gérer</a:t>
            </a:r>
            <a:r>
              <a:rPr lang="fr-FR" altLang="fr-FR" sz="3000" dirty="0"/>
              <a:t> et </a:t>
            </a:r>
            <a:r>
              <a:rPr lang="fr-FR" altLang="fr-FR" sz="3000" b="1" dirty="0"/>
              <a:t>contrôler</a:t>
            </a:r>
            <a:r>
              <a:rPr lang="fr-FR" altLang="fr-FR" sz="3000" dirty="0"/>
              <a:t> les </a:t>
            </a:r>
            <a:r>
              <a:rPr lang="fr-FR" altLang="fr-FR" sz="3000" b="1" dirty="0">
                <a:solidFill>
                  <a:srgbClr val="FF0000"/>
                </a:solidFill>
              </a:rPr>
              <a:t>besoins d’espace </a:t>
            </a:r>
            <a:r>
              <a:rPr lang="fr-FR" altLang="fr-FR" sz="3000" dirty="0"/>
              <a:t>et de stockage de SQL Server et de ses BD,</a:t>
            </a:r>
          </a:p>
          <a:p>
            <a:pPr marL="34925" indent="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 L’évaluation de l’espace requis par une BD peut </a:t>
            </a:r>
            <a:r>
              <a:rPr lang="fr-FR" altLang="fr-FR" sz="3000" b="1" dirty="0"/>
              <a:t>aider à </a:t>
            </a:r>
            <a:r>
              <a:rPr lang="fr-FR" altLang="fr-FR" sz="3000" dirty="0"/>
              <a:t>:</a:t>
            </a:r>
          </a:p>
          <a:p>
            <a:pPr marL="360000" indent="-180000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2800" b="1" dirty="0"/>
              <a:t> </a:t>
            </a:r>
            <a:r>
              <a:rPr lang="fr-FR" altLang="fr-FR" sz="2800" b="1" dirty="0">
                <a:solidFill>
                  <a:srgbClr val="FF0000"/>
                </a:solidFill>
              </a:rPr>
              <a:t>planifier</a:t>
            </a:r>
            <a:r>
              <a:rPr lang="fr-FR" altLang="fr-FR" sz="2800" dirty="0"/>
              <a:t> l’agencement du stockage,</a:t>
            </a:r>
          </a:p>
          <a:p>
            <a:pPr marL="360000" indent="-180000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2800" dirty="0"/>
              <a:t>déterminer la </a:t>
            </a:r>
            <a:r>
              <a:rPr lang="fr-FR" altLang="fr-FR" sz="2800" b="1" dirty="0">
                <a:solidFill>
                  <a:srgbClr val="FF0000"/>
                </a:solidFill>
              </a:rPr>
              <a:t>configuration matérielle requise</a:t>
            </a:r>
            <a:r>
              <a:rPr lang="fr-FR" altLang="fr-FR" sz="2800" dirty="0"/>
              <a:t>.</a:t>
            </a:r>
          </a:p>
        </p:txBody>
      </p:sp>
      <p:sp>
        <p:nvSpPr>
          <p:cNvPr id="112643" name="Sous-titre 2">
            <a:extLst>
              <a:ext uri="{FF2B5EF4-FFF2-40B4-BE49-F238E27FC236}">
                <a16:creationId xmlns:a16="http://schemas.microsoft.com/office/drawing/2014/main" id="{5E3849B5-9C67-435A-B347-4E1BE10C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2875"/>
            <a:ext cx="8218487" cy="693738"/>
          </a:xfrm>
        </p:spPr>
        <p:txBody>
          <a:bodyPr lIns="36000" tIns="36000" rIns="36000" bIns="36000"/>
          <a:lstStyle/>
          <a:p>
            <a:pPr eaLnBrk="1" hangingPunct="1">
              <a:spcBef>
                <a:spcPct val="20000"/>
              </a:spcBef>
            </a:pPr>
            <a:r>
              <a:rPr lang="fr-FR" altLang="fr-FR" sz="4000" b="1"/>
              <a:t>3.12 </a:t>
            </a:r>
            <a:r>
              <a:rPr lang="fr-FR" altLang="fr-FR" sz="4000" b="1">
                <a:cs typeface="Times New Roman" panose="02020603050405020304" pitchFamily="18" charset="0"/>
              </a:rPr>
              <a:t>Planification de la capacité</a:t>
            </a:r>
            <a:endParaRPr lang="fr-FR" altLang="fr-FR" sz="4000"/>
          </a:p>
        </p:txBody>
      </p:sp>
      <p:sp>
        <p:nvSpPr>
          <p:cNvPr id="112644" name="Espace réservé du numéro de diapositive 3">
            <a:extLst>
              <a:ext uri="{FF2B5EF4-FFF2-40B4-BE49-F238E27FC236}">
                <a16:creationId xmlns:a16="http://schemas.microsoft.com/office/drawing/2014/main" id="{5FDE8A1B-C179-4475-9328-3FB4FFB07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278AA8-F4DB-4CEB-B5D7-B16A09FB806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12645" name="Espace réservé de la date 2">
            <a:extLst>
              <a:ext uri="{FF2B5EF4-FFF2-40B4-BE49-F238E27FC236}">
                <a16:creationId xmlns:a16="http://schemas.microsoft.com/office/drawing/2014/main" id="{81C4AE42-1054-4A86-B90D-E9C5BD5728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ce réservé du contenu 4">
            <a:extLst>
              <a:ext uri="{FF2B5EF4-FFF2-40B4-BE49-F238E27FC236}">
                <a16:creationId xmlns:a16="http://schemas.microsoft.com/office/drawing/2014/main" id="{A1DFAA39-D927-4DCD-A96E-4899DFBB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125538"/>
            <a:ext cx="7775575" cy="515937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La </a:t>
            </a:r>
            <a:r>
              <a:rPr lang="fr-FR" altLang="fr-FR" b="1"/>
              <a:t>taille</a:t>
            </a:r>
            <a:r>
              <a:rPr lang="fr-FR" altLang="fr-FR"/>
              <a:t> de la BD </a:t>
            </a:r>
            <a:r>
              <a:rPr lang="fr-FR" altLang="fr-FR" b="1">
                <a:solidFill>
                  <a:srgbClr val="FF0000"/>
                </a:solidFill>
              </a:rPr>
              <a:t>model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et de ses tables système (et prévisions de croissance),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La </a:t>
            </a:r>
            <a:r>
              <a:rPr lang="fr-FR" altLang="fr-FR" b="1">
                <a:solidFill>
                  <a:srgbClr val="FF0000"/>
                </a:solidFill>
              </a:rPr>
              <a:t>quantité de données </a:t>
            </a:r>
            <a:r>
              <a:rPr lang="fr-FR" altLang="fr-FR"/>
              <a:t>dans les tables (</a:t>
            </a:r>
            <a:r>
              <a:rPr lang="fr-FR" altLang="fr-FR" b="1"/>
              <a:t>prévisions de croissance</a:t>
            </a:r>
            <a:r>
              <a:rPr lang="fr-FR" altLang="fr-FR"/>
              <a:t>),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Le </a:t>
            </a:r>
            <a:r>
              <a:rPr lang="fr-FR" altLang="fr-FR" b="1"/>
              <a:t>nombre et la taille des </a:t>
            </a:r>
            <a:r>
              <a:rPr lang="fr-FR" altLang="fr-FR" b="1">
                <a:solidFill>
                  <a:srgbClr val="FF0000"/>
                </a:solidFill>
              </a:rPr>
              <a:t>index</a:t>
            </a:r>
            <a:r>
              <a:rPr lang="fr-FR" altLang="fr-FR"/>
              <a:t> (taille de la valeur de la clé, nombre de lignes, taux de remplissage)</a:t>
            </a:r>
          </a:p>
        </p:txBody>
      </p:sp>
      <p:sp>
        <p:nvSpPr>
          <p:cNvPr id="113667" name="Sous-titre 2">
            <a:extLst>
              <a:ext uri="{FF2B5EF4-FFF2-40B4-BE49-F238E27FC236}">
                <a16:creationId xmlns:a16="http://schemas.microsoft.com/office/drawing/2014/main" id="{52AA2AB0-B43D-4534-93D2-3B4ABFDC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42875"/>
            <a:ext cx="8291512" cy="909638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Facteurs à prendre en compte lors de l’évaluation de la taille d’une BD</a:t>
            </a:r>
            <a:endParaRPr lang="fr-FR" altLang="fr-FR" sz="3800"/>
          </a:p>
        </p:txBody>
      </p:sp>
      <p:sp>
        <p:nvSpPr>
          <p:cNvPr id="113668" name="Espace réservé du numéro de diapositive 3">
            <a:extLst>
              <a:ext uri="{FF2B5EF4-FFF2-40B4-BE49-F238E27FC236}">
                <a16:creationId xmlns:a16="http://schemas.microsoft.com/office/drawing/2014/main" id="{D5846592-DDE7-423D-A758-4AA675400C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8838E1-3545-4CAA-BC21-4F5AEBEB1BA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13669" name="Espace réservé de la date 2">
            <a:extLst>
              <a:ext uri="{FF2B5EF4-FFF2-40B4-BE49-F238E27FC236}">
                <a16:creationId xmlns:a16="http://schemas.microsoft.com/office/drawing/2014/main" id="{7D09BB5C-5E3D-43BE-B84D-DC188A608C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724214C-927A-49CE-895C-FBDA5A1A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138" y="1341438"/>
            <a:ext cx="7199312" cy="4608512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0" rIns="36000" bIns="0" rtlCol="0">
            <a:norm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dirty="0"/>
              <a:t>La </a:t>
            </a:r>
            <a:r>
              <a:rPr lang="fr-FR" b="1" dirty="0"/>
              <a:t>taille du </a:t>
            </a:r>
            <a:r>
              <a:rPr lang="fr-FR" b="1" dirty="0">
                <a:solidFill>
                  <a:srgbClr val="FF0000"/>
                </a:solidFill>
              </a:rPr>
              <a:t>journal des transactions</a:t>
            </a:r>
            <a:r>
              <a:rPr lang="fr-FR" dirty="0"/>
              <a:t>, dépend de :</a:t>
            </a:r>
          </a:p>
          <a:p>
            <a:pPr marL="144000" indent="-1440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la </a:t>
            </a:r>
            <a:r>
              <a:rPr lang="fr-FR" dirty="0">
                <a:solidFill>
                  <a:srgbClr val="FF0000"/>
                </a:solidFill>
              </a:rPr>
              <a:t>quantité</a:t>
            </a:r>
            <a:r>
              <a:rPr lang="fr-FR" dirty="0"/>
              <a:t> et de la </a:t>
            </a:r>
            <a:r>
              <a:rPr lang="fr-FR" dirty="0">
                <a:solidFill>
                  <a:srgbClr val="FF0000"/>
                </a:solidFill>
              </a:rPr>
              <a:t>fréquence</a:t>
            </a:r>
            <a:r>
              <a:rPr lang="fr-FR" dirty="0"/>
              <a:t> des modifications,</a:t>
            </a:r>
          </a:p>
          <a:p>
            <a:pPr marL="144000" indent="-1440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la taille de chaque </a:t>
            </a:r>
            <a:r>
              <a:rPr lang="fr-FR" dirty="0">
                <a:solidFill>
                  <a:srgbClr val="FF0000"/>
                </a:solidFill>
              </a:rPr>
              <a:t>transaction</a:t>
            </a:r>
            <a:r>
              <a:rPr lang="fr-FR" dirty="0"/>
              <a:t>,</a:t>
            </a:r>
          </a:p>
          <a:p>
            <a:pPr marL="144000" indent="-1440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la fréquence de sauvegarde et de vidage du </a:t>
            </a:r>
            <a:r>
              <a:rPr lang="fr-FR" dirty="0">
                <a:solidFill>
                  <a:srgbClr val="FF0000"/>
                </a:solidFill>
              </a:rPr>
              <a:t>journal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24DFFD3F-7A0C-44A9-AACF-42190E93CE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288" y="115888"/>
            <a:ext cx="8424862" cy="1081087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Facteurs à prendre en compte lors de l’évaluation de la taille d’une BD (Suite)</a:t>
            </a:r>
          </a:p>
        </p:txBody>
      </p:sp>
      <p:sp>
        <p:nvSpPr>
          <p:cNvPr id="114692" name="Espace réservé du numéro de diapositive 3">
            <a:extLst>
              <a:ext uri="{FF2B5EF4-FFF2-40B4-BE49-F238E27FC236}">
                <a16:creationId xmlns:a16="http://schemas.microsoft.com/office/drawing/2014/main" id="{7948D6B7-C78E-4A42-A72D-21CA17226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4C0892-0923-4BBE-B411-3EC01AF81BC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14693" name="Espace réservé de la date 2">
            <a:extLst>
              <a:ext uri="{FF2B5EF4-FFF2-40B4-BE49-F238E27FC236}">
                <a16:creationId xmlns:a16="http://schemas.microsoft.com/office/drawing/2014/main" id="{4ADE2014-6971-4D05-8402-67061B8B0D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564E192-225D-4CBD-8035-9B15EE81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341438"/>
            <a:ext cx="7272337" cy="4679950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0" rIns="36000" bIns="0"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dirty="0"/>
              <a:t>La </a:t>
            </a:r>
            <a:r>
              <a:rPr lang="fr-FR" b="1" dirty="0"/>
              <a:t>taille des </a:t>
            </a:r>
            <a:r>
              <a:rPr lang="fr-FR" b="1" dirty="0">
                <a:solidFill>
                  <a:srgbClr val="FF0000"/>
                </a:solidFill>
              </a:rPr>
              <a:t>tables système</a:t>
            </a:r>
            <a:endParaRPr lang="fr-FR" dirty="0">
              <a:solidFill>
                <a:srgbClr val="FF0000"/>
              </a:solidFill>
            </a:endParaRPr>
          </a:p>
          <a:p>
            <a:pPr marL="360000" indent="-180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nombre d’utilisateurs,</a:t>
            </a:r>
          </a:p>
          <a:p>
            <a:pPr marL="360000" indent="-180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nombre d’objets, </a:t>
            </a:r>
          </a:p>
          <a:p>
            <a:pPr marL="360000" indent="-180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ne constitue généralement pas un pourcentage élevé de la taille de la BD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78496DD-0998-4F67-BFA8-803218F2DB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288" y="115888"/>
            <a:ext cx="8424862" cy="1081087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Facteurs à prendre en compte lors de l’évaluation de la taille d’une BD (Suite)</a:t>
            </a:r>
          </a:p>
        </p:txBody>
      </p:sp>
      <p:sp>
        <p:nvSpPr>
          <p:cNvPr id="115716" name="Espace réservé du numéro de diapositive 3">
            <a:extLst>
              <a:ext uri="{FF2B5EF4-FFF2-40B4-BE49-F238E27FC236}">
                <a16:creationId xmlns:a16="http://schemas.microsoft.com/office/drawing/2014/main" id="{ECCB189A-5601-4384-8F27-AD065CD44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D9ADF-A8F8-4572-880E-546BC6BCDA7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15717" name="Espace réservé de la date 2">
            <a:extLst>
              <a:ext uri="{FF2B5EF4-FFF2-40B4-BE49-F238E27FC236}">
                <a16:creationId xmlns:a16="http://schemas.microsoft.com/office/drawing/2014/main" id="{8681F386-3D47-4786-8654-9E945E1676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ce réservé du contenu 4">
            <a:extLst>
              <a:ext uri="{FF2B5EF4-FFF2-40B4-BE49-F238E27FC236}">
                <a16:creationId xmlns:a16="http://schemas.microsoft.com/office/drawing/2014/main" id="{5B431077-4D31-4C95-AA04-95536795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1214438"/>
            <a:ext cx="7705725" cy="480695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Après avoir examiné la quantité d’espace alloué à la BD </a:t>
            </a:r>
            <a:r>
              <a:rPr lang="fr-FR" altLang="fr-FR" b="1" dirty="0"/>
              <a:t>model</a:t>
            </a:r>
            <a:r>
              <a:rPr lang="fr-FR" altLang="fr-FR" dirty="0"/>
              <a:t>,</a:t>
            </a:r>
          </a:p>
          <a:p>
            <a:pPr marL="360000" indent="-180000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dirty="0"/>
              <a:t> on doit évaluer la quantité de </a:t>
            </a:r>
            <a:r>
              <a:rPr lang="fr-FR" altLang="fr-FR" b="1" dirty="0">
                <a:solidFill>
                  <a:srgbClr val="FF0000"/>
                </a:solidFill>
              </a:rPr>
              <a:t>données</a:t>
            </a:r>
            <a:r>
              <a:rPr lang="fr-FR" altLang="fr-FR" dirty="0">
                <a:solidFill>
                  <a:srgbClr val="FF0000"/>
                </a:solidFill>
              </a:rPr>
              <a:t> </a:t>
            </a:r>
            <a:r>
              <a:rPr lang="fr-FR" altLang="fr-FR" dirty="0"/>
              <a:t>qui sera stockée dans les </a:t>
            </a:r>
            <a:r>
              <a:rPr lang="fr-FR" altLang="fr-FR" b="1" dirty="0">
                <a:solidFill>
                  <a:srgbClr val="FF0000"/>
                </a:solidFill>
              </a:rPr>
              <a:t>tables</a:t>
            </a:r>
            <a:r>
              <a:rPr lang="fr-FR" altLang="fr-FR" dirty="0"/>
              <a:t>,</a:t>
            </a:r>
          </a:p>
          <a:p>
            <a:pPr marL="360000" indent="-180000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dirty="0"/>
              <a:t> en tenant compte des prévisions de </a:t>
            </a:r>
            <a:r>
              <a:rPr lang="fr-FR" altLang="fr-FR" b="1" dirty="0">
                <a:solidFill>
                  <a:srgbClr val="FF0000"/>
                </a:solidFill>
              </a:rPr>
              <a:t>croissance</a:t>
            </a:r>
          </a:p>
        </p:txBody>
      </p:sp>
      <p:sp>
        <p:nvSpPr>
          <p:cNvPr id="116739" name="Sous-titre 2">
            <a:extLst>
              <a:ext uri="{FF2B5EF4-FFF2-40B4-BE49-F238E27FC236}">
                <a16:creationId xmlns:a16="http://schemas.microsoft.com/office/drawing/2014/main" id="{14247B34-DF83-48B3-B3E3-6FDF8869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71438"/>
            <a:ext cx="8686800" cy="981075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Evaluation de la quantité de données contenues dans les tables</a:t>
            </a:r>
            <a:endParaRPr lang="fr-FR" altLang="fr-FR" sz="3800"/>
          </a:p>
        </p:txBody>
      </p:sp>
      <p:sp>
        <p:nvSpPr>
          <p:cNvPr id="116740" name="Espace réservé du numéro de diapositive 3">
            <a:extLst>
              <a:ext uri="{FF2B5EF4-FFF2-40B4-BE49-F238E27FC236}">
                <a16:creationId xmlns:a16="http://schemas.microsoft.com/office/drawing/2014/main" id="{3DBB3AB7-D019-4161-9E77-AF115D429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E8C558-9291-42AD-B0D4-9975195B3DB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16741" name="Espace réservé de la date 2">
            <a:extLst>
              <a:ext uri="{FF2B5EF4-FFF2-40B4-BE49-F238E27FC236}">
                <a16:creationId xmlns:a16="http://schemas.microsoft.com/office/drawing/2014/main" id="{B1EEEB2E-2454-4391-BC2E-C1DBC89FE9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ce réservé du contenu 4">
            <a:extLst>
              <a:ext uri="{FF2B5EF4-FFF2-40B4-BE49-F238E27FC236}">
                <a16:creationId xmlns:a16="http://schemas.microsoft.com/office/drawing/2014/main" id="{8FB1F31C-9CFD-43DC-8F09-9B493860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563" y="1196975"/>
            <a:ext cx="7499350" cy="489585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400"/>
              <a:t> Evaluation effectuée en déterminant :</a:t>
            </a:r>
          </a:p>
          <a:p>
            <a:pPr marL="358775" lvl="1" indent="-179388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</a:t>
            </a:r>
            <a:r>
              <a:rPr lang="fr-FR" altLang="fr-FR" sz="3200"/>
              <a:t>le </a:t>
            </a:r>
            <a:r>
              <a:rPr lang="fr-FR" altLang="fr-FR" sz="3200" b="1"/>
              <a:t>nombre total de lignes</a:t>
            </a:r>
            <a:r>
              <a:rPr lang="fr-FR" altLang="fr-FR" sz="3200"/>
              <a:t>,</a:t>
            </a:r>
          </a:p>
          <a:p>
            <a:pPr marL="358775" lvl="1" indent="-179388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200"/>
              <a:t> la </a:t>
            </a:r>
            <a:r>
              <a:rPr lang="fr-FR" altLang="fr-FR" sz="3200" b="1"/>
              <a:t>taille des lignes</a:t>
            </a:r>
            <a:r>
              <a:rPr lang="fr-FR" altLang="fr-FR" sz="3200"/>
              <a:t>,</a:t>
            </a:r>
          </a:p>
          <a:p>
            <a:pPr marL="358775" lvl="1" indent="-179388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200"/>
              <a:t> le </a:t>
            </a:r>
            <a:r>
              <a:rPr lang="fr-FR" altLang="fr-FR" sz="3200" b="1"/>
              <a:t>nombre de lignes </a:t>
            </a:r>
            <a:r>
              <a:rPr lang="fr-FR" altLang="fr-FR" sz="3200"/>
              <a:t>contenues dans une page,</a:t>
            </a:r>
          </a:p>
          <a:p>
            <a:pPr marL="358775" lvl="1" indent="-179388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200"/>
              <a:t> le </a:t>
            </a:r>
            <a:r>
              <a:rPr lang="fr-FR" altLang="fr-FR" sz="3200" b="1"/>
              <a:t>nombre total de pages </a:t>
            </a:r>
            <a:r>
              <a:rPr lang="fr-FR" altLang="fr-FR" sz="3200"/>
              <a:t>requises pour chaque table de la BD</a:t>
            </a:r>
          </a:p>
        </p:txBody>
      </p:sp>
      <p:sp>
        <p:nvSpPr>
          <p:cNvPr id="117763" name="Sous-titre 2">
            <a:extLst>
              <a:ext uri="{FF2B5EF4-FFF2-40B4-BE49-F238E27FC236}">
                <a16:creationId xmlns:a16="http://schemas.microsoft.com/office/drawing/2014/main" id="{89865C04-9D86-48B0-9A2B-B8032839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71438"/>
            <a:ext cx="8686800" cy="981075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Evaluation de la quantité de données contenues dans les tables (suite)</a:t>
            </a:r>
            <a:endParaRPr lang="fr-FR" altLang="fr-FR" sz="3800"/>
          </a:p>
        </p:txBody>
      </p:sp>
      <p:sp>
        <p:nvSpPr>
          <p:cNvPr id="117764" name="Espace réservé du numéro de diapositive 3">
            <a:extLst>
              <a:ext uri="{FF2B5EF4-FFF2-40B4-BE49-F238E27FC236}">
                <a16:creationId xmlns:a16="http://schemas.microsoft.com/office/drawing/2014/main" id="{EBFD5652-05F1-4CC2-98AB-C73A5A0B5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39E5EF-A869-4894-BA14-F26B3284AE3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17765" name="Espace réservé de la date 2">
            <a:extLst>
              <a:ext uri="{FF2B5EF4-FFF2-40B4-BE49-F238E27FC236}">
                <a16:creationId xmlns:a16="http://schemas.microsoft.com/office/drawing/2014/main" id="{A1761375-99CE-4AB2-9D1A-5E86BBF3D4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B492B5E-CB8D-43EE-9EDF-6B6A22248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50" y="1071563"/>
            <a:ext cx="7742238" cy="5165725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0" rIns="36000" bIns="0" rtlCol="0">
            <a:normAutofit fontScale="92500"/>
          </a:bodyPr>
          <a:lstStyle/>
          <a:p>
            <a:pPr marL="3600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b="1" u="sng" dirty="0">
                <a:solidFill>
                  <a:srgbClr val="FF0000"/>
                </a:solidFill>
              </a:rPr>
              <a:t>Démarche à suivre :</a:t>
            </a:r>
          </a:p>
          <a:p>
            <a:pPr marL="144000" indent="-144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Calculer le </a:t>
            </a:r>
            <a:r>
              <a:rPr lang="fr-FR" b="1" dirty="0"/>
              <a:t>nombre d’octets par ligne</a:t>
            </a:r>
            <a:r>
              <a:rPr lang="fr-FR" dirty="0"/>
              <a:t> (</a:t>
            </a:r>
            <a:r>
              <a:rPr lang="fr-FR" b="1" dirty="0">
                <a:solidFill>
                  <a:srgbClr val="7030A0"/>
                </a:solidFill>
              </a:rPr>
              <a:t>NOL</a:t>
            </a:r>
            <a:r>
              <a:rPr lang="fr-FR" dirty="0"/>
              <a:t>),</a:t>
            </a:r>
          </a:p>
          <a:p>
            <a:pPr marL="144000" indent="-144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Déterminer le </a:t>
            </a:r>
            <a:r>
              <a:rPr lang="fr-FR" b="1" dirty="0"/>
              <a:t>nombre de lignes contenues dans chaque page</a:t>
            </a:r>
            <a:r>
              <a:rPr lang="fr-FR" dirty="0"/>
              <a:t> de données. (</a:t>
            </a:r>
            <a:r>
              <a:rPr lang="fr-FR" b="1" dirty="0">
                <a:solidFill>
                  <a:srgbClr val="7030A0"/>
                </a:solidFill>
              </a:rPr>
              <a:t>NLP</a:t>
            </a:r>
            <a:r>
              <a:rPr lang="fr-FR" dirty="0"/>
              <a:t>=8060/NOL),</a:t>
            </a:r>
          </a:p>
          <a:p>
            <a:pPr marL="144000" indent="-144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Prévoir le nombre de ligne dans la table (</a:t>
            </a:r>
            <a:r>
              <a:rPr lang="fr-FR" b="1" dirty="0">
                <a:solidFill>
                  <a:srgbClr val="7030A0"/>
                </a:solidFill>
              </a:rPr>
              <a:t>NLT</a:t>
            </a:r>
            <a:r>
              <a:rPr lang="fr-FR" dirty="0"/>
              <a:t>)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b="1" dirty="0">
                <a:sym typeface="Wingdings" pitchFamily="2" charset="2"/>
              </a:rPr>
              <a:t> </a:t>
            </a:r>
            <a:r>
              <a:rPr lang="fr-FR" b="1" dirty="0"/>
              <a:t>le</a:t>
            </a:r>
            <a:r>
              <a:rPr lang="fr-FR" dirty="0"/>
              <a:t> </a:t>
            </a:r>
            <a:r>
              <a:rPr lang="fr-FR" b="1" dirty="0"/>
              <a:t>nombre de pages requises </a:t>
            </a:r>
            <a:r>
              <a:rPr lang="fr-FR" dirty="0"/>
              <a:t>pour stocker la table est : </a:t>
            </a:r>
            <a:r>
              <a:rPr lang="fr-FR" b="1" dirty="0">
                <a:solidFill>
                  <a:srgbClr val="7030A0"/>
                </a:solidFill>
              </a:rPr>
              <a:t>NPT</a:t>
            </a:r>
            <a:r>
              <a:rPr lang="fr-FR" dirty="0"/>
              <a:t>=NLT/NLP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0EB7D45-9751-435A-BEAD-BABB62C48E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313" y="0"/>
            <a:ext cx="8686800" cy="1071563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Evaluation de la quantité de données contenues dans les tables (suite)</a:t>
            </a:r>
          </a:p>
        </p:txBody>
      </p:sp>
      <p:sp>
        <p:nvSpPr>
          <p:cNvPr id="118788" name="Espace réservé du numéro de diapositive 3">
            <a:extLst>
              <a:ext uri="{FF2B5EF4-FFF2-40B4-BE49-F238E27FC236}">
                <a16:creationId xmlns:a16="http://schemas.microsoft.com/office/drawing/2014/main" id="{A3A5D010-4F49-4B3C-A04C-196A07464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976ED1-5CFD-460D-A686-94DBC4A6384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18789" name="Espace réservé de la date 2">
            <a:extLst>
              <a:ext uri="{FF2B5EF4-FFF2-40B4-BE49-F238E27FC236}">
                <a16:creationId xmlns:a16="http://schemas.microsoft.com/office/drawing/2014/main" id="{2755C32D-B446-47CD-9149-9EEFEE5B5C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4A4A39-BA7C-446B-83F2-07053D68BFB1}"/>
              </a:ext>
            </a:extLst>
          </p:cNvPr>
          <p:cNvSpPr/>
          <p:nvPr/>
        </p:nvSpPr>
        <p:spPr>
          <a:xfrm>
            <a:off x="2339975" y="5229225"/>
            <a:ext cx="2232025" cy="576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ce réservé du contenu 4">
            <a:extLst>
              <a:ext uri="{FF2B5EF4-FFF2-40B4-BE49-F238E27FC236}">
                <a16:creationId xmlns:a16="http://schemas.microsoft.com/office/drawing/2014/main" id="{E1689C21-E3C7-48F6-B59F-CC662EF3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908050"/>
            <a:ext cx="7775575" cy="504190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34925" indent="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Utiliser une solution </a:t>
            </a:r>
            <a:r>
              <a:rPr lang="fr-FR" altLang="fr-FR" sz="3000" b="1">
                <a:solidFill>
                  <a:srgbClr val="FF0000"/>
                </a:solidFill>
              </a:rPr>
              <a:t>RAID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pour améliorer les </a:t>
            </a:r>
            <a:r>
              <a:rPr lang="fr-FR" altLang="fr-FR" sz="3000" b="1">
                <a:solidFill>
                  <a:srgbClr val="FF0000"/>
                </a:solidFill>
              </a:rPr>
              <a:t>performances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ou assurer la </a:t>
            </a:r>
            <a:r>
              <a:rPr lang="fr-FR" altLang="fr-FR" sz="3000" b="1">
                <a:solidFill>
                  <a:srgbClr val="FF0000"/>
                </a:solidFill>
              </a:rPr>
              <a:t>tolérance de panne</a:t>
            </a:r>
          </a:p>
          <a:p>
            <a:pPr marL="34925" indent="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Placer les </a:t>
            </a:r>
            <a:r>
              <a:rPr lang="fr-FR" altLang="fr-FR" sz="3000" b="1">
                <a:solidFill>
                  <a:srgbClr val="FF0000"/>
                </a:solidFill>
              </a:rPr>
              <a:t>fichiers</a:t>
            </a:r>
            <a:r>
              <a:rPr lang="fr-FR" altLang="fr-FR" sz="3000"/>
              <a:t> données et Log sur des disques </a:t>
            </a:r>
            <a:r>
              <a:rPr lang="fr-FR" altLang="fr-FR" sz="3000" b="1">
                <a:solidFill>
                  <a:srgbClr val="FF0000"/>
                </a:solidFill>
              </a:rPr>
              <a:t>physiques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différents</a:t>
            </a:r>
          </a:p>
          <a:p>
            <a:pPr marL="34925" indent="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Utiliser des </a:t>
            </a:r>
            <a:r>
              <a:rPr lang="fr-FR" altLang="fr-FR" sz="3000" b="1">
                <a:solidFill>
                  <a:srgbClr val="FF0000"/>
                </a:solidFill>
              </a:rPr>
              <a:t>groupes de fichiers </a:t>
            </a:r>
            <a:r>
              <a:rPr lang="fr-FR" altLang="fr-FR" sz="3000"/>
              <a:t>définis par l’utilisateur pour simplifier les stratégies de sauvegarde des BD très volumineuses</a:t>
            </a:r>
          </a:p>
        </p:txBody>
      </p:sp>
      <p:sp>
        <p:nvSpPr>
          <p:cNvPr id="119811" name="Sous-titre 2">
            <a:extLst>
              <a:ext uri="{FF2B5EF4-FFF2-40B4-BE49-F238E27FC236}">
                <a16:creationId xmlns:a16="http://schemas.microsoft.com/office/drawing/2014/main" id="{BB0E393F-1652-4713-8CCA-00358F01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71438"/>
            <a:ext cx="8424863" cy="693737"/>
          </a:xfrm>
        </p:spPr>
        <p:txBody>
          <a:bodyPr lIns="36000" tIns="36000" rIns="36000" bIns="36000"/>
          <a:lstStyle/>
          <a:p>
            <a:pPr eaLnBrk="1" hangingPunct="1">
              <a:spcBef>
                <a:spcPct val="20000"/>
              </a:spcBef>
            </a:pPr>
            <a:r>
              <a:rPr lang="fr-FR" altLang="fr-FR" sz="3800" b="1"/>
              <a:t>Remarques sur les performances</a:t>
            </a:r>
            <a:endParaRPr lang="fr-FR" altLang="fr-FR" sz="3800"/>
          </a:p>
        </p:txBody>
      </p:sp>
      <p:sp>
        <p:nvSpPr>
          <p:cNvPr id="119812" name="Espace réservé du numéro de diapositive 3">
            <a:extLst>
              <a:ext uri="{FF2B5EF4-FFF2-40B4-BE49-F238E27FC236}">
                <a16:creationId xmlns:a16="http://schemas.microsoft.com/office/drawing/2014/main" id="{0B3864FB-86C0-4861-B1D5-75CC4F3DE7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AEC11A-E425-42D1-8BC7-E7511383DAC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19813" name="Espace réservé de la date 2">
            <a:extLst>
              <a:ext uri="{FF2B5EF4-FFF2-40B4-BE49-F238E27FC236}">
                <a16:creationId xmlns:a16="http://schemas.microsoft.com/office/drawing/2014/main" id="{3DF58A59-772A-44D4-8C94-203A3A6528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2DA52DB-B0CC-4481-974A-6C2C27AF2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60425"/>
            <a:ext cx="8893175" cy="5521325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0" tIns="0" rIns="0" bIns="0" rtlCol="0">
            <a:normAutofit fontScale="92500" lnSpcReduction="10000"/>
          </a:bodyPr>
          <a:lstStyle/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b="1" dirty="0">
                <a:solidFill>
                  <a:srgbClr val="FF0000"/>
                </a:solidFill>
              </a:rPr>
              <a:t>4.1 Implémentation d’un mode d’authentification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dirty="0"/>
              <a:t>4.2 Attribution de comptes de connexion à des utilisateurs et des rôles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4.3 Attribution d’autorisations à des utilisateurs et des rôles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4.4 Gestion de la sécurité dans SQL Server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4.5 Gestion de la sécurité des applications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4.6 Gestion de la sécurité de SQL Server dans l’entreprise</a:t>
            </a:r>
          </a:p>
        </p:txBody>
      </p:sp>
      <p:sp>
        <p:nvSpPr>
          <p:cNvPr id="120835" name="Sous-titre 2">
            <a:extLst>
              <a:ext uri="{FF2B5EF4-FFF2-40B4-BE49-F238E27FC236}">
                <a16:creationId xmlns:a16="http://schemas.microsoft.com/office/drawing/2014/main" id="{E4156D31-9212-4209-8645-B61F9DBF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eaLnBrk="1" hangingPunct="1"/>
            <a:r>
              <a:rPr lang="fr-FR" altLang="fr-FR" b="1"/>
              <a:t>4. Gestion de la sécurité</a:t>
            </a:r>
          </a:p>
        </p:txBody>
      </p:sp>
      <p:sp>
        <p:nvSpPr>
          <p:cNvPr id="120836" name="Espace réservé du numéro de diapositive 3">
            <a:extLst>
              <a:ext uri="{FF2B5EF4-FFF2-40B4-BE49-F238E27FC236}">
                <a16:creationId xmlns:a16="http://schemas.microsoft.com/office/drawing/2014/main" id="{065D1380-D1AC-4D67-908B-301352B63F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8ADF8F-C647-42FF-BFDE-2C3E8A6B4330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20837" name="Espace réservé de la date 2">
            <a:extLst>
              <a:ext uri="{FF2B5EF4-FFF2-40B4-BE49-F238E27FC236}">
                <a16:creationId xmlns:a16="http://schemas.microsoft.com/office/drawing/2014/main" id="{D506E296-C2FC-4E22-895B-7E23B950B5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">
            <a:extLst>
              <a:ext uri="{FF2B5EF4-FFF2-40B4-BE49-F238E27FC236}">
                <a16:creationId xmlns:a16="http://schemas.microsoft.com/office/drawing/2014/main" id="{9CE7DC3A-CA77-449F-8858-6DDA9BC4F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44450"/>
            <a:ext cx="8578850" cy="765175"/>
          </a:xfrm>
        </p:spPr>
        <p:txBody>
          <a:bodyPr/>
          <a:lstStyle/>
          <a:p>
            <a:pPr eaLnBrk="1" hangingPunct="1"/>
            <a:r>
              <a:rPr lang="fr-FR" altLang="fr-FR" sz="3600" b="1">
                <a:cs typeface="Times New Roman" panose="02020603050405020304" pitchFamily="18" charset="0"/>
              </a:rPr>
              <a:t>Processus de communication client‑serveur</a:t>
            </a:r>
            <a:r>
              <a:rPr lang="en-GB" altLang="fr-FR" sz="3600" b="1"/>
              <a:t> </a:t>
            </a:r>
            <a:endParaRPr lang="en-US" altLang="fr-FR" sz="3600" b="1"/>
          </a:p>
        </p:txBody>
      </p:sp>
      <p:grpSp>
        <p:nvGrpSpPr>
          <p:cNvPr id="2" name="Group 475">
            <a:extLst>
              <a:ext uri="{FF2B5EF4-FFF2-40B4-BE49-F238E27FC236}">
                <a16:creationId xmlns:a16="http://schemas.microsoft.com/office/drawing/2014/main" id="{BD537AE0-7FCE-4242-BA33-4AFE17813FA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066800"/>
            <a:ext cx="4038600" cy="3162300"/>
            <a:chOff x="816" y="1680"/>
            <a:chExt cx="2544" cy="1992"/>
          </a:xfrm>
        </p:grpSpPr>
        <p:sp>
          <p:nvSpPr>
            <p:cNvPr id="18616" name="Oval 476">
              <a:extLst>
                <a:ext uri="{FF2B5EF4-FFF2-40B4-BE49-F238E27FC236}">
                  <a16:creationId xmlns:a16="http://schemas.microsoft.com/office/drawing/2014/main" id="{65FEFB74-8DEF-4629-B3E9-E4AAB311F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82"/>
              <a:ext cx="336" cy="390"/>
            </a:xfrm>
            <a:prstGeom prst="ellipse">
              <a:avLst/>
            </a:prstGeom>
            <a:gradFill rotWithShape="0">
              <a:gsLst>
                <a:gs pos="0">
                  <a:srgbClr val="33CCCC"/>
                </a:gs>
                <a:gs pos="100000">
                  <a:srgbClr val="FCFEB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617" name="Freeform 477">
              <a:extLst>
                <a:ext uri="{FF2B5EF4-FFF2-40B4-BE49-F238E27FC236}">
                  <a16:creationId xmlns:a16="http://schemas.microsoft.com/office/drawing/2014/main" id="{1E831EEC-DC60-477C-A4CE-5ADE485F7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378"/>
              <a:ext cx="1296" cy="288"/>
            </a:xfrm>
            <a:custGeom>
              <a:avLst/>
              <a:gdLst>
                <a:gd name="T0" fmla="*/ 0 w 1296"/>
                <a:gd name="T1" fmla="*/ 288 h 288"/>
                <a:gd name="T2" fmla="*/ 1296 w 1296"/>
                <a:gd name="T3" fmla="*/ 288 h 288"/>
                <a:gd name="T4" fmla="*/ 1056 w 1296"/>
                <a:gd name="T5" fmla="*/ 0 h 288"/>
                <a:gd name="T6" fmla="*/ 0 w 1296"/>
                <a:gd name="T7" fmla="*/ 0 h 288"/>
                <a:gd name="T8" fmla="*/ 0 w 1296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6"/>
                <a:gd name="T16" fmla="*/ 0 h 288"/>
                <a:gd name="T17" fmla="*/ 1296 w 129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6" h="288">
                  <a:moveTo>
                    <a:pt x="0" y="288"/>
                  </a:moveTo>
                  <a:lnTo>
                    <a:pt x="1296" y="288"/>
                  </a:lnTo>
                  <a:lnTo>
                    <a:pt x="1056" y="0"/>
                  </a:lnTo>
                  <a:lnTo>
                    <a:pt x="0" y="0"/>
                  </a:lnTo>
                  <a:lnTo>
                    <a:pt x="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FCFEB9"/>
                </a:gs>
                <a:gs pos="50000">
                  <a:srgbClr val="33CCCC"/>
                </a:gs>
                <a:gs pos="100000">
                  <a:srgbClr val="FCFE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618" name="Oval 478">
              <a:extLst>
                <a:ext uri="{FF2B5EF4-FFF2-40B4-BE49-F238E27FC236}">
                  <a16:creationId xmlns:a16="http://schemas.microsoft.com/office/drawing/2014/main" id="{F7FF6873-B994-4ACE-85AA-8FC62C6D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680"/>
              <a:ext cx="336" cy="402"/>
            </a:xfrm>
            <a:prstGeom prst="ellipse">
              <a:avLst/>
            </a:prstGeom>
            <a:gradFill rotWithShape="0">
              <a:gsLst>
                <a:gs pos="0">
                  <a:srgbClr val="33CCCC"/>
                </a:gs>
                <a:gs pos="100000">
                  <a:srgbClr val="FCFEB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619" name="Freeform 479">
              <a:extLst>
                <a:ext uri="{FF2B5EF4-FFF2-40B4-BE49-F238E27FC236}">
                  <a16:creationId xmlns:a16="http://schemas.microsoft.com/office/drawing/2014/main" id="{C179387A-0238-42B0-9883-F5FA953E3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98"/>
              <a:ext cx="1200" cy="240"/>
            </a:xfrm>
            <a:custGeom>
              <a:avLst/>
              <a:gdLst>
                <a:gd name="T0" fmla="*/ 240 w 1200"/>
                <a:gd name="T1" fmla="*/ 240 h 240"/>
                <a:gd name="T2" fmla="*/ 0 w 1200"/>
                <a:gd name="T3" fmla="*/ 0 h 240"/>
                <a:gd name="T4" fmla="*/ 1200 w 1200"/>
                <a:gd name="T5" fmla="*/ 0 h 240"/>
                <a:gd name="T6" fmla="*/ 1200 w 1200"/>
                <a:gd name="T7" fmla="*/ 240 h 240"/>
                <a:gd name="T8" fmla="*/ 240 w 1200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240"/>
                <a:gd name="T17" fmla="*/ 1200 w 1200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240">
                  <a:moveTo>
                    <a:pt x="240" y="240"/>
                  </a:moveTo>
                  <a:lnTo>
                    <a:pt x="0" y="0"/>
                  </a:lnTo>
                  <a:lnTo>
                    <a:pt x="1200" y="0"/>
                  </a:lnTo>
                  <a:lnTo>
                    <a:pt x="1200" y="240"/>
                  </a:lnTo>
                  <a:lnTo>
                    <a:pt x="240" y="240"/>
                  </a:lnTo>
                  <a:close/>
                </a:path>
              </a:pathLst>
            </a:custGeom>
            <a:gradFill rotWithShape="0">
              <a:gsLst>
                <a:gs pos="0">
                  <a:srgbClr val="FCFEB9"/>
                </a:gs>
                <a:gs pos="50000">
                  <a:srgbClr val="33CCCC"/>
                </a:gs>
                <a:gs pos="100000">
                  <a:srgbClr val="FCFE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620" name="Freeform 480">
              <a:extLst>
                <a:ext uri="{FF2B5EF4-FFF2-40B4-BE49-F238E27FC236}">
                  <a16:creationId xmlns:a16="http://schemas.microsoft.com/office/drawing/2014/main" id="{49842430-D295-488E-8C8E-25FB628A8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98"/>
              <a:ext cx="240" cy="1968"/>
            </a:xfrm>
            <a:custGeom>
              <a:avLst/>
              <a:gdLst>
                <a:gd name="T0" fmla="*/ 0 w 240"/>
                <a:gd name="T1" fmla="*/ 1680 h 1968"/>
                <a:gd name="T2" fmla="*/ 0 w 240"/>
                <a:gd name="T3" fmla="*/ 0 h 1968"/>
                <a:gd name="T4" fmla="*/ 240 w 240"/>
                <a:gd name="T5" fmla="*/ 240 h 1968"/>
                <a:gd name="T6" fmla="*/ 240 w 240"/>
                <a:gd name="T7" fmla="*/ 1968 h 1968"/>
                <a:gd name="T8" fmla="*/ 0 w 240"/>
                <a:gd name="T9" fmla="*/ 1680 h 1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968"/>
                <a:gd name="T17" fmla="*/ 240 w 240"/>
                <a:gd name="T18" fmla="*/ 1968 h 1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968">
                  <a:moveTo>
                    <a:pt x="0" y="1680"/>
                  </a:moveTo>
                  <a:lnTo>
                    <a:pt x="0" y="0"/>
                  </a:lnTo>
                  <a:lnTo>
                    <a:pt x="240" y="240"/>
                  </a:lnTo>
                  <a:lnTo>
                    <a:pt x="240" y="1968"/>
                  </a:lnTo>
                  <a:lnTo>
                    <a:pt x="0" y="1680"/>
                  </a:lnTo>
                  <a:close/>
                </a:path>
              </a:pathLst>
            </a:custGeom>
            <a:gradFill rotWithShape="0">
              <a:gsLst>
                <a:gs pos="0">
                  <a:srgbClr val="FCFEB9"/>
                </a:gs>
                <a:gs pos="50000">
                  <a:srgbClr val="33CCCC"/>
                </a:gs>
                <a:gs pos="100000">
                  <a:srgbClr val="FCFEB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" name="Group 481">
            <a:extLst>
              <a:ext uri="{FF2B5EF4-FFF2-40B4-BE49-F238E27FC236}">
                <a16:creationId xmlns:a16="http://schemas.microsoft.com/office/drawing/2014/main" id="{9CF91454-F4D4-4F7B-996A-C1EE00B956D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038225"/>
            <a:ext cx="4038600" cy="3162300"/>
            <a:chOff x="1632" y="654"/>
            <a:chExt cx="2544" cy="1992"/>
          </a:xfrm>
        </p:grpSpPr>
        <p:sp>
          <p:nvSpPr>
            <p:cNvPr id="18611" name="Oval 482">
              <a:extLst>
                <a:ext uri="{FF2B5EF4-FFF2-40B4-BE49-F238E27FC236}">
                  <a16:creationId xmlns:a16="http://schemas.microsoft.com/office/drawing/2014/main" id="{89F635C4-E062-4614-A186-A015535BC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56"/>
              <a:ext cx="336" cy="390"/>
            </a:xfrm>
            <a:prstGeom prst="ellipse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612" name="Freeform 483">
              <a:extLst>
                <a:ext uri="{FF2B5EF4-FFF2-40B4-BE49-F238E27FC236}">
                  <a16:creationId xmlns:a16="http://schemas.microsoft.com/office/drawing/2014/main" id="{287F07ED-2C69-4772-8525-FCFE8F0F0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352"/>
              <a:ext cx="1296" cy="288"/>
            </a:xfrm>
            <a:custGeom>
              <a:avLst/>
              <a:gdLst>
                <a:gd name="T0" fmla="*/ 0 w 1296"/>
                <a:gd name="T1" fmla="*/ 288 h 288"/>
                <a:gd name="T2" fmla="*/ 1296 w 1296"/>
                <a:gd name="T3" fmla="*/ 288 h 288"/>
                <a:gd name="T4" fmla="*/ 1056 w 1296"/>
                <a:gd name="T5" fmla="*/ 0 h 288"/>
                <a:gd name="T6" fmla="*/ 0 w 1296"/>
                <a:gd name="T7" fmla="*/ 0 h 288"/>
                <a:gd name="T8" fmla="*/ 0 w 1296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6"/>
                <a:gd name="T16" fmla="*/ 0 h 288"/>
                <a:gd name="T17" fmla="*/ 1296 w 129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6" h="288">
                  <a:moveTo>
                    <a:pt x="0" y="288"/>
                  </a:moveTo>
                  <a:lnTo>
                    <a:pt x="1296" y="288"/>
                  </a:lnTo>
                  <a:lnTo>
                    <a:pt x="1056" y="0"/>
                  </a:lnTo>
                  <a:lnTo>
                    <a:pt x="0" y="0"/>
                  </a:lnTo>
                  <a:lnTo>
                    <a:pt x="0" y="288"/>
                  </a:lnTo>
                  <a:close/>
                </a:path>
              </a:pathLst>
            </a:custGeom>
            <a:gradFill rotWithShape="0">
              <a:gsLst>
                <a:gs pos="0">
                  <a:srgbClr val="FCFEB9"/>
                </a:gs>
                <a:gs pos="50000">
                  <a:srgbClr val="FFCC66"/>
                </a:gs>
                <a:gs pos="100000">
                  <a:srgbClr val="FCFE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613" name="Oval 484">
              <a:extLst>
                <a:ext uri="{FF2B5EF4-FFF2-40B4-BE49-F238E27FC236}">
                  <a16:creationId xmlns:a16="http://schemas.microsoft.com/office/drawing/2014/main" id="{755B9F95-7389-4E68-BA30-928127AD5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654"/>
              <a:ext cx="336" cy="402"/>
            </a:xfrm>
            <a:prstGeom prst="ellipse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614" name="Freeform 485">
              <a:extLst>
                <a:ext uri="{FF2B5EF4-FFF2-40B4-BE49-F238E27FC236}">
                  <a16:creationId xmlns:a16="http://schemas.microsoft.com/office/drawing/2014/main" id="{C3B48721-6029-4940-9E72-13930453C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672"/>
              <a:ext cx="1200" cy="240"/>
            </a:xfrm>
            <a:custGeom>
              <a:avLst/>
              <a:gdLst>
                <a:gd name="T0" fmla="*/ 240 w 1200"/>
                <a:gd name="T1" fmla="*/ 240 h 240"/>
                <a:gd name="T2" fmla="*/ 0 w 1200"/>
                <a:gd name="T3" fmla="*/ 0 h 240"/>
                <a:gd name="T4" fmla="*/ 1200 w 1200"/>
                <a:gd name="T5" fmla="*/ 0 h 240"/>
                <a:gd name="T6" fmla="*/ 1200 w 1200"/>
                <a:gd name="T7" fmla="*/ 240 h 240"/>
                <a:gd name="T8" fmla="*/ 240 w 1200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240"/>
                <a:gd name="T17" fmla="*/ 1200 w 1200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240">
                  <a:moveTo>
                    <a:pt x="240" y="240"/>
                  </a:moveTo>
                  <a:lnTo>
                    <a:pt x="0" y="0"/>
                  </a:lnTo>
                  <a:lnTo>
                    <a:pt x="1200" y="0"/>
                  </a:lnTo>
                  <a:lnTo>
                    <a:pt x="1200" y="240"/>
                  </a:lnTo>
                  <a:lnTo>
                    <a:pt x="240" y="240"/>
                  </a:lnTo>
                  <a:close/>
                </a:path>
              </a:pathLst>
            </a:custGeom>
            <a:gradFill rotWithShape="0">
              <a:gsLst>
                <a:gs pos="0">
                  <a:srgbClr val="FCFEB9"/>
                </a:gs>
                <a:gs pos="50000">
                  <a:srgbClr val="FFCC66"/>
                </a:gs>
                <a:gs pos="100000">
                  <a:srgbClr val="FCFE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615" name="Freeform 486">
              <a:extLst>
                <a:ext uri="{FF2B5EF4-FFF2-40B4-BE49-F238E27FC236}">
                  <a16:creationId xmlns:a16="http://schemas.microsoft.com/office/drawing/2014/main" id="{596B5F5F-A53C-48F4-899A-2A2677FCE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672"/>
              <a:ext cx="240" cy="1968"/>
            </a:xfrm>
            <a:custGeom>
              <a:avLst/>
              <a:gdLst>
                <a:gd name="T0" fmla="*/ 0 w 240"/>
                <a:gd name="T1" fmla="*/ 1680 h 1968"/>
                <a:gd name="T2" fmla="*/ 0 w 240"/>
                <a:gd name="T3" fmla="*/ 0 h 1968"/>
                <a:gd name="T4" fmla="*/ 240 w 240"/>
                <a:gd name="T5" fmla="*/ 240 h 1968"/>
                <a:gd name="T6" fmla="*/ 240 w 240"/>
                <a:gd name="T7" fmla="*/ 1968 h 1968"/>
                <a:gd name="T8" fmla="*/ 0 w 240"/>
                <a:gd name="T9" fmla="*/ 1680 h 1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968"/>
                <a:gd name="T17" fmla="*/ 240 w 240"/>
                <a:gd name="T18" fmla="*/ 1968 h 1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968">
                  <a:moveTo>
                    <a:pt x="0" y="1680"/>
                  </a:moveTo>
                  <a:lnTo>
                    <a:pt x="0" y="0"/>
                  </a:lnTo>
                  <a:lnTo>
                    <a:pt x="240" y="240"/>
                  </a:lnTo>
                  <a:lnTo>
                    <a:pt x="240" y="1968"/>
                  </a:lnTo>
                  <a:lnTo>
                    <a:pt x="0" y="1680"/>
                  </a:lnTo>
                  <a:close/>
                </a:path>
              </a:pathLst>
            </a:custGeom>
            <a:gradFill rotWithShape="0">
              <a:gsLst>
                <a:gs pos="0">
                  <a:srgbClr val="FCFEB9"/>
                </a:gs>
                <a:gs pos="50000">
                  <a:srgbClr val="FFCC66"/>
                </a:gs>
                <a:gs pos="100000">
                  <a:srgbClr val="FCFEB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8437" name="Rectangle 487">
            <a:extLst>
              <a:ext uri="{FF2B5EF4-FFF2-40B4-BE49-F238E27FC236}">
                <a16:creationId xmlns:a16="http://schemas.microsoft.com/office/drawing/2014/main" id="{DA51E6E0-3015-4AA0-ADE6-7799EB43D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447800"/>
            <a:ext cx="2895600" cy="2286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CFEB9"/>
              </a:gs>
            </a:gsLst>
            <a:lin ang="2700000" scaled="1"/>
          </a:gra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grpSp>
        <p:nvGrpSpPr>
          <p:cNvPr id="18438" name="Group 488">
            <a:extLst>
              <a:ext uri="{FF2B5EF4-FFF2-40B4-BE49-F238E27FC236}">
                <a16:creationId xmlns:a16="http://schemas.microsoft.com/office/drawing/2014/main" id="{C13975F2-7513-4B8F-8C77-AE405CC612B3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2057400"/>
            <a:ext cx="1231900" cy="1382713"/>
            <a:chOff x="2614" y="840"/>
            <a:chExt cx="776" cy="871"/>
          </a:xfrm>
        </p:grpSpPr>
        <p:grpSp>
          <p:nvGrpSpPr>
            <p:cNvPr id="18584" name="Group 489">
              <a:extLst>
                <a:ext uri="{FF2B5EF4-FFF2-40B4-BE49-F238E27FC236}">
                  <a16:creationId xmlns:a16="http://schemas.microsoft.com/office/drawing/2014/main" id="{262E6447-62B3-4484-ACDF-94A7364EBD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4" y="1299"/>
              <a:ext cx="763" cy="412"/>
              <a:chOff x="2614" y="1299"/>
              <a:chExt cx="763" cy="412"/>
            </a:xfrm>
          </p:grpSpPr>
          <p:sp>
            <p:nvSpPr>
              <p:cNvPr id="18597" name="Freeform 490">
                <a:extLst>
                  <a:ext uri="{FF2B5EF4-FFF2-40B4-BE49-F238E27FC236}">
                    <a16:creationId xmlns:a16="http://schemas.microsoft.com/office/drawing/2014/main" id="{C7AFD48A-9D1A-4050-A8D3-993515DFA9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113" y="1406"/>
                <a:ext cx="263" cy="305"/>
              </a:xfrm>
              <a:custGeom>
                <a:avLst/>
                <a:gdLst>
                  <a:gd name="T0" fmla="*/ 1 w 364"/>
                  <a:gd name="T1" fmla="*/ 1 h 422"/>
                  <a:gd name="T2" fmla="*/ 1 w 364"/>
                  <a:gd name="T3" fmla="*/ 0 h 422"/>
                  <a:gd name="T4" fmla="*/ 1 w 364"/>
                  <a:gd name="T5" fmla="*/ 1 h 422"/>
                  <a:gd name="T6" fmla="*/ 0 w 364"/>
                  <a:gd name="T7" fmla="*/ 1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598" name="Freeform 491">
                <a:extLst>
                  <a:ext uri="{FF2B5EF4-FFF2-40B4-BE49-F238E27FC236}">
                    <a16:creationId xmlns:a16="http://schemas.microsoft.com/office/drawing/2014/main" id="{C910C8B9-48EA-44E1-A990-C216C3B30E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14" y="1299"/>
                <a:ext cx="763" cy="264"/>
              </a:xfrm>
              <a:custGeom>
                <a:avLst/>
                <a:gdLst>
                  <a:gd name="T0" fmla="*/ 1 w 1091"/>
                  <a:gd name="T1" fmla="*/ 1 h 377"/>
                  <a:gd name="T2" fmla="*/ 0 w 1091"/>
                  <a:gd name="T3" fmla="*/ 1 h 377"/>
                  <a:gd name="T4" fmla="*/ 1 w 1091"/>
                  <a:gd name="T5" fmla="*/ 0 h 377"/>
                  <a:gd name="T6" fmla="*/ 1 w 1091"/>
                  <a:gd name="T7" fmla="*/ 1 h 377"/>
                  <a:gd name="T8" fmla="*/ 1 w 1091"/>
                  <a:gd name="T9" fmla="*/ 1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599" name="Freeform 492">
                <a:extLst>
                  <a:ext uri="{FF2B5EF4-FFF2-40B4-BE49-F238E27FC236}">
                    <a16:creationId xmlns:a16="http://schemas.microsoft.com/office/drawing/2014/main" id="{BD1D4681-C71F-4A0A-9303-35F3ECD82C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14" y="1429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 h 390"/>
                  <a:gd name="T4" fmla="*/ 1 w 690"/>
                  <a:gd name="T5" fmla="*/ 1 h 390"/>
                  <a:gd name="T6" fmla="*/ 1 w 690"/>
                  <a:gd name="T7" fmla="*/ 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600" name="Freeform 493">
                <a:extLst>
                  <a:ext uri="{FF2B5EF4-FFF2-40B4-BE49-F238E27FC236}">
                    <a16:creationId xmlns:a16="http://schemas.microsoft.com/office/drawing/2014/main" id="{BEE9EC76-66EC-4F87-8CF2-E7C76AE170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875" y="1529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 w 271"/>
                  <a:gd name="T3" fmla="*/ 1 h 189"/>
                  <a:gd name="T4" fmla="*/ 1 w 271"/>
                  <a:gd name="T5" fmla="*/ 1 h 189"/>
                  <a:gd name="T6" fmla="*/ 0 w 271"/>
                  <a:gd name="T7" fmla="*/ 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601" name="Freeform 494">
                <a:extLst>
                  <a:ext uri="{FF2B5EF4-FFF2-40B4-BE49-F238E27FC236}">
                    <a16:creationId xmlns:a16="http://schemas.microsoft.com/office/drawing/2014/main" id="{0926190C-3D15-4706-A8A1-D8990B4668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79" y="1580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 w 261"/>
                  <a:gd name="T3" fmla="*/ 1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602" name="Freeform 495">
                <a:extLst>
                  <a:ext uri="{FF2B5EF4-FFF2-40B4-BE49-F238E27FC236}">
                    <a16:creationId xmlns:a16="http://schemas.microsoft.com/office/drawing/2014/main" id="{0DC59ABF-03B0-44E9-8404-ECF9C263D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" y="1528"/>
                <a:ext cx="196" cy="83"/>
              </a:xfrm>
              <a:custGeom>
                <a:avLst/>
                <a:gdLst>
                  <a:gd name="T0" fmla="*/ 0 w 270"/>
                  <a:gd name="T1" fmla="*/ 1 h 116"/>
                  <a:gd name="T2" fmla="*/ 1 w 270"/>
                  <a:gd name="T3" fmla="*/ 0 h 116"/>
                  <a:gd name="T4" fmla="*/ 1 w 270"/>
                  <a:gd name="T5" fmla="*/ 1 h 116"/>
                  <a:gd name="T6" fmla="*/ 0 60000 65536"/>
                  <a:gd name="T7" fmla="*/ 0 60000 65536"/>
                  <a:gd name="T8" fmla="*/ 0 60000 65536"/>
                  <a:gd name="T9" fmla="*/ 0 w 270"/>
                  <a:gd name="T10" fmla="*/ 0 h 116"/>
                  <a:gd name="T11" fmla="*/ 270 w 270"/>
                  <a:gd name="T12" fmla="*/ 116 h 1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" h="116">
                    <a:moveTo>
                      <a:pt x="0" y="116"/>
                    </a:moveTo>
                    <a:lnTo>
                      <a:pt x="1" y="0"/>
                    </a:lnTo>
                    <a:lnTo>
                      <a:pt x="270" y="75"/>
                    </a:lnTo>
                  </a:path>
                </a:pathLst>
              </a:cu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603" name="Line 496">
                <a:extLst>
                  <a:ext uri="{FF2B5EF4-FFF2-40B4-BE49-F238E27FC236}">
                    <a16:creationId xmlns:a16="http://schemas.microsoft.com/office/drawing/2014/main" id="{651D56BE-4E62-44AE-82ED-A993DA21E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1556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604" name="Line 497">
                <a:extLst>
                  <a:ext uri="{FF2B5EF4-FFF2-40B4-BE49-F238E27FC236}">
                    <a16:creationId xmlns:a16="http://schemas.microsoft.com/office/drawing/2014/main" id="{4ABFBDB0-E7D4-4486-A7D7-F1759683B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2" y="1634"/>
                <a:ext cx="29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605" name="Freeform 498">
                <a:extLst>
                  <a:ext uri="{FF2B5EF4-FFF2-40B4-BE49-F238E27FC236}">
                    <a16:creationId xmlns:a16="http://schemas.microsoft.com/office/drawing/2014/main" id="{F5C3A8EE-CEB3-4574-AD87-D9C0B67CE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0" y="1566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 h 35"/>
                  <a:gd name="T4" fmla="*/ 1 w 64"/>
                  <a:gd name="T5" fmla="*/ 1 h 35"/>
                  <a:gd name="T6" fmla="*/ 1 w 64"/>
                  <a:gd name="T7" fmla="*/ 1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606" name="Line 499">
                <a:extLst>
                  <a:ext uri="{FF2B5EF4-FFF2-40B4-BE49-F238E27FC236}">
                    <a16:creationId xmlns:a16="http://schemas.microsoft.com/office/drawing/2014/main" id="{46F1931A-5922-4B80-932F-65046D016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459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607" name="Line 500">
                <a:extLst>
                  <a:ext uri="{FF2B5EF4-FFF2-40B4-BE49-F238E27FC236}">
                    <a16:creationId xmlns:a16="http://schemas.microsoft.com/office/drawing/2014/main" id="{FACF7754-985D-402D-856C-5F20F8B3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481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608" name="Line 501">
                <a:extLst>
                  <a:ext uri="{FF2B5EF4-FFF2-40B4-BE49-F238E27FC236}">
                    <a16:creationId xmlns:a16="http://schemas.microsoft.com/office/drawing/2014/main" id="{B4213F61-5C28-4BA6-8648-9BBD85F09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504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609" name="Line 502">
                <a:extLst>
                  <a:ext uri="{FF2B5EF4-FFF2-40B4-BE49-F238E27FC236}">
                    <a16:creationId xmlns:a16="http://schemas.microsoft.com/office/drawing/2014/main" id="{B4C403EC-1FEF-45CF-9020-2CA7F1340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526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8610" name="Freeform 503">
                <a:extLst>
                  <a:ext uri="{FF2B5EF4-FFF2-40B4-BE49-F238E27FC236}">
                    <a16:creationId xmlns:a16="http://schemas.microsoft.com/office/drawing/2014/main" id="{357A68F6-DC01-4325-AB34-8A0C826FC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7" y="1588"/>
                <a:ext cx="198" cy="84"/>
              </a:xfrm>
              <a:custGeom>
                <a:avLst/>
                <a:gdLst>
                  <a:gd name="T0" fmla="*/ 0 w 275"/>
                  <a:gd name="T1" fmla="*/ 1 h 117"/>
                  <a:gd name="T2" fmla="*/ 1 w 275"/>
                  <a:gd name="T3" fmla="*/ 1 h 117"/>
                  <a:gd name="T4" fmla="*/ 1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18585" name="Group 504">
              <a:extLst>
                <a:ext uri="{FF2B5EF4-FFF2-40B4-BE49-F238E27FC236}">
                  <a16:creationId xmlns:a16="http://schemas.microsoft.com/office/drawing/2014/main" id="{47A4394F-FEB4-4464-B759-1B2DD396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840"/>
              <a:ext cx="714" cy="672"/>
              <a:chOff x="2676" y="840"/>
              <a:chExt cx="714" cy="672"/>
            </a:xfrm>
          </p:grpSpPr>
          <p:sp>
            <p:nvSpPr>
              <p:cNvPr id="18586" name="Freeform 505">
                <a:extLst>
                  <a:ext uri="{FF2B5EF4-FFF2-40B4-BE49-F238E27FC236}">
                    <a16:creationId xmlns:a16="http://schemas.microsoft.com/office/drawing/2014/main" id="{7E265720-34F4-4BE9-858E-1E86F0078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" y="127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587" name="Freeform 506">
                <a:extLst>
                  <a:ext uri="{FF2B5EF4-FFF2-40B4-BE49-F238E27FC236}">
                    <a16:creationId xmlns:a16="http://schemas.microsoft.com/office/drawing/2014/main" id="{723D9CEE-2865-48A5-83A1-0A8233940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" y="128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588" name="Oval 507">
                <a:extLst>
                  <a:ext uri="{FF2B5EF4-FFF2-40B4-BE49-F238E27FC236}">
                    <a16:creationId xmlns:a16="http://schemas.microsoft.com/office/drawing/2014/main" id="{5B97CBCE-9FF8-48B5-A37A-036826845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1" y="133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18589" name="Freeform 508">
                <a:extLst>
                  <a:ext uri="{FF2B5EF4-FFF2-40B4-BE49-F238E27FC236}">
                    <a16:creationId xmlns:a16="http://schemas.microsoft.com/office/drawing/2014/main" id="{6B333A83-4984-433D-A452-2D64C2044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8" y="133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1 h 180"/>
                  <a:gd name="T4" fmla="*/ 1 w 646"/>
                  <a:gd name="T5" fmla="*/ 1 h 180"/>
                  <a:gd name="T6" fmla="*/ 1 w 646"/>
                  <a:gd name="T7" fmla="*/ 1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590" name="Freeform 509">
                <a:extLst>
                  <a:ext uri="{FF2B5EF4-FFF2-40B4-BE49-F238E27FC236}">
                    <a16:creationId xmlns:a16="http://schemas.microsoft.com/office/drawing/2014/main" id="{A9029232-53D6-4473-9ED0-62D0B138D8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826" y="840"/>
                <a:ext cx="564" cy="520"/>
              </a:xfrm>
              <a:custGeom>
                <a:avLst/>
                <a:gdLst>
                  <a:gd name="T0" fmla="*/ 1 w 808"/>
                  <a:gd name="T1" fmla="*/ 1 h 746"/>
                  <a:gd name="T2" fmla="*/ 1 w 808"/>
                  <a:gd name="T3" fmla="*/ 1 h 746"/>
                  <a:gd name="T4" fmla="*/ 1 w 808"/>
                  <a:gd name="T5" fmla="*/ 1 h 746"/>
                  <a:gd name="T6" fmla="*/ 1 w 808"/>
                  <a:gd name="T7" fmla="*/ 0 h 746"/>
                  <a:gd name="T8" fmla="*/ 0 w 808"/>
                  <a:gd name="T9" fmla="*/ 1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591" name="Freeform 510">
                <a:extLst>
                  <a:ext uri="{FF2B5EF4-FFF2-40B4-BE49-F238E27FC236}">
                    <a16:creationId xmlns:a16="http://schemas.microsoft.com/office/drawing/2014/main" id="{DB229089-EA5A-4E62-8513-6DE424BA77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178" y="955"/>
                <a:ext cx="113" cy="506"/>
              </a:xfrm>
              <a:custGeom>
                <a:avLst/>
                <a:gdLst>
                  <a:gd name="T0" fmla="*/ 0 w 144"/>
                  <a:gd name="T1" fmla="*/ 2 h 644"/>
                  <a:gd name="T2" fmla="*/ 0 w 144"/>
                  <a:gd name="T3" fmla="*/ 2 h 644"/>
                  <a:gd name="T4" fmla="*/ 2 w 144"/>
                  <a:gd name="T5" fmla="*/ 0 h 644"/>
                  <a:gd name="T6" fmla="*/ 2 w 144"/>
                  <a:gd name="T7" fmla="*/ 2 h 644"/>
                  <a:gd name="T8" fmla="*/ 0 w 144"/>
                  <a:gd name="T9" fmla="*/ 2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592" name="Freeform 511">
                <a:extLst>
                  <a:ext uri="{FF2B5EF4-FFF2-40B4-BE49-F238E27FC236}">
                    <a16:creationId xmlns:a16="http://schemas.microsoft.com/office/drawing/2014/main" id="{C70A3320-7A67-4C32-8F3C-832D22D9EB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76" y="846"/>
                <a:ext cx="615" cy="172"/>
              </a:xfrm>
              <a:custGeom>
                <a:avLst/>
                <a:gdLst>
                  <a:gd name="T0" fmla="*/ 2 w 782"/>
                  <a:gd name="T1" fmla="*/ 2 h 219"/>
                  <a:gd name="T2" fmla="*/ 0 w 782"/>
                  <a:gd name="T3" fmla="*/ 2 h 219"/>
                  <a:gd name="T4" fmla="*/ 2 w 782"/>
                  <a:gd name="T5" fmla="*/ 0 h 219"/>
                  <a:gd name="T6" fmla="*/ 2 w 782"/>
                  <a:gd name="T7" fmla="*/ 2 h 219"/>
                  <a:gd name="T8" fmla="*/ 2 w 782"/>
                  <a:gd name="T9" fmla="*/ 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593" name="Freeform 512">
                <a:extLst>
                  <a:ext uri="{FF2B5EF4-FFF2-40B4-BE49-F238E27FC236}">
                    <a16:creationId xmlns:a16="http://schemas.microsoft.com/office/drawing/2014/main" id="{6932049E-F16A-40C5-8548-9342CDBF51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76" y="897"/>
                <a:ext cx="502" cy="566"/>
              </a:xfrm>
              <a:custGeom>
                <a:avLst/>
                <a:gdLst>
                  <a:gd name="T0" fmla="*/ 1 w 672"/>
                  <a:gd name="T1" fmla="*/ 2 h 754"/>
                  <a:gd name="T2" fmla="*/ 1 w 672"/>
                  <a:gd name="T3" fmla="*/ 2 h 754"/>
                  <a:gd name="T4" fmla="*/ 0 w 672"/>
                  <a:gd name="T5" fmla="*/ 0 h 754"/>
                  <a:gd name="T6" fmla="*/ 0 w 672"/>
                  <a:gd name="T7" fmla="*/ 2 h 754"/>
                  <a:gd name="T8" fmla="*/ 1 w 672"/>
                  <a:gd name="T9" fmla="*/ 2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594" name="Freeform 513">
                <a:extLst>
                  <a:ext uri="{FF2B5EF4-FFF2-40B4-BE49-F238E27FC236}">
                    <a16:creationId xmlns:a16="http://schemas.microsoft.com/office/drawing/2014/main" id="{8AE50244-6CEE-4416-A4C4-C693C69686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715" y="947"/>
                <a:ext cx="425" cy="464"/>
              </a:xfrm>
              <a:custGeom>
                <a:avLst/>
                <a:gdLst>
                  <a:gd name="T0" fmla="*/ 3 w 491"/>
                  <a:gd name="T1" fmla="*/ 3 h 549"/>
                  <a:gd name="T2" fmla="*/ 3 w 491"/>
                  <a:gd name="T3" fmla="*/ 3 h 549"/>
                  <a:gd name="T4" fmla="*/ 0 w 491"/>
                  <a:gd name="T5" fmla="*/ 0 h 549"/>
                  <a:gd name="T6" fmla="*/ 0 w 491"/>
                  <a:gd name="T7" fmla="*/ 3 h 549"/>
                  <a:gd name="T8" fmla="*/ 3 w 491"/>
                  <a:gd name="T9" fmla="*/ 3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266" name="Freeform 514">
                <a:extLst>
                  <a:ext uri="{FF2B5EF4-FFF2-40B4-BE49-F238E27FC236}">
                    <a16:creationId xmlns:a16="http://schemas.microsoft.com/office/drawing/2014/main" id="{87A6B45F-3754-458A-BA6C-33BEC7D12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" y="978"/>
                <a:ext cx="372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latin typeface="+mn-lt"/>
                  <a:cs typeface="+mn-cs"/>
                </a:endParaRPr>
              </a:p>
            </p:txBody>
          </p:sp>
          <p:sp>
            <p:nvSpPr>
              <p:cNvPr id="18596" name="Line 515">
                <a:extLst>
                  <a:ext uri="{FF2B5EF4-FFF2-40B4-BE49-F238E27FC236}">
                    <a16:creationId xmlns:a16="http://schemas.microsoft.com/office/drawing/2014/main" id="{CEE2AF1F-21AD-4143-A959-7A8164B69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4" y="1011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75268" name="Rectangle 516">
            <a:extLst>
              <a:ext uri="{FF2B5EF4-FFF2-40B4-BE49-F238E27FC236}">
                <a16:creationId xmlns:a16="http://schemas.microsoft.com/office/drawing/2014/main" id="{04996482-79F6-4E11-8720-14E6B7949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00200"/>
            <a:ext cx="2438400" cy="381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66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>
                <a:latin typeface="Arial" charset="0"/>
                <a:cs typeface="+mn-cs"/>
              </a:rPr>
              <a:t>Application cliente</a:t>
            </a:r>
          </a:p>
        </p:txBody>
      </p:sp>
      <p:sp>
        <p:nvSpPr>
          <p:cNvPr id="75269" name="Rectangle 517">
            <a:extLst>
              <a:ext uri="{FF2B5EF4-FFF2-40B4-BE49-F238E27FC236}">
                <a16:creationId xmlns:a16="http://schemas.microsoft.com/office/drawing/2014/main" id="{16E208D1-B3E0-4155-9C86-FD9C8F31E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124200"/>
            <a:ext cx="2438400" cy="5334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66FF33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>
                <a:latin typeface="Arial" charset="0"/>
                <a:cs typeface="+mn-cs"/>
              </a:rPr>
              <a:t>Bibliothèque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>
                <a:latin typeface="Arial" charset="0"/>
                <a:cs typeface="+mn-cs"/>
              </a:rPr>
              <a:t>réseau cliente</a:t>
            </a:r>
          </a:p>
        </p:txBody>
      </p:sp>
      <p:sp>
        <p:nvSpPr>
          <p:cNvPr id="18441" name="Line 518">
            <a:extLst>
              <a:ext uri="{FF2B5EF4-FFF2-40B4-BE49-F238E27FC236}">
                <a16:creationId xmlns:a16="http://schemas.microsoft.com/office/drawing/2014/main" id="{D6114653-BEDF-46C0-A470-D7BE9478E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981200"/>
            <a:ext cx="0" cy="304800"/>
          </a:xfrm>
          <a:prstGeom prst="line">
            <a:avLst/>
          </a:pr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42" name="Text Box 519">
            <a:extLst>
              <a:ext uri="{FF2B5EF4-FFF2-40B4-BE49-F238E27FC236}">
                <a16:creationId xmlns:a16="http://schemas.microsoft.com/office/drawing/2014/main" id="{6DD6BE88-6910-4AA5-814D-85C388B9D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32188"/>
            <a:ext cx="647700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r-FR" sz="1400"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18443" name="Rectangle 520">
            <a:extLst>
              <a:ext uri="{FF2B5EF4-FFF2-40B4-BE49-F238E27FC236}">
                <a16:creationId xmlns:a16="http://schemas.microsoft.com/office/drawing/2014/main" id="{1087E1E6-1CC6-46BB-BC5D-A6B893DCC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447800"/>
            <a:ext cx="2895600" cy="3505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CFEB9"/>
              </a:gs>
            </a:gsLst>
            <a:lin ang="2700000" scaled="1"/>
          </a:gra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75273" name="Rectangle 521">
            <a:extLst>
              <a:ext uri="{FF2B5EF4-FFF2-40B4-BE49-F238E27FC236}">
                <a16:creationId xmlns:a16="http://schemas.microsoft.com/office/drawing/2014/main" id="{23FA224C-8569-4A94-8CBC-36B380E0B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524000"/>
            <a:ext cx="2438400" cy="32766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CECECE"/>
            </a:outerShdw>
          </a:effectLst>
        </p:spPr>
        <p:txBody>
          <a:bodyPr wrap="none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latin typeface="Arial" charset="0"/>
                <a:cs typeface="+mn-cs"/>
              </a:rPr>
              <a:t>SQL Server</a:t>
            </a:r>
          </a:p>
        </p:txBody>
      </p:sp>
      <p:sp>
        <p:nvSpPr>
          <p:cNvPr id="75274" name="Rectangle 522">
            <a:extLst>
              <a:ext uri="{FF2B5EF4-FFF2-40B4-BE49-F238E27FC236}">
                <a16:creationId xmlns:a16="http://schemas.microsoft.com/office/drawing/2014/main" id="{092C9768-095A-43C6-B543-E7FD340D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16263"/>
            <a:ext cx="2133600" cy="60960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33CCCC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>
                <a:latin typeface="Arial" charset="0"/>
                <a:cs typeface="+mn-cs"/>
              </a:rPr>
              <a:t>Moteur</a:t>
            </a:r>
            <a:br>
              <a:rPr lang="en-US" sz="1500" b="1">
                <a:latin typeface="Arial" charset="0"/>
                <a:cs typeface="+mn-cs"/>
              </a:rPr>
            </a:br>
            <a:r>
              <a:rPr lang="en-US" sz="1500" b="1">
                <a:latin typeface="Arial" charset="0"/>
                <a:cs typeface="+mn-cs"/>
              </a:rPr>
              <a:t>relationnel</a:t>
            </a:r>
          </a:p>
        </p:txBody>
      </p:sp>
      <p:sp>
        <p:nvSpPr>
          <p:cNvPr id="75275" name="Rectangle 523">
            <a:extLst>
              <a:ext uri="{FF2B5EF4-FFF2-40B4-BE49-F238E27FC236}">
                <a16:creationId xmlns:a16="http://schemas.microsoft.com/office/drawing/2014/main" id="{B4057658-512F-416A-A9B5-EAA00984A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030663"/>
            <a:ext cx="2133600" cy="617537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>
                <a:latin typeface="Arial" charset="0"/>
                <a:cs typeface="+mn-cs"/>
              </a:rPr>
              <a:t>Moteur de stockage</a:t>
            </a:r>
          </a:p>
        </p:txBody>
      </p:sp>
      <p:grpSp>
        <p:nvGrpSpPr>
          <p:cNvPr id="18447" name="Group 524">
            <a:extLst>
              <a:ext uri="{FF2B5EF4-FFF2-40B4-BE49-F238E27FC236}">
                <a16:creationId xmlns:a16="http://schemas.microsoft.com/office/drawing/2014/main" id="{AB505F72-0AE7-4BFD-BF1F-8771CED1E23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96200" y="1822450"/>
            <a:ext cx="993775" cy="1606550"/>
            <a:chOff x="2415" y="576"/>
            <a:chExt cx="626" cy="1012"/>
          </a:xfrm>
        </p:grpSpPr>
        <p:sp>
          <p:nvSpPr>
            <p:cNvPr id="18560" name="Freeform 525">
              <a:extLst>
                <a:ext uri="{FF2B5EF4-FFF2-40B4-BE49-F238E27FC236}">
                  <a16:creationId xmlns:a16="http://schemas.microsoft.com/office/drawing/2014/main" id="{6DACAC25-AC26-41AF-8370-F84024FEA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576"/>
              <a:ext cx="623" cy="217"/>
            </a:xfrm>
            <a:custGeom>
              <a:avLst/>
              <a:gdLst>
                <a:gd name="T0" fmla="*/ 0 w 1291"/>
                <a:gd name="T1" fmla="*/ 0 h 449"/>
                <a:gd name="T2" fmla="*/ 0 w 1291"/>
                <a:gd name="T3" fmla="*/ 0 h 449"/>
                <a:gd name="T4" fmla="*/ 0 w 1291"/>
                <a:gd name="T5" fmla="*/ 0 h 449"/>
                <a:gd name="T6" fmla="*/ 0 w 1291"/>
                <a:gd name="T7" fmla="*/ 0 h 449"/>
                <a:gd name="T8" fmla="*/ 0 w 1291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1"/>
                <a:gd name="T16" fmla="*/ 0 h 449"/>
                <a:gd name="T17" fmla="*/ 1291 w 1291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561" name="Freeform 526">
              <a:extLst>
                <a:ext uri="{FF2B5EF4-FFF2-40B4-BE49-F238E27FC236}">
                  <a16:creationId xmlns:a16="http://schemas.microsoft.com/office/drawing/2014/main" id="{86386360-E869-467C-BFC2-F57BDD58E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" y="1329"/>
              <a:ext cx="604" cy="259"/>
            </a:xfrm>
            <a:custGeom>
              <a:avLst/>
              <a:gdLst>
                <a:gd name="T0" fmla="*/ 0 w 1252"/>
                <a:gd name="T1" fmla="*/ 0 h 536"/>
                <a:gd name="T2" fmla="*/ 0 w 1252"/>
                <a:gd name="T3" fmla="*/ 0 h 536"/>
                <a:gd name="T4" fmla="*/ 0 w 1252"/>
                <a:gd name="T5" fmla="*/ 0 h 536"/>
                <a:gd name="T6" fmla="*/ 0 w 1252"/>
                <a:gd name="T7" fmla="*/ 0 h 536"/>
                <a:gd name="T8" fmla="*/ 0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562" name="Freeform 527">
              <a:extLst>
                <a:ext uri="{FF2B5EF4-FFF2-40B4-BE49-F238E27FC236}">
                  <a16:creationId xmlns:a16="http://schemas.microsoft.com/office/drawing/2014/main" id="{E166044A-FB1C-4A91-AD27-0B7EFEEFA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636"/>
              <a:ext cx="352" cy="927"/>
            </a:xfrm>
            <a:custGeom>
              <a:avLst/>
              <a:gdLst>
                <a:gd name="T0" fmla="*/ 0 w 729"/>
                <a:gd name="T1" fmla="*/ 0 h 1916"/>
                <a:gd name="T2" fmla="*/ 0 w 729"/>
                <a:gd name="T3" fmla="*/ 0 h 1916"/>
                <a:gd name="T4" fmla="*/ 0 w 729"/>
                <a:gd name="T5" fmla="*/ 0 h 1916"/>
                <a:gd name="T6" fmla="*/ 0 w 729"/>
                <a:gd name="T7" fmla="*/ 0 h 1916"/>
                <a:gd name="T8" fmla="*/ 0 w 729"/>
                <a:gd name="T9" fmla="*/ 0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9"/>
                <a:gd name="T16" fmla="*/ 0 h 1916"/>
                <a:gd name="T17" fmla="*/ 729 w 729"/>
                <a:gd name="T18" fmla="*/ 1916 h 1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563" name="Freeform 528">
              <a:extLst>
                <a:ext uri="{FF2B5EF4-FFF2-40B4-BE49-F238E27FC236}">
                  <a16:creationId xmlns:a16="http://schemas.microsoft.com/office/drawing/2014/main" id="{1A317099-1329-4DEC-9CD8-CCCF4FFE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5" y="724"/>
              <a:ext cx="278" cy="834"/>
            </a:xfrm>
            <a:custGeom>
              <a:avLst/>
              <a:gdLst>
                <a:gd name="T0" fmla="*/ 0 w 577"/>
                <a:gd name="T1" fmla="*/ 0 h 1728"/>
                <a:gd name="T2" fmla="*/ 0 w 577"/>
                <a:gd name="T3" fmla="*/ 0 h 1728"/>
                <a:gd name="T4" fmla="*/ 0 w 577"/>
                <a:gd name="T5" fmla="*/ 0 h 1728"/>
                <a:gd name="T6" fmla="*/ 0 w 577"/>
                <a:gd name="T7" fmla="*/ 0 h 1728"/>
                <a:gd name="T8" fmla="*/ 0 w 577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7"/>
                <a:gd name="T16" fmla="*/ 0 h 1728"/>
                <a:gd name="T17" fmla="*/ 577 w 577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564" name="Line 529">
              <a:extLst>
                <a:ext uri="{FF2B5EF4-FFF2-40B4-BE49-F238E27FC236}">
                  <a16:creationId xmlns:a16="http://schemas.microsoft.com/office/drawing/2014/main" id="{35C1281A-588B-4ADF-97B6-5E99B02F2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1426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565" name="Oval 530">
              <a:extLst>
                <a:ext uri="{FF2B5EF4-FFF2-40B4-BE49-F238E27FC236}">
                  <a16:creationId xmlns:a16="http://schemas.microsoft.com/office/drawing/2014/main" id="{FE08E52B-95B5-4FEC-9775-22E74DFB5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765"/>
              <a:ext cx="31" cy="17"/>
            </a:xfrm>
            <a:prstGeom prst="ellipse">
              <a:avLst/>
            </a:prstGeom>
            <a:solidFill>
              <a:srgbClr val="CC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566" name="Line 531">
              <a:extLst>
                <a:ext uri="{FF2B5EF4-FFF2-40B4-BE49-F238E27FC236}">
                  <a16:creationId xmlns:a16="http://schemas.microsoft.com/office/drawing/2014/main" id="{D37BACAD-6031-4753-939F-B6E3394D7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1388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567" name="Line 532">
              <a:extLst>
                <a:ext uri="{FF2B5EF4-FFF2-40B4-BE49-F238E27FC236}">
                  <a16:creationId xmlns:a16="http://schemas.microsoft.com/office/drawing/2014/main" id="{E85E94E2-9996-4421-A8B8-5790FA24D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1350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568" name="Line 533">
              <a:extLst>
                <a:ext uri="{FF2B5EF4-FFF2-40B4-BE49-F238E27FC236}">
                  <a16:creationId xmlns:a16="http://schemas.microsoft.com/office/drawing/2014/main" id="{32C105FC-C359-4CB4-8B2F-2DBEB2E8B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1313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569" name="Line 534">
              <a:extLst>
                <a:ext uri="{FF2B5EF4-FFF2-40B4-BE49-F238E27FC236}">
                  <a16:creationId xmlns:a16="http://schemas.microsoft.com/office/drawing/2014/main" id="{0B6151EB-0B03-4E97-A0CA-1947142C2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127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570" name="Freeform 535">
              <a:extLst>
                <a:ext uri="{FF2B5EF4-FFF2-40B4-BE49-F238E27FC236}">
                  <a16:creationId xmlns:a16="http://schemas.microsoft.com/office/drawing/2014/main" id="{8E03D473-4CD7-438B-BA8F-10A422C42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910"/>
              <a:ext cx="190" cy="355"/>
            </a:xfrm>
            <a:custGeom>
              <a:avLst/>
              <a:gdLst>
                <a:gd name="T0" fmla="*/ 0 w 397"/>
                <a:gd name="T1" fmla="*/ 0 h 733"/>
                <a:gd name="T2" fmla="*/ 0 w 397"/>
                <a:gd name="T3" fmla="*/ 0 h 733"/>
                <a:gd name="T4" fmla="*/ 0 w 397"/>
                <a:gd name="T5" fmla="*/ 0 h 733"/>
                <a:gd name="T6" fmla="*/ 0 60000 65536"/>
                <a:gd name="T7" fmla="*/ 0 60000 65536"/>
                <a:gd name="T8" fmla="*/ 0 60000 65536"/>
                <a:gd name="T9" fmla="*/ 0 w 397"/>
                <a:gd name="T10" fmla="*/ 0 h 733"/>
                <a:gd name="T11" fmla="*/ 397 w 397"/>
                <a:gd name="T12" fmla="*/ 733 h 7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571" name="Freeform 536">
              <a:extLst>
                <a:ext uri="{FF2B5EF4-FFF2-40B4-BE49-F238E27FC236}">
                  <a16:creationId xmlns:a16="http://schemas.microsoft.com/office/drawing/2014/main" id="{40FFAA1C-656E-4EA3-A31A-7E6329B5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7" y="840"/>
              <a:ext cx="218" cy="618"/>
            </a:xfrm>
            <a:custGeom>
              <a:avLst/>
              <a:gdLst>
                <a:gd name="T0" fmla="*/ 0 w 453"/>
                <a:gd name="T1" fmla="*/ 0 h 1278"/>
                <a:gd name="T2" fmla="*/ 0 w 453"/>
                <a:gd name="T3" fmla="*/ 0 h 1278"/>
                <a:gd name="T4" fmla="*/ 0 w 453"/>
                <a:gd name="T5" fmla="*/ 0 h 1278"/>
                <a:gd name="T6" fmla="*/ 0 60000 65536"/>
                <a:gd name="T7" fmla="*/ 0 60000 65536"/>
                <a:gd name="T8" fmla="*/ 0 60000 65536"/>
                <a:gd name="T9" fmla="*/ 0 w 453"/>
                <a:gd name="T10" fmla="*/ 0 h 1278"/>
                <a:gd name="T11" fmla="*/ 453 w 453"/>
                <a:gd name="T12" fmla="*/ 1278 h 1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572" name="Freeform 537">
              <a:extLst>
                <a:ext uri="{FF2B5EF4-FFF2-40B4-BE49-F238E27FC236}">
                  <a16:creationId xmlns:a16="http://schemas.microsoft.com/office/drawing/2014/main" id="{6A9E51E0-1D4D-4BD6-9222-B07B3F03B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" y="863"/>
              <a:ext cx="194" cy="352"/>
            </a:xfrm>
            <a:custGeom>
              <a:avLst/>
              <a:gdLst>
                <a:gd name="T0" fmla="*/ 0 w 402"/>
                <a:gd name="T1" fmla="*/ 0 h 726"/>
                <a:gd name="T2" fmla="*/ 0 w 402"/>
                <a:gd name="T3" fmla="*/ 0 h 726"/>
                <a:gd name="T4" fmla="*/ 0 w 402"/>
                <a:gd name="T5" fmla="*/ 0 h 726"/>
                <a:gd name="T6" fmla="*/ 0 60000 65536"/>
                <a:gd name="T7" fmla="*/ 0 60000 65536"/>
                <a:gd name="T8" fmla="*/ 0 60000 65536"/>
                <a:gd name="T9" fmla="*/ 0 w 402"/>
                <a:gd name="T10" fmla="*/ 0 h 726"/>
                <a:gd name="T11" fmla="*/ 402 w 402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573" name="Line 538">
              <a:extLst>
                <a:ext uri="{FF2B5EF4-FFF2-40B4-BE49-F238E27FC236}">
                  <a16:creationId xmlns:a16="http://schemas.microsoft.com/office/drawing/2014/main" id="{69AA79C0-E32C-4B0D-B836-3C4342343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944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574" name="Line 539">
              <a:extLst>
                <a:ext uri="{FF2B5EF4-FFF2-40B4-BE49-F238E27FC236}">
                  <a16:creationId xmlns:a16="http://schemas.microsoft.com/office/drawing/2014/main" id="{432840E2-7DBD-42B4-B71C-AD17E1A0A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1019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575" name="Line 540">
              <a:extLst>
                <a:ext uri="{FF2B5EF4-FFF2-40B4-BE49-F238E27FC236}">
                  <a16:creationId xmlns:a16="http://schemas.microsoft.com/office/drawing/2014/main" id="{C3D3D16C-9E0A-4883-A5C1-BAD03E2F3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1112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576" name="Freeform 541">
              <a:extLst>
                <a:ext uri="{FF2B5EF4-FFF2-40B4-BE49-F238E27FC236}">
                  <a16:creationId xmlns:a16="http://schemas.microsoft.com/office/drawing/2014/main" id="{8B02A95E-E742-4A0D-B1B1-E5F21A44A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8" y="907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0 h 82"/>
                <a:gd name="T4" fmla="*/ 0 w 152"/>
                <a:gd name="T5" fmla="*/ 0 h 82"/>
                <a:gd name="T6" fmla="*/ 0 w 152"/>
                <a:gd name="T7" fmla="*/ 0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82"/>
                <a:gd name="T17" fmla="*/ 152 w 15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577" name="Line 542">
              <a:extLst>
                <a:ext uri="{FF2B5EF4-FFF2-40B4-BE49-F238E27FC236}">
                  <a16:creationId xmlns:a16="http://schemas.microsoft.com/office/drawing/2014/main" id="{7F7CD68A-9E3F-44BD-80D6-D22DF3323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9" y="913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578" name="Freeform 543">
              <a:extLst>
                <a:ext uri="{FF2B5EF4-FFF2-40B4-BE49-F238E27FC236}">
                  <a16:creationId xmlns:a16="http://schemas.microsoft.com/office/drawing/2014/main" id="{A445E35C-FB4F-4D73-96CE-2F0C16493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1050"/>
              <a:ext cx="167" cy="75"/>
            </a:xfrm>
            <a:custGeom>
              <a:avLst/>
              <a:gdLst>
                <a:gd name="T0" fmla="*/ 0 w 351"/>
                <a:gd name="T1" fmla="*/ 0 h 183"/>
                <a:gd name="T2" fmla="*/ 0 w 351"/>
                <a:gd name="T3" fmla="*/ 0 h 183"/>
                <a:gd name="T4" fmla="*/ 0 w 351"/>
                <a:gd name="T5" fmla="*/ 0 h 183"/>
                <a:gd name="T6" fmla="*/ 0 w 351"/>
                <a:gd name="T7" fmla="*/ 0 h 183"/>
                <a:gd name="T8" fmla="*/ 0 w 351"/>
                <a:gd name="T9" fmla="*/ 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3"/>
                <a:gd name="T17" fmla="*/ 351 w 351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579" name="Freeform 544">
              <a:extLst>
                <a:ext uri="{FF2B5EF4-FFF2-40B4-BE49-F238E27FC236}">
                  <a16:creationId xmlns:a16="http://schemas.microsoft.com/office/drawing/2014/main" id="{8B3FE9F4-DE17-4DAB-982C-8B278F552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1143"/>
              <a:ext cx="167" cy="83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580" name="Freeform 545">
              <a:extLst>
                <a:ext uri="{FF2B5EF4-FFF2-40B4-BE49-F238E27FC236}">
                  <a16:creationId xmlns:a16="http://schemas.microsoft.com/office/drawing/2014/main" id="{73F7384C-556A-4302-8466-1AD263FA9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" y="966"/>
              <a:ext cx="170" cy="77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581" name="Line 546">
              <a:extLst>
                <a:ext uri="{FF2B5EF4-FFF2-40B4-BE49-F238E27FC236}">
                  <a16:creationId xmlns:a16="http://schemas.microsoft.com/office/drawing/2014/main" id="{93F73878-6F4C-460E-97D1-468B3D209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4" y="1013"/>
              <a:ext cx="33" cy="8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  <p:sp>
          <p:nvSpPr>
            <p:cNvPr id="18582" name="Line 547">
              <a:extLst>
                <a:ext uri="{FF2B5EF4-FFF2-40B4-BE49-F238E27FC236}">
                  <a16:creationId xmlns:a16="http://schemas.microsoft.com/office/drawing/2014/main" id="{02AF262A-B3ED-4069-8629-B7BA67F73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4" y="1095"/>
              <a:ext cx="33" cy="7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  <p:sp>
          <p:nvSpPr>
            <p:cNvPr id="18583" name="Line 548">
              <a:extLst>
                <a:ext uri="{FF2B5EF4-FFF2-40B4-BE49-F238E27FC236}">
                  <a16:creationId xmlns:a16="http://schemas.microsoft.com/office/drawing/2014/main" id="{34A58D7B-0054-4712-A139-EA4D46E587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4" y="1194"/>
              <a:ext cx="33" cy="8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18448" name="Text Box 549">
            <a:extLst>
              <a:ext uri="{FF2B5EF4-FFF2-40B4-BE49-F238E27FC236}">
                <a16:creationId xmlns:a16="http://schemas.microsoft.com/office/drawing/2014/main" id="{827DCD69-737F-4876-B7A9-CAF5AA46E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32188"/>
            <a:ext cx="814388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r-FR" sz="1400">
                <a:latin typeface="Arial" panose="020B0604020202020204" pitchFamily="34" charset="0"/>
              </a:rPr>
              <a:t>Serveur</a:t>
            </a:r>
          </a:p>
        </p:txBody>
      </p:sp>
      <p:sp>
        <p:nvSpPr>
          <p:cNvPr id="18449" name="Line 550">
            <a:extLst>
              <a:ext uri="{FF2B5EF4-FFF2-40B4-BE49-F238E27FC236}">
                <a16:creationId xmlns:a16="http://schemas.microsoft.com/office/drawing/2014/main" id="{0103B378-3BD2-483F-B2BF-390DB4B57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648200"/>
            <a:ext cx="0" cy="533400"/>
          </a:xfrm>
          <a:prstGeom prst="line">
            <a:avLst/>
          </a:pr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50" name="Text Box 551">
            <a:extLst>
              <a:ext uri="{FF2B5EF4-FFF2-40B4-BE49-F238E27FC236}">
                <a16:creationId xmlns:a16="http://schemas.microsoft.com/office/drawing/2014/main" id="{57055017-1C83-4BBB-9307-C73095C43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562600"/>
            <a:ext cx="101758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fr-FR" sz="1600" b="1">
                <a:solidFill>
                  <a:srgbClr val="969696"/>
                </a:solidFill>
                <a:latin typeface="Arial" panose="020B0604020202020204" pitchFamily="34" charset="0"/>
              </a:rPr>
              <a:t>Base de</a:t>
            </a:r>
            <a:br>
              <a:rPr lang="en-US" altLang="fr-FR" sz="1600" b="1">
                <a:solidFill>
                  <a:srgbClr val="969696"/>
                </a:solidFill>
                <a:latin typeface="Arial" panose="020B0604020202020204" pitchFamily="34" charset="0"/>
              </a:rPr>
            </a:br>
            <a:r>
              <a:rPr lang="en-US" altLang="fr-FR" sz="1600" b="1">
                <a:solidFill>
                  <a:srgbClr val="969696"/>
                </a:solidFill>
                <a:latin typeface="Arial" panose="020B0604020202020204" pitchFamily="34" charset="0"/>
              </a:rPr>
              <a:t>données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fr-FR" sz="1600" b="1">
                <a:solidFill>
                  <a:srgbClr val="969696"/>
                </a:solidFill>
                <a:latin typeface="Arial" panose="020B0604020202020204" pitchFamily="34" charset="0"/>
              </a:rPr>
              <a:t>locale</a:t>
            </a:r>
          </a:p>
        </p:txBody>
      </p:sp>
      <p:sp>
        <p:nvSpPr>
          <p:cNvPr id="18451" name="Line 552">
            <a:extLst>
              <a:ext uri="{FF2B5EF4-FFF2-40B4-BE49-F238E27FC236}">
                <a16:creationId xmlns:a16="http://schemas.microsoft.com/office/drawing/2014/main" id="{BCFFF59D-3858-4A76-8FFF-5A1E66AE7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895600"/>
            <a:ext cx="0" cy="228600"/>
          </a:xfrm>
          <a:prstGeom prst="line">
            <a:avLst/>
          </a:pr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5305" name="Rectangle 553">
            <a:extLst>
              <a:ext uri="{FF2B5EF4-FFF2-40B4-BE49-F238E27FC236}">
                <a16:creationId xmlns:a16="http://schemas.microsoft.com/office/drawing/2014/main" id="{C86AAC95-53B5-45F5-8A49-9EFC4E40F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09800"/>
            <a:ext cx="2438400" cy="76200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CCE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latin typeface="Arial" charset="0"/>
                <a:cs typeface="+mn-cs"/>
              </a:rPr>
              <a:t>API de base </a:t>
            </a:r>
            <a:br>
              <a:rPr lang="en-US" sz="1400" b="1">
                <a:latin typeface="Arial" charset="0"/>
                <a:cs typeface="+mn-cs"/>
              </a:rPr>
            </a:br>
            <a:r>
              <a:rPr lang="en-US" sz="1400" b="1">
                <a:latin typeface="Arial" charset="0"/>
                <a:cs typeface="+mn-cs"/>
              </a:rPr>
              <a:t>de données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latin typeface="Arial" charset="0"/>
                <a:cs typeface="+mn-cs"/>
              </a:rPr>
              <a:t> (OLE DB, ODBC, 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latin typeface="Arial" charset="0"/>
                <a:cs typeface="+mn-cs"/>
              </a:rPr>
              <a:t>DB-Library)</a:t>
            </a:r>
          </a:p>
        </p:txBody>
      </p:sp>
      <p:sp>
        <p:nvSpPr>
          <p:cNvPr id="75306" name="Rectangle 554">
            <a:extLst>
              <a:ext uri="{FF2B5EF4-FFF2-40B4-BE49-F238E27FC236}">
                <a16:creationId xmlns:a16="http://schemas.microsoft.com/office/drawing/2014/main" id="{F45410E3-3502-4FD2-A3B3-9777E3517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05400"/>
            <a:ext cx="1219200" cy="3810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53882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rgbClr val="969696"/>
                </a:solidFill>
                <a:latin typeface="Arial" charset="0"/>
                <a:cs typeface="+mn-cs"/>
              </a:rPr>
              <a:t>Processeur</a:t>
            </a:r>
          </a:p>
        </p:txBody>
      </p:sp>
      <p:sp>
        <p:nvSpPr>
          <p:cNvPr id="18454" name="Freeform 555">
            <a:extLst>
              <a:ext uri="{FF2B5EF4-FFF2-40B4-BE49-F238E27FC236}">
                <a16:creationId xmlns:a16="http://schemas.microsoft.com/office/drawing/2014/main" id="{6A4E664C-1C94-46C8-A085-89EFB4A53E3A}"/>
              </a:ext>
            </a:extLst>
          </p:cNvPr>
          <p:cNvSpPr>
            <a:spLocks/>
          </p:cNvSpPr>
          <p:nvPr/>
        </p:nvSpPr>
        <p:spPr bwMode="auto">
          <a:xfrm>
            <a:off x="6019800" y="5486400"/>
            <a:ext cx="762000" cy="457200"/>
          </a:xfrm>
          <a:custGeom>
            <a:avLst/>
            <a:gdLst>
              <a:gd name="T0" fmla="*/ 0 w 480"/>
              <a:gd name="T1" fmla="*/ 2147483646 h 288"/>
              <a:gd name="T2" fmla="*/ 2147483646 w 480"/>
              <a:gd name="T3" fmla="*/ 0 h 288"/>
              <a:gd name="T4" fmla="*/ 2147483646 w 480"/>
              <a:gd name="T5" fmla="*/ 2147483646 h 288"/>
              <a:gd name="T6" fmla="*/ 0 60000 65536"/>
              <a:gd name="T7" fmla="*/ 0 60000 65536"/>
              <a:gd name="T8" fmla="*/ 0 60000 65536"/>
              <a:gd name="T9" fmla="*/ 0 w 480"/>
              <a:gd name="T10" fmla="*/ 0 h 288"/>
              <a:gd name="T11" fmla="*/ 480 w 48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288">
                <a:moveTo>
                  <a:pt x="0" y="288"/>
                </a:moveTo>
                <a:lnTo>
                  <a:pt x="240" y="0"/>
                </a:lnTo>
                <a:lnTo>
                  <a:pt x="480" y="288"/>
                </a:lnTo>
              </a:path>
            </a:pathLst>
          </a:cu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55" name="AutoShape 556">
            <a:extLst>
              <a:ext uri="{FF2B5EF4-FFF2-40B4-BE49-F238E27FC236}">
                <a16:creationId xmlns:a16="http://schemas.microsoft.com/office/drawing/2014/main" id="{B7E89124-C5AF-4C18-92CB-EDDD1181A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715000"/>
            <a:ext cx="609600" cy="457200"/>
          </a:xfrm>
          <a:prstGeom prst="can">
            <a:avLst>
              <a:gd name="adj" fmla="val 35417"/>
            </a:avLst>
          </a:prstGeom>
          <a:gradFill rotWithShape="0">
            <a:gsLst>
              <a:gs pos="0">
                <a:srgbClr val="DDDDDD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75309" name="Rectangle 557">
            <a:extLst>
              <a:ext uri="{FF2B5EF4-FFF2-40B4-BE49-F238E27FC236}">
                <a16:creationId xmlns:a16="http://schemas.microsoft.com/office/drawing/2014/main" id="{64C9DC85-9878-4BBF-81FC-6E418735A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15000"/>
            <a:ext cx="914400" cy="4191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53882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rgbClr val="969696"/>
                </a:solidFill>
                <a:latin typeface="Arial" charset="0"/>
                <a:cs typeface="+mn-cs"/>
              </a:rPr>
              <a:t>Mémoire</a:t>
            </a:r>
          </a:p>
        </p:txBody>
      </p:sp>
      <p:sp>
        <p:nvSpPr>
          <p:cNvPr id="18457" name="Rectangle 558">
            <a:extLst>
              <a:ext uri="{FF2B5EF4-FFF2-40B4-BE49-F238E27FC236}">
                <a16:creationId xmlns:a16="http://schemas.microsoft.com/office/drawing/2014/main" id="{FE6802B1-21B3-42AD-9024-5498564C3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86200"/>
            <a:ext cx="1905000" cy="7620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50000">
                <a:srgbClr val="CCCCFF"/>
              </a:gs>
              <a:gs pos="100000">
                <a:srgbClr val="99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18458" name="Rectangle 559">
            <a:extLst>
              <a:ext uri="{FF2B5EF4-FFF2-40B4-BE49-F238E27FC236}">
                <a16:creationId xmlns:a16="http://schemas.microsoft.com/office/drawing/2014/main" id="{581774E4-B0EB-4F92-8D30-664C77F3A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19200"/>
            <a:ext cx="1752600" cy="7620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50000">
                <a:srgbClr val="CCCCFF"/>
              </a:gs>
              <a:gs pos="100000">
                <a:srgbClr val="99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18459" name="Freeform 560">
            <a:extLst>
              <a:ext uri="{FF2B5EF4-FFF2-40B4-BE49-F238E27FC236}">
                <a16:creationId xmlns:a16="http://schemas.microsoft.com/office/drawing/2014/main" id="{B4FF6AAD-5515-4679-8DD4-3966E9B91036}"/>
              </a:ext>
            </a:extLst>
          </p:cNvPr>
          <p:cNvSpPr>
            <a:spLocks/>
          </p:cNvSpPr>
          <p:nvPr/>
        </p:nvSpPr>
        <p:spPr bwMode="auto">
          <a:xfrm>
            <a:off x="4648200" y="1262063"/>
            <a:ext cx="76200" cy="2676525"/>
          </a:xfrm>
          <a:custGeom>
            <a:avLst/>
            <a:gdLst>
              <a:gd name="T0" fmla="*/ 0 w 48"/>
              <a:gd name="T1" fmla="*/ 2147483646 h 1686"/>
              <a:gd name="T2" fmla="*/ 2147483646 w 48"/>
              <a:gd name="T3" fmla="*/ 0 h 1686"/>
              <a:gd name="T4" fmla="*/ 2147483646 w 48"/>
              <a:gd name="T5" fmla="*/ 2147483646 h 1686"/>
              <a:gd name="T6" fmla="*/ 2147483646 w 48"/>
              <a:gd name="T7" fmla="*/ 2147483646 h 1686"/>
              <a:gd name="T8" fmla="*/ 2147483646 w 48"/>
              <a:gd name="T9" fmla="*/ 2147483646 h 1686"/>
              <a:gd name="T10" fmla="*/ 0 w 48"/>
              <a:gd name="T11" fmla="*/ 2147483646 h 1686"/>
              <a:gd name="T12" fmla="*/ 0 w 48"/>
              <a:gd name="T13" fmla="*/ 2147483646 h 16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686"/>
              <a:gd name="T23" fmla="*/ 48 w 48"/>
              <a:gd name="T24" fmla="*/ 1686 h 16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686">
                <a:moveTo>
                  <a:pt x="0" y="21"/>
                </a:moveTo>
                <a:lnTo>
                  <a:pt x="14" y="0"/>
                </a:lnTo>
                <a:lnTo>
                  <a:pt x="48" y="21"/>
                </a:lnTo>
                <a:lnTo>
                  <a:pt x="48" y="1653"/>
                </a:lnTo>
                <a:lnTo>
                  <a:pt x="35" y="1686"/>
                </a:lnTo>
                <a:lnTo>
                  <a:pt x="0" y="1653"/>
                </a:lnTo>
                <a:lnTo>
                  <a:pt x="0" y="21"/>
                </a:lnTo>
                <a:close/>
              </a:path>
            </a:pathLst>
          </a:custGeom>
          <a:gradFill rotWithShape="0">
            <a:gsLst>
              <a:gs pos="0">
                <a:srgbClr val="9900CC"/>
              </a:gs>
              <a:gs pos="50000">
                <a:srgbClr val="CCCCFF"/>
              </a:gs>
              <a:gs pos="100000">
                <a:srgbClr val="9900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18460" name="Freeform 561">
            <a:extLst>
              <a:ext uri="{FF2B5EF4-FFF2-40B4-BE49-F238E27FC236}">
                <a16:creationId xmlns:a16="http://schemas.microsoft.com/office/drawing/2014/main" id="{C497E715-7EF8-4605-8B74-58A7FFBCDFA7}"/>
              </a:ext>
            </a:extLst>
          </p:cNvPr>
          <p:cNvSpPr>
            <a:spLocks/>
          </p:cNvSpPr>
          <p:nvPr/>
        </p:nvSpPr>
        <p:spPr bwMode="auto">
          <a:xfrm flipV="1">
            <a:off x="2819400" y="3733800"/>
            <a:ext cx="76200" cy="185738"/>
          </a:xfrm>
          <a:custGeom>
            <a:avLst/>
            <a:gdLst>
              <a:gd name="T0" fmla="*/ 0 w 48"/>
              <a:gd name="T1" fmla="*/ 2147483646 h 117"/>
              <a:gd name="T2" fmla="*/ 2147483646 w 48"/>
              <a:gd name="T3" fmla="*/ 0 h 117"/>
              <a:gd name="T4" fmla="*/ 2147483646 w 48"/>
              <a:gd name="T5" fmla="*/ 2147483646 h 117"/>
              <a:gd name="T6" fmla="*/ 2147483646 w 48"/>
              <a:gd name="T7" fmla="*/ 2147483646 h 117"/>
              <a:gd name="T8" fmla="*/ 0 w 48"/>
              <a:gd name="T9" fmla="*/ 2147483646 h 117"/>
              <a:gd name="T10" fmla="*/ 0 w 48"/>
              <a:gd name="T11" fmla="*/ 2147483646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"/>
              <a:gd name="T19" fmla="*/ 0 h 117"/>
              <a:gd name="T20" fmla="*/ 48 w 48"/>
              <a:gd name="T21" fmla="*/ 117 h 1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" h="117">
                <a:moveTo>
                  <a:pt x="0" y="21"/>
                </a:moveTo>
                <a:lnTo>
                  <a:pt x="35" y="0"/>
                </a:lnTo>
                <a:lnTo>
                  <a:pt x="48" y="21"/>
                </a:lnTo>
                <a:lnTo>
                  <a:pt x="48" y="117"/>
                </a:lnTo>
                <a:lnTo>
                  <a:pt x="0" y="117"/>
                </a:lnTo>
                <a:lnTo>
                  <a:pt x="0" y="21"/>
                </a:lnTo>
                <a:close/>
              </a:path>
            </a:pathLst>
          </a:custGeom>
          <a:gradFill rotWithShape="0">
            <a:gsLst>
              <a:gs pos="0">
                <a:srgbClr val="9900CC"/>
              </a:gs>
              <a:gs pos="50000">
                <a:srgbClr val="CCCCFF"/>
              </a:gs>
              <a:gs pos="100000">
                <a:srgbClr val="9900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fr-FR"/>
          </a:p>
        </p:txBody>
      </p:sp>
      <p:sp>
        <p:nvSpPr>
          <p:cNvPr id="75314" name="Rectangle 562">
            <a:extLst>
              <a:ext uri="{FF2B5EF4-FFF2-40B4-BE49-F238E27FC236}">
                <a16:creationId xmlns:a16="http://schemas.microsoft.com/office/drawing/2014/main" id="{22B158D3-DE03-4A5A-A9B7-007D2DA9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2133600" cy="381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66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CECECE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latin typeface="Arial" charset="0"/>
                <a:cs typeface="+mn-cs"/>
              </a:rPr>
              <a:t>Services Open Data</a:t>
            </a:r>
          </a:p>
        </p:txBody>
      </p:sp>
      <p:sp>
        <p:nvSpPr>
          <p:cNvPr id="18462" name="Line 563">
            <a:extLst>
              <a:ext uri="{FF2B5EF4-FFF2-40B4-BE49-F238E27FC236}">
                <a16:creationId xmlns:a16="http://schemas.microsoft.com/office/drawing/2014/main" id="{737A480A-8B18-4D8F-AA99-FED335226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293938"/>
            <a:ext cx="0" cy="220662"/>
          </a:xfrm>
          <a:prstGeom prst="line">
            <a:avLst/>
          </a:pr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63" name="Rectangle 564">
            <a:extLst>
              <a:ext uri="{FF2B5EF4-FFF2-40B4-BE49-F238E27FC236}">
                <a16:creationId xmlns:a16="http://schemas.microsoft.com/office/drawing/2014/main" id="{4D3553C7-3B0C-409C-99F1-21478988D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828800"/>
            <a:ext cx="21336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66FF33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fr-FR" altLang="fr-FR" sz="1500" b="1">
                <a:latin typeface="Arial" panose="020B0604020202020204" pitchFamily="34" charset="0"/>
              </a:rPr>
              <a:t>Bibliothèques </a:t>
            </a:r>
            <a:br>
              <a:rPr lang="fr-FR" altLang="fr-FR" sz="1500" b="1">
                <a:latin typeface="Arial" panose="020B0604020202020204" pitchFamily="34" charset="0"/>
              </a:rPr>
            </a:br>
            <a:r>
              <a:rPr lang="fr-FR" altLang="fr-FR" sz="1500" b="1">
                <a:latin typeface="Arial" panose="020B0604020202020204" pitchFamily="34" charset="0"/>
              </a:rPr>
              <a:t>réseau</a:t>
            </a:r>
            <a:br>
              <a:rPr lang="fr-FR" altLang="fr-FR" sz="1500" b="1">
                <a:latin typeface="Arial" panose="020B0604020202020204" pitchFamily="34" charset="0"/>
              </a:rPr>
            </a:br>
            <a:r>
              <a:rPr lang="fr-FR" altLang="fr-FR" sz="1500" b="1">
                <a:latin typeface="Arial" panose="020B0604020202020204" pitchFamily="34" charset="0"/>
              </a:rPr>
              <a:t>serveur</a:t>
            </a:r>
            <a:endParaRPr lang="en-US" altLang="fr-FR" sz="1500" b="1">
              <a:latin typeface="Arial" panose="020B0604020202020204" pitchFamily="34" charset="0"/>
            </a:endParaRPr>
          </a:p>
        </p:txBody>
      </p:sp>
      <p:sp>
        <p:nvSpPr>
          <p:cNvPr id="18464" name="Line 565">
            <a:extLst>
              <a:ext uri="{FF2B5EF4-FFF2-40B4-BE49-F238E27FC236}">
                <a16:creationId xmlns:a16="http://schemas.microsoft.com/office/drawing/2014/main" id="{3CC4B715-BFF9-46B2-885D-12D1CEA5D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895600"/>
            <a:ext cx="0" cy="228600"/>
          </a:xfrm>
          <a:prstGeom prst="line">
            <a:avLst/>
          </a:pr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65" name="Freeform 566">
            <a:extLst>
              <a:ext uri="{FF2B5EF4-FFF2-40B4-BE49-F238E27FC236}">
                <a16:creationId xmlns:a16="http://schemas.microsoft.com/office/drawing/2014/main" id="{AB15084D-0D51-4F0E-BF21-0BD8DA1A43EC}"/>
              </a:ext>
            </a:extLst>
          </p:cNvPr>
          <p:cNvSpPr>
            <a:spLocks/>
          </p:cNvSpPr>
          <p:nvPr/>
        </p:nvSpPr>
        <p:spPr bwMode="auto">
          <a:xfrm>
            <a:off x="6324600" y="1262063"/>
            <a:ext cx="76200" cy="185737"/>
          </a:xfrm>
          <a:custGeom>
            <a:avLst/>
            <a:gdLst>
              <a:gd name="T0" fmla="*/ 0 w 48"/>
              <a:gd name="T1" fmla="*/ 2147483646 h 117"/>
              <a:gd name="T2" fmla="*/ 2147483646 w 48"/>
              <a:gd name="T3" fmla="*/ 0 h 117"/>
              <a:gd name="T4" fmla="*/ 2147483646 w 48"/>
              <a:gd name="T5" fmla="*/ 2147483646 h 117"/>
              <a:gd name="T6" fmla="*/ 2147483646 w 48"/>
              <a:gd name="T7" fmla="*/ 2147483646 h 117"/>
              <a:gd name="T8" fmla="*/ 0 w 48"/>
              <a:gd name="T9" fmla="*/ 2147483646 h 117"/>
              <a:gd name="T10" fmla="*/ 0 w 48"/>
              <a:gd name="T11" fmla="*/ 2147483646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"/>
              <a:gd name="T19" fmla="*/ 0 h 117"/>
              <a:gd name="T20" fmla="*/ 48 w 48"/>
              <a:gd name="T21" fmla="*/ 117 h 1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" h="117">
                <a:moveTo>
                  <a:pt x="0" y="21"/>
                </a:moveTo>
                <a:lnTo>
                  <a:pt x="35" y="0"/>
                </a:lnTo>
                <a:lnTo>
                  <a:pt x="48" y="21"/>
                </a:lnTo>
                <a:lnTo>
                  <a:pt x="48" y="117"/>
                </a:lnTo>
                <a:lnTo>
                  <a:pt x="0" y="117"/>
                </a:lnTo>
                <a:lnTo>
                  <a:pt x="0" y="21"/>
                </a:lnTo>
                <a:close/>
              </a:path>
            </a:pathLst>
          </a:custGeom>
          <a:gradFill rotWithShape="0">
            <a:gsLst>
              <a:gs pos="0">
                <a:srgbClr val="9900CC"/>
              </a:gs>
              <a:gs pos="50000">
                <a:srgbClr val="CCCCFF"/>
              </a:gs>
              <a:gs pos="100000">
                <a:srgbClr val="9900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fr-FR"/>
          </a:p>
        </p:txBody>
      </p:sp>
      <p:grpSp>
        <p:nvGrpSpPr>
          <p:cNvPr id="8" name="Group 567">
            <a:extLst>
              <a:ext uri="{FF2B5EF4-FFF2-40B4-BE49-F238E27FC236}">
                <a16:creationId xmlns:a16="http://schemas.microsoft.com/office/drawing/2014/main" id="{1520C144-0A75-487D-BB6A-739824A05B8F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733800"/>
            <a:ext cx="304800" cy="381000"/>
            <a:chOff x="2400" y="3360"/>
            <a:chExt cx="192" cy="240"/>
          </a:xfrm>
        </p:grpSpPr>
        <p:sp>
          <p:nvSpPr>
            <p:cNvPr id="75320" name="Line 568">
              <a:extLst>
                <a:ext uri="{FF2B5EF4-FFF2-40B4-BE49-F238E27FC236}">
                  <a16:creationId xmlns:a16="http://schemas.microsoft.com/office/drawing/2014/main" id="{DBE400C3-A78D-4BFB-991A-F5BA4AA39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360"/>
              <a:ext cx="0" cy="24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75321" name="Line 569">
              <a:extLst>
                <a:ext uri="{FF2B5EF4-FFF2-40B4-BE49-F238E27FC236}">
                  <a16:creationId xmlns:a16="http://schemas.microsoft.com/office/drawing/2014/main" id="{A371FB75-85D5-485D-AEC7-BA6208A5A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360"/>
              <a:ext cx="0" cy="24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75322" name="Line 570">
              <a:extLst>
                <a:ext uri="{FF2B5EF4-FFF2-40B4-BE49-F238E27FC236}">
                  <a16:creationId xmlns:a16="http://schemas.microsoft.com/office/drawing/2014/main" id="{27F7543D-064F-4FD1-9C19-1782E8EB4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360"/>
              <a:ext cx="0" cy="24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</p:grpSp>
      <p:grpSp>
        <p:nvGrpSpPr>
          <p:cNvPr id="9" name="Group 571">
            <a:extLst>
              <a:ext uri="{FF2B5EF4-FFF2-40B4-BE49-F238E27FC236}">
                <a16:creationId xmlns:a16="http://schemas.microsoft.com/office/drawing/2014/main" id="{3C1EE32E-01FA-4E70-BDE4-AFBAF2E3326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10400" y="3657600"/>
            <a:ext cx="304800" cy="381000"/>
            <a:chOff x="2400" y="3360"/>
            <a:chExt cx="192" cy="240"/>
          </a:xfrm>
        </p:grpSpPr>
        <p:sp>
          <p:nvSpPr>
            <p:cNvPr id="75324" name="Line 572">
              <a:extLst>
                <a:ext uri="{FF2B5EF4-FFF2-40B4-BE49-F238E27FC236}">
                  <a16:creationId xmlns:a16="http://schemas.microsoft.com/office/drawing/2014/main" id="{51A48610-3434-419E-937D-2FBB0BAEF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360"/>
              <a:ext cx="0" cy="24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75325" name="Line 573">
              <a:extLst>
                <a:ext uri="{FF2B5EF4-FFF2-40B4-BE49-F238E27FC236}">
                  <a16:creationId xmlns:a16="http://schemas.microsoft.com/office/drawing/2014/main" id="{75C0400C-B575-4849-B695-31CAB5276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360"/>
              <a:ext cx="0" cy="24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75326" name="Line 574">
              <a:extLst>
                <a:ext uri="{FF2B5EF4-FFF2-40B4-BE49-F238E27FC236}">
                  <a16:creationId xmlns:a16="http://schemas.microsoft.com/office/drawing/2014/main" id="{AC997480-6905-4953-8392-EDC482CC6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360"/>
              <a:ext cx="0" cy="24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</p:grpSp>
      <p:grpSp>
        <p:nvGrpSpPr>
          <p:cNvPr id="10" name="Group 575">
            <a:extLst>
              <a:ext uri="{FF2B5EF4-FFF2-40B4-BE49-F238E27FC236}">
                <a16:creationId xmlns:a16="http://schemas.microsoft.com/office/drawing/2014/main" id="{F955CB33-2D25-488F-8DE5-4A58BD71CF3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134225" y="3167063"/>
            <a:ext cx="104775" cy="566737"/>
            <a:chOff x="2718" y="2715"/>
            <a:chExt cx="66" cy="357"/>
          </a:xfrm>
        </p:grpSpPr>
        <p:sp>
          <p:nvSpPr>
            <p:cNvPr id="18550" name="Rectangle 576">
              <a:extLst>
                <a:ext uri="{FF2B5EF4-FFF2-40B4-BE49-F238E27FC236}">
                  <a16:creationId xmlns:a16="http://schemas.microsoft.com/office/drawing/2014/main" id="{1F447969-3556-451F-9699-81337F14C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715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551" name="Rectangle 577">
              <a:extLst>
                <a:ext uri="{FF2B5EF4-FFF2-40B4-BE49-F238E27FC236}">
                  <a16:creationId xmlns:a16="http://schemas.microsoft.com/office/drawing/2014/main" id="{21B6F466-474B-4668-8C1A-12BFD6956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811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552" name="Rectangle 578">
              <a:extLst>
                <a:ext uri="{FF2B5EF4-FFF2-40B4-BE49-F238E27FC236}">
                  <a16:creationId xmlns:a16="http://schemas.microsoft.com/office/drawing/2014/main" id="{959A3767-BF37-4DA0-A7C2-B5F385A4A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907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553" name="Rectangle 579">
              <a:extLst>
                <a:ext uri="{FF2B5EF4-FFF2-40B4-BE49-F238E27FC236}">
                  <a16:creationId xmlns:a16="http://schemas.microsoft.com/office/drawing/2014/main" id="{1D7CED65-E318-4A98-A4CF-197C21035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3003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</p:grpSp>
      <p:grpSp>
        <p:nvGrpSpPr>
          <p:cNvPr id="11" name="Group 580">
            <a:extLst>
              <a:ext uri="{FF2B5EF4-FFF2-40B4-BE49-F238E27FC236}">
                <a16:creationId xmlns:a16="http://schemas.microsoft.com/office/drawing/2014/main" id="{4F796D4E-1D0E-426D-8B55-3888E569C8F9}"/>
              </a:ext>
            </a:extLst>
          </p:cNvPr>
          <p:cNvGrpSpPr>
            <a:grpSpLocks/>
          </p:cNvGrpSpPr>
          <p:nvPr/>
        </p:nvGrpSpPr>
        <p:grpSpPr bwMode="auto">
          <a:xfrm>
            <a:off x="3781425" y="2209800"/>
            <a:ext cx="104775" cy="566738"/>
            <a:chOff x="2670" y="1392"/>
            <a:chExt cx="66" cy="357"/>
          </a:xfrm>
        </p:grpSpPr>
        <p:sp>
          <p:nvSpPr>
            <p:cNvPr id="18546" name="Rectangle 581">
              <a:extLst>
                <a:ext uri="{FF2B5EF4-FFF2-40B4-BE49-F238E27FC236}">
                  <a16:creationId xmlns:a16="http://schemas.microsoft.com/office/drawing/2014/main" id="{FFC5EA87-9935-4982-B1A6-8304A3CC35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670" y="1680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547" name="Rectangle 582">
              <a:extLst>
                <a:ext uri="{FF2B5EF4-FFF2-40B4-BE49-F238E27FC236}">
                  <a16:creationId xmlns:a16="http://schemas.microsoft.com/office/drawing/2014/main" id="{1CF06922-4C72-45C1-BAE5-6F4733D06F6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670" y="1584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548" name="Rectangle 583">
              <a:extLst>
                <a:ext uri="{FF2B5EF4-FFF2-40B4-BE49-F238E27FC236}">
                  <a16:creationId xmlns:a16="http://schemas.microsoft.com/office/drawing/2014/main" id="{EC348194-56AB-4928-B382-65E9FC9EB2F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670" y="1488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549" name="Rectangle 584">
              <a:extLst>
                <a:ext uri="{FF2B5EF4-FFF2-40B4-BE49-F238E27FC236}">
                  <a16:creationId xmlns:a16="http://schemas.microsoft.com/office/drawing/2014/main" id="{88472B27-09DA-4820-A0A3-F027FB506EE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670" y="1392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</p:grpSp>
      <p:grpSp>
        <p:nvGrpSpPr>
          <p:cNvPr id="12" name="Group 597">
            <a:extLst>
              <a:ext uri="{FF2B5EF4-FFF2-40B4-BE49-F238E27FC236}">
                <a16:creationId xmlns:a16="http://schemas.microsoft.com/office/drawing/2014/main" id="{90E864F4-FCE7-4D27-8767-6383CF736C93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176463"/>
            <a:ext cx="315913" cy="381000"/>
            <a:chOff x="861" y="1773"/>
            <a:chExt cx="239" cy="288"/>
          </a:xfrm>
        </p:grpSpPr>
        <p:sp>
          <p:nvSpPr>
            <p:cNvPr id="18537" name="Rectangle 598">
              <a:extLst>
                <a:ext uri="{FF2B5EF4-FFF2-40B4-BE49-F238E27FC236}">
                  <a16:creationId xmlns:a16="http://schemas.microsoft.com/office/drawing/2014/main" id="{2B21B8B7-A447-415A-A9EB-A79852AD3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1773"/>
              <a:ext cx="239" cy="288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F9900"/>
                </a:gs>
              </a:gsLst>
              <a:lin ang="2700000" scaled="1"/>
            </a:gradFill>
            <a:ln w="3175">
              <a:solidFill>
                <a:srgbClr val="CC6600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538" name="Arc 599">
              <a:extLst>
                <a:ext uri="{FF2B5EF4-FFF2-40B4-BE49-F238E27FC236}">
                  <a16:creationId xmlns:a16="http://schemas.microsoft.com/office/drawing/2014/main" id="{7A17B9AE-3B04-4D31-95D6-877588F16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1781"/>
              <a:ext cx="239" cy="63"/>
            </a:xfrm>
            <a:custGeom>
              <a:avLst/>
              <a:gdLst>
                <a:gd name="T0" fmla="*/ 0 w 43188"/>
                <a:gd name="T1" fmla="*/ 0 h 21600"/>
                <a:gd name="T2" fmla="*/ 0 w 43188"/>
                <a:gd name="T3" fmla="*/ 0 h 21600"/>
                <a:gd name="T4" fmla="*/ 0 w 43188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8"/>
                <a:gd name="T10" fmla="*/ 0 h 21600"/>
                <a:gd name="T11" fmla="*/ 43188 w 4318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8" h="21600" fill="none" extrusionOk="0">
                  <a:moveTo>
                    <a:pt x="43187" y="236"/>
                  </a:moveTo>
                  <a:cubicBezTo>
                    <a:pt x="43057" y="12073"/>
                    <a:pt x="33425" y="21599"/>
                    <a:pt x="21589" y="21600"/>
                  </a:cubicBezTo>
                  <a:cubicBezTo>
                    <a:pt x="9934" y="21600"/>
                    <a:pt x="380" y="12353"/>
                    <a:pt x="0" y="704"/>
                  </a:cubicBezTo>
                </a:path>
                <a:path w="43188" h="21600" stroke="0" extrusionOk="0">
                  <a:moveTo>
                    <a:pt x="43187" y="236"/>
                  </a:moveTo>
                  <a:cubicBezTo>
                    <a:pt x="43057" y="12073"/>
                    <a:pt x="33425" y="21599"/>
                    <a:pt x="21589" y="21600"/>
                  </a:cubicBezTo>
                  <a:cubicBezTo>
                    <a:pt x="9934" y="21600"/>
                    <a:pt x="380" y="12353"/>
                    <a:pt x="0" y="704"/>
                  </a:cubicBezTo>
                  <a:lnTo>
                    <a:pt x="21589" y="0"/>
                  </a:lnTo>
                  <a:lnTo>
                    <a:pt x="43187" y="236"/>
                  </a:lnTo>
                  <a:close/>
                </a:path>
              </a:pathLst>
            </a:custGeom>
            <a:gradFill rotWithShape="0">
              <a:gsLst>
                <a:gs pos="0">
                  <a:srgbClr val="FFCC66"/>
                </a:gs>
                <a:gs pos="100000">
                  <a:srgbClr val="FF9900"/>
                </a:gs>
              </a:gsLst>
              <a:lin ang="2700000" scaled="1"/>
            </a:gradFill>
            <a:ln w="3175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539" name="Freeform 600">
              <a:extLst>
                <a:ext uri="{FF2B5EF4-FFF2-40B4-BE49-F238E27FC236}">
                  <a16:creationId xmlns:a16="http://schemas.microsoft.com/office/drawing/2014/main" id="{290CA2DA-A660-44DA-9E98-022E5782C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1814"/>
              <a:ext cx="52" cy="63"/>
            </a:xfrm>
            <a:custGeom>
              <a:avLst/>
              <a:gdLst>
                <a:gd name="T0" fmla="*/ 0 w 200"/>
                <a:gd name="T1" fmla="*/ 0 h 240"/>
                <a:gd name="T2" fmla="*/ 0 w 200"/>
                <a:gd name="T3" fmla="*/ 0 h 240"/>
                <a:gd name="T4" fmla="*/ 0 w 200"/>
                <a:gd name="T5" fmla="*/ 0 h 240"/>
                <a:gd name="T6" fmla="*/ 0 w 200"/>
                <a:gd name="T7" fmla="*/ 0 h 240"/>
                <a:gd name="T8" fmla="*/ 0 w 200"/>
                <a:gd name="T9" fmla="*/ 0 h 240"/>
                <a:gd name="T10" fmla="*/ 0 w 200"/>
                <a:gd name="T11" fmla="*/ 0 h 240"/>
                <a:gd name="T12" fmla="*/ 0 w 200"/>
                <a:gd name="T13" fmla="*/ 0 h 2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"/>
                <a:gd name="T22" fmla="*/ 0 h 240"/>
                <a:gd name="T23" fmla="*/ 200 w 200"/>
                <a:gd name="T24" fmla="*/ 240 h 2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" h="240">
                  <a:moveTo>
                    <a:pt x="108" y="23"/>
                  </a:moveTo>
                  <a:cubicBezTo>
                    <a:pt x="121" y="55"/>
                    <a:pt x="194" y="177"/>
                    <a:pt x="192" y="208"/>
                  </a:cubicBezTo>
                  <a:cubicBezTo>
                    <a:pt x="190" y="239"/>
                    <a:pt x="96" y="240"/>
                    <a:pt x="96" y="208"/>
                  </a:cubicBezTo>
                  <a:cubicBezTo>
                    <a:pt x="96" y="176"/>
                    <a:pt x="200" y="32"/>
                    <a:pt x="192" y="16"/>
                  </a:cubicBezTo>
                  <a:cubicBezTo>
                    <a:pt x="184" y="0"/>
                    <a:pt x="72" y="88"/>
                    <a:pt x="48" y="112"/>
                  </a:cubicBezTo>
                  <a:cubicBezTo>
                    <a:pt x="24" y="136"/>
                    <a:pt x="56" y="144"/>
                    <a:pt x="48" y="160"/>
                  </a:cubicBezTo>
                  <a:cubicBezTo>
                    <a:pt x="40" y="176"/>
                    <a:pt x="20" y="192"/>
                    <a:pt x="0" y="208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8540" name="Group 601">
              <a:extLst>
                <a:ext uri="{FF2B5EF4-FFF2-40B4-BE49-F238E27FC236}">
                  <a16:creationId xmlns:a16="http://schemas.microsoft.com/office/drawing/2014/main" id="{6478AC83-1FE6-4669-AFEF-785A4C9C7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" y="1806"/>
              <a:ext cx="25" cy="25"/>
              <a:chOff x="4608" y="2592"/>
              <a:chExt cx="96" cy="96"/>
            </a:xfrm>
          </p:grpSpPr>
          <p:sp>
            <p:nvSpPr>
              <p:cNvPr id="18544" name="Oval 602">
                <a:extLst>
                  <a:ext uri="{FF2B5EF4-FFF2-40B4-BE49-F238E27FC236}">
                    <a16:creationId xmlns:a16="http://schemas.microsoft.com/office/drawing/2014/main" id="{DEE3F9DB-7A41-4254-8F8D-D0ECB02A8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592"/>
                <a:ext cx="96" cy="96"/>
              </a:xfrm>
              <a:prstGeom prst="ellipse">
                <a:avLst/>
              </a:prstGeom>
              <a:solidFill>
                <a:srgbClr val="FFCC99"/>
              </a:solidFill>
              <a:ln w="3175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18545" name="Oval 603">
                <a:extLst>
                  <a:ext uri="{FF2B5EF4-FFF2-40B4-BE49-F238E27FC236}">
                    <a16:creationId xmlns:a16="http://schemas.microsoft.com/office/drawing/2014/main" id="{D43BABEA-393C-474D-93C3-B0B2CA1CB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2621"/>
                <a:ext cx="38" cy="38"/>
              </a:xfrm>
              <a:prstGeom prst="ellipse">
                <a:avLst/>
              </a:prstGeom>
              <a:solidFill>
                <a:srgbClr val="CC6600"/>
              </a:solidFill>
              <a:ln w="3175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</p:grpSp>
        <p:grpSp>
          <p:nvGrpSpPr>
            <p:cNvPr id="18541" name="Group 604">
              <a:extLst>
                <a:ext uri="{FF2B5EF4-FFF2-40B4-BE49-F238E27FC236}">
                  <a16:creationId xmlns:a16="http://schemas.microsoft.com/office/drawing/2014/main" id="{98B6C38C-8B86-41B9-91A2-67CE8F3793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" y="1856"/>
              <a:ext cx="25" cy="25"/>
              <a:chOff x="4608" y="2784"/>
              <a:chExt cx="96" cy="96"/>
            </a:xfrm>
          </p:grpSpPr>
          <p:sp>
            <p:nvSpPr>
              <p:cNvPr id="18542" name="Oval 605">
                <a:extLst>
                  <a:ext uri="{FF2B5EF4-FFF2-40B4-BE49-F238E27FC236}">
                    <a16:creationId xmlns:a16="http://schemas.microsoft.com/office/drawing/2014/main" id="{F11A677B-E582-4192-887E-D079CBF02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784"/>
                <a:ext cx="96" cy="96"/>
              </a:xfrm>
              <a:prstGeom prst="ellipse">
                <a:avLst/>
              </a:prstGeom>
              <a:solidFill>
                <a:srgbClr val="FFCC99"/>
              </a:solidFill>
              <a:ln w="3175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18543" name="Oval 606">
                <a:extLst>
                  <a:ext uri="{FF2B5EF4-FFF2-40B4-BE49-F238E27FC236}">
                    <a16:creationId xmlns:a16="http://schemas.microsoft.com/office/drawing/2014/main" id="{E0F19FDD-AAF3-4BF0-A675-EBD73BE3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2813"/>
                <a:ext cx="38" cy="38"/>
              </a:xfrm>
              <a:prstGeom prst="ellipse">
                <a:avLst/>
              </a:prstGeom>
              <a:solidFill>
                <a:srgbClr val="CC6600"/>
              </a:solidFill>
              <a:ln w="3175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</p:grpSp>
      </p:grpSp>
      <p:sp>
        <p:nvSpPr>
          <p:cNvPr id="75359" name="Text Box 607">
            <a:extLst>
              <a:ext uri="{FF2B5EF4-FFF2-40B4-BE49-F238E27FC236}">
                <a16:creationId xmlns:a16="http://schemas.microsoft.com/office/drawing/2014/main" id="{647DE1DA-4190-4EE6-AA94-EA78529F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14638"/>
            <a:ext cx="771525" cy="241300"/>
          </a:xfrm>
          <a:prstGeom prst="rect">
            <a:avLst/>
          </a:prstGeom>
          <a:solidFill>
            <a:schemeClr val="bg1"/>
          </a:solidFill>
          <a:ln w="9525">
            <a:solidFill>
              <a:srgbClr val="336699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none" lIns="45720" tIns="9144" rIns="45720" bIns="914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Arial" charset="0"/>
                <a:cs typeface="+mn-cs"/>
              </a:rPr>
              <a:t>Requête</a:t>
            </a:r>
          </a:p>
        </p:txBody>
      </p:sp>
      <p:grpSp>
        <p:nvGrpSpPr>
          <p:cNvPr id="15" name="Group 608">
            <a:extLst>
              <a:ext uri="{FF2B5EF4-FFF2-40B4-BE49-F238E27FC236}">
                <a16:creationId xmlns:a16="http://schemas.microsoft.com/office/drawing/2014/main" id="{DB642CFA-2BDE-4515-846A-45CBA79EFB2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781425" y="3319463"/>
            <a:ext cx="104775" cy="261937"/>
            <a:chOff x="2718" y="2331"/>
            <a:chExt cx="66" cy="165"/>
          </a:xfrm>
        </p:grpSpPr>
        <p:sp>
          <p:nvSpPr>
            <p:cNvPr id="18535" name="Rectangle 609">
              <a:extLst>
                <a:ext uri="{FF2B5EF4-FFF2-40B4-BE49-F238E27FC236}">
                  <a16:creationId xmlns:a16="http://schemas.microsoft.com/office/drawing/2014/main" id="{6A002171-248E-4AC1-AB1E-B3F28E4C6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331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536" name="Rectangle 610">
              <a:extLst>
                <a:ext uri="{FF2B5EF4-FFF2-40B4-BE49-F238E27FC236}">
                  <a16:creationId xmlns:a16="http://schemas.microsoft.com/office/drawing/2014/main" id="{2A4606CB-7443-4471-90EE-7BC3C2081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427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</p:grpSp>
      <p:grpSp>
        <p:nvGrpSpPr>
          <p:cNvPr id="16" name="Group 611">
            <a:extLst>
              <a:ext uri="{FF2B5EF4-FFF2-40B4-BE49-F238E27FC236}">
                <a16:creationId xmlns:a16="http://schemas.microsoft.com/office/drawing/2014/main" id="{B78BE98C-1FB7-4E7C-800A-46EA9A4FBC4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239000" y="1685925"/>
            <a:ext cx="104775" cy="261938"/>
            <a:chOff x="2718" y="2331"/>
            <a:chExt cx="66" cy="165"/>
          </a:xfrm>
        </p:grpSpPr>
        <p:sp>
          <p:nvSpPr>
            <p:cNvPr id="18533" name="Rectangle 612">
              <a:extLst>
                <a:ext uri="{FF2B5EF4-FFF2-40B4-BE49-F238E27FC236}">
                  <a16:creationId xmlns:a16="http://schemas.microsoft.com/office/drawing/2014/main" id="{244F9096-7C72-422E-8925-1496D2EAA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331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534" name="Rectangle 613">
              <a:extLst>
                <a:ext uri="{FF2B5EF4-FFF2-40B4-BE49-F238E27FC236}">
                  <a16:creationId xmlns:a16="http://schemas.microsoft.com/office/drawing/2014/main" id="{DD08C581-634A-49C4-9BDD-AD2312529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427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</p:grpSp>
      <p:sp>
        <p:nvSpPr>
          <p:cNvPr id="75366" name="Text Box 614">
            <a:extLst>
              <a:ext uri="{FF2B5EF4-FFF2-40B4-BE49-F238E27FC236}">
                <a16:creationId xmlns:a16="http://schemas.microsoft.com/office/drawing/2014/main" id="{E7E6A6EF-96A6-4385-AA80-C89C29E7F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1933575"/>
            <a:ext cx="1017587" cy="454025"/>
          </a:xfrm>
          <a:prstGeom prst="rect">
            <a:avLst/>
          </a:prstGeom>
          <a:solidFill>
            <a:schemeClr val="bg1"/>
          </a:solidFill>
          <a:ln w="9525">
            <a:solidFill>
              <a:srgbClr val="336699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none" lIns="45720" tIns="9144" rIns="45720" bIns="914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Arial" charset="0"/>
                <a:cs typeface="+mn-cs"/>
              </a:rPr>
              <a:t>Ensemble</a:t>
            </a:r>
            <a:br>
              <a:rPr lang="en-US" sz="1400">
                <a:latin typeface="Arial" charset="0"/>
                <a:cs typeface="+mn-cs"/>
              </a:rPr>
            </a:br>
            <a:r>
              <a:rPr lang="en-US" sz="1400">
                <a:latin typeface="Arial" charset="0"/>
                <a:cs typeface="+mn-cs"/>
              </a:rPr>
              <a:t>de résultats</a:t>
            </a:r>
          </a:p>
        </p:txBody>
      </p:sp>
      <p:sp>
        <p:nvSpPr>
          <p:cNvPr id="75367" name="Text Box 615">
            <a:extLst>
              <a:ext uri="{FF2B5EF4-FFF2-40B4-BE49-F238E27FC236}">
                <a16:creationId xmlns:a16="http://schemas.microsoft.com/office/drawing/2014/main" id="{506493FC-3224-430A-8971-A26FBE372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822575"/>
            <a:ext cx="1017588" cy="431800"/>
          </a:xfrm>
          <a:prstGeom prst="rect">
            <a:avLst/>
          </a:prstGeom>
          <a:solidFill>
            <a:schemeClr val="bg1"/>
          </a:solidFill>
          <a:ln w="9525">
            <a:solidFill>
              <a:srgbClr val="336699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none" lIns="45720" tIns="9144" rIns="45720" bIns="9144">
            <a:spAutoFit/>
          </a:bodyPr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Arial" charset="0"/>
                <a:cs typeface="+mn-cs"/>
              </a:rPr>
              <a:t>Ensemble</a:t>
            </a:r>
            <a:br>
              <a:rPr lang="en-US" sz="1400">
                <a:latin typeface="Arial" charset="0"/>
                <a:cs typeface="+mn-cs"/>
              </a:rPr>
            </a:br>
            <a:r>
              <a:rPr lang="en-US" sz="1400">
                <a:latin typeface="Arial" charset="0"/>
                <a:cs typeface="+mn-cs"/>
              </a:rPr>
              <a:t>de résultats</a:t>
            </a:r>
          </a:p>
        </p:txBody>
      </p:sp>
      <p:grpSp>
        <p:nvGrpSpPr>
          <p:cNvPr id="17" name="Group 616">
            <a:extLst>
              <a:ext uri="{FF2B5EF4-FFF2-40B4-BE49-F238E27FC236}">
                <a16:creationId xmlns:a16="http://schemas.microsoft.com/office/drawing/2014/main" id="{830AB870-040C-4502-9769-804B5146D82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933575"/>
            <a:ext cx="771525" cy="1266825"/>
            <a:chOff x="1104" y="1101"/>
            <a:chExt cx="486" cy="798"/>
          </a:xfrm>
        </p:grpSpPr>
        <p:grpSp>
          <p:nvGrpSpPr>
            <p:cNvPr id="18517" name="Group 617">
              <a:extLst>
                <a:ext uri="{FF2B5EF4-FFF2-40B4-BE49-F238E27FC236}">
                  <a16:creationId xmlns:a16="http://schemas.microsoft.com/office/drawing/2014/main" id="{F3576CF5-C995-4121-984D-5B616BFD9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8" y="1659"/>
              <a:ext cx="199" cy="240"/>
              <a:chOff x="861" y="1773"/>
              <a:chExt cx="239" cy="288"/>
            </a:xfrm>
          </p:grpSpPr>
          <p:sp>
            <p:nvSpPr>
              <p:cNvPr id="18524" name="Rectangle 618">
                <a:extLst>
                  <a:ext uri="{FF2B5EF4-FFF2-40B4-BE49-F238E27FC236}">
                    <a16:creationId xmlns:a16="http://schemas.microsoft.com/office/drawing/2014/main" id="{E8518873-DB96-45ED-BAC6-5403726ED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" y="1773"/>
                <a:ext cx="239" cy="288"/>
              </a:xfrm>
              <a:prstGeom prst="rect">
                <a:avLst/>
              </a:prstGeom>
              <a:gradFill rotWithShape="0">
                <a:gsLst>
                  <a:gs pos="0">
                    <a:srgbClr val="FFCC66"/>
                  </a:gs>
                  <a:gs pos="100000">
                    <a:srgbClr val="FF9900"/>
                  </a:gs>
                </a:gsLst>
                <a:lin ang="2700000" scaled="1"/>
              </a:gradFill>
              <a:ln w="3175">
                <a:solidFill>
                  <a:srgbClr val="CC6600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folHlink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18525" name="Arc 619">
                <a:extLst>
                  <a:ext uri="{FF2B5EF4-FFF2-40B4-BE49-F238E27FC236}">
                    <a16:creationId xmlns:a16="http://schemas.microsoft.com/office/drawing/2014/main" id="{9C69D911-65F8-4640-B7ED-83B320279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" y="1781"/>
                <a:ext cx="239" cy="63"/>
              </a:xfrm>
              <a:custGeom>
                <a:avLst/>
                <a:gdLst>
                  <a:gd name="T0" fmla="*/ 0 w 43188"/>
                  <a:gd name="T1" fmla="*/ 0 h 21600"/>
                  <a:gd name="T2" fmla="*/ 0 w 43188"/>
                  <a:gd name="T3" fmla="*/ 0 h 21600"/>
                  <a:gd name="T4" fmla="*/ 0 w 4318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8"/>
                  <a:gd name="T10" fmla="*/ 0 h 21600"/>
                  <a:gd name="T11" fmla="*/ 43188 w 4318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8" h="21600" fill="none" extrusionOk="0">
                    <a:moveTo>
                      <a:pt x="43187" y="236"/>
                    </a:moveTo>
                    <a:cubicBezTo>
                      <a:pt x="43057" y="12073"/>
                      <a:pt x="33425" y="21599"/>
                      <a:pt x="21589" y="21600"/>
                    </a:cubicBezTo>
                    <a:cubicBezTo>
                      <a:pt x="9934" y="21600"/>
                      <a:pt x="380" y="12353"/>
                      <a:pt x="0" y="704"/>
                    </a:cubicBezTo>
                  </a:path>
                  <a:path w="43188" h="21600" stroke="0" extrusionOk="0">
                    <a:moveTo>
                      <a:pt x="43187" y="236"/>
                    </a:moveTo>
                    <a:cubicBezTo>
                      <a:pt x="43057" y="12073"/>
                      <a:pt x="33425" y="21599"/>
                      <a:pt x="21589" y="21600"/>
                    </a:cubicBezTo>
                    <a:cubicBezTo>
                      <a:pt x="9934" y="21600"/>
                      <a:pt x="380" y="12353"/>
                      <a:pt x="0" y="704"/>
                    </a:cubicBezTo>
                    <a:lnTo>
                      <a:pt x="21589" y="0"/>
                    </a:lnTo>
                    <a:lnTo>
                      <a:pt x="43187" y="23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66"/>
                  </a:gs>
                  <a:gs pos="100000">
                    <a:srgbClr val="FF9900"/>
                  </a:gs>
                </a:gsLst>
                <a:lin ang="2700000" scaled="1"/>
              </a:gradFill>
              <a:ln w="3175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8526" name="Freeform 620">
                <a:extLst>
                  <a:ext uri="{FF2B5EF4-FFF2-40B4-BE49-F238E27FC236}">
                    <a16:creationId xmlns:a16="http://schemas.microsoft.com/office/drawing/2014/main" id="{714F6425-3F7B-4BC9-9E45-3A59C1A6F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" y="1814"/>
                <a:ext cx="52" cy="63"/>
              </a:xfrm>
              <a:custGeom>
                <a:avLst/>
                <a:gdLst>
                  <a:gd name="T0" fmla="*/ 0 w 200"/>
                  <a:gd name="T1" fmla="*/ 0 h 240"/>
                  <a:gd name="T2" fmla="*/ 0 w 200"/>
                  <a:gd name="T3" fmla="*/ 0 h 240"/>
                  <a:gd name="T4" fmla="*/ 0 w 200"/>
                  <a:gd name="T5" fmla="*/ 0 h 240"/>
                  <a:gd name="T6" fmla="*/ 0 w 200"/>
                  <a:gd name="T7" fmla="*/ 0 h 240"/>
                  <a:gd name="T8" fmla="*/ 0 w 200"/>
                  <a:gd name="T9" fmla="*/ 0 h 240"/>
                  <a:gd name="T10" fmla="*/ 0 w 200"/>
                  <a:gd name="T11" fmla="*/ 0 h 240"/>
                  <a:gd name="T12" fmla="*/ 0 w 200"/>
                  <a:gd name="T13" fmla="*/ 0 h 2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0"/>
                  <a:gd name="T22" fmla="*/ 0 h 240"/>
                  <a:gd name="T23" fmla="*/ 200 w 200"/>
                  <a:gd name="T24" fmla="*/ 240 h 2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0" h="240">
                    <a:moveTo>
                      <a:pt x="108" y="23"/>
                    </a:moveTo>
                    <a:cubicBezTo>
                      <a:pt x="121" y="55"/>
                      <a:pt x="194" y="177"/>
                      <a:pt x="192" y="208"/>
                    </a:cubicBezTo>
                    <a:cubicBezTo>
                      <a:pt x="190" y="239"/>
                      <a:pt x="96" y="240"/>
                      <a:pt x="96" y="208"/>
                    </a:cubicBezTo>
                    <a:cubicBezTo>
                      <a:pt x="96" y="176"/>
                      <a:pt x="200" y="32"/>
                      <a:pt x="192" y="16"/>
                    </a:cubicBezTo>
                    <a:cubicBezTo>
                      <a:pt x="184" y="0"/>
                      <a:pt x="72" y="88"/>
                      <a:pt x="48" y="112"/>
                    </a:cubicBezTo>
                    <a:cubicBezTo>
                      <a:pt x="24" y="136"/>
                      <a:pt x="56" y="144"/>
                      <a:pt x="48" y="160"/>
                    </a:cubicBezTo>
                    <a:cubicBezTo>
                      <a:pt x="40" y="176"/>
                      <a:pt x="20" y="192"/>
                      <a:pt x="0" y="208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8527" name="Group 621">
                <a:extLst>
                  <a:ext uri="{FF2B5EF4-FFF2-40B4-BE49-F238E27FC236}">
                    <a16:creationId xmlns:a16="http://schemas.microsoft.com/office/drawing/2014/main" id="{B35D9A25-1D72-4AB4-966D-6317B069BE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4" y="1806"/>
                <a:ext cx="25" cy="25"/>
                <a:chOff x="4608" y="2592"/>
                <a:chExt cx="96" cy="96"/>
              </a:xfrm>
            </p:grpSpPr>
            <p:sp>
              <p:nvSpPr>
                <p:cNvPr id="18531" name="Oval 622">
                  <a:extLst>
                    <a:ext uri="{FF2B5EF4-FFF2-40B4-BE49-F238E27FC236}">
                      <a16:creationId xmlns:a16="http://schemas.microsoft.com/office/drawing/2014/main" id="{3C783B8B-5FA9-4FAB-9FD3-E4BEB46B5F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2592"/>
                  <a:ext cx="96" cy="96"/>
                </a:xfrm>
                <a:prstGeom prst="ellipse">
                  <a:avLst/>
                </a:prstGeom>
                <a:solidFill>
                  <a:srgbClr val="FFCC99"/>
                </a:solidFill>
                <a:ln w="3175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fr-FR" altLang="fr-FR" sz="1800"/>
                </a:p>
              </p:txBody>
            </p:sp>
            <p:sp>
              <p:nvSpPr>
                <p:cNvPr id="18532" name="Oval 623">
                  <a:extLst>
                    <a:ext uri="{FF2B5EF4-FFF2-40B4-BE49-F238E27FC236}">
                      <a16:creationId xmlns:a16="http://schemas.microsoft.com/office/drawing/2014/main" id="{4BBB8BB3-1138-4833-BB6E-EACA1443A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7" y="2621"/>
                  <a:ext cx="38" cy="38"/>
                </a:xfrm>
                <a:prstGeom prst="ellipse">
                  <a:avLst/>
                </a:prstGeom>
                <a:solidFill>
                  <a:srgbClr val="CC6600"/>
                </a:solidFill>
                <a:ln w="3175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fr-FR" altLang="fr-FR" sz="1800"/>
                </a:p>
              </p:txBody>
            </p:sp>
          </p:grpSp>
          <p:grpSp>
            <p:nvGrpSpPr>
              <p:cNvPr id="18528" name="Group 624">
                <a:extLst>
                  <a:ext uri="{FF2B5EF4-FFF2-40B4-BE49-F238E27FC236}">
                    <a16:creationId xmlns:a16="http://schemas.microsoft.com/office/drawing/2014/main" id="{E0D3FDDA-20E0-4A21-8956-A2074E271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4" y="1856"/>
                <a:ext cx="25" cy="25"/>
                <a:chOff x="4608" y="2784"/>
                <a:chExt cx="96" cy="96"/>
              </a:xfrm>
            </p:grpSpPr>
            <p:sp>
              <p:nvSpPr>
                <p:cNvPr id="18529" name="Oval 625">
                  <a:extLst>
                    <a:ext uri="{FF2B5EF4-FFF2-40B4-BE49-F238E27FC236}">
                      <a16:creationId xmlns:a16="http://schemas.microsoft.com/office/drawing/2014/main" id="{A409C090-4E79-447E-B992-BC4EFDAF6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2784"/>
                  <a:ext cx="96" cy="96"/>
                </a:xfrm>
                <a:prstGeom prst="ellipse">
                  <a:avLst/>
                </a:prstGeom>
                <a:solidFill>
                  <a:srgbClr val="FFCC99"/>
                </a:solidFill>
                <a:ln w="3175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fr-FR" altLang="fr-FR" sz="1800"/>
                </a:p>
              </p:txBody>
            </p:sp>
            <p:sp>
              <p:nvSpPr>
                <p:cNvPr id="18530" name="Oval 626">
                  <a:extLst>
                    <a:ext uri="{FF2B5EF4-FFF2-40B4-BE49-F238E27FC236}">
                      <a16:creationId xmlns:a16="http://schemas.microsoft.com/office/drawing/2014/main" id="{218600E0-F03D-4D85-92FE-F11C4DB77D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7" y="2813"/>
                  <a:ext cx="38" cy="38"/>
                </a:xfrm>
                <a:prstGeom prst="ellipse">
                  <a:avLst/>
                </a:prstGeom>
                <a:solidFill>
                  <a:srgbClr val="CC6600"/>
                </a:solidFill>
                <a:ln w="3175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fr-FR" altLang="fr-FR" sz="1800"/>
                </a:p>
              </p:txBody>
            </p:sp>
          </p:grpSp>
        </p:grpSp>
        <p:sp>
          <p:nvSpPr>
            <p:cNvPr id="75379" name="Text Box 627">
              <a:extLst>
                <a:ext uri="{FF2B5EF4-FFF2-40B4-BE49-F238E27FC236}">
                  <a16:creationId xmlns:a16="http://schemas.microsoft.com/office/drawing/2014/main" id="{BAB25A74-C4C3-40F4-979D-8AC5BACCA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101"/>
              <a:ext cx="486" cy="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 wrap="none" lIns="45720" tIns="9144" rIns="45720" bIns="9144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latin typeface="Arial" charset="0"/>
                  <a:cs typeface="+mn-cs"/>
                </a:rPr>
                <a:t>Requête</a:t>
              </a:r>
            </a:p>
          </p:txBody>
        </p:sp>
        <p:grpSp>
          <p:nvGrpSpPr>
            <p:cNvPr id="18519" name="Group 628">
              <a:extLst>
                <a:ext uri="{FF2B5EF4-FFF2-40B4-BE49-F238E27FC236}">
                  <a16:creationId xmlns:a16="http://schemas.microsoft.com/office/drawing/2014/main" id="{21BBD872-7A3B-4EB1-9EE3-BC88185A692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254" y="1275"/>
              <a:ext cx="66" cy="357"/>
              <a:chOff x="2718" y="2715"/>
              <a:chExt cx="66" cy="357"/>
            </a:xfrm>
          </p:grpSpPr>
          <p:sp>
            <p:nvSpPr>
              <p:cNvPr id="18520" name="Rectangle 629">
                <a:extLst>
                  <a:ext uri="{FF2B5EF4-FFF2-40B4-BE49-F238E27FC236}">
                    <a16:creationId xmlns:a16="http://schemas.microsoft.com/office/drawing/2014/main" id="{90A9E470-21F7-4B29-B2EA-E468F8F39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2715"/>
                <a:ext cx="66" cy="69"/>
              </a:xfrm>
              <a:prstGeom prst="rect">
                <a:avLst/>
              </a:prstGeom>
              <a:gradFill rotWithShape="0">
                <a:gsLst>
                  <a:gs pos="0">
                    <a:srgbClr val="EC86CC"/>
                  </a:gs>
                  <a:gs pos="100000">
                    <a:srgbClr val="D60093"/>
                  </a:gs>
                </a:gsLst>
                <a:lin ang="18900000" scaled="1"/>
              </a:gradFill>
              <a:ln w="6350">
                <a:solidFill>
                  <a:srgbClr val="660066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18521" name="Rectangle 630">
                <a:extLst>
                  <a:ext uri="{FF2B5EF4-FFF2-40B4-BE49-F238E27FC236}">
                    <a16:creationId xmlns:a16="http://schemas.microsoft.com/office/drawing/2014/main" id="{94AB17C0-3C6B-4CE7-97E6-BABDFE15D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2811"/>
                <a:ext cx="66" cy="69"/>
              </a:xfrm>
              <a:prstGeom prst="rect">
                <a:avLst/>
              </a:prstGeom>
              <a:gradFill rotWithShape="0">
                <a:gsLst>
                  <a:gs pos="0">
                    <a:srgbClr val="EC86CC"/>
                  </a:gs>
                  <a:gs pos="100000">
                    <a:srgbClr val="D60093"/>
                  </a:gs>
                </a:gsLst>
                <a:lin ang="18900000" scaled="1"/>
              </a:gradFill>
              <a:ln w="6350">
                <a:solidFill>
                  <a:srgbClr val="660066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18522" name="Rectangle 631">
                <a:extLst>
                  <a:ext uri="{FF2B5EF4-FFF2-40B4-BE49-F238E27FC236}">
                    <a16:creationId xmlns:a16="http://schemas.microsoft.com/office/drawing/2014/main" id="{E0443FC0-7812-4242-BE1B-BC9BC322A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2907"/>
                <a:ext cx="66" cy="69"/>
              </a:xfrm>
              <a:prstGeom prst="rect">
                <a:avLst/>
              </a:prstGeom>
              <a:gradFill rotWithShape="0">
                <a:gsLst>
                  <a:gs pos="0">
                    <a:srgbClr val="EC86CC"/>
                  </a:gs>
                  <a:gs pos="100000">
                    <a:srgbClr val="D60093"/>
                  </a:gs>
                </a:gsLst>
                <a:lin ang="18900000" scaled="1"/>
              </a:gradFill>
              <a:ln w="6350">
                <a:solidFill>
                  <a:srgbClr val="660066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18523" name="Rectangle 632">
                <a:extLst>
                  <a:ext uri="{FF2B5EF4-FFF2-40B4-BE49-F238E27FC236}">
                    <a16:creationId xmlns:a16="http://schemas.microsoft.com/office/drawing/2014/main" id="{91E5E519-3D95-4814-BD4E-3AFE5EA2C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3003"/>
                <a:ext cx="66" cy="69"/>
              </a:xfrm>
              <a:prstGeom prst="rect">
                <a:avLst/>
              </a:prstGeom>
              <a:gradFill rotWithShape="0">
                <a:gsLst>
                  <a:gs pos="0">
                    <a:srgbClr val="EC86CC"/>
                  </a:gs>
                  <a:gs pos="100000">
                    <a:srgbClr val="D60093"/>
                  </a:gs>
                </a:gsLst>
                <a:lin ang="18900000" scaled="1"/>
              </a:gradFill>
              <a:ln w="6350">
                <a:solidFill>
                  <a:srgbClr val="660066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</p:grpSp>
      </p:grpSp>
      <p:grpSp>
        <p:nvGrpSpPr>
          <p:cNvPr id="22" name="Group 633">
            <a:extLst>
              <a:ext uri="{FF2B5EF4-FFF2-40B4-BE49-F238E27FC236}">
                <a16:creationId xmlns:a16="http://schemas.microsoft.com/office/drawing/2014/main" id="{880E5584-CF6D-49CA-9E4E-8A26AB6F44C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981200" y="3319463"/>
            <a:ext cx="104775" cy="261937"/>
            <a:chOff x="2718" y="2331"/>
            <a:chExt cx="66" cy="165"/>
          </a:xfrm>
        </p:grpSpPr>
        <p:sp>
          <p:nvSpPr>
            <p:cNvPr id="18515" name="Rectangle 634">
              <a:extLst>
                <a:ext uri="{FF2B5EF4-FFF2-40B4-BE49-F238E27FC236}">
                  <a16:creationId xmlns:a16="http://schemas.microsoft.com/office/drawing/2014/main" id="{C212008B-D5CF-4D4A-860E-30385409A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331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516" name="Rectangle 635">
              <a:extLst>
                <a:ext uri="{FF2B5EF4-FFF2-40B4-BE49-F238E27FC236}">
                  <a16:creationId xmlns:a16="http://schemas.microsoft.com/office/drawing/2014/main" id="{F199D410-A4FE-422C-A794-A9093E272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427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</p:grpSp>
      <p:grpSp>
        <p:nvGrpSpPr>
          <p:cNvPr id="23" name="Group 636">
            <a:extLst>
              <a:ext uri="{FF2B5EF4-FFF2-40B4-BE49-F238E27FC236}">
                <a16:creationId xmlns:a16="http://schemas.microsoft.com/office/drawing/2014/main" id="{36F9F0D2-AE31-444E-B2B9-A9869C15168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497513" y="1685925"/>
            <a:ext cx="104775" cy="261938"/>
            <a:chOff x="2718" y="2331"/>
            <a:chExt cx="66" cy="165"/>
          </a:xfrm>
        </p:grpSpPr>
        <p:sp>
          <p:nvSpPr>
            <p:cNvPr id="18513" name="Rectangle 637">
              <a:extLst>
                <a:ext uri="{FF2B5EF4-FFF2-40B4-BE49-F238E27FC236}">
                  <a16:creationId xmlns:a16="http://schemas.microsoft.com/office/drawing/2014/main" id="{86490084-7375-4F8E-A809-46FAF9883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331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514" name="Rectangle 638">
              <a:extLst>
                <a:ext uri="{FF2B5EF4-FFF2-40B4-BE49-F238E27FC236}">
                  <a16:creationId xmlns:a16="http://schemas.microsoft.com/office/drawing/2014/main" id="{747F8563-53E9-4F05-92F5-29674BE29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427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</p:grpSp>
      <p:grpSp>
        <p:nvGrpSpPr>
          <p:cNvPr id="24" name="Group 639">
            <a:extLst>
              <a:ext uri="{FF2B5EF4-FFF2-40B4-BE49-F238E27FC236}">
                <a16:creationId xmlns:a16="http://schemas.microsoft.com/office/drawing/2014/main" id="{7ABF5E98-3F13-4383-9442-F71313AABD1E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2176463"/>
            <a:ext cx="315913" cy="381000"/>
            <a:chOff x="861" y="1773"/>
            <a:chExt cx="239" cy="288"/>
          </a:xfrm>
        </p:grpSpPr>
        <p:sp>
          <p:nvSpPr>
            <p:cNvPr id="18504" name="Rectangle 640">
              <a:extLst>
                <a:ext uri="{FF2B5EF4-FFF2-40B4-BE49-F238E27FC236}">
                  <a16:creationId xmlns:a16="http://schemas.microsoft.com/office/drawing/2014/main" id="{FD76C80A-5F83-4CA7-8D85-67079C233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1773"/>
              <a:ext cx="239" cy="288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F9900"/>
                </a:gs>
              </a:gsLst>
              <a:lin ang="2700000" scaled="1"/>
            </a:gradFill>
            <a:ln w="3175">
              <a:solidFill>
                <a:srgbClr val="CC6600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505" name="Arc 641">
              <a:extLst>
                <a:ext uri="{FF2B5EF4-FFF2-40B4-BE49-F238E27FC236}">
                  <a16:creationId xmlns:a16="http://schemas.microsoft.com/office/drawing/2014/main" id="{533A23FA-FE35-47A1-9002-ADF22293C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1781"/>
              <a:ext cx="239" cy="63"/>
            </a:xfrm>
            <a:custGeom>
              <a:avLst/>
              <a:gdLst>
                <a:gd name="T0" fmla="*/ 0 w 43188"/>
                <a:gd name="T1" fmla="*/ 0 h 21600"/>
                <a:gd name="T2" fmla="*/ 0 w 43188"/>
                <a:gd name="T3" fmla="*/ 0 h 21600"/>
                <a:gd name="T4" fmla="*/ 0 w 43188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8"/>
                <a:gd name="T10" fmla="*/ 0 h 21600"/>
                <a:gd name="T11" fmla="*/ 43188 w 4318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8" h="21600" fill="none" extrusionOk="0">
                  <a:moveTo>
                    <a:pt x="43187" y="236"/>
                  </a:moveTo>
                  <a:cubicBezTo>
                    <a:pt x="43057" y="12073"/>
                    <a:pt x="33425" y="21599"/>
                    <a:pt x="21589" y="21600"/>
                  </a:cubicBezTo>
                  <a:cubicBezTo>
                    <a:pt x="9934" y="21600"/>
                    <a:pt x="380" y="12353"/>
                    <a:pt x="0" y="704"/>
                  </a:cubicBezTo>
                </a:path>
                <a:path w="43188" h="21600" stroke="0" extrusionOk="0">
                  <a:moveTo>
                    <a:pt x="43187" y="236"/>
                  </a:moveTo>
                  <a:cubicBezTo>
                    <a:pt x="43057" y="12073"/>
                    <a:pt x="33425" y="21599"/>
                    <a:pt x="21589" y="21600"/>
                  </a:cubicBezTo>
                  <a:cubicBezTo>
                    <a:pt x="9934" y="21600"/>
                    <a:pt x="380" y="12353"/>
                    <a:pt x="0" y="704"/>
                  </a:cubicBezTo>
                  <a:lnTo>
                    <a:pt x="21589" y="0"/>
                  </a:lnTo>
                  <a:lnTo>
                    <a:pt x="43187" y="236"/>
                  </a:lnTo>
                  <a:close/>
                </a:path>
              </a:pathLst>
            </a:custGeom>
            <a:gradFill rotWithShape="0">
              <a:gsLst>
                <a:gs pos="0">
                  <a:srgbClr val="FFCC66"/>
                </a:gs>
                <a:gs pos="100000">
                  <a:srgbClr val="FF9900"/>
                </a:gs>
              </a:gsLst>
              <a:lin ang="2700000" scaled="1"/>
            </a:gradFill>
            <a:ln w="3175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506" name="Freeform 642">
              <a:extLst>
                <a:ext uri="{FF2B5EF4-FFF2-40B4-BE49-F238E27FC236}">
                  <a16:creationId xmlns:a16="http://schemas.microsoft.com/office/drawing/2014/main" id="{5A967069-3FC6-42A5-A28B-24C02DFEF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1814"/>
              <a:ext cx="52" cy="63"/>
            </a:xfrm>
            <a:custGeom>
              <a:avLst/>
              <a:gdLst>
                <a:gd name="T0" fmla="*/ 0 w 200"/>
                <a:gd name="T1" fmla="*/ 0 h 240"/>
                <a:gd name="T2" fmla="*/ 0 w 200"/>
                <a:gd name="T3" fmla="*/ 0 h 240"/>
                <a:gd name="T4" fmla="*/ 0 w 200"/>
                <a:gd name="T5" fmla="*/ 0 h 240"/>
                <a:gd name="T6" fmla="*/ 0 w 200"/>
                <a:gd name="T7" fmla="*/ 0 h 240"/>
                <a:gd name="T8" fmla="*/ 0 w 200"/>
                <a:gd name="T9" fmla="*/ 0 h 240"/>
                <a:gd name="T10" fmla="*/ 0 w 200"/>
                <a:gd name="T11" fmla="*/ 0 h 240"/>
                <a:gd name="T12" fmla="*/ 0 w 200"/>
                <a:gd name="T13" fmla="*/ 0 h 2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"/>
                <a:gd name="T22" fmla="*/ 0 h 240"/>
                <a:gd name="T23" fmla="*/ 200 w 200"/>
                <a:gd name="T24" fmla="*/ 240 h 2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" h="240">
                  <a:moveTo>
                    <a:pt x="108" y="23"/>
                  </a:moveTo>
                  <a:cubicBezTo>
                    <a:pt x="121" y="55"/>
                    <a:pt x="194" y="177"/>
                    <a:pt x="192" y="208"/>
                  </a:cubicBezTo>
                  <a:cubicBezTo>
                    <a:pt x="190" y="239"/>
                    <a:pt x="96" y="240"/>
                    <a:pt x="96" y="208"/>
                  </a:cubicBezTo>
                  <a:cubicBezTo>
                    <a:pt x="96" y="176"/>
                    <a:pt x="200" y="32"/>
                    <a:pt x="192" y="16"/>
                  </a:cubicBezTo>
                  <a:cubicBezTo>
                    <a:pt x="184" y="0"/>
                    <a:pt x="72" y="88"/>
                    <a:pt x="48" y="112"/>
                  </a:cubicBezTo>
                  <a:cubicBezTo>
                    <a:pt x="24" y="136"/>
                    <a:pt x="56" y="144"/>
                    <a:pt x="48" y="160"/>
                  </a:cubicBezTo>
                  <a:cubicBezTo>
                    <a:pt x="40" y="176"/>
                    <a:pt x="20" y="192"/>
                    <a:pt x="0" y="208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8507" name="Group 643">
              <a:extLst>
                <a:ext uri="{FF2B5EF4-FFF2-40B4-BE49-F238E27FC236}">
                  <a16:creationId xmlns:a16="http://schemas.microsoft.com/office/drawing/2014/main" id="{AC4E279A-7A27-44A0-A34B-47E2A47A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" y="1806"/>
              <a:ext cx="25" cy="25"/>
              <a:chOff x="4608" y="2592"/>
              <a:chExt cx="96" cy="96"/>
            </a:xfrm>
          </p:grpSpPr>
          <p:sp>
            <p:nvSpPr>
              <p:cNvPr id="18511" name="Oval 644">
                <a:extLst>
                  <a:ext uri="{FF2B5EF4-FFF2-40B4-BE49-F238E27FC236}">
                    <a16:creationId xmlns:a16="http://schemas.microsoft.com/office/drawing/2014/main" id="{057F22E0-C4E6-4746-8B4B-163CFA0BF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592"/>
                <a:ext cx="96" cy="96"/>
              </a:xfrm>
              <a:prstGeom prst="ellipse">
                <a:avLst/>
              </a:prstGeom>
              <a:solidFill>
                <a:srgbClr val="FFCC99"/>
              </a:solidFill>
              <a:ln w="3175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18512" name="Oval 645">
                <a:extLst>
                  <a:ext uri="{FF2B5EF4-FFF2-40B4-BE49-F238E27FC236}">
                    <a16:creationId xmlns:a16="http://schemas.microsoft.com/office/drawing/2014/main" id="{2A2C3FD6-CC01-47FE-9AAC-248724809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2621"/>
                <a:ext cx="38" cy="38"/>
              </a:xfrm>
              <a:prstGeom prst="ellipse">
                <a:avLst/>
              </a:prstGeom>
              <a:solidFill>
                <a:srgbClr val="CC6600"/>
              </a:solidFill>
              <a:ln w="3175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</p:grpSp>
        <p:grpSp>
          <p:nvGrpSpPr>
            <p:cNvPr id="18508" name="Group 646">
              <a:extLst>
                <a:ext uri="{FF2B5EF4-FFF2-40B4-BE49-F238E27FC236}">
                  <a16:creationId xmlns:a16="http://schemas.microsoft.com/office/drawing/2014/main" id="{32C1C6BB-5636-4CB0-82E4-0828B08BF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" y="1856"/>
              <a:ext cx="25" cy="25"/>
              <a:chOff x="4608" y="2784"/>
              <a:chExt cx="96" cy="96"/>
            </a:xfrm>
          </p:grpSpPr>
          <p:sp>
            <p:nvSpPr>
              <p:cNvPr id="18509" name="Oval 647">
                <a:extLst>
                  <a:ext uri="{FF2B5EF4-FFF2-40B4-BE49-F238E27FC236}">
                    <a16:creationId xmlns:a16="http://schemas.microsoft.com/office/drawing/2014/main" id="{86CA0D3B-A655-423D-B671-647A2941C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784"/>
                <a:ext cx="96" cy="96"/>
              </a:xfrm>
              <a:prstGeom prst="ellipse">
                <a:avLst/>
              </a:prstGeom>
              <a:solidFill>
                <a:srgbClr val="FFCC99"/>
              </a:solidFill>
              <a:ln w="3175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18510" name="Oval 648">
                <a:extLst>
                  <a:ext uri="{FF2B5EF4-FFF2-40B4-BE49-F238E27FC236}">
                    <a16:creationId xmlns:a16="http://schemas.microsoft.com/office/drawing/2014/main" id="{ED6E4BF2-48D3-423F-ACF5-7C84B75D7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2813"/>
                <a:ext cx="38" cy="38"/>
              </a:xfrm>
              <a:prstGeom prst="ellipse">
                <a:avLst/>
              </a:prstGeom>
              <a:solidFill>
                <a:srgbClr val="CC6600"/>
              </a:solidFill>
              <a:ln w="3175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</p:grpSp>
      </p:grpSp>
      <p:grpSp>
        <p:nvGrpSpPr>
          <p:cNvPr id="27" name="Group 649">
            <a:extLst>
              <a:ext uri="{FF2B5EF4-FFF2-40B4-BE49-F238E27FC236}">
                <a16:creationId xmlns:a16="http://schemas.microsoft.com/office/drawing/2014/main" id="{EABCCC19-A386-4152-8A6B-AA9A48448CF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495925" y="3167063"/>
            <a:ext cx="104775" cy="566737"/>
            <a:chOff x="2718" y="2715"/>
            <a:chExt cx="66" cy="357"/>
          </a:xfrm>
        </p:grpSpPr>
        <p:sp>
          <p:nvSpPr>
            <p:cNvPr id="18500" name="Rectangle 650">
              <a:extLst>
                <a:ext uri="{FF2B5EF4-FFF2-40B4-BE49-F238E27FC236}">
                  <a16:creationId xmlns:a16="http://schemas.microsoft.com/office/drawing/2014/main" id="{45E393CB-F528-451F-B52A-07928BA2F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715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501" name="Rectangle 651">
              <a:extLst>
                <a:ext uri="{FF2B5EF4-FFF2-40B4-BE49-F238E27FC236}">
                  <a16:creationId xmlns:a16="http://schemas.microsoft.com/office/drawing/2014/main" id="{8D049BD8-FD6F-4F31-8710-37EA31F07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811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502" name="Rectangle 652">
              <a:extLst>
                <a:ext uri="{FF2B5EF4-FFF2-40B4-BE49-F238E27FC236}">
                  <a16:creationId xmlns:a16="http://schemas.microsoft.com/office/drawing/2014/main" id="{8906F461-DA4F-47A7-8E32-36E1C6ED2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907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503" name="Rectangle 653">
              <a:extLst>
                <a:ext uri="{FF2B5EF4-FFF2-40B4-BE49-F238E27FC236}">
                  <a16:creationId xmlns:a16="http://schemas.microsoft.com/office/drawing/2014/main" id="{BE1F1143-2412-4E74-8C93-2C4596ABF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3003"/>
              <a:ext cx="66" cy="69"/>
            </a:xfrm>
            <a:prstGeom prst="rect">
              <a:avLst/>
            </a:pr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18900000" scaled="1"/>
            </a:gradFill>
            <a:ln w="6350">
              <a:solidFill>
                <a:srgbClr val="6600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</p:grpSp>
      <p:grpSp>
        <p:nvGrpSpPr>
          <p:cNvPr id="28" name="Group 654">
            <a:extLst>
              <a:ext uri="{FF2B5EF4-FFF2-40B4-BE49-F238E27FC236}">
                <a16:creationId xmlns:a16="http://schemas.microsoft.com/office/drawing/2014/main" id="{AA42AE22-A791-4C35-BFC8-F4CC8B05FC40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819400"/>
            <a:ext cx="315913" cy="381000"/>
            <a:chOff x="861" y="1773"/>
            <a:chExt cx="239" cy="288"/>
          </a:xfrm>
        </p:grpSpPr>
        <p:sp>
          <p:nvSpPr>
            <p:cNvPr id="18491" name="Rectangle 655">
              <a:extLst>
                <a:ext uri="{FF2B5EF4-FFF2-40B4-BE49-F238E27FC236}">
                  <a16:creationId xmlns:a16="http://schemas.microsoft.com/office/drawing/2014/main" id="{F57C55A6-CE2D-4827-A31D-E8296161E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1773"/>
              <a:ext cx="239" cy="288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F9900"/>
                </a:gs>
              </a:gsLst>
              <a:lin ang="2700000" scaled="1"/>
            </a:gradFill>
            <a:ln w="3175">
              <a:solidFill>
                <a:srgbClr val="CC6600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18492" name="Arc 656">
              <a:extLst>
                <a:ext uri="{FF2B5EF4-FFF2-40B4-BE49-F238E27FC236}">
                  <a16:creationId xmlns:a16="http://schemas.microsoft.com/office/drawing/2014/main" id="{E9DA2EDB-5348-457F-A81E-9DA20145E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1781"/>
              <a:ext cx="239" cy="63"/>
            </a:xfrm>
            <a:custGeom>
              <a:avLst/>
              <a:gdLst>
                <a:gd name="T0" fmla="*/ 0 w 43188"/>
                <a:gd name="T1" fmla="*/ 0 h 21600"/>
                <a:gd name="T2" fmla="*/ 0 w 43188"/>
                <a:gd name="T3" fmla="*/ 0 h 21600"/>
                <a:gd name="T4" fmla="*/ 0 w 43188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8"/>
                <a:gd name="T10" fmla="*/ 0 h 21600"/>
                <a:gd name="T11" fmla="*/ 43188 w 4318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8" h="21600" fill="none" extrusionOk="0">
                  <a:moveTo>
                    <a:pt x="43187" y="236"/>
                  </a:moveTo>
                  <a:cubicBezTo>
                    <a:pt x="43057" y="12073"/>
                    <a:pt x="33425" y="21599"/>
                    <a:pt x="21589" y="21600"/>
                  </a:cubicBezTo>
                  <a:cubicBezTo>
                    <a:pt x="9934" y="21600"/>
                    <a:pt x="380" y="12353"/>
                    <a:pt x="0" y="704"/>
                  </a:cubicBezTo>
                </a:path>
                <a:path w="43188" h="21600" stroke="0" extrusionOk="0">
                  <a:moveTo>
                    <a:pt x="43187" y="236"/>
                  </a:moveTo>
                  <a:cubicBezTo>
                    <a:pt x="43057" y="12073"/>
                    <a:pt x="33425" y="21599"/>
                    <a:pt x="21589" y="21600"/>
                  </a:cubicBezTo>
                  <a:cubicBezTo>
                    <a:pt x="9934" y="21600"/>
                    <a:pt x="380" y="12353"/>
                    <a:pt x="0" y="704"/>
                  </a:cubicBezTo>
                  <a:lnTo>
                    <a:pt x="21589" y="0"/>
                  </a:lnTo>
                  <a:lnTo>
                    <a:pt x="43187" y="236"/>
                  </a:lnTo>
                  <a:close/>
                </a:path>
              </a:pathLst>
            </a:custGeom>
            <a:gradFill rotWithShape="0">
              <a:gsLst>
                <a:gs pos="0">
                  <a:srgbClr val="FFCC66"/>
                </a:gs>
                <a:gs pos="100000">
                  <a:srgbClr val="FF9900"/>
                </a:gs>
              </a:gsLst>
              <a:lin ang="2700000" scaled="1"/>
            </a:gradFill>
            <a:ln w="3175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493" name="Freeform 657">
              <a:extLst>
                <a:ext uri="{FF2B5EF4-FFF2-40B4-BE49-F238E27FC236}">
                  <a16:creationId xmlns:a16="http://schemas.microsoft.com/office/drawing/2014/main" id="{B11C78AA-F5A7-47B8-B7C9-4DE07FF2F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1814"/>
              <a:ext cx="52" cy="63"/>
            </a:xfrm>
            <a:custGeom>
              <a:avLst/>
              <a:gdLst>
                <a:gd name="T0" fmla="*/ 0 w 200"/>
                <a:gd name="T1" fmla="*/ 0 h 240"/>
                <a:gd name="T2" fmla="*/ 0 w 200"/>
                <a:gd name="T3" fmla="*/ 0 h 240"/>
                <a:gd name="T4" fmla="*/ 0 w 200"/>
                <a:gd name="T5" fmla="*/ 0 h 240"/>
                <a:gd name="T6" fmla="*/ 0 w 200"/>
                <a:gd name="T7" fmla="*/ 0 h 240"/>
                <a:gd name="T8" fmla="*/ 0 w 200"/>
                <a:gd name="T9" fmla="*/ 0 h 240"/>
                <a:gd name="T10" fmla="*/ 0 w 200"/>
                <a:gd name="T11" fmla="*/ 0 h 240"/>
                <a:gd name="T12" fmla="*/ 0 w 200"/>
                <a:gd name="T13" fmla="*/ 0 h 2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"/>
                <a:gd name="T22" fmla="*/ 0 h 240"/>
                <a:gd name="T23" fmla="*/ 200 w 200"/>
                <a:gd name="T24" fmla="*/ 240 h 2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" h="240">
                  <a:moveTo>
                    <a:pt x="108" y="23"/>
                  </a:moveTo>
                  <a:cubicBezTo>
                    <a:pt x="121" y="55"/>
                    <a:pt x="194" y="177"/>
                    <a:pt x="192" y="208"/>
                  </a:cubicBezTo>
                  <a:cubicBezTo>
                    <a:pt x="190" y="239"/>
                    <a:pt x="96" y="240"/>
                    <a:pt x="96" y="208"/>
                  </a:cubicBezTo>
                  <a:cubicBezTo>
                    <a:pt x="96" y="176"/>
                    <a:pt x="200" y="32"/>
                    <a:pt x="192" y="16"/>
                  </a:cubicBezTo>
                  <a:cubicBezTo>
                    <a:pt x="184" y="0"/>
                    <a:pt x="72" y="88"/>
                    <a:pt x="48" y="112"/>
                  </a:cubicBezTo>
                  <a:cubicBezTo>
                    <a:pt x="24" y="136"/>
                    <a:pt x="56" y="144"/>
                    <a:pt x="48" y="160"/>
                  </a:cubicBezTo>
                  <a:cubicBezTo>
                    <a:pt x="40" y="176"/>
                    <a:pt x="20" y="192"/>
                    <a:pt x="0" y="208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8494" name="Group 658">
              <a:extLst>
                <a:ext uri="{FF2B5EF4-FFF2-40B4-BE49-F238E27FC236}">
                  <a16:creationId xmlns:a16="http://schemas.microsoft.com/office/drawing/2014/main" id="{D8E70511-F5BF-4745-830E-7D1A4C81F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" y="1806"/>
              <a:ext cx="25" cy="25"/>
              <a:chOff x="4608" y="2592"/>
              <a:chExt cx="96" cy="96"/>
            </a:xfrm>
          </p:grpSpPr>
          <p:sp>
            <p:nvSpPr>
              <p:cNvPr id="18498" name="Oval 659">
                <a:extLst>
                  <a:ext uri="{FF2B5EF4-FFF2-40B4-BE49-F238E27FC236}">
                    <a16:creationId xmlns:a16="http://schemas.microsoft.com/office/drawing/2014/main" id="{2B5246DB-266A-4FC3-B57B-944449CE7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592"/>
                <a:ext cx="96" cy="96"/>
              </a:xfrm>
              <a:prstGeom prst="ellipse">
                <a:avLst/>
              </a:prstGeom>
              <a:solidFill>
                <a:srgbClr val="FFCC99"/>
              </a:solidFill>
              <a:ln w="3175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18499" name="Oval 660">
                <a:extLst>
                  <a:ext uri="{FF2B5EF4-FFF2-40B4-BE49-F238E27FC236}">
                    <a16:creationId xmlns:a16="http://schemas.microsoft.com/office/drawing/2014/main" id="{786DAB70-FC21-471E-A346-B46BA802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2621"/>
                <a:ext cx="38" cy="38"/>
              </a:xfrm>
              <a:prstGeom prst="ellipse">
                <a:avLst/>
              </a:prstGeom>
              <a:solidFill>
                <a:srgbClr val="CC6600"/>
              </a:solidFill>
              <a:ln w="3175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</p:grpSp>
        <p:grpSp>
          <p:nvGrpSpPr>
            <p:cNvPr id="18495" name="Group 661">
              <a:extLst>
                <a:ext uri="{FF2B5EF4-FFF2-40B4-BE49-F238E27FC236}">
                  <a16:creationId xmlns:a16="http://schemas.microsoft.com/office/drawing/2014/main" id="{893BBB5D-FD0E-4253-8509-75EABCF34A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" y="1856"/>
              <a:ext cx="25" cy="25"/>
              <a:chOff x="4608" y="2784"/>
              <a:chExt cx="96" cy="96"/>
            </a:xfrm>
          </p:grpSpPr>
          <p:sp>
            <p:nvSpPr>
              <p:cNvPr id="18496" name="Oval 662">
                <a:extLst>
                  <a:ext uri="{FF2B5EF4-FFF2-40B4-BE49-F238E27FC236}">
                    <a16:creationId xmlns:a16="http://schemas.microsoft.com/office/drawing/2014/main" id="{19098E3D-F556-48F5-A63A-EA6A7D07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784"/>
                <a:ext cx="96" cy="96"/>
              </a:xfrm>
              <a:prstGeom prst="ellipse">
                <a:avLst/>
              </a:prstGeom>
              <a:solidFill>
                <a:srgbClr val="FFCC99"/>
              </a:solidFill>
              <a:ln w="3175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18497" name="Oval 663">
                <a:extLst>
                  <a:ext uri="{FF2B5EF4-FFF2-40B4-BE49-F238E27FC236}">
                    <a16:creationId xmlns:a16="http://schemas.microsoft.com/office/drawing/2014/main" id="{1AF9CAC1-D3F6-4E02-818D-39CBD168D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2813"/>
                <a:ext cx="38" cy="38"/>
              </a:xfrm>
              <a:prstGeom prst="ellipse">
                <a:avLst/>
              </a:prstGeom>
              <a:solidFill>
                <a:srgbClr val="CC6600"/>
              </a:solidFill>
              <a:ln w="3175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</p:grpSp>
      </p:grpSp>
      <p:sp>
        <p:nvSpPr>
          <p:cNvPr id="18482" name="Line 664">
            <a:extLst>
              <a:ext uri="{FF2B5EF4-FFF2-40B4-BE49-F238E27FC236}">
                <a16:creationId xmlns:a16="http://schemas.microsoft.com/office/drawing/2014/main" id="{747CD680-CE86-48C2-8C98-80B7ED6D6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0" cy="304800"/>
          </a:xfrm>
          <a:prstGeom prst="line">
            <a:avLst/>
          </a:prstGeom>
          <a:noFill/>
          <a:ln w="190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5417" name="Oval 665">
            <a:extLst>
              <a:ext uri="{FF2B5EF4-FFF2-40B4-BE49-F238E27FC236}">
                <a16:creationId xmlns:a16="http://schemas.microsoft.com/office/drawing/2014/main" id="{82DC75A8-CEE7-4675-B9C2-560C62AF3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1676400"/>
            <a:ext cx="244475" cy="244475"/>
          </a:xfrm>
          <a:prstGeom prst="ellipse">
            <a:avLst/>
          </a:prstGeom>
          <a:gradFill rotWithShape="0">
            <a:gsLst>
              <a:gs pos="0">
                <a:srgbClr val="9900CC">
                  <a:gamma/>
                  <a:tint val="23922"/>
                  <a:invGamma/>
                </a:srgbClr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1</a:t>
            </a:r>
          </a:p>
        </p:txBody>
      </p:sp>
      <p:sp>
        <p:nvSpPr>
          <p:cNvPr id="75418" name="Oval 666">
            <a:extLst>
              <a:ext uri="{FF2B5EF4-FFF2-40B4-BE49-F238E27FC236}">
                <a16:creationId xmlns:a16="http://schemas.microsoft.com/office/drawing/2014/main" id="{1970A770-D974-4F3B-9FD2-EE68DC7E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3200400"/>
            <a:ext cx="244475" cy="244475"/>
          </a:xfrm>
          <a:prstGeom prst="ellipse">
            <a:avLst/>
          </a:prstGeom>
          <a:gradFill rotWithShape="0">
            <a:gsLst>
              <a:gs pos="0">
                <a:srgbClr val="9900CC">
                  <a:gamma/>
                  <a:tint val="23922"/>
                  <a:invGamma/>
                </a:srgbClr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2</a:t>
            </a:r>
          </a:p>
        </p:txBody>
      </p:sp>
      <p:sp>
        <p:nvSpPr>
          <p:cNvPr id="75419" name="Oval 667">
            <a:extLst>
              <a:ext uri="{FF2B5EF4-FFF2-40B4-BE49-F238E27FC236}">
                <a16:creationId xmlns:a16="http://schemas.microsoft.com/office/drawing/2014/main" id="{3E312E6F-6152-48D2-ABB3-6A73061E5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244475" cy="244475"/>
          </a:xfrm>
          <a:prstGeom prst="ellipse">
            <a:avLst/>
          </a:prstGeom>
          <a:gradFill rotWithShape="0">
            <a:gsLst>
              <a:gs pos="0">
                <a:srgbClr val="9900CC">
                  <a:gamma/>
                  <a:tint val="23922"/>
                  <a:invGamma/>
                </a:srgbClr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3</a:t>
            </a:r>
          </a:p>
        </p:txBody>
      </p:sp>
      <p:sp>
        <p:nvSpPr>
          <p:cNvPr id="75420" name="Oval 668">
            <a:extLst>
              <a:ext uri="{FF2B5EF4-FFF2-40B4-BE49-F238E27FC236}">
                <a16:creationId xmlns:a16="http://schemas.microsoft.com/office/drawing/2014/main" id="{F99DA040-C150-406D-A11D-7472761BD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810000"/>
            <a:ext cx="244475" cy="244475"/>
          </a:xfrm>
          <a:prstGeom prst="ellipse">
            <a:avLst/>
          </a:prstGeom>
          <a:gradFill rotWithShape="0">
            <a:gsLst>
              <a:gs pos="0">
                <a:srgbClr val="9900CC">
                  <a:gamma/>
                  <a:tint val="23922"/>
                  <a:invGamma/>
                </a:srgbClr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4</a:t>
            </a:r>
          </a:p>
        </p:txBody>
      </p:sp>
      <p:sp>
        <p:nvSpPr>
          <p:cNvPr id="75421" name="Oval 669">
            <a:extLst>
              <a:ext uri="{FF2B5EF4-FFF2-40B4-BE49-F238E27FC236}">
                <a16:creationId xmlns:a16="http://schemas.microsoft.com/office/drawing/2014/main" id="{192E4A94-D510-4BAF-A951-FB938675A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438400"/>
            <a:ext cx="244475" cy="244475"/>
          </a:xfrm>
          <a:prstGeom prst="ellipse">
            <a:avLst/>
          </a:prstGeom>
          <a:gradFill rotWithShape="0">
            <a:gsLst>
              <a:gs pos="0">
                <a:srgbClr val="9900CC">
                  <a:gamma/>
                  <a:tint val="23922"/>
                  <a:invGamma/>
                </a:srgbClr>
              </a:gs>
              <a:gs pos="100000">
                <a:srgbClr val="9900CC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5</a:t>
            </a:r>
          </a:p>
        </p:txBody>
      </p:sp>
      <p:sp>
        <p:nvSpPr>
          <p:cNvPr id="18488" name="Espace réservé du numéro de diapositive 185">
            <a:extLst>
              <a:ext uri="{FF2B5EF4-FFF2-40B4-BE49-F238E27FC236}">
                <a16:creationId xmlns:a16="http://schemas.microsoft.com/office/drawing/2014/main" id="{426C68F2-CF1D-418F-8750-FE250948C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1CA2A7-2751-4B3B-9353-F7C04BCB205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8489" name="Espace réservé de la date 4">
            <a:extLst>
              <a:ext uri="{FF2B5EF4-FFF2-40B4-BE49-F238E27FC236}">
                <a16:creationId xmlns:a16="http://schemas.microsoft.com/office/drawing/2014/main" id="{F2332C8C-1DFF-4D40-9B86-99E6A67A5F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8B4FF-A98F-4DC7-AB43-C1B3E2C07B3A}"/>
              </a:ext>
            </a:extLst>
          </p:cNvPr>
          <p:cNvSpPr/>
          <p:nvPr/>
        </p:nvSpPr>
        <p:spPr>
          <a:xfrm>
            <a:off x="250825" y="765175"/>
            <a:ext cx="8642350" cy="55435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fr-FR" altLang="fr-FR" sz="180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59" grpId="0" animBg="1" autoUpdateAnimBg="0"/>
      <p:bldP spid="75366" grpId="0" animBg="1" autoUpdateAnimBg="0"/>
      <p:bldP spid="75367" grpId="0" animBg="1" autoUpdateAnimBg="0"/>
      <p:bldP spid="75417" grpId="0" animBg="1" autoUpdateAnimBg="0"/>
      <p:bldP spid="75418" grpId="0" animBg="1" autoUpdateAnimBg="0"/>
      <p:bldP spid="75419" grpId="0" animBg="1" autoUpdateAnimBg="0"/>
      <p:bldP spid="75420" grpId="0" animBg="1" autoUpdateAnimBg="0"/>
      <p:bldP spid="75421" grpId="0" animBg="1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4D52252-942D-4E3A-A596-BE2B56624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96975"/>
            <a:ext cx="8135938" cy="5111750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36000" rIns="36000" bIns="36000" rtlCol="0">
            <a:normAutofit fontScale="92500" lnSpcReduction="20000"/>
          </a:bodyPr>
          <a:lstStyle/>
          <a:p>
            <a:pPr marL="252000" indent="-3600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dirty="0"/>
              <a:t>Traitement de l’authentification</a:t>
            </a:r>
          </a:p>
          <a:p>
            <a:pPr marL="252000" indent="-3600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dirty="0"/>
              <a:t>Choix d’un mode d’authentification</a:t>
            </a:r>
          </a:p>
          <a:p>
            <a:pPr marL="252000" indent="-36000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dirty="0"/>
              <a:t>Authentification mutuelle à l’aide du protocole </a:t>
            </a:r>
            <a:r>
              <a:rPr lang="fr-FR" b="1" dirty="0" err="1"/>
              <a:t>Kerberos</a:t>
            </a:r>
            <a:endParaRPr lang="fr-FR" b="1" dirty="0"/>
          </a:p>
          <a:p>
            <a:pPr marL="252000" indent="-3600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dirty="0"/>
              <a:t>Emprunt d’identité et délégation</a:t>
            </a:r>
          </a:p>
          <a:p>
            <a:pPr marL="252000" indent="-3600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dirty="0"/>
              <a:t>Cryptage</a:t>
            </a:r>
          </a:p>
          <a:p>
            <a:pPr marL="252000" indent="-36000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dirty="0"/>
              <a:t>Etapes de l’implémentation du mode d’authentification</a:t>
            </a:r>
          </a:p>
          <a:p>
            <a:pPr marL="252000" indent="-3600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dirty="0"/>
              <a:t>Création de comptes de connexion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C82694E-C4C1-4AA3-BFD9-A6F35DC0AF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750" y="71438"/>
            <a:ext cx="8147050" cy="10541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/>
              <a:t>4.1 Implémentation d’un mode d’authentification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121860" name="Espace réservé du numéro de diapositive 3">
            <a:extLst>
              <a:ext uri="{FF2B5EF4-FFF2-40B4-BE49-F238E27FC236}">
                <a16:creationId xmlns:a16="http://schemas.microsoft.com/office/drawing/2014/main" id="{6748DF8A-EBFB-4ED4-87A7-C4F42CA64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B82987-21C8-4DAE-8B30-BD652A8C272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21861" name="Espace réservé de la date 2">
            <a:extLst>
              <a:ext uri="{FF2B5EF4-FFF2-40B4-BE49-F238E27FC236}">
                <a16:creationId xmlns:a16="http://schemas.microsoft.com/office/drawing/2014/main" id="{C3FF8341-2375-4B95-940B-8DD3FF1AE0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Espace réservé du contenu 4">
            <a:extLst>
              <a:ext uri="{FF2B5EF4-FFF2-40B4-BE49-F238E27FC236}">
                <a16:creationId xmlns:a16="http://schemas.microsoft.com/office/drawing/2014/main" id="{B1DEF098-20CF-4766-B703-E0C405E2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125538"/>
            <a:ext cx="7615237" cy="439102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800"/>
              <a:t>SQL Server peut faire appel à Windows 2000 pour authentifier les comptes de connexion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800"/>
              <a:t> SQL Server peut authentifier lui-même les comptes de connexion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99A447D-C069-4A8E-B3FC-8BA061605E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13" y="115888"/>
            <a:ext cx="7559675" cy="909637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3800" b="1" dirty="0"/>
              <a:t>Traitement de l’authentification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22884" name="Espace réservé du numéro de diapositive 3">
            <a:extLst>
              <a:ext uri="{FF2B5EF4-FFF2-40B4-BE49-F238E27FC236}">
                <a16:creationId xmlns:a16="http://schemas.microsoft.com/office/drawing/2014/main" id="{3C27F925-78D3-4D7E-93C4-846B6C1CC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D75C57-0383-4091-A42A-7353F4F41E5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22885" name="Espace réservé de la date 2">
            <a:extLst>
              <a:ext uri="{FF2B5EF4-FFF2-40B4-BE49-F238E27FC236}">
                <a16:creationId xmlns:a16="http://schemas.microsoft.com/office/drawing/2014/main" id="{7BB31C76-C3DC-4E27-8FA6-11982DAE1F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ce réservé du contenu 4">
            <a:extLst>
              <a:ext uri="{FF2B5EF4-FFF2-40B4-BE49-F238E27FC236}">
                <a16:creationId xmlns:a16="http://schemas.microsoft.com/office/drawing/2014/main" id="{4F50EF5E-7124-4BA1-A191-418B98F37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196975"/>
            <a:ext cx="7967663" cy="5040313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457200" lvl="1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 Lorsqu’un utilisateur se connecte à SQL Server:</a:t>
            </a:r>
          </a:p>
          <a:p>
            <a:pPr marL="434975" lvl="2" indent="-34925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le client ouvre une </a:t>
            </a:r>
            <a:r>
              <a:rPr lang="fr-FR" altLang="fr-FR" sz="3000" b="1">
                <a:solidFill>
                  <a:srgbClr val="FF0000"/>
                </a:solidFill>
              </a:rPr>
              <a:t>connexion approuvée </a:t>
            </a:r>
            <a:r>
              <a:rPr lang="fr-FR" altLang="fr-FR" sz="3000"/>
              <a:t>avec le serveur SQL Server,</a:t>
            </a:r>
          </a:p>
          <a:p>
            <a:pPr marL="434975" lvl="2" indent="-34925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le serveur SQL Server </a:t>
            </a:r>
            <a:r>
              <a:rPr lang="fr-FR" altLang="fr-FR" sz="3000" b="1">
                <a:solidFill>
                  <a:srgbClr val="FF0000"/>
                </a:solidFill>
              </a:rPr>
              <a:t>transmet les références </a:t>
            </a:r>
            <a:r>
              <a:rPr lang="fr-FR" altLang="fr-FR" sz="3000"/>
              <a:t>de sécurité W-2000 de l’utilisateur à SQL Server.</a:t>
            </a:r>
          </a:p>
          <a:p>
            <a:pPr marL="457200" lvl="1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 Comme le client a ouvert une connexion approuvée, SQL Server sait que W-2000 a </a:t>
            </a:r>
            <a:r>
              <a:rPr lang="fr-FR" altLang="fr-FR" sz="3000" b="1">
                <a:solidFill>
                  <a:srgbClr val="FF0000"/>
                </a:solidFill>
              </a:rPr>
              <a:t>déjà validé le compte </a:t>
            </a:r>
            <a:r>
              <a:rPr lang="fr-FR" altLang="fr-FR" sz="3000"/>
              <a:t>de connexion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7DEC2A5-A646-43C8-882F-F7E19C4649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8" y="144463"/>
            <a:ext cx="8929687" cy="9810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Traitement des comptes de connexion authentifiés par Windows 2000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23908" name="Espace réservé du numéro de diapositive 3">
            <a:extLst>
              <a:ext uri="{FF2B5EF4-FFF2-40B4-BE49-F238E27FC236}">
                <a16:creationId xmlns:a16="http://schemas.microsoft.com/office/drawing/2014/main" id="{007CEEB3-E8D7-46B1-A29E-82CAEDEA6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24971C-8A94-4A77-90C7-766293A4CE1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23909" name="Espace réservé de la date 2">
            <a:extLst>
              <a:ext uri="{FF2B5EF4-FFF2-40B4-BE49-F238E27FC236}">
                <a16:creationId xmlns:a16="http://schemas.microsoft.com/office/drawing/2014/main" id="{EBDE707C-6846-464D-8E12-5544083CBC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Espace réservé du contenu 4">
            <a:extLst>
              <a:ext uri="{FF2B5EF4-FFF2-40B4-BE49-F238E27FC236}">
                <a16:creationId xmlns:a16="http://schemas.microsoft.com/office/drawing/2014/main" id="{AB91CA20-3530-4DCA-AFC8-F8939F89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052513"/>
            <a:ext cx="8183563" cy="516255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400"/>
              <a:t>Si SQL Server trouve le compte d’utilisateur ou de groupe W-2000 de l’utilisateur dans </a:t>
            </a:r>
            <a:r>
              <a:rPr lang="fr-FR" altLang="fr-FR" sz="3400" b="1">
                <a:solidFill>
                  <a:srgbClr val="FF0000"/>
                </a:solidFill>
              </a:rPr>
              <a:t>sysxlogins</a:t>
            </a:r>
            <a:r>
              <a:rPr lang="fr-FR" altLang="fr-FR" sz="3400"/>
              <a:t>, il accepte la connexion.</a:t>
            </a:r>
          </a:p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400"/>
              <a:t>Il n’est pas nécessaire que SQL Server valide de nouveau le mot de passe </a:t>
            </a:r>
            <a:r>
              <a:rPr lang="fr-FR" altLang="fr-FR" sz="3400" b="1">
                <a:solidFill>
                  <a:srgbClr val="FF0000"/>
                </a:solidFill>
              </a:rPr>
              <a:t>car W-2000 l’a déjà validé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4464B74-21DF-4322-A731-6274F594C1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8" y="0"/>
            <a:ext cx="8929687" cy="9810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Traitement des comptes de connexion authentifiés par Windows 2000 (Suite)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24932" name="Espace réservé du numéro de diapositive 3">
            <a:extLst>
              <a:ext uri="{FF2B5EF4-FFF2-40B4-BE49-F238E27FC236}">
                <a16:creationId xmlns:a16="http://schemas.microsoft.com/office/drawing/2014/main" id="{F7C015A1-F68A-4404-905D-BF52BCA8B5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82AD41-FEC0-47B9-B660-CE180B1057E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24933" name="Espace réservé de la date 2">
            <a:extLst>
              <a:ext uri="{FF2B5EF4-FFF2-40B4-BE49-F238E27FC236}">
                <a16:creationId xmlns:a16="http://schemas.microsoft.com/office/drawing/2014/main" id="{612C98A6-66AC-4515-82E8-FE26D8ED51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ce réservé du contenu 4">
            <a:extLst>
              <a:ext uri="{FF2B5EF4-FFF2-40B4-BE49-F238E27FC236}">
                <a16:creationId xmlns:a16="http://schemas.microsoft.com/office/drawing/2014/main" id="{575E5FDF-B004-4F89-AE52-984EC4C95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500188"/>
            <a:ext cx="7561263" cy="430530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0" lvl="1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200"/>
              <a:t>Si </a:t>
            </a:r>
            <a:r>
              <a:rPr lang="fr-FR" altLang="fr-FR" sz="3200" b="1">
                <a:solidFill>
                  <a:srgbClr val="FF0000"/>
                </a:solidFill>
              </a:rPr>
              <a:t>plusieurs ordinateurs </a:t>
            </a:r>
            <a:r>
              <a:rPr lang="fr-FR" altLang="fr-FR" sz="3200"/>
              <a:t>SQL Server participent à un domaine ou un groupe de domaines approuvés :</a:t>
            </a:r>
          </a:p>
          <a:p>
            <a:pPr marL="0" lvl="1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200">
                <a:sym typeface="Wingdings" panose="05000000000000000000" pitchFamily="2" charset="2"/>
              </a:rPr>
              <a:t></a:t>
            </a:r>
            <a:r>
              <a:rPr lang="fr-FR" altLang="fr-FR" sz="3200"/>
              <a:t>la </a:t>
            </a:r>
            <a:r>
              <a:rPr lang="fr-FR" altLang="fr-FR" sz="3200" b="1">
                <a:solidFill>
                  <a:srgbClr val="FF0000"/>
                </a:solidFill>
              </a:rPr>
              <a:t>connexion à un domaine </a:t>
            </a:r>
            <a:r>
              <a:rPr lang="fr-FR" altLang="fr-FR" sz="3200"/>
              <a:t>de réseau unique est </a:t>
            </a:r>
            <a:r>
              <a:rPr lang="fr-FR" altLang="fr-FR" sz="3200" b="1">
                <a:solidFill>
                  <a:srgbClr val="FF0000"/>
                </a:solidFill>
              </a:rPr>
              <a:t>suffisante</a:t>
            </a:r>
            <a:r>
              <a:rPr lang="fr-FR" altLang="fr-FR" sz="3200">
                <a:solidFill>
                  <a:srgbClr val="FF0000"/>
                </a:solidFill>
              </a:rPr>
              <a:t> </a:t>
            </a:r>
            <a:r>
              <a:rPr lang="fr-FR" altLang="fr-FR" sz="3200"/>
              <a:t>pour permettre l’accès à tous les ordinateurs SQL Server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D378D891-639D-4922-8F29-306B7592D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188" y="144463"/>
            <a:ext cx="7921625" cy="1268412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Traitement des comptes de connexion authentifiés par Windows 2000 (Suite)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25956" name="Espace réservé du numéro de diapositive 3">
            <a:extLst>
              <a:ext uri="{FF2B5EF4-FFF2-40B4-BE49-F238E27FC236}">
                <a16:creationId xmlns:a16="http://schemas.microsoft.com/office/drawing/2014/main" id="{0ABB9D56-875F-4B05-8624-3AB692301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A62B90-8484-4BB5-8E90-6B8F0899D9F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25957" name="Espace réservé de la date 2">
            <a:extLst>
              <a:ext uri="{FF2B5EF4-FFF2-40B4-BE49-F238E27FC236}">
                <a16:creationId xmlns:a16="http://schemas.microsoft.com/office/drawing/2014/main" id="{EC7FD39C-3CC1-4749-86F3-8EC75014F3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432C952-C300-4869-93F4-B7598180F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981075"/>
            <a:ext cx="8208963" cy="5256213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36000" rIns="36000" bIns="36000" rtlCol="0">
            <a:normAutofit/>
          </a:bodyPr>
          <a:lstStyle/>
          <a:p>
            <a:pPr marL="36000" lvl="1" indent="-36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200" b="1" dirty="0"/>
              <a:t>Avantages du mode d’authentification Windows</a:t>
            </a:r>
          </a:p>
          <a:p>
            <a:pPr marL="36000" lvl="1" indent="-36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000" dirty="0"/>
              <a:t>		- Fonctionnalités de sécurités avancées</a:t>
            </a:r>
          </a:p>
          <a:p>
            <a:pPr marL="36000" lvl="1" indent="-36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000" dirty="0"/>
              <a:t>		- Ajout de groupes à l’aide d’un seul compte</a:t>
            </a:r>
          </a:p>
          <a:p>
            <a:pPr marL="36000" lvl="1" indent="-36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000" dirty="0"/>
              <a:t>		- Accès rapide</a:t>
            </a:r>
          </a:p>
          <a:p>
            <a:pPr marL="36000" lvl="1" indent="-36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200" b="1" dirty="0"/>
              <a:t>Avantages du mode mixte</a:t>
            </a:r>
          </a:p>
          <a:p>
            <a:pPr marL="36000" lvl="1" indent="-360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000" dirty="0"/>
              <a:t>		- Les clients non-Windows 2000 et Internet 	   peuvent l’utiliser pour se connecter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F25BCFB-9CD6-4479-9206-76D757C870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135937" cy="720725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3800" b="1" dirty="0"/>
              <a:t>Choix d’un mode d’authentification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26980" name="Espace réservé du numéro de diapositive 3">
            <a:extLst>
              <a:ext uri="{FF2B5EF4-FFF2-40B4-BE49-F238E27FC236}">
                <a16:creationId xmlns:a16="http://schemas.microsoft.com/office/drawing/2014/main" id="{55E49F98-EB06-4897-990D-6F3135B794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99261-D32E-43B2-98C2-78FFAF004AE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26981" name="Espace réservé de la date 2">
            <a:extLst>
              <a:ext uri="{FF2B5EF4-FFF2-40B4-BE49-F238E27FC236}">
                <a16:creationId xmlns:a16="http://schemas.microsoft.com/office/drawing/2014/main" id="{EA422D9D-EAE5-481B-BF3D-396B75A20D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ce réservé du contenu 4">
            <a:extLst>
              <a:ext uri="{FF2B5EF4-FFF2-40B4-BE49-F238E27FC236}">
                <a16:creationId xmlns:a16="http://schemas.microsoft.com/office/drawing/2014/main" id="{918DDC71-EA57-42AD-B4FF-30062F13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341438"/>
            <a:ext cx="7920037" cy="4751387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34925" lvl="1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</a:t>
            </a:r>
            <a:r>
              <a:rPr lang="fr-FR" altLang="fr-FR" sz="3200"/>
              <a:t>Principal protocole de sécurité pour l’authentification Windows 2000,</a:t>
            </a:r>
          </a:p>
          <a:p>
            <a:pPr marL="34925" lvl="1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200"/>
              <a:t> Vérifie à la fois </a:t>
            </a:r>
            <a:r>
              <a:rPr lang="fr-FR" altLang="fr-FR" sz="3200" b="1">
                <a:solidFill>
                  <a:srgbClr val="FF0000"/>
                </a:solidFill>
              </a:rPr>
              <a:t>l’identité</a:t>
            </a:r>
            <a:r>
              <a:rPr lang="fr-FR" altLang="fr-FR" sz="3200">
                <a:solidFill>
                  <a:srgbClr val="FF0000"/>
                </a:solidFill>
              </a:rPr>
              <a:t> </a:t>
            </a:r>
            <a:r>
              <a:rPr lang="fr-FR" altLang="fr-FR" sz="3200"/>
              <a:t>de l’utilisateur et des </a:t>
            </a:r>
            <a:r>
              <a:rPr lang="fr-FR" altLang="fr-FR" sz="3200" b="1">
                <a:solidFill>
                  <a:srgbClr val="FF0000"/>
                </a:solidFill>
              </a:rPr>
              <a:t>services réseau </a:t>
            </a:r>
            <a:r>
              <a:rPr lang="fr-FR" altLang="fr-FR" sz="3200"/>
              <a:t>(</a:t>
            </a:r>
            <a:r>
              <a:rPr lang="fr-FR" altLang="fr-FR" sz="3200" b="1" i="1" u="sng">
                <a:solidFill>
                  <a:srgbClr val="7030A0"/>
                </a:solidFill>
              </a:rPr>
              <a:t>Authentification mutuelle</a:t>
            </a:r>
            <a:r>
              <a:rPr lang="fr-FR" altLang="fr-FR" sz="3200"/>
              <a:t>)</a:t>
            </a:r>
          </a:p>
          <a:p>
            <a:pPr marL="34925" lvl="1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200"/>
              <a:t> SQL Server 2000 utilise </a:t>
            </a:r>
            <a:r>
              <a:rPr lang="fr-FR" altLang="fr-FR" sz="3200" b="1">
                <a:solidFill>
                  <a:srgbClr val="FF0000"/>
                </a:solidFill>
              </a:rPr>
              <a:t>Kerberos</a:t>
            </a:r>
            <a:r>
              <a:rPr lang="fr-FR" altLang="fr-FR" sz="3200">
                <a:solidFill>
                  <a:srgbClr val="FF0000"/>
                </a:solidFill>
              </a:rPr>
              <a:t> </a:t>
            </a:r>
            <a:r>
              <a:rPr lang="fr-FR" altLang="fr-FR" sz="3200"/>
              <a:t>pour prendre en charge l’authentification mutuelle entre client et serveur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E67B2E0-7753-4DF3-BA98-A2B3C0C348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188" y="44450"/>
            <a:ext cx="7921625" cy="122396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Authentification mutuelle à l’aide du protocole </a:t>
            </a:r>
            <a:r>
              <a:rPr lang="fr-FR" sz="3800" b="1" dirty="0" err="1">
                <a:solidFill>
                  <a:srgbClr val="FF0000"/>
                </a:solidFill>
              </a:rPr>
              <a:t>Kerberos</a:t>
            </a:r>
            <a:endParaRPr lang="fr-FR" sz="38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8004" name="Espace réservé du numéro de diapositive 3">
            <a:extLst>
              <a:ext uri="{FF2B5EF4-FFF2-40B4-BE49-F238E27FC236}">
                <a16:creationId xmlns:a16="http://schemas.microsoft.com/office/drawing/2014/main" id="{A533881F-CC31-4B51-AF36-05C1BE905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777CFB-2829-4361-832E-6A905979DEF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28005" name="Espace réservé de la date 2">
            <a:extLst>
              <a:ext uri="{FF2B5EF4-FFF2-40B4-BE49-F238E27FC236}">
                <a16:creationId xmlns:a16="http://schemas.microsoft.com/office/drawing/2014/main" id="{3BB03A1A-0496-46E8-8338-5EEB70BCD0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ce réservé du contenu 4">
            <a:extLst>
              <a:ext uri="{FF2B5EF4-FFF2-40B4-BE49-F238E27FC236}">
                <a16:creationId xmlns:a16="http://schemas.microsoft.com/office/drawing/2014/main" id="{BF2569F1-F460-4638-B17B-945DEEF3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557338"/>
            <a:ext cx="7129463" cy="4373562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108000" tIns="36000" rIns="108000" bIns="36000"/>
          <a:lstStyle/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200" dirty="0"/>
              <a:t> Lorsqu’on ouvre une session :</a:t>
            </a: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200" dirty="0"/>
              <a:t>W-2000 recherche un serveur exécutant le service d’annuaire Active Directory et le service d’authentification </a:t>
            </a:r>
            <a:r>
              <a:rPr lang="fr-FR" altLang="fr-FR" sz="3200" b="1" dirty="0" err="1">
                <a:solidFill>
                  <a:srgbClr val="FF0000"/>
                </a:solidFill>
              </a:rPr>
              <a:t>Kerberos</a:t>
            </a:r>
            <a:endParaRPr lang="fr-FR" altLang="fr-FR" sz="3200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7067270-5F25-405D-B08E-18E602246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38" y="288925"/>
            <a:ext cx="8461375" cy="105251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Authentification mutuelle à l’aide du protocole </a:t>
            </a:r>
            <a:r>
              <a:rPr lang="fr-FR" sz="3800" b="1" dirty="0" err="1">
                <a:solidFill>
                  <a:srgbClr val="FF0000"/>
                </a:solidFill>
              </a:rPr>
              <a:t>Kerberos</a:t>
            </a:r>
            <a:r>
              <a:rPr lang="fr-FR" sz="3800" b="1" dirty="0">
                <a:solidFill>
                  <a:srgbClr val="FF0000"/>
                </a:solidFill>
              </a:rPr>
              <a:t> </a:t>
            </a:r>
            <a:r>
              <a:rPr lang="fr-FR" sz="3800" b="1" dirty="0"/>
              <a:t>(Suite)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29028" name="Espace réservé du numéro de diapositive 3">
            <a:extLst>
              <a:ext uri="{FF2B5EF4-FFF2-40B4-BE49-F238E27FC236}">
                <a16:creationId xmlns:a16="http://schemas.microsoft.com/office/drawing/2014/main" id="{05AA0502-271A-43E1-A3D0-3720D35E8A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8C993B-A536-4082-8546-C268F630841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29029" name="Espace réservé de la date 2">
            <a:extLst>
              <a:ext uri="{FF2B5EF4-FFF2-40B4-BE49-F238E27FC236}">
                <a16:creationId xmlns:a16="http://schemas.microsoft.com/office/drawing/2014/main" id="{32023B36-7D32-448F-84A7-1330C84D0C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ce réservé du contenu 4">
            <a:extLst>
              <a:ext uri="{FF2B5EF4-FFF2-40B4-BE49-F238E27FC236}">
                <a16:creationId xmlns:a16="http://schemas.microsoft.com/office/drawing/2014/main" id="{920C4312-7C46-4FA4-BE60-2A91F6C9C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360488"/>
            <a:ext cx="7488238" cy="466090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 b="1">
                <a:solidFill>
                  <a:srgbClr val="FF0000"/>
                </a:solidFill>
              </a:rPr>
              <a:t>Kerberos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émet un ticket d’octroi de ticket (</a:t>
            </a:r>
            <a:r>
              <a:rPr lang="fr-FR" altLang="fr-FR" sz="3000" b="1">
                <a:solidFill>
                  <a:srgbClr val="FF0000"/>
                </a:solidFill>
              </a:rPr>
              <a:t>TGT</a:t>
            </a:r>
            <a:r>
              <a:rPr lang="fr-FR" altLang="fr-FR" sz="3000"/>
              <a:t>: Ticket-Granting Ticket)</a:t>
            </a:r>
          </a:p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 Le TGT contient les données cryptées </a:t>
            </a:r>
            <a:r>
              <a:rPr lang="fr-FR" altLang="fr-FR" sz="3000" b="1">
                <a:solidFill>
                  <a:srgbClr val="FF0000"/>
                </a:solidFill>
              </a:rPr>
              <a:t>confirmant l’identité</a:t>
            </a:r>
            <a:endParaRPr lang="fr-FR" altLang="fr-FR" sz="3000"/>
          </a:p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Le TGT est envoyé au centre de distribution de clé (</a:t>
            </a:r>
            <a:r>
              <a:rPr lang="fr-FR" altLang="fr-FR" sz="3000" b="1">
                <a:solidFill>
                  <a:srgbClr val="FF0000"/>
                </a:solidFill>
              </a:rPr>
              <a:t>KDC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: Key Distribution Center)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BD88A66F-DD40-44B7-B7BB-83B987511C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38" y="0"/>
            <a:ext cx="8461375" cy="105251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Authentification mutuelle à l’aide du protocole </a:t>
            </a:r>
            <a:r>
              <a:rPr lang="fr-FR" sz="3800" b="1" dirty="0" err="1">
                <a:solidFill>
                  <a:srgbClr val="FF0000"/>
                </a:solidFill>
              </a:rPr>
              <a:t>Kerberos</a:t>
            </a:r>
            <a:r>
              <a:rPr lang="fr-FR" sz="3800" b="1" dirty="0">
                <a:solidFill>
                  <a:srgbClr val="FF0000"/>
                </a:solidFill>
              </a:rPr>
              <a:t> </a:t>
            </a:r>
            <a:r>
              <a:rPr lang="fr-FR" sz="3800" b="1" dirty="0"/>
              <a:t>(Suite)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30052" name="Espace réservé du numéro de diapositive 3">
            <a:extLst>
              <a:ext uri="{FF2B5EF4-FFF2-40B4-BE49-F238E27FC236}">
                <a16:creationId xmlns:a16="http://schemas.microsoft.com/office/drawing/2014/main" id="{E3D31B0F-99C3-416F-B67A-0F41183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EEAAE1-8A9E-45DE-BCBD-80E8EB5F104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30053" name="Espace réservé de la date 2">
            <a:extLst>
              <a:ext uri="{FF2B5EF4-FFF2-40B4-BE49-F238E27FC236}">
                <a16:creationId xmlns:a16="http://schemas.microsoft.com/office/drawing/2014/main" id="{40B0F5C8-C9A1-4B20-9C77-DB967E1EB1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ce réservé du contenu 4">
            <a:extLst>
              <a:ext uri="{FF2B5EF4-FFF2-40B4-BE49-F238E27FC236}">
                <a16:creationId xmlns:a16="http://schemas.microsoft.com/office/drawing/2014/main" id="{B9D6DA6C-7634-49EF-9812-0A8B96DF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125538"/>
            <a:ext cx="7848600" cy="5040312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400"/>
              <a:t> Lorsqu’un client demande l’accès à un service :</a:t>
            </a:r>
          </a:p>
          <a:p>
            <a:pPr marL="434975" lvl="2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Il envoie le </a:t>
            </a:r>
            <a:r>
              <a:rPr lang="fr-FR" altLang="fr-FR" sz="3000" b="1">
                <a:solidFill>
                  <a:srgbClr val="FF0000"/>
                </a:solidFill>
              </a:rPr>
              <a:t>TGT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au centre KDC</a:t>
            </a:r>
          </a:p>
          <a:p>
            <a:pPr marL="434975" lvl="2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le centre KDC envoie au client un </a:t>
            </a:r>
            <a:r>
              <a:rPr lang="fr-FR" altLang="fr-FR" sz="3000" b="1">
                <a:solidFill>
                  <a:srgbClr val="FF0000"/>
                </a:solidFill>
              </a:rPr>
              <a:t>ticket de session </a:t>
            </a:r>
            <a:r>
              <a:rPr lang="fr-FR" altLang="fr-FR" sz="3000"/>
              <a:t>pour le service demandé</a:t>
            </a:r>
          </a:p>
          <a:p>
            <a:pPr marL="434975" lvl="2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Le client </a:t>
            </a:r>
            <a:r>
              <a:rPr lang="fr-FR" altLang="fr-FR" sz="3000" b="1">
                <a:solidFill>
                  <a:srgbClr val="FF0000"/>
                </a:solidFill>
              </a:rPr>
              <a:t>présente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ensuite au </a:t>
            </a:r>
            <a:r>
              <a:rPr lang="fr-FR" altLang="fr-FR" sz="3000" b="1">
                <a:solidFill>
                  <a:srgbClr val="FF0000"/>
                </a:solidFill>
              </a:rPr>
              <a:t>service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le ticket de session qui confirme son identité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2FE8C13D-A11C-49D3-89B1-6D6392B434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38" y="0"/>
            <a:ext cx="8461375" cy="105251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Authentification mutuelle à l’aide du protocole </a:t>
            </a:r>
            <a:r>
              <a:rPr lang="fr-FR" sz="3800" b="1" dirty="0" err="1">
                <a:solidFill>
                  <a:srgbClr val="FF0000"/>
                </a:solidFill>
              </a:rPr>
              <a:t>Kerberos</a:t>
            </a:r>
            <a:r>
              <a:rPr lang="fr-FR" sz="3800" b="1" dirty="0">
                <a:solidFill>
                  <a:srgbClr val="FF0000"/>
                </a:solidFill>
              </a:rPr>
              <a:t> </a:t>
            </a:r>
            <a:r>
              <a:rPr lang="fr-FR" sz="3800" b="1" dirty="0"/>
              <a:t>(Suite)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31076" name="Espace réservé du numéro de diapositive 3">
            <a:extLst>
              <a:ext uri="{FF2B5EF4-FFF2-40B4-BE49-F238E27FC236}">
                <a16:creationId xmlns:a16="http://schemas.microsoft.com/office/drawing/2014/main" id="{4F3CE3DB-2C22-4491-B342-1617077EE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53F453-FAD7-45B0-A02A-DC1C04E23A9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31077" name="Espace réservé de la date 2">
            <a:extLst>
              <a:ext uri="{FF2B5EF4-FFF2-40B4-BE49-F238E27FC236}">
                <a16:creationId xmlns:a16="http://schemas.microsoft.com/office/drawing/2014/main" id="{71662961-F624-4980-BB16-ED722ABE39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contenu 4">
            <a:extLst>
              <a:ext uri="{FF2B5EF4-FFF2-40B4-BE49-F238E27FC236}">
                <a16:creationId xmlns:a16="http://schemas.microsoft.com/office/drawing/2014/main" id="{6418E0B5-7FE2-49B3-9A2D-0BE859A2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431925"/>
            <a:ext cx="7993062" cy="4589463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514350" indent="-514350" algn="just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600" b="1" i="1" u="sng" dirty="0"/>
              <a:t>Services installés par défaut (1/4)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b="1" i="1" dirty="0"/>
              <a:t> </a:t>
            </a:r>
            <a:r>
              <a:rPr lang="fr-FR" altLang="fr-FR" sz="3000" b="1" i="1" dirty="0" err="1">
                <a:solidFill>
                  <a:srgbClr val="C00000"/>
                </a:solidFill>
              </a:rPr>
              <a:t>MSSQLServer</a:t>
            </a:r>
            <a:endParaRPr lang="fr-FR" altLang="fr-FR" sz="3000" b="1" i="1" dirty="0"/>
          </a:p>
          <a:p>
            <a:pPr marL="781050" lvl="1" indent="-457200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Est le Moteur de la BD,</a:t>
            </a:r>
          </a:p>
          <a:p>
            <a:pPr marL="781050" lvl="1" indent="-457200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Gère les données</a:t>
            </a:r>
          </a:p>
          <a:p>
            <a:pPr marL="781050" lvl="1" indent="-457200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Traite les requêtes et les transactions</a:t>
            </a:r>
          </a:p>
          <a:p>
            <a:pPr marL="781050" lvl="1" indent="-457200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Assure l’intégrité et la cohérence des données</a:t>
            </a:r>
          </a:p>
        </p:txBody>
      </p:sp>
      <p:sp>
        <p:nvSpPr>
          <p:cNvPr id="19459" name="Sous-titre 2">
            <a:extLst>
              <a:ext uri="{FF2B5EF4-FFF2-40B4-BE49-F238E27FC236}">
                <a16:creationId xmlns:a16="http://schemas.microsoft.com/office/drawing/2014/main" id="{2262BB5C-803A-474C-8C72-9CCF79CD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15900"/>
            <a:ext cx="8229600" cy="10525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4000" b="1"/>
              <a:t>1.1 Présentation de SQL Server (suite)</a:t>
            </a:r>
            <a:br>
              <a:rPr lang="fr-FR" altLang="fr-FR" sz="4000" b="1"/>
            </a:br>
            <a:r>
              <a:rPr lang="fr-FR" altLang="fr-FR" sz="4000" i="1">
                <a:solidFill>
                  <a:srgbClr val="C00000"/>
                </a:solidFill>
              </a:rPr>
              <a:t>Services SQL-Server</a:t>
            </a:r>
          </a:p>
        </p:txBody>
      </p:sp>
      <p:sp>
        <p:nvSpPr>
          <p:cNvPr id="19460" name="Espace réservé du numéro de diapositive 3">
            <a:extLst>
              <a:ext uri="{FF2B5EF4-FFF2-40B4-BE49-F238E27FC236}">
                <a16:creationId xmlns:a16="http://schemas.microsoft.com/office/drawing/2014/main" id="{5B539C8B-FD55-4559-8863-A2C490990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92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BA92E1-DFB6-48FE-92B5-E05412172F1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9461" name="Espace réservé de la date 2">
            <a:extLst>
              <a:ext uri="{FF2B5EF4-FFF2-40B4-BE49-F238E27FC236}">
                <a16:creationId xmlns:a16="http://schemas.microsoft.com/office/drawing/2014/main" id="{0B4AC40A-041D-42D3-9E6E-1D28F17CB8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ce réservé du contenu 4">
            <a:extLst>
              <a:ext uri="{FF2B5EF4-FFF2-40B4-BE49-F238E27FC236}">
                <a16:creationId xmlns:a16="http://schemas.microsoft.com/office/drawing/2014/main" id="{1F82DF47-788F-4F42-B724-E5EFEBD5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384300"/>
            <a:ext cx="7489825" cy="470852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108000" tIns="0" rIns="144000" bIns="0"/>
          <a:lstStyle/>
          <a:p>
            <a:pPr marL="34925" lvl="1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 Ticket de session réutilisé jusqu’à </a:t>
            </a:r>
            <a:r>
              <a:rPr lang="fr-FR" altLang="fr-FR" sz="3400" b="1">
                <a:solidFill>
                  <a:srgbClr val="FF0000"/>
                </a:solidFill>
              </a:rPr>
              <a:t>expiration</a:t>
            </a:r>
            <a:r>
              <a:rPr lang="fr-FR" altLang="fr-FR" sz="3400"/>
              <a:t>, </a:t>
            </a:r>
          </a:p>
          <a:p>
            <a:pPr marL="34925" lvl="1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 </a:t>
            </a:r>
            <a:r>
              <a:rPr lang="fr-FR" altLang="fr-FR" sz="3400" b="1">
                <a:solidFill>
                  <a:srgbClr val="FF0000"/>
                </a:solidFill>
              </a:rPr>
              <a:t>Délai d’expiration </a:t>
            </a:r>
            <a:r>
              <a:rPr lang="fr-FR" altLang="fr-FR" sz="3400"/>
              <a:t>déterminé par le centre </a:t>
            </a:r>
            <a:r>
              <a:rPr lang="fr-FR" altLang="fr-FR" sz="3400" b="1"/>
              <a:t>KDC</a:t>
            </a:r>
            <a:r>
              <a:rPr lang="fr-FR" altLang="fr-FR" sz="3400"/>
              <a:t>, en général inférieur à 8H (durée d’une session de connexion standard)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87C97D9-30CC-4597-940B-ECB8EB51E8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38" y="71438"/>
            <a:ext cx="8461375" cy="981075"/>
          </a:xfrm>
        </p:spPr>
        <p:txBody>
          <a:bodyPr lIns="0" tIns="0" rIns="0" bIns="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Authentification mutuelle à l’aide du protocole </a:t>
            </a:r>
            <a:r>
              <a:rPr lang="fr-FR" sz="3800" b="1" dirty="0" err="1">
                <a:solidFill>
                  <a:srgbClr val="FF0000"/>
                </a:solidFill>
              </a:rPr>
              <a:t>Kerberos</a:t>
            </a:r>
            <a:r>
              <a:rPr lang="fr-FR" sz="3800" b="1" dirty="0">
                <a:solidFill>
                  <a:srgbClr val="FF0000"/>
                </a:solidFill>
              </a:rPr>
              <a:t> </a:t>
            </a:r>
            <a:r>
              <a:rPr lang="fr-FR" sz="3800" b="1" dirty="0"/>
              <a:t>(Suite)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32100" name="Espace réservé du numéro de diapositive 3">
            <a:extLst>
              <a:ext uri="{FF2B5EF4-FFF2-40B4-BE49-F238E27FC236}">
                <a16:creationId xmlns:a16="http://schemas.microsoft.com/office/drawing/2014/main" id="{B795BD91-F975-4164-BA09-9C91DDA63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1B9403-FEF1-4542-99D6-5C69CEC634A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32101" name="Espace réservé de la date 2">
            <a:extLst>
              <a:ext uri="{FF2B5EF4-FFF2-40B4-BE49-F238E27FC236}">
                <a16:creationId xmlns:a16="http://schemas.microsoft.com/office/drawing/2014/main" id="{E6755CF2-F75C-4133-B194-A07F4CB77C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ce réservé du contenu 4">
            <a:extLst>
              <a:ext uri="{FF2B5EF4-FFF2-40B4-BE49-F238E27FC236}">
                <a16:creationId xmlns:a16="http://schemas.microsoft.com/office/drawing/2014/main" id="{95A2CDA3-AEB7-4CE5-8130-F639E99E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343775" cy="4824412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0" lvl="1" indent="0" algn="just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fr-FR" altLang="fr-FR" sz="3200" dirty="0"/>
              <a:t>Permettent à SQL Server :</a:t>
            </a:r>
          </a:p>
          <a:p>
            <a:pPr marL="457200" lvl="1" indent="-457200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  <a:defRPr/>
            </a:pPr>
            <a:r>
              <a:rPr lang="fr-FR" altLang="fr-FR" sz="3200" dirty="0"/>
              <a:t>d’utiliser les </a:t>
            </a:r>
            <a:r>
              <a:rPr lang="fr-FR" altLang="fr-FR" sz="3200" b="1" dirty="0">
                <a:solidFill>
                  <a:srgbClr val="FF0000"/>
                </a:solidFill>
              </a:rPr>
              <a:t>références</a:t>
            </a:r>
            <a:r>
              <a:rPr lang="fr-FR" altLang="fr-FR" sz="3200" dirty="0">
                <a:solidFill>
                  <a:srgbClr val="FF0000"/>
                </a:solidFill>
              </a:rPr>
              <a:t> </a:t>
            </a:r>
            <a:r>
              <a:rPr lang="fr-FR" altLang="fr-FR" sz="3200" dirty="0"/>
              <a:t>de sécurité du </a:t>
            </a:r>
            <a:r>
              <a:rPr lang="fr-FR" altLang="fr-FR" sz="3200" b="1" dirty="0">
                <a:solidFill>
                  <a:srgbClr val="FF0000"/>
                </a:solidFill>
              </a:rPr>
              <a:t>client</a:t>
            </a:r>
            <a:r>
              <a:rPr lang="fr-FR" altLang="fr-FR" sz="3200" dirty="0">
                <a:solidFill>
                  <a:srgbClr val="FF0000"/>
                </a:solidFill>
              </a:rPr>
              <a:t> </a:t>
            </a:r>
            <a:r>
              <a:rPr lang="fr-FR" altLang="fr-FR" sz="3200" dirty="0"/>
              <a:t>d’origine</a:t>
            </a:r>
          </a:p>
          <a:p>
            <a:pPr marL="457200" lvl="1" indent="-457200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  <a:defRPr/>
            </a:pPr>
            <a:r>
              <a:rPr lang="fr-FR" altLang="fr-FR" sz="3200" dirty="0"/>
              <a:t>pour </a:t>
            </a:r>
            <a:r>
              <a:rPr lang="fr-FR" altLang="fr-FR" sz="3200" b="1" dirty="0">
                <a:solidFill>
                  <a:srgbClr val="FF0000"/>
                </a:solidFill>
              </a:rPr>
              <a:t>accéder à des ressources </a:t>
            </a:r>
            <a:r>
              <a:rPr lang="fr-FR" altLang="fr-FR" sz="3200" dirty="0"/>
              <a:t>situées sur les serveurs locaux ou distants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40CF5996-D98E-42BF-877F-C64691D5C5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38" y="260350"/>
            <a:ext cx="8461375" cy="576263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3800" b="1" dirty="0"/>
              <a:t>Emprunt d’identité et délégation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33124" name="Espace réservé du numéro de diapositive 3">
            <a:extLst>
              <a:ext uri="{FF2B5EF4-FFF2-40B4-BE49-F238E27FC236}">
                <a16:creationId xmlns:a16="http://schemas.microsoft.com/office/drawing/2014/main" id="{457C2522-E901-4E17-A5E8-1A0E707440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B7C07B-F749-4E3A-B0C7-7304457DF5C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33125" name="Espace réservé de la date 2">
            <a:extLst>
              <a:ext uri="{FF2B5EF4-FFF2-40B4-BE49-F238E27FC236}">
                <a16:creationId xmlns:a16="http://schemas.microsoft.com/office/drawing/2014/main" id="{B3D6B19A-4FF6-4838-BDF1-13BED8935B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ce réservé du contenu 4">
            <a:extLst>
              <a:ext uri="{FF2B5EF4-FFF2-40B4-BE49-F238E27FC236}">
                <a16:creationId xmlns:a16="http://schemas.microsoft.com/office/drawing/2014/main" id="{79AEDA24-2F86-416A-8BDC-757136BCD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63" y="908050"/>
            <a:ext cx="7346950" cy="475297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144000" tIns="108000" rIns="144000" bIns="36000"/>
          <a:lstStyle/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200" b="1">
                <a:solidFill>
                  <a:srgbClr val="C00000"/>
                </a:solidFill>
              </a:rPr>
              <a:t>Emprunt d’identité</a:t>
            </a:r>
            <a:r>
              <a:rPr lang="fr-FR" altLang="fr-FR" sz="3200">
                <a:solidFill>
                  <a:srgbClr val="C00000"/>
                </a:solidFill>
              </a:rPr>
              <a:t>:</a:t>
            </a: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200"/>
              <a:t>SQL Server peut avoir besoin de présenter </a:t>
            </a:r>
            <a:r>
              <a:rPr lang="fr-FR" altLang="fr-FR" sz="3200" b="1">
                <a:solidFill>
                  <a:srgbClr val="FF0000"/>
                </a:solidFill>
              </a:rPr>
              <a:t>l’identité</a:t>
            </a:r>
            <a:r>
              <a:rPr lang="fr-FR" altLang="fr-FR" sz="3200"/>
              <a:t> d’un client à des </a:t>
            </a:r>
            <a:r>
              <a:rPr lang="fr-FR" altLang="fr-FR" sz="3200" b="1">
                <a:solidFill>
                  <a:srgbClr val="FF0000"/>
                </a:solidFill>
              </a:rPr>
              <a:t>ressources</a:t>
            </a:r>
            <a:r>
              <a:rPr lang="fr-FR" altLang="fr-FR" sz="3200">
                <a:solidFill>
                  <a:srgbClr val="FF0000"/>
                </a:solidFill>
              </a:rPr>
              <a:t> </a:t>
            </a:r>
            <a:r>
              <a:rPr lang="fr-FR" altLang="fr-FR" sz="3200"/>
              <a:t>auxquelles il accède de la part du client (Système de fichiers par exemple)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EFF03DBE-016A-4F05-9706-214F6EB8CD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38" y="44450"/>
            <a:ext cx="8461375" cy="576263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3800" b="1" dirty="0"/>
              <a:t>Emprunt d’identité et délégation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34148" name="Espace réservé du numéro de diapositive 3">
            <a:extLst>
              <a:ext uri="{FF2B5EF4-FFF2-40B4-BE49-F238E27FC236}">
                <a16:creationId xmlns:a16="http://schemas.microsoft.com/office/drawing/2014/main" id="{127F2C20-7B9D-402D-9209-92D54842A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A7484-2B6B-4017-B073-D7DC09A9C88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34149" name="Espace réservé de la date 2">
            <a:extLst>
              <a:ext uri="{FF2B5EF4-FFF2-40B4-BE49-F238E27FC236}">
                <a16:creationId xmlns:a16="http://schemas.microsoft.com/office/drawing/2014/main" id="{85873834-61C6-4AD5-B98F-EBDEB111AA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ce réservé du contenu 4">
            <a:extLst>
              <a:ext uri="{FF2B5EF4-FFF2-40B4-BE49-F238E27FC236}">
                <a16:creationId xmlns:a16="http://schemas.microsoft.com/office/drawing/2014/main" id="{0F3EE217-1974-4DAB-952E-63828CE4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765175"/>
            <a:ext cx="7777163" cy="5472113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0" lvl="1" indent="0" algn="just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fr-FR" altLang="fr-FR" sz="3400" b="1" dirty="0">
                <a:solidFill>
                  <a:srgbClr val="C00000"/>
                </a:solidFill>
              </a:rPr>
              <a:t>Délégation</a:t>
            </a:r>
            <a:r>
              <a:rPr lang="fr-FR" altLang="fr-FR" sz="3400" dirty="0">
                <a:solidFill>
                  <a:srgbClr val="C00000"/>
                </a:solidFill>
              </a:rPr>
              <a:t>:</a:t>
            </a:r>
          </a:p>
          <a:p>
            <a:pPr marL="457200" lvl="1" indent="-457200" algn="just" eaLnBrk="1" hangingPunct="1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fr-FR" altLang="fr-FR" sz="3200" b="1" u="sng" dirty="0"/>
              <a:t>Permet de :</a:t>
            </a:r>
          </a:p>
          <a:p>
            <a:pPr marL="457200" lvl="1" indent="-193675" algn="just" eaLnBrk="1" hangingPunct="1">
              <a:spcBef>
                <a:spcPct val="0"/>
              </a:spcBef>
              <a:buFontTx/>
              <a:buChar char="-"/>
              <a:defRPr/>
            </a:pPr>
            <a:r>
              <a:rPr lang="fr-FR" altLang="fr-FR" sz="3200" dirty="0"/>
              <a:t>se connecter à </a:t>
            </a:r>
            <a:r>
              <a:rPr lang="fr-FR" altLang="fr-FR" sz="3200" b="1" dirty="0">
                <a:solidFill>
                  <a:srgbClr val="FF0000"/>
                </a:solidFill>
              </a:rPr>
              <a:t>plusieurs serveurs</a:t>
            </a:r>
            <a:r>
              <a:rPr lang="fr-FR" altLang="fr-FR" sz="3200" dirty="0"/>
              <a:t>,</a:t>
            </a:r>
          </a:p>
          <a:p>
            <a:pPr marL="457200" lvl="1" indent="-193675" algn="just" eaLnBrk="1" hangingPunct="1">
              <a:spcBef>
                <a:spcPct val="0"/>
              </a:spcBef>
              <a:buFontTx/>
              <a:buChar char="-"/>
              <a:defRPr/>
            </a:pPr>
            <a:r>
              <a:rPr lang="fr-FR" altLang="fr-FR" sz="3200" b="1" dirty="0">
                <a:solidFill>
                  <a:srgbClr val="FF0000"/>
                </a:solidFill>
              </a:rPr>
              <a:t>conserver les références </a:t>
            </a:r>
            <a:r>
              <a:rPr lang="fr-FR" altLang="fr-FR" sz="3200" dirty="0"/>
              <a:t>du client d’origine à chaque changement de serveur</a:t>
            </a:r>
          </a:p>
          <a:p>
            <a:pPr marL="571500" lvl="1" indent="-571500" algn="just" eaLnBrk="1" hangingPunct="1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fr-FR" altLang="fr-FR" sz="3600" b="1" u="sng" dirty="0"/>
              <a:t>Pour utiliser la délégation:</a:t>
            </a:r>
          </a:p>
          <a:p>
            <a:pPr marL="457200" lvl="1" indent="-193675" algn="just" eaLnBrk="1" hangingPunct="1">
              <a:spcBef>
                <a:spcPct val="0"/>
              </a:spcBef>
              <a:buFontTx/>
              <a:buChar char="-"/>
              <a:defRPr/>
            </a:pPr>
            <a:r>
              <a:rPr lang="fr-FR" altLang="fr-FR" sz="3200" dirty="0"/>
              <a:t>tous les serveurs auxquels on veut se connecter doivent exécuter W-2000</a:t>
            </a:r>
          </a:p>
          <a:p>
            <a:pPr marL="457200" lvl="1" indent="-193675" algn="just" eaLnBrk="1" hangingPunct="1">
              <a:spcBef>
                <a:spcPct val="0"/>
              </a:spcBef>
              <a:buFontTx/>
              <a:buChar char="-"/>
              <a:defRPr/>
            </a:pPr>
            <a:r>
              <a:rPr lang="fr-FR" altLang="fr-FR" sz="3200" dirty="0"/>
              <a:t>avec prise en charge du protocole </a:t>
            </a:r>
            <a:r>
              <a:rPr lang="fr-FR" altLang="fr-FR" sz="3200" b="1" dirty="0" err="1">
                <a:solidFill>
                  <a:srgbClr val="FF0000"/>
                </a:solidFill>
              </a:rPr>
              <a:t>Kerberos</a:t>
            </a:r>
            <a:endParaRPr lang="fr-FR" altLang="fr-FR" sz="3200" b="1" dirty="0">
              <a:solidFill>
                <a:srgbClr val="FF0000"/>
              </a:solidFill>
            </a:endParaRPr>
          </a:p>
          <a:p>
            <a:pPr marL="457200" lvl="1" indent="-193675" algn="just" eaLnBrk="1" hangingPunct="1">
              <a:spcBef>
                <a:spcPct val="0"/>
              </a:spcBef>
              <a:buFontTx/>
              <a:buChar char="-"/>
              <a:defRPr/>
            </a:pPr>
            <a:r>
              <a:rPr lang="fr-FR" altLang="fr-FR" sz="3200" dirty="0"/>
              <a:t>on doit configurer </a:t>
            </a:r>
            <a:r>
              <a:rPr lang="fr-FR" altLang="fr-FR" sz="3200" b="1" dirty="0"/>
              <a:t>Active Directory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32256EF-2718-41A0-82D8-6D406CA2D0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38" y="115888"/>
            <a:ext cx="8461375" cy="576262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3800" b="1" dirty="0"/>
              <a:t>Emprunt d’identité et délégation (Suite)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35172" name="Espace réservé du numéro de diapositive 3">
            <a:extLst>
              <a:ext uri="{FF2B5EF4-FFF2-40B4-BE49-F238E27FC236}">
                <a16:creationId xmlns:a16="http://schemas.microsoft.com/office/drawing/2014/main" id="{D90918AC-A6C0-4CCD-9045-B5546C9E59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C4E7D1-C8CD-41EF-BFE2-D7463703DE7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35173" name="Espace réservé de la date 2">
            <a:extLst>
              <a:ext uri="{FF2B5EF4-FFF2-40B4-BE49-F238E27FC236}">
                <a16:creationId xmlns:a16="http://schemas.microsoft.com/office/drawing/2014/main" id="{54E16111-2F52-4003-93EC-894556CF32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ce réservé du contenu 4">
            <a:extLst>
              <a:ext uri="{FF2B5EF4-FFF2-40B4-BE49-F238E27FC236}">
                <a16:creationId xmlns:a16="http://schemas.microsoft.com/office/drawing/2014/main" id="{4BD20477-C53C-43F1-B1E1-45E5DC59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7993063" cy="511175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108000" tIns="108000" rIns="108000" bIns="108000"/>
          <a:lstStyle/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600" b="1"/>
              <a:t>1-</a:t>
            </a:r>
            <a:r>
              <a:rPr lang="fr-FR" altLang="fr-FR" sz="2600"/>
              <a:t> Définir le mode d’authentification</a:t>
            </a: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600" b="1"/>
              <a:t>2-</a:t>
            </a:r>
            <a:r>
              <a:rPr lang="fr-FR" altLang="fr-FR" sz="2600"/>
              <a:t> Arrêter puis redémarrer le service </a:t>
            </a:r>
            <a:r>
              <a:rPr lang="fr-FR" altLang="fr-FR" sz="2600" b="1"/>
              <a:t>MSSQLServer</a:t>
            </a: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600" b="1"/>
              <a:t>3-</a:t>
            </a:r>
            <a:r>
              <a:rPr lang="fr-FR" altLang="fr-FR" sz="2600"/>
              <a:t> Créer des groupes et des utilisateurs Windows 2000</a:t>
            </a: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600" b="1"/>
              <a:t>4-</a:t>
            </a:r>
            <a:r>
              <a:rPr lang="fr-FR" altLang="fr-FR" sz="2600"/>
              <a:t> Autoriser les groupes et les utilisateurs Windows 2000 à accéder à SQL Server</a:t>
            </a: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600" b="1"/>
              <a:t>5-</a:t>
            </a:r>
            <a:r>
              <a:rPr lang="fr-FR" altLang="fr-FR" sz="2600"/>
              <a:t> Créer des comptes de connexions SQL Server pour les utilisateurs qui se connectent à l’aide de connexions non approuvées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53A90DF-FA5B-4153-ABD5-2FE7D27695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7700" y="115888"/>
            <a:ext cx="7885113" cy="100965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Etapes d’implémentation du mode d’authentification</a:t>
            </a:r>
          </a:p>
        </p:txBody>
      </p:sp>
      <p:sp>
        <p:nvSpPr>
          <p:cNvPr id="136196" name="Espace réservé du numéro de diapositive 3">
            <a:extLst>
              <a:ext uri="{FF2B5EF4-FFF2-40B4-BE49-F238E27FC236}">
                <a16:creationId xmlns:a16="http://schemas.microsoft.com/office/drawing/2014/main" id="{2789EAE0-6C19-48DE-9521-E5C185EA79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449E0B-54CB-4C68-9536-0DCC1DC726E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36197" name="Espace réservé de la date 2">
            <a:extLst>
              <a:ext uri="{FF2B5EF4-FFF2-40B4-BE49-F238E27FC236}">
                <a16:creationId xmlns:a16="http://schemas.microsoft.com/office/drawing/2014/main" id="{F670AEF3-B5B2-4CC0-AC91-4E1BDF0C3C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ce réservé du contenu 4">
            <a:extLst>
              <a:ext uri="{FF2B5EF4-FFF2-40B4-BE49-F238E27FC236}">
                <a16:creationId xmlns:a16="http://schemas.microsoft.com/office/drawing/2014/main" id="{D9D891C1-2A69-4DE2-BF6A-21E05599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981075"/>
            <a:ext cx="7561263" cy="5113338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358775" lvl="1" indent="-179388" algn="just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A partir </a:t>
            </a:r>
            <a:r>
              <a:rPr lang="fr-FR" altLang="fr-FR" sz="3000" b="1">
                <a:solidFill>
                  <a:srgbClr val="FF0000"/>
                </a:solidFill>
              </a:rPr>
              <a:t>d’utilisateurs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et de </a:t>
            </a:r>
            <a:r>
              <a:rPr lang="fr-FR" altLang="fr-FR" sz="3000" b="1">
                <a:solidFill>
                  <a:srgbClr val="FF0000"/>
                </a:solidFill>
              </a:rPr>
              <a:t>groupes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W-2000</a:t>
            </a:r>
            <a:r>
              <a:rPr lang="fr-FR" altLang="fr-FR" sz="3000"/>
              <a:t> déjà définis</a:t>
            </a:r>
          </a:p>
          <a:p>
            <a:pPr marL="358775" lvl="1" indent="-179388" algn="just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ou</a:t>
            </a:r>
            <a:r>
              <a:rPr lang="fr-FR" altLang="fr-FR" sz="3000"/>
              <a:t> créer de nouveaux comptes de connexion par défaut</a:t>
            </a:r>
          </a:p>
          <a:p>
            <a:pPr marL="358775" lvl="1" indent="-179388" algn="just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Sont stockés dans la table système </a:t>
            </a:r>
            <a:r>
              <a:rPr lang="fr-FR" altLang="fr-FR" sz="3000" b="1">
                <a:solidFill>
                  <a:srgbClr val="FF0000"/>
                </a:solidFill>
              </a:rPr>
              <a:t>sysxlogins</a:t>
            </a:r>
            <a:endParaRPr lang="fr-FR" altLang="fr-FR" sz="3000">
              <a:solidFill>
                <a:srgbClr val="FF0000"/>
              </a:solidFill>
            </a:endParaRPr>
          </a:p>
          <a:p>
            <a:pPr marL="358775" lvl="1" indent="-179388" algn="just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Se voit attribuer une </a:t>
            </a:r>
            <a:r>
              <a:rPr lang="fr-FR" altLang="fr-FR" sz="3000" b="1">
                <a:solidFill>
                  <a:srgbClr val="FF0000"/>
                </a:solidFill>
              </a:rPr>
              <a:t>BD par défaut</a:t>
            </a:r>
          </a:p>
          <a:p>
            <a:pPr marL="358775" lvl="1" indent="-179388" algn="just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Cette opération ne crée pas de compte d’utilisateur dans cette BD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7E4AF5F-1675-46F3-A730-D64DA9FBEB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7700" y="115888"/>
            <a:ext cx="7885113" cy="792162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Création de comptes de connexion</a:t>
            </a:r>
          </a:p>
        </p:txBody>
      </p:sp>
      <p:sp>
        <p:nvSpPr>
          <p:cNvPr id="137220" name="Espace réservé du numéro de diapositive 3">
            <a:extLst>
              <a:ext uri="{FF2B5EF4-FFF2-40B4-BE49-F238E27FC236}">
                <a16:creationId xmlns:a16="http://schemas.microsoft.com/office/drawing/2014/main" id="{4F1A87E1-CFE5-4CFD-9893-9518143F4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F81051-7646-4A9C-838D-66F224FD1B3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37221" name="Espace réservé de la date 2">
            <a:extLst>
              <a:ext uri="{FF2B5EF4-FFF2-40B4-BE49-F238E27FC236}">
                <a16:creationId xmlns:a16="http://schemas.microsoft.com/office/drawing/2014/main" id="{A1F5C315-865F-4922-AF8E-369C832638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ce réservé du contenu 4">
            <a:extLst>
              <a:ext uri="{FF2B5EF4-FFF2-40B4-BE49-F238E27FC236}">
                <a16:creationId xmlns:a16="http://schemas.microsoft.com/office/drawing/2014/main" id="{8E975348-93D4-45F2-A802-6426FEEE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25" y="1125538"/>
            <a:ext cx="7273925" cy="4967287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457200" lvl="1" indent="-4572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>
                <a:solidFill>
                  <a:srgbClr val="FF0000"/>
                </a:solidFill>
              </a:rPr>
              <a:t>Objectif :</a:t>
            </a:r>
            <a:r>
              <a:rPr lang="fr-FR" altLang="fr-FR" sz="3000"/>
              <a:t> permettre à un compte d’utilisateur ou de groupes W-2000 de se connecter à SQL Server</a:t>
            </a:r>
          </a:p>
          <a:p>
            <a:pPr marL="457200" lvl="1" indent="-4572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Par SQL Server Entreprise Manager ou </a:t>
            </a:r>
            <a:r>
              <a:rPr lang="fr-FR" altLang="fr-FR" sz="3000" b="1">
                <a:solidFill>
                  <a:srgbClr val="FF0000"/>
                </a:solidFill>
              </a:rPr>
              <a:t>sp_grantlogin</a:t>
            </a:r>
            <a:endParaRPr lang="fr-FR" altLang="fr-FR" sz="3000">
              <a:solidFill>
                <a:srgbClr val="FF0000"/>
              </a:solidFill>
            </a:endParaRPr>
          </a:p>
          <a:p>
            <a:pPr marL="457200" lvl="1" indent="-4572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Seuls les </a:t>
            </a:r>
            <a:r>
              <a:rPr lang="fr-FR" altLang="fr-FR" sz="3000" b="1">
                <a:solidFill>
                  <a:srgbClr val="FF0000"/>
                </a:solidFill>
              </a:rPr>
              <a:t>Admins système </a:t>
            </a:r>
            <a:r>
              <a:rPr lang="fr-FR" altLang="fr-FR" sz="3000"/>
              <a:t>ou Responsables de la </a:t>
            </a:r>
            <a:r>
              <a:rPr lang="fr-FR" altLang="fr-FR" sz="3000" b="1">
                <a:solidFill>
                  <a:srgbClr val="FF0000"/>
                </a:solidFill>
              </a:rPr>
              <a:t>sécurité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peuvent exécuter </a:t>
            </a:r>
            <a:r>
              <a:rPr lang="fr-FR" altLang="fr-FR" sz="3000" b="1"/>
              <a:t>sp_grantlogin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3CBD449-380D-4DC0-989B-AD3AD26EA9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7700" y="115888"/>
            <a:ext cx="7885113" cy="100965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Ajout d’un compte de connexion Windows 2000 à SQL Server</a:t>
            </a:r>
          </a:p>
        </p:txBody>
      </p:sp>
      <p:sp>
        <p:nvSpPr>
          <p:cNvPr id="138244" name="Espace réservé du numéro de diapositive 3">
            <a:extLst>
              <a:ext uri="{FF2B5EF4-FFF2-40B4-BE49-F238E27FC236}">
                <a16:creationId xmlns:a16="http://schemas.microsoft.com/office/drawing/2014/main" id="{265AD98D-5C85-44F0-BD81-38FDEF58F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77B15D-2908-443E-A51D-A8064E19D61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38245" name="Espace réservé de la date 2">
            <a:extLst>
              <a:ext uri="{FF2B5EF4-FFF2-40B4-BE49-F238E27FC236}">
                <a16:creationId xmlns:a16="http://schemas.microsoft.com/office/drawing/2014/main" id="{B76666F2-FEB2-49D8-B615-5488A653CC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ce réservé du contenu 4">
            <a:extLst>
              <a:ext uri="{FF2B5EF4-FFF2-40B4-BE49-F238E27FC236}">
                <a16:creationId xmlns:a16="http://schemas.microsoft.com/office/drawing/2014/main" id="{BD18B3BC-AE09-4246-8516-FE6B8AA8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270000"/>
            <a:ext cx="7777162" cy="4535488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La suppression d’un utilisateur ou d’un groupe W-2000 ne supprime pas l’utilisateur ou le groupe correspondant dans SQL Server</a:t>
            </a:r>
          </a:p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Donc, on doit supprimer les utilisateurs ou les groupes W-2000 puis les supprimer de SQL Server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152295D1-C2A5-4ADA-9E80-98721A7B5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7700" y="115888"/>
            <a:ext cx="7885113" cy="100965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Ajout d’un compte de connexion Windows 2000 à SQL Server</a:t>
            </a:r>
          </a:p>
        </p:txBody>
      </p:sp>
      <p:sp>
        <p:nvSpPr>
          <p:cNvPr id="139268" name="Espace réservé du numéro de diapositive 3">
            <a:extLst>
              <a:ext uri="{FF2B5EF4-FFF2-40B4-BE49-F238E27FC236}">
                <a16:creationId xmlns:a16="http://schemas.microsoft.com/office/drawing/2014/main" id="{3FC6D842-CD61-43A8-9F16-7685666A6D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CBE99E-BA82-4697-8527-555673C4E41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39269" name="Espace réservé de la date 2">
            <a:extLst>
              <a:ext uri="{FF2B5EF4-FFF2-40B4-BE49-F238E27FC236}">
                <a16:creationId xmlns:a16="http://schemas.microsoft.com/office/drawing/2014/main" id="{E0C90C61-1C08-42C0-B791-B5A76EFB48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ce réservé du contenu 4">
            <a:extLst>
              <a:ext uri="{FF2B5EF4-FFF2-40B4-BE49-F238E27FC236}">
                <a16:creationId xmlns:a16="http://schemas.microsoft.com/office/drawing/2014/main" id="{00C4209F-3E87-4523-B08A-402E9F4D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1052513"/>
            <a:ext cx="7273925" cy="4824412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457200" lvl="1" indent="-4572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>
                <a:solidFill>
                  <a:srgbClr val="7030A0"/>
                </a:solidFill>
              </a:rPr>
              <a:t>Objectif :</a:t>
            </a:r>
            <a:r>
              <a:rPr lang="fr-FR" altLang="fr-FR" sz="3000"/>
              <a:t> créer un compte de connexion SQL Server</a:t>
            </a:r>
          </a:p>
          <a:p>
            <a:pPr marL="457200" lvl="1" indent="-4572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Par SQL Server Entreprise Manager ou </a:t>
            </a:r>
            <a:r>
              <a:rPr lang="fr-FR" altLang="fr-FR" sz="3000" b="1">
                <a:solidFill>
                  <a:srgbClr val="FF0000"/>
                </a:solidFill>
              </a:rPr>
              <a:t>sp_addlogin</a:t>
            </a:r>
            <a:endParaRPr lang="fr-FR" altLang="fr-FR" sz="3000">
              <a:solidFill>
                <a:srgbClr val="FF0000"/>
              </a:solidFill>
            </a:endParaRPr>
          </a:p>
          <a:p>
            <a:pPr marL="457200" lvl="1" indent="-4572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Seuls les </a:t>
            </a:r>
            <a:r>
              <a:rPr lang="fr-FR" altLang="fr-FR" sz="3000" b="1">
                <a:solidFill>
                  <a:srgbClr val="FF0000"/>
                </a:solidFill>
              </a:rPr>
              <a:t>Admins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système ou Responsable de la </a:t>
            </a:r>
            <a:r>
              <a:rPr lang="fr-FR" altLang="fr-FR" sz="3000" b="1">
                <a:solidFill>
                  <a:srgbClr val="FF0000"/>
                </a:solidFill>
              </a:rPr>
              <a:t>sécurité</a:t>
            </a:r>
          </a:p>
          <a:p>
            <a:pPr marL="457200" lvl="1" indent="-4572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ajoute un enregistrement dans la table </a:t>
            </a:r>
            <a:r>
              <a:rPr lang="fr-FR" altLang="fr-FR" sz="3000" b="1">
                <a:solidFill>
                  <a:srgbClr val="FF0000"/>
                </a:solidFill>
              </a:rPr>
              <a:t>sysxlogins</a:t>
            </a:r>
            <a:endParaRPr lang="fr-FR" altLang="fr-FR" sz="3000">
              <a:solidFill>
                <a:srgbClr val="FF0000"/>
              </a:solidFill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2D0B7BD-8FE3-445C-B7EF-3CA0B4C898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" y="187325"/>
            <a:ext cx="8964613" cy="720725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Ajout d’un compte de connexion SQL Server</a:t>
            </a:r>
          </a:p>
        </p:txBody>
      </p:sp>
      <p:sp>
        <p:nvSpPr>
          <p:cNvPr id="140292" name="Espace réservé du numéro de diapositive 3">
            <a:extLst>
              <a:ext uri="{FF2B5EF4-FFF2-40B4-BE49-F238E27FC236}">
                <a16:creationId xmlns:a16="http://schemas.microsoft.com/office/drawing/2014/main" id="{AD97A4B8-5B04-4E9F-BB73-ECB06860C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2325EC-A9F5-4659-9F28-512FAD2772F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40293" name="Espace réservé de la date 2">
            <a:extLst>
              <a:ext uri="{FF2B5EF4-FFF2-40B4-BE49-F238E27FC236}">
                <a16:creationId xmlns:a16="http://schemas.microsoft.com/office/drawing/2014/main" id="{18406AF8-6597-4A44-98A3-6DE677E7A0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1EF1083-9CF6-4187-AAAE-1EF02D44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908050"/>
            <a:ext cx="7777162" cy="5184775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36000" rIns="36000" bIns="36000" rtlCol="0">
            <a:normAutofit fontScale="92500"/>
          </a:bodyPr>
          <a:lstStyle/>
          <a:p>
            <a:pPr marL="457200" lvl="1" indent="-4572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3200" b="1" dirty="0">
                <a:solidFill>
                  <a:srgbClr val="FF0000"/>
                </a:solidFill>
              </a:rPr>
              <a:t>BUILTIN\Administrateurs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/>
              <a:t>:</a:t>
            </a:r>
          </a:p>
          <a:p>
            <a:pPr marL="180000" lvl="2" indent="-180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/>
              <a:t>pour tous les </a:t>
            </a:r>
            <a:r>
              <a:rPr lang="fr-FR" sz="2800" b="1" dirty="0" err="1"/>
              <a:t>admins</a:t>
            </a:r>
            <a:r>
              <a:rPr lang="fr-FR" sz="2800" b="1" dirty="0"/>
              <a:t> W-2000</a:t>
            </a:r>
          </a:p>
          <a:p>
            <a:pPr marL="180000" lvl="2" indent="-180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/>
              <a:t>possède </a:t>
            </a:r>
            <a:r>
              <a:rPr lang="fr-FR" sz="2800" b="1" dirty="0"/>
              <a:t>tous les droits </a:t>
            </a:r>
            <a:r>
              <a:rPr lang="fr-FR" sz="2800" dirty="0"/>
              <a:t>sur SQL Server et toutes les BD</a:t>
            </a:r>
          </a:p>
          <a:p>
            <a:pPr marL="457200" lvl="1" indent="-4572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3200" b="1" dirty="0">
                <a:solidFill>
                  <a:srgbClr val="FF0000"/>
                </a:solidFill>
              </a:rPr>
              <a:t>sa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/>
              <a:t>(administrateur système) :</a:t>
            </a:r>
          </a:p>
          <a:p>
            <a:pPr marL="180000" lvl="2" indent="-180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/>
              <a:t>activé uniquement lorsque SQL Server utilise </a:t>
            </a:r>
            <a:r>
              <a:rPr lang="fr-FR" sz="2800" b="1" dirty="0"/>
              <a:t>l’authentification en mode mixte</a:t>
            </a:r>
          </a:p>
          <a:p>
            <a:pPr marL="180000" lvl="2" indent="-180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/>
              <a:t>possède </a:t>
            </a:r>
            <a:r>
              <a:rPr lang="fr-FR" sz="2800" b="1" dirty="0"/>
              <a:t>tous les droits </a:t>
            </a:r>
            <a:r>
              <a:rPr lang="fr-FR" sz="2800" dirty="0"/>
              <a:t>sur SQL Server et toutes les BD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F5B1E60-8ABD-4634-BCB0-585217146B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850" y="44450"/>
            <a:ext cx="8496300" cy="720725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Comptes de connexion par défaut</a:t>
            </a:r>
          </a:p>
        </p:txBody>
      </p:sp>
      <p:sp>
        <p:nvSpPr>
          <p:cNvPr id="141316" name="Espace réservé du numéro de diapositive 3">
            <a:extLst>
              <a:ext uri="{FF2B5EF4-FFF2-40B4-BE49-F238E27FC236}">
                <a16:creationId xmlns:a16="http://schemas.microsoft.com/office/drawing/2014/main" id="{D3E6F954-3A7A-4433-AA81-B6A44B75B2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DEE3E4-68B8-43DA-8118-E646A30E94E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41317" name="Espace réservé de la date 2">
            <a:extLst>
              <a:ext uri="{FF2B5EF4-FFF2-40B4-BE49-F238E27FC236}">
                <a16:creationId xmlns:a16="http://schemas.microsoft.com/office/drawing/2014/main" id="{992FCFC9-4672-476C-8E81-F0898E495F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contenu 4">
            <a:extLst>
              <a:ext uri="{FF2B5EF4-FFF2-40B4-BE49-F238E27FC236}">
                <a16:creationId xmlns:a16="http://schemas.microsoft.com/office/drawing/2014/main" id="{ACD01E61-A7DA-44BC-A152-D3566230F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360488"/>
            <a:ext cx="7704137" cy="487680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514350" indent="-514350" algn="just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600" b="1" i="1" u="sng" dirty="0"/>
              <a:t>Services installés par défaut (2/4)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b="1" i="1" dirty="0" err="1">
                <a:solidFill>
                  <a:srgbClr val="C00000"/>
                </a:solidFill>
              </a:rPr>
              <a:t>SQLServerAgent</a:t>
            </a:r>
            <a:r>
              <a:rPr lang="fr-FR" altLang="fr-FR" sz="3000" b="1" i="1" dirty="0">
                <a:solidFill>
                  <a:srgbClr val="C00000"/>
                </a:solidFill>
              </a:rPr>
              <a:t> </a:t>
            </a:r>
            <a:r>
              <a:rPr lang="fr-FR" altLang="fr-FR" sz="3000" b="1" i="1" dirty="0"/>
              <a:t>: </a:t>
            </a:r>
            <a:r>
              <a:rPr lang="fr-FR" altLang="fr-FR" sz="3000" i="1" dirty="0"/>
              <a:t>Gestion</a:t>
            </a:r>
          </a:p>
          <a:p>
            <a:pPr marL="781050" lvl="1" indent="-457200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des travaux (Création, planification,…)</a:t>
            </a:r>
          </a:p>
          <a:p>
            <a:pPr marL="781050" lvl="1" indent="-457200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des alertes (Fin d’un travail, occurrence d’une erreur,…)</a:t>
            </a:r>
          </a:p>
          <a:p>
            <a:pPr marL="781050" lvl="1" indent="-457200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des opérateurs (Notifications SQL-Server)</a:t>
            </a:r>
          </a:p>
        </p:txBody>
      </p:sp>
      <p:sp>
        <p:nvSpPr>
          <p:cNvPr id="20483" name="Sous-titre 2">
            <a:extLst>
              <a:ext uri="{FF2B5EF4-FFF2-40B4-BE49-F238E27FC236}">
                <a16:creationId xmlns:a16="http://schemas.microsoft.com/office/drawing/2014/main" id="{46419981-087D-4B8E-ABD3-953F523A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15900"/>
            <a:ext cx="8229600" cy="10525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4000" b="1"/>
              <a:t>1.1 Présentation de SQL Server (suite)</a:t>
            </a:r>
            <a:br>
              <a:rPr lang="fr-FR" altLang="fr-FR" sz="4000" b="1"/>
            </a:br>
            <a:r>
              <a:rPr lang="fr-FR" altLang="fr-FR" sz="4000" i="1">
                <a:solidFill>
                  <a:srgbClr val="C00000"/>
                </a:solidFill>
              </a:rPr>
              <a:t>Services SQL-Server</a:t>
            </a:r>
          </a:p>
        </p:txBody>
      </p:sp>
      <p:sp>
        <p:nvSpPr>
          <p:cNvPr id="20484" name="Espace réservé du numéro de diapositive 3">
            <a:extLst>
              <a:ext uri="{FF2B5EF4-FFF2-40B4-BE49-F238E27FC236}">
                <a16:creationId xmlns:a16="http://schemas.microsoft.com/office/drawing/2014/main" id="{0B721A0E-E2FA-4B32-9DFC-950AE21062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92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651926-905A-43D0-89E1-29EE16B0B9C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0485" name="Espace réservé de la date 2">
            <a:extLst>
              <a:ext uri="{FF2B5EF4-FFF2-40B4-BE49-F238E27FC236}">
                <a16:creationId xmlns:a16="http://schemas.microsoft.com/office/drawing/2014/main" id="{35C887A5-A4AB-4A90-BF54-8B652177E7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18412E2-CEF7-48F5-9499-85577CFFD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60425"/>
            <a:ext cx="8893175" cy="5448300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0" tIns="0" rIns="0" bIns="0" rtlCol="0">
            <a:normAutofit fontScale="92500" lnSpcReduction="10000"/>
          </a:bodyPr>
          <a:lstStyle/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dirty="0"/>
              <a:t>4.1 Implémentation d’un mode d’authentification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b="1" dirty="0">
                <a:solidFill>
                  <a:srgbClr val="FF0000"/>
                </a:solidFill>
              </a:rPr>
              <a:t>4.2 Attribution de comptes de connexion à des utilisateurs et des rôles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4.3 Attribution d’autorisations à des utilisateurs et des rôles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4.4 Gestion de la sécurité dans SQL Server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4.5 Gestion de la sécurité des applications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4.6 Gestion de la sécurité de SQL Server dans l’entreprise</a:t>
            </a:r>
          </a:p>
        </p:txBody>
      </p:sp>
      <p:sp>
        <p:nvSpPr>
          <p:cNvPr id="142339" name="Sous-titre 2">
            <a:extLst>
              <a:ext uri="{FF2B5EF4-FFF2-40B4-BE49-F238E27FC236}">
                <a16:creationId xmlns:a16="http://schemas.microsoft.com/office/drawing/2014/main" id="{F4D4948F-6A77-455B-BBD4-56B4EA8C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eaLnBrk="1" hangingPunct="1"/>
            <a:r>
              <a:rPr lang="fr-FR" altLang="fr-FR" b="1"/>
              <a:t>4. Gestion de la sécurité</a:t>
            </a:r>
          </a:p>
        </p:txBody>
      </p:sp>
      <p:sp>
        <p:nvSpPr>
          <p:cNvPr id="142340" name="Espace réservé du numéro de diapositive 3">
            <a:extLst>
              <a:ext uri="{FF2B5EF4-FFF2-40B4-BE49-F238E27FC236}">
                <a16:creationId xmlns:a16="http://schemas.microsoft.com/office/drawing/2014/main" id="{EAE27E60-1098-4517-B6AB-62F7E7B7AD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16D69A-9D12-48F7-8D98-16EBA114F9C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42341" name="Espace réservé de la date 2">
            <a:extLst>
              <a:ext uri="{FF2B5EF4-FFF2-40B4-BE49-F238E27FC236}">
                <a16:creationId xmlns:a16="http://schemas.microsoft.com/office/drawing/2014/main" id="{152EE82A-4BE9-4A2A-B53B-944FBADF57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ce réservé du contenu 4">
            <a:extLst>
              <a:ext uri="{FF2B5EF4-FFF2-40B4-BE49-F238E27FC236}">
                <a16:creationId xmlns:a16="http://schemas.microsoft.com/office/drawing/2014/main" id="{912B4F34-3FD6-4470-B14D-3626557A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412875"/>
            <a:ext cx="7343775" cy="446405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Après l’ajout des comptes de connexion à SQL Server :</a:t>
            </a:r>
          </a:p>
          <a:p>
            <a:pPr marL="180000" lvl="1" indent="-18000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b="1" dirty="0">
                <a:solidFill>
                  <a:srgbClr val="FF0000"/>
                </a:solidFill>
              </a:rPr>
              <a:t>mapper</a:t>
            </a:r>
            <a:r>
              <a:rPr lang="fr-FR" altLang="fr-FR" sz="3000" dirty="0">
                <a:solidFill>
                  <a:srgbClr val="FF0000"/>
                </a:solidFill>
              </a:rPr>
              <a:t> </a:t>
            </a:r>
            <a:r>
              <a:rPr lang="fr-FR" altLang="fr-FR" sz="3000" dirty="0"/>
              <a:t>ces comptes sur des comptes d’utilisateur ou des rôles,</a:t>
            </a:r>
          </a:p>
          <a:p>
            <a:pPr marL="180000" lvl="1" indent="-18000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b="1" dirty="0">
                <a:solidFill>
                  <a:srgbClr val="FF0000"/>
                </a:solidFill>
              </a:rPr>
              <a:t>spécifier les BD </a:t>
            </a:r>
            <a:r>
              <a:rPr lang="fr-FR" altLang="fr-FR" sz="3000" dirty="0"/>
              <a:t>auxquelles les utilisateurs doivent accéder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E9B388A0-41F7-4190-BC93-839AF0DA5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850" y="115888"/>
            <a:ext cx="8496300" cy="1152525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4.2 Attribution des comptes de connexion à des utilisateurs et des rôles</a:t>
            </a:r>
          </a:p>
        </p:txBody>
      </p:sp>
      <p:sp>
        <p:nvSpPr>
          <p:cNvPr id="143364" name="Espace réservé du numéro de diapositive 3">
            <a:extLst>
              <a:ext uri="{FF2B5EF4-FFF2-40B4-BE49-F238E27FC236}">
                <a16:creationId xmlns:a16="http://schemas.microsoft.com/office/drawing/2014/main" id="{EF5F96F8-C5F4-44C1-ABA6-9236590DB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4C392E-B5A5-4AFB-8A98-8A67AC8AD9B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43365" name="Espace réservé de la date 2">
            <a:extLst>
              <a:ext uri="{FF2B5EF4-FFF2-40B4-BE49-F238E27FC236}">
                <a16:creationId xmlns:a16="http://schemas.microsoft.com/office/drawing/2014/main" id="{2B57D945-4C98-4566-90F8-DCA122519A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ce réservé du contenu 4">
            <a:extLst>
              <a:ext uri="{FF2B5EF4-FFF2-40B4-BE49-F238E27FC236}">
                <a16:creationId xmlns:a16="http://schemas.microsoft.com/office/drawing/2014/main" id="{7F9540D0-DD16-48F3-927A-7FBAF888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341438"/>
            <a:ext cx="7272337" cy="489585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 b="1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sysusers</a:t>
            </a:r>
            <a:r>
              <a:rPr lang="fr-FR" altLang="fr-FR" sz="3000"/>
              <a:t> de chaque BD contient une ligne pour :</a:t>
            </a:r>
          </a:p>
          <a:p>
            <a:pPr marL="857250" lvl="2" indent="-35877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chaque utilisateur/groupe  W-2000,</a:t>
            </a:r>
          </a:p>
          <a:p>
            <a:pPr marL="857250" lvl="2" indent="-35877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chaque utilisateur SQL Server</a:t>
            </a:r>
          </a:p>
          <a:p>
            <a:pPr marL="857250" lvl="2" indent="-35877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chaque rôle dans la BD</a:t>
            </a:r>
          </a:p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Les autorisations de ces users sont stockées dans la table </a:t>
            </a:r>
            <a:r>
              <a:rPr lang="fr-FR" altLang="fr-FR" sz="3000" b="1">
                <a:solidFill>
                  <a:srgbClr val="FF0000"/>
                </a:solidFill>
              </a:rPr>
              <a:t>sysprotects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de la BD active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2F27E171-69C7-46CA-9316-463D60031D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850" y="44450"/>
            <a:ext cx="8496300" cy="1152525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4.2 Attribution des comptes de connexion à des utilisateurs et des rôles</a:t>
            </a:r>
          </a:p>
        </p:txBody>
      </p:sp>
      <p:sp>
        <p:nvSpPr>
          <p:cNvPr id="144388" name="Espace réservé du numéro de diapositive 3">
            <a:extLst>
              <a:ext uri="{FF2B5EF4-FFF2-40B4-BE49-F238E27FC236}">
                <a16:creationId xmlns:a16="http://schemas.microsoft.com/office/drawing/2014/main" id="{19EBCA4F-E786-48FC-B7F2-AA643F14C9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B836BC-02EE-4D33-80F5-107381F2E20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44389" name="Espace réservé de la date 2">
            <a:extLst>
              <a:ext uri="{FF2B5EF4-FFF2-40B4-BE49-F238E27FC236}">
                <a16:creationId xmlns:a16="http://schemas.microsoft.com/office/drawing/2014/main" id="{12E8E324-1066-46B9-92D7-74B4B3B7E2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ce réservé du contenu 4">
            <a:extLst>
              <a:ext uri="{FF2B5EF4-FFF2-40B4-BE49-F238E27FC236}">
                <a16:creationId xmlns:a16="http://schemas.microsoft.com/office/drawing/2014/main" id="{B8C6C2B3-3A27-4E01-B99D-DAF3EDAC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125538"/>
            <a:ext cx="7200900" cy="4824412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457200" lvl="1" indent="-45720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L’ajout des comptes d’utilisateur :</a:t>
            </a:r>
          </a:p>
          <a:p>
            <a:pPr marL="857250" lvl="2" indent="-4572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par SQL Server Entreprise Manager</a:t>
            </a:r>
          </a:p>
          <a:p>
            <a:pPr marL="857250" lvl="2" indent="-4572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ou par </a:t>
            </a:r>
            <a:r>
              <a:rPr lang="fr-FR" altLang="fr-FR" sz="2800" b="1">
                <a:solidFill>
                  <a:srgbClr val="FF0000"/>
                </a:solidFill>
              </a:rPr>
              <a:t>sp_grantdbaccess</a:t>
            </a:r>
            <a:endParaRPr lang="fr-FR" altLang="fr-FR" sz="2800"/>
          </a:p>
          <a:p>
            <a:pPr marL="457200" lvl="1" indent="-45720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L’ajout peut aussi être fait </a:t>
            </a:r>
            <a:r>
              <a:rPr lang="fr-FR" altLang="fr-FR" sz="3000" b="1">
                <a:solidFill>
                  <a:srgbClr val="FF0000"/>
                </a:solidFill>
              </a:rPr>
              <a:t>lors de la création</a:t>
            </a:r>
            <a:r>
              <a:rPr lang="fr-FR" altLang="fr-FR" sz="3000"/>
              <a:t> des comptes de connexion</a:t>
            </a:r>
          </a:p>
          <a:p>
            <a:pPr marL="457200" lvl="1" indent="-45720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 </a:t>
            </a:r>
            <a:r>
              <a:rPr lang="fr-FR" altLang="fr-FR" sz="3000">
                <a:solidFill>
                  <a:srgbClr val="FF0000"/>
                </a:solidFill>
              </a:rPr>
              <a:t>Qui peut faire l’ajout ?</a:t>
            </a:r>
          </a:p>
          <a:p>
            <a:pPr marL="857250" lvl="2" indent="-4572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propriétaire de la BD </a:t>
            </a:r>
          </a:p>
          <a:p>
            <a:pPr marL="857250" lvl="2" indent="-4572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les administrateurs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A6AFD35-1FC8-4C84-8E3C-D3DE4A072C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850" y="44450"/>
            <a:ext cx="8496300" cy="936625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Attribution des c</a:t>
            </a:r>
            <a:r>
              <a:rPr lang="fr-FR" sz="3800" b="1" dirty="0" err="1">
                <a:latin typeface="+mn-lt"/>
                <a:ea typeface="+mn-ea"/>
                <a:cs typeface="+mn-cs"/>
              </a:rPr>
              <a:t>omptes</a:t>
            </a:r>
            <a:r>
              <a:rPr lang="fr-FR" sz="3800" b="1" dirty="0">
                <a:latin typeface="+mn-lt"/>
                <a:ea typeface="+mn-ea"/>
                <a:cs typeface="+mn-cs"/>
              </a:rPr>
              <a:t> de connexion à des comptes d’utilisateur</a:t>
            </a:r>
          </a:p>
        </p:txBody>
      </p:sp>
      <p:sp>
        <p:nvSpPr>
          <p:cNvPr id="145412" name="Espace réservé du numéro de diapositive 3">
            <a:extLst>
              <a:ext uri="{FF2B5EF4-FFF2-40B4-BE49-F238E27FC236}">
                <a16:creationId xmlns:a16="http://schemas.microsoft.com/office/drawing/2014/main" id="{98348FD4-17F3-4A44-BE47-48D63A508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2CEB8-650A-4555-9EA7-0E2254BCEBB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45413" name="Espace réservé de la date 2">
            <a:extLst>
              <a:ext uri="{FF2B5EF4-FFF2-40B4-BE49-F238E27FC236}">
                <a16:creationId xmlns:a16="http://schemas.microsoft.com/office/drawing/2014/main" id="{443D1BA3-D2FD-4AED-82FE-292537ECCD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ce réservé du contenu 4">
            <a:extLst>
              <a:ext uri="{FF2B5EF4-FFF2-40B4-BE49-F238E27FC236}">
                <a16:creationId xmlns:a16="http://schemas.microsoft.com/office/drawing/2014/main" id="{21196216-E242-4CE3-9FFE-2270F20CC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836613"/>
            <a:ext cx="6913562" cy="5329237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457200" lvl="1" indent="-4572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200" b="1"/>
              <a:t> </a:t>
            </a:r>
            <a:r>
              <a:rPr lang="fr-FR" altLang="fr-FR" sz="3200" b="1">
                <a:solidFill>
                  <a:srgbClr val="FF0000"/>
                </a:solidFill>
              </a:rPr>
              <a:t>sa</a:t>
            </a:r>
            <a:r>
              <a:rPr lang="fr-FR" altLang="fr-FR" sz="3200">
                <a:solidFill>
                  <a:srgbClr val="FF0000"/>
                </a:solidFill>
              </a:rPr>
              <a:t> </a:t>
            </a:r>
            <a:r>
              <a:rPr lang="fr-FR" altLang="fr-FR" sz="3200"/>
              <a:t>et les membres </a:t>
            </a:r>
            <a:r>
              <a:rPr lang="fr-FR" altLang="fr-FR" sz="3200" b="1">
                <a:solidFill>
                  <a:srgbClr val="FF0000"/>
                </a:solidFill>
              </a:rPr>
              <a:t>sysadmin</a:t>
            </a:r>
            <a:r>
              <a:rPr lang="fr-FR" altLang="fr-FR" sz="3200">
                <a:solidFill>
                  <a:srgbClr val="FF0000"/>
                </a:solidFill>
              </a:rPr>
              <a:t> </a:t>
            </a:r>
            <a:r>
              <a:rPr lang="fr-FR" altLang="fr-FR" sz="3200"/>
              <a:t>mappés sur </a:t>
            </a:r>
            <a:r>
              <a:rPr lang="fr-FR" altLang="fr-FR" sz="3200" b="1"/>
              <a:t>dbo</a:t>
            </a:r>
            <a:r>
              <a:rPr lang="fr-FR" altLang="fr-FR" sz="3200"/>
              <a:t> dans toutes les BD</a:t>
            </a:r>
          </a:p>
          <a:p>
            <a:pPr marL="457200" lvl="1" indent="-4572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200"/>
              <a:t>Tous les objets créés par un administrateur système font partie de </a:t>
            </a:r>
            <a:r>
              <a:rPr lang="fr-FR" altLang="fr-FR" sz="3200" b="1"/>
              <a:t>dbo</a:t>
            </a:r>
          </a:p>
          <a:p>
            <a:pPr marL="457200" lvl="1" indent="-4572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200"/>
              <a:t>C’est un </a:t>
            </a:r>
            <a:r>
              <a:rPr lang="fr-FR" altLang="fr-FR" sz="3200" b="1">
                <a:solidFill>
                  <a:srgbClr val="FF0000"/>
                </a:solidFill>
              </a:rPr>
              <a:t>compte par défaut </a:t>
            </a:r>
            <a:r>
              <a:rPr lang="fr-FR" altLang="fr-FR" sz="3200"/>
              <a:t>et ne peut pas être supprimé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C28B639-0AB8-47F5-A894-811432C5F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50" y="44450"/>
            <a:ext cx="7561263" cy="792163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C</a:t>
            </a:r>
            <a:r>
              <a:rPr lang="fr-FR" sz="3800" b="1" dirty="0" err="1">
                <a:latin typeface="+mn-lt"/>
                <a:ea typeface="+mn-ea"/>
                <a:cs typeface="+mn-cs"/>
              </a:rPr>
              <a:t>ompte</a:t>
            </a:r>
            <a:r>
              <a:rPr lang="fr-FR" sz="3800" b="1" dirty="0">
                <a:latin typeface="+mn-lt"/>
                <a:ea typeface="+mn-ea"/>
                <a:cs typeface="+mn-cs"/>
              </a:rPr>
              <a:t> d’utilisateur </a:t>
            </a:r>
            <a:r>
              <a:rPr lang="fr-FR" sz="3800" b="1" i="1" dirty="0" err="1">
                <a:latin typeface="+mn-lt"/>
                <a:ea typeface="+mn-ea"/>
                <a:cs typeface="+mn-cs"/>
              </a:rPr>
              <a:t>dbo</a:t>
            </a:r>
            <a:endParaRPr lang="fr-FR" sz="3800" b="1" i="1" dirty="0">
              <a:latin typeface="+mn-lt"/>
              <a:ea typeface="+mn-ea"/>
              <a:cs typeface="+mn-cs"/>
            </a:endParaRPr>
          </a:p>
        </p:txBody>
      </p:sp>
      <p:sp>
        <p:nvSpPr>
          <p:cNvPr id="146436" name="Espace réservé du numéro de diapositive 3">
            <a:extLst>
              <a:ext uri="{FF2B5EF4-FFF2-40B4-BE49-F238E27FC236}">
                <a16:creationId xmlns:a16="http://schemas.microsoft.com/office/drawing/2014/main" id="{C0FB3B7C-B61D-4E3F-A76E-2F3FF58C5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60FBA9-3FED-48B2-A28B-DEEE72E9575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46437" name="Espace réservé de la date 2">
            <a:extLst>
              <a:ext uri="{FF2B5EF4-FFF2-40B4-BE49-F238E27FC236}">
                <a16:creationId xmlns:a16="http://schemas.microsoft.com/office/drawing/2014/main" id="{EA8EF856-9E40-4CC6-A083-29E295A43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ce réservé du contenu 4">
            <a:extLst>
              <a:ext uri="{FF2B5EF4-FFF2-40B4-BE49-F238E27FC236}">
                <a16:creationId xmlns:a16="http://schemas.microsoft.com/office/drawing/2014/main" id="{25521C04-7D6A-4781-892B-08CF9293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125538"/>
            <a:ext cx="7343775" cy="467995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179388" lvl="1" indent="-179388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200"/>
              <a:t> Autorise les </a:t>
            </a:r>
            <a:r>
              <a:rPr lang="fr-FR" altLang="fr-FR" sz="3200" b="1">
                <a:solidFill>
                  <a:srgbClr val="FF0000"/>
                </a:solidFill>
              </a:rPr>
              <a:t>connexions sans compte </a:t>
            </a:r>
            <a:r>
              <a:rPr lang="fr-FR" altLang="fr-FR" sz="3200"/>
              <a:t>d’utilisateur associé à accéder à une BD</a:t>
            </a:r>
          </a:p>
          <a:p>
            <a:pPr marL="179388" lvl="1" indent="-179388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200"/>
              <a:t> On peut lui </a:t>
            </a:r>
            <a:r>
              <a:rPr lang="fr-FR" altLang="fr-FR" sz="3200" b="1">
                <a:solidFill>
                  <a:srgbClr val="FF0000"/>
                </a:solidFill>
              </a:rPr>
              <a:t>attribuer</a:t>
            </a:r>
            <a:r>
              <a:rPr lang="fr-FR" altLang="fr-FR" sz="3200">
                <a:solidFill>
                  <a:srgbClr val="FF0000"/>
                </a:solidFill>
              </a:rPr>
              <a:t> </a:t>
            </a:r>
            <a:r>
              <a:rPr lang="fr-FR" altLang="fr-FR" sz="3200"/>
              <a:t>des autorisations</a:t>
            </a:r>
          </a:p>
          <a:p>
            <a:pPr marL="179388" lvl="1" indent="-179388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200"/>
              <a:t> On peut </a:t>
            </a:r>
            <a:r>
              <a:rPr lang="fr-FR" altLang="fr-FR" sz="3200" b="1">
                <a:solidFill>
                  <a:srgbClr val="FF0000"/>
                </a:solidFill>
              </a:rPr>
              <a:t>supprimer/ajouter</a:t>
            </a:r>
            <a:r>
              <a:rPr lang="fr-FR" altLang="fr-FR" sz="3200"/>
              <a:t> </a:t>
            </a:r>
            <a:r>
              <a:rPr lang="fr-FR" altLang="fr-FR" sz="3200" b="1"/>
              <a:t>guest</a:t>
            </a:r>
            <a:r>
              <a:rPr lang="fr-FR" altLang="fr-FR" sz="3200"/>
              <a:t> de toutes les BD sauf les BD </a:t>
            </a:r>
            <a:r>
              <a:rPr lang="fr-FR" altLang="fr-FR" sz="3200" b="1"/>
              <a:t>master</a:t>
            </a:r>
            <a:r>
              <a:rPr lang="fr-FR" altLang="fr-FR" sz="3200"/>
              <a:t> et </a:t>
            </a:r>
            <a:r>
              <a:rPr lang="fr-FR" altLang="fr-FR" sz="3200" b="1"/>
              <a:t>tempdb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7F3E596-FAA3-47CF-A409-016E0982F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50" y="115888"/>
            <a:ext cx="7561263" cy="865187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C</a:t>
            </a:r>
            <a:r>
              <a:rPr lang="fr-FR" sz="3800" b="1" dirty="0" err="1">
                <a:latin typeface="+mn-lt"/>
                <a:ea typeface="+mn-ea"/>
                <a:cs typeface="+mn-cs"/>
              </a:rPr>
              <a:t>ompte</a:t>
            </a:r>
            <a:r>
              <a:rPr lang="fr-FR" sz="3800" b="1" dirty="0">
                <a:latin typeface="+mn-lt"/>
                <a:ea typeface="+mn-ea"/>
                <a:cs typeface="+mn-cs"/>
              </a:rPr>
              <a:t> d’utilisateur </a:t>
            </a:r>
            <a:r>
              <a:rPr lang="fr-FR" sz="3800" b="1" i="1" dirty="0" err="1">
                <a:latin typeface="+mn-lt"/>
                <a:ea typeface="+mn-ea"/>
                <a:cs typeface="+mn-cs"/>
              </a:rPr>
              <a:t>guest</a:t>
            </a:r>
            <a:endParaRPr lang="fr-FR" sz="3800" b="1" i="1" dirty="0">
              <a:latin typeface="+mn-lt"/>
              <a:ea typeface="+mn-ea"/>
              <a:cs typeface="+mn-cs"/>
            </a:endParaRPr>
          </a:p>
        </p:txBody>
      </p:sp>
      <p:sp>
        <p:nvSpPr>
          <p:cNvPr id="147460" name="Espace réservé du numéro de diapositive 3">
            <a:extLst>
              <a:ext uri="{FF2B5EF4-FFF2-40B4-BE49-F238E27FC236}">
                <a16:creationId xmlns:a16="http://schemas.microsoft.com/office/drawing/2014/main" id="{D0752068-CDBC-47A5-A64B-8FEECC7118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B985B1-5EA6-46B6-A49E-06DA8998ED1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47461" name="Espace réservé de la date 2">
            <a:extLst>
              <a:ext uri="{FF2B5EF4-FFF2-40B4-BE49-F238E27FC236}">
                <a16:creationId xmlns:a16="http://schemas.microsoft.com/office/drawing/2014/main" id="{7580ACB6-ABE1-4958-9BFB-0130F08696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1D1418F-182D-4C53-8225-08826ED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268413"/>
            <a:ext cx="7561263" cy="4824412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36000" rIns="36000" bIns="36000" rtlCol="0">
            <a:noAutofit/>
          </a:bodyPr>
          <a:lstStyle/>
          <a:p>
            <a:pPr marL="457200" lvl="1" indent="-4572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400" dirty="0"/>
              <a:t>Servent à </a:t>
            </a:r>
            <a:r>
              <a:rPr lang="fr-FR" sz="3400" b="1" dirty="0">
                <a:solidFill>
                  <a:srgbClr val="FF0000"/>
                </a:solidFill>
              </a:rPr>
              <a:t>regrouper</a:t>
            </a:r>
            <a:r>
              <a:rPr lang="fr-FR" sz="3400" dirty="0">
                <a:solidFill>
                  <a:srgbClr val="FF0000"/>
                </a:solidFill>
              </a:rPr>
              <a:t> </a:t>
            </a:r>
            <a:r>
              <a:rPr lang="fr-FR" sz="3400" dirty="0"/>
              <a:t>des utilisateurs en une seule unité à laquelle on peut attribuer des droits</a:t>
            </a:r>
          </a:p>
          <a:p>
            <a:pPr marL="457200" lvl="1" indent="-4572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400" b="1" dirty="0"/>
              <a:t>3 types de rôles :</a:t>
            </a:r>
          </a:p>
          <a:p>
            <a:pPr marL="715963" lvl="1" indent="-17938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FF0000"/>
                </a:solidFill>
              </a:rPr>
              <a:t>Rôles</a:t>
            </a:r>
            <a:r>
              <a:rPr lang="fr-FR" sz="3000" dirty="0"/>
              <a:t> fixes de </a:t>
            </a:r>
            <a:r>
              <a:rPr lang="fr-FR" sz="3000" b="1" dirty="0">
                <a:solidFill>
                  <a:srgbClr val="FF0000"/>
                </a:solidFill>
              </a:rPr>
              <a:t>serveur</a:t>
            </a:r>
          </a:p>
          <a:p>
            <a:pPr marL="715963" lvl="1" indent="-17938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FF0000"/>
                </a:solidFill>
              </a:rPr>
              <a:t>Rôles</a:t>
            </a:r>
            <a:r>
              <a:rPr lang="fr-FR" sz="3000" dirty="0">
                <a:solidFill>
                  <a:srgbClr val="FF0000"/>
                </a:solidFill>
              </a:rPr>
              <a:t> </a:t>
            </a:r>
            <a:r>
              <a:rPr lang="fr-FR" sz="3000" dirty="0"/>
              <a:t>fixes de </a:t>
            </a:r>
            <a:r>
              <a:rPr lang="fr-FR" sz="3000" b="1" dirty="0">
                <a:solidFill>
                  <a:srgbClr val="FF0000"/>
                </a:solidFill>
              </a:rPr>
              <a:t>BD</a:t>
            </a:r>
          </a:p>
          <a:p>
            <a:pPr marL="715963" lvl="1" indent="-179388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FF0000"/>
                </a:solidFill>
              </a:rPr>
              <a:t>Rôles de BD définis</a:t>
            </a:r>
            <a:r>
              <a:rPr lang="fr-FR" sz="3000" b="1" dirty="0"/>
              <a:t> </a:t>
            </a:r>
            <a:r>
              <a:rPr lang="fr-FR" sz="3000" dirty="0"/>
              <a:t>par l’utilisateur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AEC23129-6D54-47FB-8C2D-B48D2D4FC7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07375" cy="1081087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Attribution des c</a:t>
            </a:r>
            <a:r>
              <a:rPr lang="fr-FR" sz="3800" b="1" dirty="0" err="1">
                <a:latin typeface="+mn-lt"/>
                <a:ea typeface="+mn-ea"/>
                <a:cs typeface="+mn-cs"/>
              </a:rPr>
              <a:t>omptes</a:t>
            </a:r>
            <a:r>
              <a:rPr lang="fr-FR" sz="3800" b="1" dirty="0">
                <a:latin typeface="+mn-lt"/>
                <a:ea typeface="+mn-ea"/>
                <a:cs typeface="+mn-cs"/>
              </a:rPr>
              <a:t> de</a:t>
            </a:r>
            <a:br>
              <a:rPr lang="fr-FR" sz="3800" b="1" dirty="0">
                <a:latin typeface="+mn-lt"/>
                <a:ea typeface="+mn-ea"/>
                <a:cs typeface="+mn-cs"/>
              </a:rPr>
            </a:br>
            <a:r>
              <a:rPr lang="fr-FR" sz="3800" b="1" dirty="0">
                <a:latin typeface="+mn-lt"/>
                <a:ea typeface="+mn-ea"/>
                <a:cs typeface="+mn-cs"/>
              </a:rPr>
              <a:t>connexion à des rôles</a:t>
            </a:r>
          </a:p>
        </p:txBody>
      </p:sp>
      <p:sp>
        <p:nvSpPr>
          <p:cNvPr id="149508" name="Espace réservé du numéro de diapositive 3">
            <a:extLst>
              <a:ext uri="{FF2B5EF4-FFF2-40B4-BE49-F238E27FC236}">
                <a16:creationId xmlns:a16="http://schemas.microsoft.com/office/drawing/2014/main" id="{EC289BE2-D660-413E-923F-AA4689AF9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EB4107-E055-49FF-ABA7-B70BE9887B1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49509" name="Espace réservé de la date 2">
            <a:extLst>
              <a:ext uri="{FF2B5EF4-FFF2-40B4-BE49-F238E27FC236}">
                <a16:creationId xmlns:a16="http://schemas.microsoft.com/office/drawing/2014/main" id="{5B4E7E9D-D595-4CBA-8EFE-EC6DC25FCA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6CDF1531-230A-4D2E-BE70-0C0646853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088" y="115888"/>
            <a:ext cx="7416800" cy="792162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Rôles fixes de serveur</a:t>
            </a:r>
          </a:p>
        </p:txBody>
      </p:sp>
      <p:sp>
        <p:nvSpPr>
          <p:cNvPr id="150531" name="Espace réservé du numéro de diapositive 3">
            <a:extLst>
              <a:ext uri="{FF2B5EF4-FFF2-40B4-BE49-F238E27FC236}">
                <a16:creationId xmlns:a16="http://schemas.microsoft.com/office/drawing/2014/main" id="{92870D79-FCCB-4095-82F8-12176718EE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E77B90-A08C-43C4-8920-C5694BB48E8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50532" name="Espace réservé du contenu 2">
            <a:extLst>
              <a:ext uri="{FF2B5EF4-FFF2-40B4-BE49-F238E27FC236}">
                <a16:creationId xmlns:a16="http://schemas.microsoft.com/office/drawing/2014/main" id="{8ACEF43B-A2ED-4279-9569-1AED2AB7F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981075"/>
            <a:ext cx="7559675" cy="49688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indent="-34925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 Permettent de regrouper des </a:t>
            </a:r>
            <a:r>
              <a:rPr lang="fr-FR" altLang="fr-FR" sz="3400" b="1">
                <a:solidFill>
                  <a:srgbClr val="FF0000"/>
                </a:solidFill>
              </a:rPr>
              <a:t>privilèges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d’administration au niveau du </a:t>
            </a:r>
            <a:r>
              <a:rPr lang="fr-FR" altLang="fr-FR" sz="3400" b="1">
                <a:solidFill>
                  <a:srgbClr val="FF0000"/>
                </a:solidFill>
              </a:rPr>
              <a:t>serveur</a:t>
            </a:r>
          </a:p>
          <a:p>
            <a:pPr marL="34925" indent="-34925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 Sont gérés indépendamment des BD utilisateur</a:t>
            </a:r>
          </a:p>
          <a:p>
            <a:pPr marL="34925" indent="-34925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 Sont stockés dans la table système </a:t>
            </a:r>
            <a:r>
              <a:rPr lang="fr-FR" altLang="fr-FR" sz="3400" b="1">
                <a:solidFill>
                  <a:srgbClr val="FF0000"/>
                </a:solidFill>
              </a:rPr>
              <a:t>sysxlogins</a:t>
            </a:r>
          </a:p>
        </p:txBody>
      </p:sp>
      <p:sp>
        <p:nvSpPr>
          <p:cNvPr id="150533" name="Espace réservé de la date 2">
            <a:extLst>
              <a:ext uri="{FF2B5EF4-FFF2-40B4-BE49-F238E27FC236}">
                <a16:creationId xmlns:a16="http://schemas.microsoft.com/office/drawing/2014/main" id="{56AD6426-35D8-4C1B-A841-F91930C2A9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F8A0C340-3FF3-4588-B42C-C791B28457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5536" y="764704"/>
          <a:ext cx="8424936" cy="5616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2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354">
                <a:tc>
                  <a:txBody>
                    <a:bodyPr/>
                    <a:lstStyle/>
                    <a:p>
                      <a:pPr algn="just"/>
                      <a:r>
                        <a:rPr lang="fr-FR" sz="2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Nom du Rôle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6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Autorisations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283">
                <a:tc>
                  <a:txBody>
                    <a:bodyPr/>
                    <a:lstStyle/>
                    <a:p>
                      <a:pPr algn="just"/>
                      <a:r>
                        <a:rPr lang="fr-FR" sz="2600" b="1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effectLst/>
                        </a:rPr>
                        <a:t>sysadmin</a:t>
                      </a:r>
                      <a:endParaRPr lang="fr-FR" sz="26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Effectuer n’importe quelle activité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283">
                <a:tc>
                  <a:txBody>
                    <a:bodyPr/>
                    <a:lstStyle/>
                    <a:p>
                      <a:pPr algn="just"/>
                      <a:r>
                        <a:rPr lang="fr-FR" sz="26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</a:rPr>
                        <a:t>dbcreator</a:t>
                      </a:r>
                      <a:endParaRPr lang="fr-FR" sz="2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Gérer et modifier des BD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283">
                <a:tc>
                  <a:txBody>
                    <a:bodyPr/>
                    <a:lstStyle/>
                    <a:p>
                      <a:pPr algn="just"/>
                      <a:r>
                        <a:rPr lang="fr-FR" sz="26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</a:rPr>
                        <a:t>diskadmin</a:t>
                      </a:r>
                      <a:endParaRPr lang="fr-FR" sz="2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Gérer des fichiers disque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283">
                <a:tc>
                  <a:txBody>
                    <a:bodyPr/>
                    <a:lstStyle/>
                    <a:p>
                      <a:pPr algn="just"/>
                      <a:r>
                        <a:rPr lang="fr-FR" sz="26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</a:rPr>
                        <a:t>processadmin</a:t>
                      </a:r>
                      <a:endParaRPr lang="fr-FR" sz="2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Gérer les processus SQL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283">
                <a:tc>
                  <a:txBody>
                    <a:bodyPr/>
                    <a:lstStyle/>
                    <a:p>
                      <a:pPr algn="just"/>
                      <a:r>
                        <a:rPr lang="fr-FR" sz="26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serveradmin</a:t>
                      </a:r>
                      <a:endParaRPr lang="fr-FR" sz="2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Configurer les paramètres du serveur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283">
                <a:tc>
                  <a:txBody>
                    <a:bodyPr/>
                    <a:lstStyle/>
                    <a:p>
                      <a:pPr algn="just"/>
                      <a:r>
                        <a:rPr lang="fr-FR" sz="26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setupadmin</a:t>
                      </a:r>
                      <a:endParaRPr lang="fr-FR" sz="2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Installer la réplication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283">
                <a:tc>
                  <a:txBody>
                    <a:bodyPr/>
                    <a:lstStyle/>
                    <a:p>
                      <a:pPr algn="just"/>
                      <a:r>
                        <a:rPr lang="fr-FR" sz="26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securityadmin</a:t>
                      </a:r>
                      <a:endParaRPr lang="fr-FR" sz="2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Gérer et contrôler les connexions au serveur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3283">
                <a:tc>
                  <a:txBody>
                    <a:bodyPr/>
                    <a:lstStyle/>
                    <a:p>
                      <a:pPr algn="just"/>
                      <a:r>
                        <a:rPr lang="fr-FR" sz="26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</a:rPr>
                        <a:t>bulkadmin</a:t>
                      </a:r>
                      <a:endParaRPr lang="fr-FR" sz="2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Exécuter des instructions BULK INSERT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Sous-titre 2">
            <a:extLst>
              <a:ext uri="{FF2B5EF4-FFF2-40B4-BE49-F238E27FC236}">
                <a16:creationId xmlns:a16="http://schemas.microsoft.com/office/drawing/2014/main" id="{BBF3D553-B99E-412B-BC61-4F516A2D6A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0113" y="115888"/>
            <a:ext cx="7416800" cy="604837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Rôles fixes de serveur</a:t>
            </a:r>
          </a:p>
        </p:txBody>
      </p:sp>
      <p:sp>
        <p:nvSpPr>
          <p:cNvPr id="151556" name="Espace réservé du numéro de diapositive 3">
            <a:extLst>
              <a:ext uri="{FF2B5EF4-FFF2-40B4-BE49-F238E27FC236}">
                <a16:creationId xmlns:a16="http://schemas.microsoft.com/office/drawing/2014/main" id="{ADE225BE-FC8D-414E-93D3-0BFDB430A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80EC5E-B64C-429D-AF6A-3A8EFCF8CFF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51557" name="Espace réservé de la date 3">
            <a:extLst>
              <a:ext uri="{FF2B5EF4-FFF2-40B4-BE49-F238E27FC236}">
                <a16:creationId xmlns:a16="http://schemas.microsoft.com/office/drawing/2014/main" id="{B31AD87B-3DF8-4842-B765-0B32BDEBC0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9FAB9F0A-558B-4F3C-8BEA-A86C819F82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13" y="44450"/>
            <a:ext cx="8207375" cy="1008063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Attribution d’un compte de connexion à un rôle fixe de serveur</a:t>
            </a:r>
          </a:p>
        </p:txBody>
      </p:sp>
      <p:sp>
        <p:nvSpPr>
          <p:cNvPr id="152579" name="Espace réservé du numéro de diapositive 3">
            <a:extLst>
              <a:ext uri="{FF2B5EF4-FFF2-40B4-BE49-F238E27FC236}">
                <a16:creationId xmlns:a16="http://schemas.microsoft.com/office/drawing/2014/main" id="{78B2243B-3483-4C33-8163-4573EC1B45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D2893-7ABB-4488-BDBE-63A88CD647F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52580" name="Espace réservé du contenu 2">
            <a:extLst>
              <a:ext uri="{FF2B5EF4-FFF2-40B4-BE49-F238E27FC236}">
                <a16:creationId xmlns:a16="http://schemas.microsoft.com/office/drawing/2014/main" id="{63AD1B47-136B-4D0D-A083-421D5411C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1123950"/>
            <a:ext cx="7777163" cy="49688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34925" indent="-34925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Par </a:t>
            </a:r>
            <a:r>
              <a:rPr lang="fr-FR" altLang="fr-FR" sz="3000" b="1">
                <a:solidFill>
                  <a:srgbClr val="FF0000"/>
                </a:solidFill>
              </a:rPr>
              <a:t>sp_addsrvrolemember </a:t>
            </a:r>
            <a:r>
              <a:rPr lang="fr-FR" altLang="fr-FR" sz="3000"/>
              <a:t>ou</a:t>
            </a:r>
            <a:r>
              <a:rPr lang="fr-FR" altLang="fr-FR" sz="3000" b="1">
                <a:solidFill>
                  <a:srgbClr val="FF0000"/>
                </a:solidFill>
              </a:rPr>
              <a:t> </a:t>
            </a:r>
            <a:r>
              <a:rPr lang="fr-FR" altLang="fr-FR" sz="3000"/>
              <a:t>SQL Server Entreprise Manager</a:t>
            </a:r>
            <a:endParaRPr lang="fr-FR" altLang="fr-FR" sz="3000" b="1">
              <a:solidFill>
                <a:srgbClr val="FF0000"/>
              </a:solidFill>
            </a:endParaRPr>
          </a:p>
          <a:p>
            <a:pPr marL="34925" indent="-34925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Rôles fixes de serveur figés </a:t>
            </a:r>
            <a:r>
              <a:rPr lang="fr-FR" altLang="fr-FR" sz="3000"/>
              <a:t>: pas d’ajout ni modif ni supp</a:t>
            </a:r>
          </a:p>
          <a:p>
            <a:pPr marL="34925" indent="-34925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Les </a:t>
            </a:r>
            <a:r>
              <a:rPr lang="fr-FR" altLang="fr-FR" sz="3000" b="1">
                <a:solidFill>
                  <a:srgbClr val="FF0000"/>
                </a:solidFill>
              </a:rPr>
              <a:t>membres d’un rôle </a:t>
            </a:r>
            <a:r>
              <a:rPr lang="fr-FR" altLang="fr-FR" sz="3000"/>
              <a:t>fixe de serveur </a:t>
            </a:r>
            <a:r>
              <a:rPr lang="fr-FR" altLang="fr-FR" sz="3000" b="1">
                <a:solidFill>
                  <a:srgbClr val="FF0000"/>
                </a:solidFill>
              </a:rPr>
              <a:t>peuvent ajouter</a:t>
            </a:r>
            <a:r>
              <a:rPr lang="fr-FR" altLang="fr-FR" sz="3000"/>
              <a:t> d’autres comptes de connexions à ce rôle</a:t>
            </a:r>
          </a:p>
          <a:p>
            <a:pPr marL="34925" indent="-34925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Suppression d’un membre par SQL Server Entreprise Manager ou </a:t>
            </a:r>
            <a:r>
              <a:rPr lang="fr-FR" altLang="fr-FR" sz="3000" b="1">
                <a:solidFill>
                  <a:srgbClr val="FF0000"/>
                </a:solidFill>
              </a:rPr>
              <a:t>sp_dropsrvrolemember</a:t>
            </a:r>
            <a:endParaRPr lang="fr-FR" altLang="fr-FR" sz="3000">
              <a:solidFill>
                <a:srgbClr val="FF0000"/>
              </a:solidFill>
            </a:endParaRPr>
          </a:p>
        </p:txBody>
      </p:sp>
      <p:sp>
        <p:nvSpPr>
          <p:cNvPr id="152581" name="Espace réservé de la date 2">
            <a:extLst>
              <a:ext uri="{FF2B5EF4-FFF2-40B4-BE49-F238E27FC236}">
                <a16:creationId xmlns:a16="http://schemas.microsoft.com/office/drawing/2014/main" id="{4E2EEB53-5049-4CED-BD7D-043073EF1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08CA12D-14C3-4C04-936A-7F0417FF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557338"/>
            <a:ext cx="7416800" cy="4392612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altLang="fr-FR" b="1" i="1" u="sng"/>
              <a:t>Services installés par défaut (3/4)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 b="1" i="1">
                <a:solidFill>
                  <a:srgbClr val="C00000"/>
                </a:solidFill>
              </a:rPr>
              <a:t>Microsoft </a:t>
            </a:r>
            <a:r>
              <a:rPr lang="en-US" altLang="fr-FR" sz="3000" b="1" i="1">
                <a:solidFill>
                  <a:srgbClr val="C00000"/>
                </a:solidFill>
              </a:rPr>
              <a:t>Distributed</a:t>
            </a:r>
            <a:r>
              <a:rPr lang="fr-FR" altLang="fr-FR" sz="3000" b="1" i="1">
                <a:solidFill>
                  <a:srgbClr val="C00000"/>
                </a:solidFill>
              </a:rPr>
              <a:t> Transaction </a:t>
            </a:r>
            <a:r>
              <a:rPr lang="en-US" altLang="fr-FR" sz="3000" b="1" i="1">
                <a:solidFill>
                  <a:srgbClr val="C00000"/>
                </a:solidFill>
              </a:rPr>
              <a:t>Coordinator</a:t>
            </a:r>
            <a:endParaRPr lang="fr-FR" altLang="fr-FR" sz="3000" b="1" i="1"/>
          </a:p>
          <a:p>
            <a:pPr marL="1046163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Gère les transactions distribuées</a:t>
            </a:r>
          </a:p>
          <a:p>
            <a:pPr marL="1046163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Transactions utilisant des sources de données différentes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67C20E8C-EDA5-4E41-87EB-ABA8BAAF98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358775"/>
            <a:ext cx="8229600" cy="119856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/>
              <a:t>1.1 Présentation de SQL Server (suite)</a:t>
            </a:r>
            <a:br>
              <a:rPr lang="fr-FR" sz="4000" b="1" dirty="0"/>
            </a:br>
            <a:r>
              <a:rPr lang="fr-FR" sz="4000" i="1" dirty="0">
                <a:solidFill>
                  <a:srgbClr val="C00000"/>
                </a:solidFill>
              </a:rPr>
              <a:t>Services SQL-Server : (suite)</a:t>
            </a:r>
            <a:endParaRPr lang="fr-FR" sz="4000" i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508" name="Espace réservé du numéro de diapositive 3">
            <a:extLst>
              <a:ext uri="{FF2B5EF4-FFF2-40B4-BE49-F238E27FC236}">
                <a16:creationId xmlns:a16="http://schemas.microsoft.com/office/drawing/2014/main" id="{9CB98BDC-DA87-45F1-81BA-330CE4992F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C5A03C-A9BF-43DB-BD97-84F514FF945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1509" name="Espace réservé de la date 2">
            <a:extLst>
              <a:ext uri="{FF2B5EF4-FFF2-40B4-BE49-F238E27FC236}">
                <a16:creationId xmlns:a16="http://schemas.microsoft.com/office/drawing/2014/main" id="{990C276C-E317-425F-9355-89FB3F05BA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3658EA97-9882-48F3-9C11-1FD67816DE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088" y="188913"/>
            <a:ext cx="7416800" cy="863600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Rôles fixes de BD</a:t>
            </a:r>
          </a:p>
        </p:txBody>
      </p:sp>
      <p:sp>
        <p:nvSpPr>
          <p:cNvPr id="153603" name="Espace réservé du numéro de diapositive 3">
            <a:extLst>
              <a:ext uri="{FF2B5EF4-FFF2-40B4-BE49-F238E27FC236}">
                <a16:creationId xmlns:a16="http://schemas.microsoft.com/office/drawing/2014/main" id="{45816DC6-C55D-4C6E-8294-99502F4F9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FC0245-E9DF-403E-9E47-0C15AB091AA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53604" name="Espace réservé du contenu 2">
            <a:extLst>
              <a:ext uri="{FF2B5EF4-FFF2-40B4-BE49-F238E27FC236}">
                <a16:creationId xmlns:a16="http://schemas.microsoft.com/office/drawing/2014/main" id="{9E1BA987-C1ED-4C82-813B-06B52731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1268413"/>
            <a:ext cx="7129462" cy="43211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79388" indent="-179388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 Permettent de regrouper des </a:t>
            </a:r>
            <a:r>
              <a:rPr lang="fr-FR" altLang="fr-FR" sz="3400" b="1">
                <a:solidFill>
                  <a:srgbClr val="FF0000"/>
                </a:solidFill>
              </a:rPr>
              <a:t>privilèges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d’administration au niveau de la </a:t>
            </a:r>
            <a:r>
              <a:rPr lang="fr-FR" altLang="fr-FR" sz="3400" b="1">
                <a:solidFill>
                  <a:srgbClr val="FF0000"/>
                </a:solidFill>
              </a:rPr>
              <a:t>BD</a:t>
            </a:r>
          </a:p>
          <a:p>
            <a:pPr marL="179388" indent="-179388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 Sont stockés dans la table système </a:t>
            </a:r>
            <a:r>
              <a:rPr lang="fr-FR" altLang="fr-FR" sz="3400" b="1">
                <a:solidFill>
                  <a:srgbClr val="FF0000"/>
                </a:solidFill>
              </a:rPr>
              <a:t>sysusers de chaque BD</a:t>
            </a:r>
          </a:p>
        </p:txBody>
      </p:sp>
      <p:sp>
        <p:nvSpPr>
          <p:cNvPr id="153605" name="Espace réservé de la date 2">
            <a:extLst>
              <a:ext uri="{FF2B5EF4-FFF2-40B4-BE49-F238E27FC236}">
                <a16:creationId xmlns:a16="http://schemas.microsoft.com/office/drawing/2014/main" id="{7CA82BB3-B248-4DBE-8935-1DC19CEB73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CC3AE75C-DD01-44A2-9949-3972FA19C9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016" y="433791"/>
          <a:ext cx="8892480" cy="609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86">
                <a:tc>
                  <a:txBody>
                    <a:bodyPr/>
                    <a:lstStyle/>
                    <a:p>
                      <a:pPr algn="just"/>
                      <a:r>
                        <a:rPr lang="fr-FR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Nom du Rôle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Autorisations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41"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C000"/>
                          </a:solidFill>
                          <a:effectLst/>
                        </a:rPr>
                        <a:t>public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Gérer toutes les autorisations attribuées</a:t>
                      </a:r>
                      <a:r>
                        <a:rPr lang="fr-FR" sz="2200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2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par défaut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41"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</a:rPr>
                        <a:t>db_owner</a:t>
                      </a:r>
                      <a:endParaRPr lang="fr-FR" sz="2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Effectuer toutes les activités de rôle de 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266"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db_accessadmin</a:t>
                      </a:r>
                      <a:endParaRPr lang="fr-FR" sz="2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Ajouter ou supprimer des utilisateurs, des groupes et des rôles d’une 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41"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db_ddladmin</a:t>
                      </a:r>
                      <a:endParaRPr lang="fr-FR" sz="2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Ajouter, modifier ou supprimer les objets d’une 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8266"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db_securityadmin</a:t>
                      </a:r>
                      <a:endParaRPr lang="fr-FR" sz="2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Attribuer des autorisations sur les objets et les instructions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41"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db_backupoperator</a:t>
                      </a:r>
                      <a:endParaRPr lang="fr-FR" sz="2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Sauvegarder la BD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41"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db_datareader</a:t>
                      </a:r>
                      <a:endParaRPr lang="fr-FR" sz="2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Lire les données de toutes les tables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8266"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db_datawriter</a:t>
                      </a:r>
                      <a:endParaRPr lang="fr-FR" sz="2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Ajouter,</a:t>
                      </a:r>
                      <a:r>
                        <a:rPr lang="fr-FR" sz="2200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modifier ou supprimer les données de toutes les tables</a:t>
                      </a:r>
                      <a:endParaRPr lang="fr-FR" sz="2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2841"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db_denydatareader</a:t>
                      </a:r>
                      <a:endParaRPr lang="fr-FR" sz="2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Refuser</a:t>
                      </a:r>
                      <a:r>
                        <a:rPr lang="fr-FR" sz="2200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la lecture des données de toutes les tables</a:t>
                      </a:r>
                      <a:endParaRPr lang="fr-FR" sz="2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284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b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</a:rPr>
                        <a:t>db_denydatawriter</a:t>
                      </a:r>
                      <a:endParaRPr lang="fr-FR" sz="2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Refuser</a:t>
                      </a:r>
                      <a:r>
                        <a:rPr lang="fr-FR" sz="2200" b="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la modification des données de toutes les tables</a:t>
                      </a:r>
                      <a:endParaRPr lang="fr-FR" sz="22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Sous-titre 2">
            <a:extLst>
              <a:ext uri="{FF2B5EF4-FFF2-40B4-BE49-F238E27FC236}">
                <a16:creationId xmlns:a16="http://schemas.microsoft.com/office/drawing/2014/main" id="{49478AFD-1A21-4C6D-9B63-F17474272F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0113" y="0"/>
            <a:ext cx="7416800" cy="476250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Rôles fixes de BD</a:t>
            </a:r>
          </a:p>
        </p:txBody>
      </p:sp>
      <p:sp>
        <p:nvSpPr>
          <p:cNvPr id="154628" name="Espace réservé du numéro de diapositive 3">
            <a:extLst>
              <a:ext uri="{FF2B5EF4-FFF2-40B4-BE49-F238E27FC236}">
                <a16:creationId xmlns:a16="http://schemas.microsoft.com/office/drawing/2014/main" id="{87E6ED46-9266-410D-A536-54F947D809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E0E036-E0A8-4AE5-97CC-BC2289C3CF3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54629" name="Espace réservé de la date 3">
            <a:extLst>
              <a:ext uri="{FF2B5EF4-FFF2-40B4-BE49-F238E27FC236}">
                <a16:creationId xmlns:a16="http://schemas.microsoft.com/office/drawing/2014/main" id="{AD0E4E78-48A2-4F97-8CF9-68B0FBD4B0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E416E397-4DBE-40DE-8673-C357A0FE1E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0113" y="44450"/>
            <a:ext cx="7416800" cy="647700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Rôle </a:t>
            </a:r>
            <a:r>
              <a:rPr lang="fr-FR" sz="3800" b="1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public</a:t>
            </a:r>
          </a:p>
        </p:txBody>
      </p:sp>
      <p:sp>
        <p:nvSpPr>
          <p:cNvPr id="155651" name="Espace réservé du numéro de diapositive 3">
            <a:extLst>
              <a:ext uri="{FF2B5EF4-FFF2-40B4-BE49-F238E27FC236}">
                <a16:creationId xmlns:a16="http://schemas.microsoft.com/office/drawing/2014/main" id="{D948BFE2-6B40-4451-A1F9-F18ED0933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CFB7D0-2FBB-4767-86B1-54AAD603D41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55652" name="Espace réservé du contenu 2">
            <a:extLst>
              <a:ext uri="{FF2B5EF4-FFF2-40B4-BE49-F238E27FC236}">
                <a16:creationId xmlns:a16="http://schemas.microsoft.com/office/drawing/2014/main" id="{C15E546A-EB7C-44E2-8FEB-FD9F9350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620713"/>
            <a:ext cx="8208962" cy="56880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 Rôle spécial auquel appartient tout user de BD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 Ne peut pas être supprimé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 Permet de maintenir les autorisations par défaut des users d’une BD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 Ne peut pas se voir attribuer des utilisateurs, des groupes ou des rôles (</a:t>
            </a:r>
            <a:r>
              <a:rPr lang="fr-FR" altLang="fr-FR" sz="3000" b="1"/>
              <a:t>par défaut </a:t>
            </a:r>
            <a:r>
              <a:rPr lang="fr-FR" altLang="fr-FR" sz="3000"/>
              <a:t>ils y appartiennent)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 Il est présent dans chaque BD (système ou user)</a:t>
            </a:r>
          </a:p>
        </p:txBody>
      </p:sp>
      <p:sp>
        <p:nvSpPr>
          <p:cNvPr id="155653" name="Espace réservé de la date 2">
            <a:extLst>
              <a:ext uri="{FF2B5EF4-FFF2-40B4-BE49-F238E27FC236}">
                <a16:creationId xmlns:a16="http://schemas.microsoft.com/office/drawing/2014/main" id="{E2E7541B-5FA7-4F2B-8CBC-B30003DCE2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934196BD-F648-418D-89A7-09BE78D59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0113" y="44450"/>
            <a:ext cx="7416800" cy="792163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Tâches liées au rôle </a:t>
            </a:r>
            <a:r>
              <a:rPr lang="fr-FR" sz="3800" b="1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public</a:t>
            </a:r>
          </a:p>
        </p:txBody>
      </p:sp>
      <p:sp>
        <p:nvSpPr>
          <p:cNvPr id="156675" name="Espace réservé du numéro de diapositive 3">
            <a:extLst>
              <a:ext uri="{FF2B5EF4-FFF2-40B4-BE49-F238E27FC236}">
                <a16:creationId xmlns:a16="http://schemas.microsoft.com/office/drawing/2014/main" id="{E285C7FE-325A-4FA2-AFD1-3FB7F99FF2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AE8976-2BF7-4DC3-B9B6-6A36FB3DB07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56676" name="Espace réservé du contenu 2">
            <a:extLst>
              <a:ext uri="{FF2B5EF4-FFF2-40B4-BE49-F238E27FC236}">
                <a16:creationId xmlns:a16="http://schemas.microsoft.com/office/drawing/2014/main" id="{FAD15779-2F16-4000-94A7-BC8C7C00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836613"/>
            <a:ext cx="8064500" cy="55451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indent="-34925" eaLnBrk="1" hangingPunct="1">
              <a:lnSpc>
                <a:spcPct val="170000"/>
              </a:lnSpc>
              <a:spcBef>
                <a:spcPts val="600"/>
              </a:spcBef>
              <a:buFontTx/>
              <a:buChar char="-"/>
            </a:pPr>
            <a:r>
              <a:rPr lang="fr-FR" altLang="fr-FR" sz="2800"/>
              <a:t> Exécuter des instructions qui ne requièrent pas d’autorisations (comme l’instruction PRINT),</a:t>
            </a:r>
          </a:p>
          <a:p>
            <a:pPr marL="34925" indent="-34925" eaLnBrk="1" hangingPunct="1">
              <a:lnSpc>
                <a:spcPct val="170000"/>
              </a:lnSpc>
              <a:spcBef>
                <a:spcPts val="600"/>
              </a:spcBef>
              <a:buFontTx/>
              <a:buChar char="-"/>
            </a:pPr>
            <a:r>
              <a:rPr lang="fr-FR" altLang="fr-FR" sz="2800"/>
              <a:t> Afficher les informations des tables système et exécuter certaines procédures stockées système afin d’extraire des informations de la BD </a:t>
            </a:r>
            <a:r>
              <a:rPr lang="fr-FR" altLang="fr-FR" sz="2800" b="1"/>
              <a:t>master</a:t>
            </a:r>
            <a:r>
              <a:rPr lang="fr-FR" altLang="fr-FR" sz="2800"/>
              <a:t> des BD utilisateur auxquelles il a accès,</a:t>
            </a:r>
          </a:p>
          <a:p>
            <a:pPr marL="34925" indent="-34925" eaLnBrk="1" hangingPunct="1">
              <a:lnSpc>
                <a:spcPct val="170000"/>
              </a:lnSpc>
              <a:spcBef>
                <a:spcPts val="600"/>
              </a:spcBef>
              <a:buFontTx/>
              <a:buChar char="-"/>
            </a:pPr>
            <a:r>
              <a:rPr lang="fr-FR" altLang="fr-FR" sz="2800"/>
              <a:t> Avoir accès à toutes BD avec un compte </a:t>
            </a:r>
            <a:r>
              <a:rPr lang="fr-FR" altLang="fr-FR" sz="2800" b="1"/>
              <a:t>guest</a:t>
            </a:r>
          </a:p>
        </p:txBody>
      </p:sp>
      <p:sp>
        <p:nvSpPr>
          <p:cNvPr id="156677" name="Espace réservé de la date 2">
            <a:extLst>
              <a:ext uri="{FF2B5EF4-FFF2-40B4-BE49-F238E27FC236}">
                <a16:creationId xmlns:a16="http://schemas.microsoft.com/office/drawing/2014/main" id="{1A37F572-2D9A-4A28-83F4-94ED9E75E2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B0DCB85A-C315-4832-8C91-EA4655D243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188" y="44450"/>
            <a:ext cx="7705725" cy="936625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Attribution d’un compte de sécurité à un rôle fixe de BD</a:t>
            </a:r>
          </a:p>
        </p:txBody>
      </p:sp>
      <p:sp>
        <p:nvSpPr>
          <p:cNvPr id="157699" name="Espace réservé du numéro de diapositive 3">
            <a:extLst>
              <a:ext uri="{FF2B5EF4-FFF2-40B4-BE49-F238E27FC236}">
                <a16:creationId xmlns:a16="http://schemas.microsoft.com/office/drawing/2014/main" id="{CFB1F75C-181D-4ACE-9A33-77F6F4292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16844C-E2D9-475E-BE0D-1F1B0BB2BEC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57700" name="Espace réservé du contenu 2">
            <a:extLst>
              <a:ext uri="{FF2B5EF4-FFF2-40B4-BE49-F238E27FC236}">
                <a16:creationId xmlns:a16="http://schemas.microsoft.com/office/drawing/2014/main" id="{7B3D639B-908B-40E9-B9B8-D82831EF5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125538"/>
            <a:ext cx="7272337" cy="48958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34925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Par SQL Server Entreprise Manager ou la procédure système </a:t>
            </a:r>
            <a:r>
              <a:rPr lang="fr-FR" altLang="fr-FR" sz="3000" b="1">
                <a:solidFill>
                  <a:srgbClr val="FF0000"/>
                </a:solidFill>
              </a:rPr>
              <a:t>sp_addrolemember</a:t>
            </a:r>
            <a:endParaRPr lang="fr-FR" altLang="fr-FR" sz="3000">
              <a:solidFill>
                <a:srgbClr val="FF0000"/>
              </a:solidFill>
            </a:endParaRPr>
          </a:p>
          <a:p>
            <a:pPr marL="34925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Seuls les </a:t>
            </a:r>
            <a:r>
              <a:rPr lang="fr-FR" altLang="fr-FR" sz="3000" b="1">
                <a:solidFill>
                  <a:srgbClr val="FF0000"/>
                </a:solidFill>
              </a:rPr>
              <a:t>membres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du rôle </a:t>
            </a:r>
            <a:r>
              <a:rPr lang="fr-FR" altLang="fr-FR" sz="3000" b="1">
                <a:solidFill>
                  <a:srgbClr val="FF0000"/>
                </a:solidFill>
              </a:rPr>
              <a:t>db_owner</a:t>
            </a:r>
            <a:r>
              <a:rPr lang="fr-FR" altLang="fr-FR" sz="3000"/>
              <a:t> peuvent exécuter </a:t>
            </a:r>
            <a:r>
              <a:rPr lang="fr-FR" altLang="fr-FR" sz="3000" b="1"/>
              <a:t>sp_addrolemember</a:t>
            </a:r>
            <a:r>
              <a:rPr lang="fr-FR" altLang="fr-FR" sz="3000"/>
              <a:t> pour tous les rôles de la BD</a:t>
            </a:r>
          </a:p>
          <a:p>
            <a:pPr marL="34925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Rôles fixes de BD </a:t>
            </a:r>
            <a:r>
              <a:rPr lang="fr-FR" altLang="fr-FR" sz="3000" b="1">
                <a:solidFill>
                  <a:srgbClr val="FF0000"/>
                </a:solidFill>
              </a:rPr>
              <a:t>figés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: </a:t>
            </a:r>
            <a:r>
              <a:rPr lang="fr-FR" altLang="fr-FR" sz="3000" b="1"/>
              <a:t>pas</a:t>
            </a:r>
            <a:r>
              <a:rPr lang="fr-FR" altLang="fr-FR" sz="3000"/>
              <a:t> d’ajouter, modif ou supp</a:t>
            </a:r>
          </a:p>
        </p:txBody>
      </p:sp>
      <p:sp>
        <p:nvSpPr>
          <p:cNvPr id="157701" name="Espace réservé de la date 2">
            <a:extLst>
              <a:ext uri="{FF2B5EF4-FFF2-40B4-BE49-F238E27FC236}">
                <a16:creationId xmlns:a16="http://schemas.microsoft.com/office/drawing/2014/main" id="{E7A6B3CB-D68F-498D-B300-B352403696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E14D8F21-37AD-4678-9512-B61A6538AB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188" y="115888"/>
            <a:ext cx="7705725" cy="936625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Attribution d’un compte de sécurité à un rôle fixe de BD</a:t>
            </a:r>
          </a:p>
        </p:txBody>
      </p:sp>
      <p:sp>
        <p:nvSpPr>
          <p:cNvPr id="158723" name="Espace réservé du numéro de diapositive 3">
            <a:extLst>
              <a:ext uri="{FF2B5EF4-FFF2-40B4-BE49-F238E27FC236}">
                <a16:creationId xmlns:a16="http://schemas.microsoft.com/office/drawing/2014/main" id="{82F0E8EB-6D74-4268-816F-29711DB99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E157A9-9E05-4ED0-82B7-BB604CCBC18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58724" name="Espace réservé du contenu 2">
            <a:extLst>
              <a:ext uri="{FF2B5EF4-FFF2-40B4-BE49-F238E27FC236}">
                <a16:creationId xmlns:a16="http://schemas.microsoft.com/office/drawing/2014/main" id="{696D3760-D83A-4556-BDCA-9463A296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196975"/>
            <a:ext cx="7489825" cy="46799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179388" indent="-179388" algn="just" eaLnBrk="1" hangingPunct="1">
              <a:lnSpc>
                <a:spcPct val="16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Tous les </a:t>
            </a:r>
            <a:r>
              <a:rPr lang="fr-FR" altLang="fr-FR" sz="3000" b="1"/>
              <a:t>membres d’un rôle fixe </a:t>
            </a:r>
            <a:r>
              <a:rPr lang="fr-FR" altLang="fr-FR" sz="3000"/>
              <a:t>de BD peuvent </a:t>
            </a:r>
            <a:r>
              <a:rPr lang="fr-FR" altLang="fr-FR" sz="3000" b="1"/>
              <a:t>ajouter</a:t>
            </a:r>
            <a:r>
              <a:rPr lang="fr-FR" altLang="fr-FR" sz="3000"/>
              <a:t> d’autres </a:t>
            </a:r>
            <a:r>
              <a:rPr lang="fr-FR" altLang="fr-FR" sz="3000" b="1"/>
              <a:t>comptes de connexions à ce rôle</a:t>
            </a:r>
          </a:p>
          <a:p>
            <a:pPr marL="179388" indent="-179388" algn="just" eaLnBrk="1" hangingPunct="1">
              <a:lnSpc>
                <a:spcPct val="16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Suppression par SQL Server Entreprise Manager ou la procédure système </a:t>
            </a:r>
            <a:r>
              <a:rPr lang="fr-FR" altLang="fr-FR" sz="3000" b="1">
                <a:solidFill>
                  <a:srgbClr val="FF0000"/>
                </a:solidFill>
              </a:rPr>
              <a:t>sp_droprolemember</a:t>
            </a:r>
            <a:endParaRPr lang="fr-FR" altLang="fr-FR" sz="3000">
              <a:solidFill>
                <a:srgbClr val="FF0000"/>
              </a:solidFill>
            </a:endParaRPr>
          </a:p>
        </p:txBody>
      </p:sp>
      <p:sp>
        <p:nvSpPr>
          <p:cNvPr id="158725" name="Espace réservé de la date 2">
            <a:extLst>
              <a:ext uri="{FF2B5EF4-FFF2-40B4-BE49-F238E27FC236}">
                <a16:creationId xmlns:a16="http://schemas.microsoft.com/office/drawing/2014/main" id="{CD0D1868-538B-42E7-A942-3CB398BB68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E571752C-2803-4D8E-8847-482AA3E862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188" y="117475"/>
            <a:ext cx="7705725" cy="647700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Rôles de BD définis par l’utilisateur</a:t>
            </a:r>
          </a:p>
        </p:txBody>
      </p:sp>
      <p:sp>
        <p:nvSpPr>
          <p:cNvPr id="159747" name="Espace réservé du numéro de diapositive 3">
            <a:extLst>
              <a:ext uri="{FF2B5EF4-FFF2-40B4-BE49-F238E27FC236}">
                <a16:creationId xmlns:a16="http://schemas.microsoft.com/office/drawing/2014/main" id="{BFD1033D-4371-48BD-B0C6-418DDBCC4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CB681D-4310-47A8-A52E-B82573A8865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59748" name="Espace réservé du contenu 2">
            <a:extLst>
              <a:ext uri="{FF2B5EF4-FFF2-40B4-BE49-F238E27FC236}">
                <a16:creationId xmlns:a16="http://schemas.microsoft.com/office/drawing/2014/main" id="{967BE79A-9E2E-47CF-861E-C2BE6851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908050"/>
            <a:ext cx="8208963" cy="51847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indent="-34925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400"/>
              <a:t> Ajoutez un rôle :</a:t>
            </a:r>
          </a:p>
          <a:p>
            <a:pPr marL="434975" lvl="1" indent="-34925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2600"/>
              <a:t> </a:t>
            </a:r>
            <a:r>
              <a:rPr lang="fr-FR" altLang="fr-FR" sz="3000"/>
              <a:t>Lorsqu’un groupe de personnes doit effectuer un ensemble spécifique d’activités dans SQL Server</a:t>
            </a:r>
          </a:p>
          <a:p>
            <a:pPr marL="434975" lvl="1" indent="-34925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/>
              <a:t> Si vous ne disposez pas des autorisations pour gérer les comptes d’utilisateur W-2000</a:t>
            </a:r>
          </a:p>
          <a:p>
            <a:pPr marL="434975" lvl="1" indent="-34925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fr-FR" altLang="fr-FR" sz="2400" b="1"/>
          </a:p>
        </p:txBody>
      </p:sp>
      <p:sp>
        <p:nvSpPr>
          <p:cNvPr id="159749" name="Espace réservé de la date 3">
            <a:extLst>
              <a:ext uri="{FF2B5EF4-FFF2-40B4-BE49-F238E27FC236}">
                <a16:creationId xmlns:a16="http://schemas.microsoft.com/office/drawing/2014/main" id="{70097B4E-F344-4943-88EB-9208DB317D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E5EB3F89-50C3-419C-AB32-664A5441C1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388" y="188913"/>
            <a:ext cx="8748712" cy="936625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Ajout de Rôles de BD définis par l’utilisateur</a:t>
            </a:r>
          </a:p>
        </p:txBody>
      </p:sp>
      <p:sp>
        <p:nvSpPr>
          <p:cNvPr id="160771" name="Espace réservé du numéro de diapositive 3">
            <a:extLst>
              <a:ext uri="{FF2B5EF4-FFF2-40B4-BE49-F238E27FC236}">
                <a16:creationId xmlns:a16="http://schemas.microsoft.com/office/drawing/2014/main" id="{B548A53E-9090-4233-95FD-61B867355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965731-B1AA-4CEE-906D-6268478F252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60772" name="Espace réservé du contenu 2">
            <a:extLst>
              <a:ext uri="{FF2B5EF4-FFF2-40B4-BE49-F238E27FC236}">
                <a16:creationId xmlns:a16="http://schemas.microsoft.com/office/drawing/2014/main" id="{F8B83001-29D3-4675-8C12-A9E75CB2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268413"/>
            <a:ext cx="7704137" cy="46085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07950" indent="-10795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Par SQL Server Entreprise Manager ou </a:t>
            </a:r>
            <a:r>
              <a:rPr lang="fr-FR" altLang="fr-FR" sz="3000" b="1">
                <a:solidFill>
                  <a:srgbClr val="FF0000"/>
                </a:solidFill>
              </a:rPr>
              <a:t>sp_addrole</a:t>
            </a:r>
            <a:endParaRPr lang="fr-FR" altLang="fr-FR" sz="3000">
              <a:solidFill>
                <a:srgbClr val="FF0000"/>
              </a:solidFill>
            </a:endParaRPr>
          </a:p>
          <a:p>
            <a:pPr marL="107950" lvl="1" indent="-10795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 Une entrée est ajoutée à la table </a:t>
            </a:r>
            <a:r>
              <a:rPr lang="fr-FR" altLang="fr-FR" sz="3000" b="1">
                <a:solidFill>
                  <a:srgbClr val="FF0000"/>
                </a:solidFill>
              </a:rPr>
              <a:t>sysusers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de la BD active</a:t>
            </a:r>
          </a:p>
          <a:p>
            <a:pPr marL="107950" lvl="1" indent="-10795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 Seuls les membres du rôle </a:t>
            </a:r>
            <a:r>
              <a:rPr lang="fr-FR" altLang="fr-FR" sz="3000" b="1">
                <a:solidFill>
                  <a:srgbClr val="FF0000"/>
                </a:solidFill>
              </a:rPr>
              <a:t>db_securityadmin</a:t>
            </a:r>
            <a:r>
              <a:rPr lang="fr-FR" altLang="fr-FR" sz="3000"/>
              <a:t> ou </a:t>
            </a:r>
            <a:r>
              <a:rPr lang="fr-FR" altLang="fr-FR" sz="3000" b="1">
                <a:solidFill>
                  <a:srgbClr val="FF0000"/>
                </a:solidFill>
              </a:rPr>
              <a:t>db_owner</a:t>
            </a:r>
            <a:r>
              <a:rPr lang="fr-FR" altLang="fr-FR" sz="3000"/>
              <a:t> peuvent exécuter </a:t>
            </a:r>
            <a:r>
              <a:rPr lang="fr-FR" altLang="fr-FR" sz="3000" b="1"/>
              <a:t>sp_addrole</a:t>
            </a:r>
          </a:p>
        </p:txBody>
      </p:sp>
      <p:sp>
        <p:nvSpPr>
          <p:cNvPr id="160773" name="Espace réservé de la date 2">
            <a:extLst>
              <a:ext uri="{FF2B5EF4-FFF2-40B4-BE49-F238E27FC236}">
                <a16:creationId xmlns:a16="http://schemas.microsoft.com/office/drawing/2014/main" id="{BA6F3DF3-BFB8-42C9-84A3-10A68BDB93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485237EF-BBD2-41E2-8EE5-225CEC9C98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188" y="115888"/>
            <a:ext cx="7993062" cy="1081087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Attribution d’un compte de sécurité à un rôle de BD défini par l’utilisateur</a:t>
            </a:r>
          </a:p>
        </p:txBody>
      </p:sp>
      <p:sp>
        <p:nvSpPr>
          <p:cNvPr id="161795" name="Espace réservé du numéro de diapositive 3">
            <a:extLst>
              <a:ext uri="{FF2B5EF4-FFF2-40B4-BE49-F238E27FC236}">
                <a16:creationId xmlns:a16="http://schemas.microsoft.com/office/drawing/2014/main" id="{14E5A082-EC99-4998-9457-EC0B1449B9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A0BE45-5C1E-446D-B9A3-085FB41D8C6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61796" name="Espace réservé du contenu 2">
            <a:extLst>
              <a:ext uri="{FF2B5EF4-FFF2-40B4-BE49-F238E27FC236}">
                <a16:creationId xmlns:a16="http://schemas.microsoft.com/office/drawing/2014/main" id="{35CB18BD-C7D5-4424-BF8F-DCBAB48C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412875"/>
            <a:ext cx="7200900" cy="45370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 Par SQL Server Entreprise Manager ou </a:t>
            </a:r>
            <a:r>
              <a:rPr lang="fr-FR" altLang="fr-FR" sz="3000" b="1">
                <a:solidFill>
                  <a:srgbClr val="FF0000"/>
                </a:solidFill>
              </a:rPr>
              <a:t>sp_addrolemember</a:t>
            </a:r>
            <a:endParaRPr lang="fr-FR" altLang="fr-FR" sz="300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 Seuls les membres de </a:t>
            </a:r>
            <a:r>
              <a:rPr lang="fr-FR" altLang="fr-FR" sz="3000" b="1">
                <a:solidFill>
                  <a:srgbClr val="FF0000"/>
                </a:solidFill>
              </a:rPr>
              <a:t>sysadmin</a:t>
            </a:r>
            <a:r>
              <a:rPr lang="fr-FR" altLang="fr-FR" sz="3000"/>
              <a:t>, </a:t>
            </a:r>
            <a:r>
              <a:rPr lang="fr-FR" altLang="fr-FR" sz="3000" b="1">
                <a:solidFill>
                  <a:srgbClr val="FF0000"/>
                </a:solidFill>
              </a:rPr>
              <a:t>db_securityadmin</a:t>
            </a:r>
            <a:r>
              <a:rPr lang="fr-FR" altLang="fr-FR" sz="3000"/>
              <a:t> et </a:t>
            </a:r>
            <a:r>
              <a:rPr lang="fr-FR" altLang="fr-FR" sz="3000" b="1">
                <a:solidFill>
                  <a:srgbClr val="FF0000"/>
                </a:solidFill>
              </a:rPr>
              <a:t>db_owner</a:t>
            </a:r>
            <a:r>
              <a:rPr lang="fr-FR" altLang="fr-FR" sz="3000"/>
              <a:t> ou le </a:t>
            </a:r>
            <a:r>
              <a:rPr lang="fr-FR" altLang="fr-FR" sz="3000" b="1">
                <a:solidFill>
                  <a:srgbClr val="FF0000"/>
                </a:solidFill>
              </a:rPr>
              <a:t>propriétaire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du rôle peuvent exécuter </a:t>
            </a:r>
            <a:r>
              <a:rPr lang="fr-FR" altLang="fr-FR" sz="3000" b="1"/>
              <a:t>sp_addrolemember</a:t>
            </a:r>
            <a:endParaRPr lang="fr-FR" altLang="fr-FR" sz="3000"/>
          </a:p>
        </p:txBody>
      </p:sp>
      <p:sp>
        <p:nvSpPr>
          <p:cNvPr id="161797" name="Espace réservé de la date 2">
            <a:extLst>
              <a:ext uri="{FF2B5EF4-FFF2-40B4-BE49-F238E27FC236}">
                <a16:creationId xmlns:a16="http://schemas.microsoft.com/office/drawing/2014/main" id="{5EA8E05D-F63B-441F-8497-57457ED017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1DC02451-85D3-4C6B-A6F7-A9007035FF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60350"/>
            <a:ext cx="8280400" cy="1123950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Attribution d’un compte de sécurité à un rôle de BD défini par l’utilisateur (Suite)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62819" name="Espace réservé du numéro de diapositive 3">
            <a:extLst>
              <a:ext uri="{FF2B5EF4-FFF2-40B4-BE49-F238E27FC236}">
                <a16:creationId xmlns:a16="http://schemas.microsoft.com/office/drawing/2014/main" id="{AB98A000-3B66-4986-9B70-B631A00E83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901E2C-EA1C-4BB2-BBD4-980012C80B20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58724" name="Espace réservé du contenu 2">
            <a:extLst>
              <a:ext uri="{FF2B5EF4-FFF2-40B4-BE49-F238E27FC236}">
                <a16:creationId xmlns:a16="http://schemas.microsoft.com/office/drawing/2014/main" id="{C2DDAA6F-87E6-4034-BAFE-3A259011A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1412875"/>
            <a:ext cx="7056437" cy="46085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 Ajout d’un compte de sécurité à un rôle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dirty="0">
                <a:sym typeface="Wingdings" panose="05000000000000000000" pitchFamily="2" charset="2"/>
              </a:rPr>
              <a:t>     </a:t>
            </a:r>
            <a:r>
              <a:rPr lang="fr-FR" altLang="fr-FR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Propagation</a:t>
            </a:r>
            <a:r>
              <a:rPr lang="fr-FR" altLang="fr-FR" sz="3000" dirty="0">
                <a:solidFill>
                  <a:srgbClr val="FF0000"/>
                </a:solidFill>
              </a:rPr>
              <a:t> </a:t>
            </a:r>
            <a:r>
              <a:rPr lang="fr-FR" altLang="fr-FR" sz="3000" dirty="0"/>
              <a:t>des </a:t>
            </a:r>
            <a:r>
              <a:rPr lang="fr-FR" altLang="fr-FR" sz="3000" b="1" dirty="0"/>
              <a:t>autorisations</a:t>
            </a:r>
            <a:endParaRPr lang="fr-FR" altLang="fr-FR" sz="3000" dirty="0"/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 On ne peut pas créer des </a:t>
            </a:r>
            <a:r>
              <a:rPr lang="fr-FR" altLang="fr-FR" sz="3000" b="1" dirty="0">
                <a:solidFill>
                  <a:srgbClr val="FF0000"/>
                </a:solidFill>
              </a:rPr>
              <a:t>rôles récursifs</a:t>
            </a:r>
            <a:r>
              <a:rPr lang="fr-FR" altLang="fr-FR" sz="3000" dirty="0"/>
              <a:t>.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b="1" dirty="0"/>
              <a:t>     </a:t>
            </a:r>
            <a:r>
              <a:rPr lang="fr-FR" altLang="fr-FR" sz="3000" dirty="0">
                <a:sym typeface="Wingdings" panose="05000000000000000000" pitchFamily="2" charset="2"/>
              </a:rPr>
              <a:t> </a:t>
            </a:r>
            <a:r>
              <a:rPr lang="fr-FR" altLang="fr-FR" sz="3000" b="1" dirty="0"/>
              <a:t>Par exemple</a:t>
            </a:r>
            <a:r>
              <a:rPr lang="fr-FR" altLang="fr-FR" sz="3000" dirty="0"/>
              <a:t>, </a:t>
            </a:r>
            <a:r>
              <a:rPr lang="fr-FR" altLang="fr-FR" sz="3000" b="1" i="1" dirty="0"/>
              <a:t>Rôle1</a:t>
            </a:r>
            <a:r>
              <a:rPr lang="fr-FR" altLang="fr-FR" sz="3000" dirty="0"/>
              <a:t> ne peut pas être ajouté en tant que membre de </a:t>
            </a:r>
            <a:r>
              <a:rPr lang="fr-FR" altLang="fr-FR" sz="3000" b="1" i="1" dirty="0"/>
              <a:t>Rôle2</a:t>
            </a:r>
            <a:r>
              <a:rPr lang="fr-FR" altLang="fr-FR" sz="3000" dirty="0"/>
              <a:t> si </a:t>
            </a:r>
            <a:r>
              <a:rPr lang="fr-FR" altLang="fr-FR" sz="3000" b="1" i="1" dirty="0"/>
              <a:t>Rôle2</a:t>
            </a:r>
            <a:r>
              <a:rPr lang="fr-FR" altLang="fr-FR" sz="3000" dirty="0"/>
              <a:t> est déjà membre de </a:t>
            </a:r>
            <a:r>
              <a:rPr lang="fr-FR" altLang="fr-FR" sz="3000" b="1" i="1" dirty="0"/>
              <a:t>Rôle1</a:t>
            </a:r>
          </a:p>
        </p:txBody>
      </p:sp>
      <p:sp>
        <p:nvSpPr>
          <p:cNvPr id="162821" name="Espace réservé de la date 2">
            <a:extLst>
              <a:ext uri="{FF2B5EF4-FFF2-40B4-BE49-F238E27FC236}">
                <a16:creationId xmlns:a16="http://schemas.microsoft.com/office/drawing/2014/main" id="{F84FE34F-D689-4D8B-A933-0362B6F3C8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8625E42-A65D-416F-9802-42ED6681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25" y="1501775"/>
            <a:ext cx="7273925" cy="4664075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36000" rIns="36000" bIns="36000" rtlCol="0">
            <a:normAutofit/>
          </a:bodyPr>
          <a:lstStyle/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altLang="fr-FR" b="1" i="1" u="sng" dirty="0"/>
              <a:t>Services installés par défaut (4/4)</a:t>
            </a:r>
          </a:p>
          <a:p>
            <a:pPr marL="342900" lvl="1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000" b="1" i="1" dirty="0">
                <a:solidFill>
                  <a:srgbClr val="C00000"/>
                </a:solidFill>
              </a:rPr>
              <a:t>Microsoft </a:t>
            </a:r>
            <a:r>
              <a:rPr lang="en-US" sz="3000" b="1" i="1" dirty="0">
                <a:solidFill>
                  <a:srgbClr val="C00000"/>
                </a:solidFill>
              </a:rPr>
              <a:t>Search</a:t>
            </a:r>
            <a:endParaRPr lang="fr-FR" sz="3000" b="1" i="1" dirty="0"/>
          </a:p>
          <a:p>
            <a:pPr marL="914400" lvl="1" indent="-324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000" dirty="0"/>
              <a:t>- Prise en charge du texte intégral dans les requêtes</a:t>
            </a:r>
          </a:p>
          <a:p>
            <a:pPr marL="914400" lvl="1" indent="-324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000" dirty="0"/>
              <a:t>- Créer et gérer les index qui facilitent ces requêtes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EBEE8C87-F476-4E80-9D04-1E42FC39DC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285750"/>
            <a:ext cx="8229600" cy="119856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/>
              <a:t>1.1 Présentation de SQL Server (suite)</a:t>
            </a:r>
            <a:br>
              <a:rPr lang="fr-FR" sz="4000" b="1" dirty="0"/>
            </a:br>
            <a:r>
              <a:rPr lang="fr-FR" sz="4000" i="1" dirty="0">
                <a:solidFill>
                  <a:srgbClr val="C00000"/>
                </a:solidFill>
              </a:rPr>
              <a:t>Services SQL-Server : (suite)</a:t>
            </a:r>
            <a:endParaRPr lang="fr-FR" sz="4000" i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556" name="Espace réservé du numéro de diapositive 3">
            <a:extLst>
              <a:ext uri="{FF2B5EF4-FFF2-40B4-BE49-F238E27FC236}">
                <a16:creationId xmlns:a16="http://schemas.microsoft.com/office/drawing/2014/main" id="{38565F38-6D21-4A7D-B869-48BFE5A20F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0B42B-A9E4-4312-9099-095EE747F82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3557" name="Espace réservé de la date 2">
            <a:extLst>
              <a:ext uri="{FF2B5EF4-FFF2-40B4-BE49-F238E27FC236}">
                <a16:creationId xmlns:a16="http://schemas.microsoft.com/office/drawing/2014/main" id="{6001FD55-E5FC-41EC-959B-4C30AB08EF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8979B1F8-04B4-483D-9C6F-6EE8935CE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463" y="115888"/>
            <a:ext cx="8820150" cy="936625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>
                <a:latin typeface="+mn-lt"/>
                <a:ea typeface="+mn-ea"/>
                <a:cs typeface="+mn-cs"/>
              </a:rPr>
              <a:t>Attribution d’un compte de sécurité à un rôle de BD défini par l’utilisateur (Suite)</a:t>
            </a:r>
          </a:p>
        </p:txBody>
      </p:sp>
      <p:sp>
        <p:nvSpPr>
          <p:cNvPr id="163843" name="Espace réservé du numéro de diapositive 3">
            <a:extLst>
              <a:ext uri="{FF2B5EF4-FFF2-40B4-BE49-F238E27FC236}">
                <a16:creationId xmlns:a16="http://schemas.microsoft.com/office/drawing/2014/main" id="{C30A5360-FF16-4664-B5A7-4CA4D8D1AC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DD21EE-4025-453E-B3E5-7A171E37E28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63844" name="Espace réservé du contenu 2">
            <a:extLst>
              <a:ext uri="{FF2B5EF4-FFF2-40B4-BE49-F238E27FC236}">
                <a16:creationId xmlns:a16="http://schemas.microsoft.com/office/drawing/2014/main" id="{C5B3A5A7-FE56-4E9A-AF47-5C23C5C0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1268413"/>
            <a:ext cx="7705725" cy="48974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 </a:t>
            </a:r>
            <a:r>
              <a:rPr lang="fr-FR" altLang="fr-FR" b="1"/>
              <a:t>Suppression d’un rôle </a:t>
            </a:r>
            <a:r>
              <a:rPr lang="fr-FR" altLang="fr-FR"/>
              <a:t>SQL Server de la BD active :</a:t>
            </a:r>
          </a:p>
          <a:p>
            <a:pPr marL="434975" lvl="1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par SQL Server Entreprise Manager ou </a:t>
            </a:r>
            <a:r>
              <a:rPr lang="fr-FR" altLang="fr-FR" b="1">
                <a:solidFill>
                  <a:srgbClr val="FF0000"/>
                </a:solidFill>
              </a:rPr>
              <a:t>sp_droprole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 </a:t>
            </a:r>
            <a:r>
              <a:rPr lang="fr-FR" altLang="fr-FR" b="1"/>
              <a:t>Suppression d’un compte </a:t>
            </a:r>
            <a:r>
              <a:rPr lang="fr-FR" altLang="fr-FR"/>
              <a:t>de sécurité d’un rôle SQL Server :</a:t>
            </a:r>
          </a:p>
          <a:p>
            <a:pPr marL="434975" lvl="1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par SQL Server Entreprise Manager ou </a:t>
            </a:r>
            <a:r>
              <a:rPr lang="fr-FR" altLang="fr-FR" b="1">
                <a:solidFill>
                  <a:srgbClr val="FF0000"/>
                </a:solidFill>
              </a:rPr>
              <a:t>sp_droprolemember</a:t>
            </a:r>
            <a:endParaRPr lang="fr-FR" altLang="fr-FR">
              <a:solidFill>
                <a:srgbClr val="FF0000"/>
              </a:solidFill>
            </a:endParaRPr>
          </a:p>
        </p:txBody>
      </p:sp>
      <p:sp>
        <p:nvSpPr>
          <p:cNvPr id="163845" name="Espace réservé de la date 2">
            <a:extLst>
              <a:ext uri="{FF2B5EF4-FFF2-40B4-BE49-F238E27FC236}">
                <a16:creationId xmlns:a16="http://schemas.microsoft.com/office/drawing/2014/main" id="{FC1F153C-6A59-4E2A-BA0D-657D70A649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DF92DBC-FA69-4F44-B8D0-29E34CE63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60425"/>
            <a:ext cx="8893175" cy="5521325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0" tIns="0" rIns="0" bIns="0" rtlCol="0">
            <a:normAutofit fontScale="92500" lnSpcReduction="10000"/>
          </a:bodyPr>
          <a:lstStyle/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dirty="0"/>
              <a:t>4.1 Implémentation d’un mode d’authentification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dirty="0"/>
              <a:t>4.2 Attribution de comptes de connexion à des utilisateurs et des rôles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b="1" dirty="0">
                <a:solidFill>
                  <a:srgbClr val="FF0000"/>
                </a:solidFill>
              </a:rPr>
              <a:t>4.3 Attribution d’autorisations à des utilisateurs et des rôles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4.4 Gestion de la sécurité dans SQL Server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4.5 Gestion de la sécurité des applications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4.6 Gestion de la sécurité de SQL Server dans l’entreprise</a:t>
            </a:r>
          </a:p>
        </p:txBody>
      </p:sp>
      <p:sp>
        <p:nvSpPr>
          <p:cNvPr id="164867" name="Sous-titre 2">
            <a:extLst>
              <a:ext uri="{FF2B5EF4-FFF2-40B4-BE49-F238E27FC236}">
                <a16:creationId xmlns:a16="http://schemas.microsoft.com/office/drawing/2014/main" id="{77F26ADB-389E-4904-A73D-4173D753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eaLnBrk="1" hangingPunct="1"/>
            <a:r>
              <a:rPr lang="fr-FR" altLang="fr-FR" b="1"/>
              <a:t>4. Gestion de la sécurité</a:t>
            </a:r>
          </a:p>
        </p:txBody>
      </p:sp>
      <p:sp>
        <p:nvSpPr>
          <p:cNvPr id="164868" name="Espace réservé du numéro de diapositive 3">
            <a:extLst>
              <a:ext uri="{FF2B5EF4-FFF2-40B4-BE49-F238E27FC236}">
                <a16:creationId xmlns:a16="http://schemas.microsoft.com/office/drawing/2014/main" id="{3282F32E-1355-4DF9-9DE8-83C07CAB7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1EEDEB-C8FF-4C2A-8365-A3736A18C1B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64869" name="Espace réservé de la date 2">
            <a:extLst>
              <a:ext uri="{FF2B5EF4-FFF2-40B4-BE49-F238E27FC236}">
                <a16:creationId xmlns:a16="http://schemas.microsoft.com/office/drawing/2014/main" id="{43E7423A-28C3-4CE2-BF2D-470F28E8A6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42575D7E-37A8-4BB8-AE7B-A35319BFD3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50" y="260350"/>
            <a:ext cx="7272338" cy="936625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fr-FR" sz="3600" b="1" dirty="0"/>
              <a:t>4.3 Attribution d’autorisations à des utilisateurs et des rôles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65891" name="Espace réservé du numéro de diapositive 3">
            <a:extLst>
              <a:ext uri="{FF2B5EF4-FFF2-40B4-BE49-F238E27FC236}">
                <a16:creationId xmlns:a16="http://schemas.microsoft.com/office/drawing/2014/main" id="{F636D2DF-9DC1-400F-B97E-AA1300C40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50B89A-3269-4020-ACBD-44EE6FA8A51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62820" name="Espace réservé du contenu 2">
            <a:extLst>
              <a:ext uri="{FF2B5EF4-FFF2-40B4-BE49-F238E27FC236}">
                <a16:creationId xmlns:a16="http://schemas.microsoft.com/office/drawing/2014/main" id="{379E054E-9142-433B-8F25-7F7F2CBD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5" y="1484313"/>
            <a:ext cx="7307263" cy="42481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fr-FR" sz="3600" b="1" dirty="0"/>
              <a:t>Types d’autorisations</a:t>
            </a:r>
          </a:p>
          <a:p>
            <a:pPr marL="34925" indent="-34925" algn="just" eaLnBrk="1" hangingPunct="1">
              <a:lnSpc>
                <a:spcPct val="150000"/>
              </a:lnSpc>
              <a:spcBef>
                <a:spcPts val="1200"/>
              </a:spcBef>
              <a:buFontTx/>
              <a:buChar char="-"/>
              <a:defRPr/>
            </a:pPr>
            <a:r>
              <a:rPr lang="fr-FR" altLang="fr-FR" sz="3600" dirty="0"/>
              <a:t> Autorisations sur les </a:t>
            </a:r>
            <a:r>
              <a:rPr lang="fr-FR" altLang="fr-FR" sz="3600" b="1" dirty="0">
                <a:solidFill>
                  <a:srgbClr val="FF0000"/>
                </a:solidFill>
              </a:rPr>
              <a:t>instructions</a:t>
            </a:r>
          </a:p>
          <a:p>
            <a:pPr marL="34925" indent="-34925" algn="just" eaLnBrk="1" hangingPunct="1">
              <a:lnSpc>
                <a:spcPct val="150000"/>
              </a:lnSpc>
              <a:spcBef>
                <a:spcPts val="1200"/>
              </a:spcBef>
              <a:buFontTx/>
              <a:buChar char="-"/>
              <a:defRPr/>
            </a:pPr>
            <a:r>
              <a:rPr lang="fr-FR" altLang="fr-FR" sz="3600" dirty="0"/>
              <a:t> Autorisations sur les </a:t>
            </a:r>
            <a:r>
              <a:rPr lang="fr-FR" altLang="fr-FR" sz="3600" b="1" dirty="0">
                <a:solidFill>
                  <a:srgbClr val="FF0000"/>
                </a:solidFill>
              </a:rPr>
              <a:t>objets</a:t>
            </a:r>
          </a:p>
          <a:p>
            <a:pPr marL="34925" indent="-34925" algn="just" eaLnBrk="1" hangingPunct="1">
              <a:lnSpc>
                <a:spcPct val="150000"/>
              </a:lnSpc>
              <a:spcBef>
                <a:spcPts val="1200"/>
              </a:spcBef>
              <a:buFontTx/>
              <a:buChar char="-"/>
              <a:defRPr/>
            </a:pPr>
            <a:r>
              <a:rPr lang="fr-FR" altLang="fr-FR" sz="3600" dirty="0"/>
              <a:t> Autorisations </a:t>
            </a:r>
            <a:r>
              <a:rPr lang="fr-FR" altLang="fr-FR" sz="3600" b="1" dirty="0">
                <a:solidFill>
                  <a:srgbClr val="FF0000"/>
                </a:solidFill>
              </a:rPr>
              <a:t>prédéfinies</a:t>
            </a:r>
          </a:p>
        </p:txBody>
      </p:sp>
      <p:sp>
        <p:nvSpPr>
          <p:cNvPr id="165893" name="Espace réservé de la date 2">
            <a:extLst>
              <a:ext uri="{FF2B5EF4-FFF2-40B4-BE49-F238E27FC236}">
                <a16:creationId xmlns:a16="http://schemas.microsoft.com/office/drawing/2014/main" id="{A30715D2-EED0-4072-8DFD-02BB637A64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B2600CE2-F379-44B8-8DA9-E1BA471270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188" y="260350"/>
            <a:ext cx="7993062" cy="720725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Autorisations sur les instructions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66915" name="Espace réservé du numéro de diapositive 3">
            <a:extLst>
              <a:ext uri="{FF2B5EF4-FFF2-40B4-BE49-F238E27FC236}">
                <a16:creationId xmlns:a16="http://schemas.microsoft.com/office/drawing/2014/main" id="{BB976093-0574-4EDB-8403-BBF9F03071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402FBC-BDC9-4E06-8F00-4C7F931C30F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61796" name="Espace réservé du contenu 2">
            <a:extLst>
              <a:ext uri="{FF2B5EF4-FFF2-40B4-BE49-F238E27FC236}">
                <a16:creationId xmlns:a16="http://schemas.microsoft.com/office/drawing/2014/main" id="{D1FC85C3-80BC-4148-BFE1-50721EDC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1125538"/>
            <a:ext cx="7705725" cy="496728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 </a:t>
            </a:r>
            <a:r>
              <a:rPr lang="fr-FR" altLang="fr-FR" sz="3000" b="1" dirty="0">
                <a:solidFill>
                  <a:srgbClr val="FF0000"/>
                </a:solidFill>
              </a:rPr>
              <a:t>Impliquent</a:t>
            </a:r>
            <a:r>
              <a:rPr lang="fr-FR" altLang="fr-FR" sz="3000" dirty="0"/>
              <a:t> la création d’objets de BD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dirty="0"/>
              <a:t> CREATE DATABASE, CREATE TABLE, CREATE VIEW, CREATE PROCEDURE, CREATE RULE, CREATE DEFAULT, CREATE FUNCTION, BACKUP DATABASE, BACKUP LOG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 Seuls les membres de </a:t>
            </a:r>
            <a:r>
              <a:rPr lang="fr-FR" altLang="fr-FR" sz="3000" b="1" dirty="0" err="1">
                <a:solidFill>
                  <a:srgbClr val="FF0000"/>
                </a:solidFill>
              </a:rPr>
              <a:t>sysadmin</a:t>
            </a:r>
            <a:r>
              <a:rPr lang="fr-FR" altLang="fr-FR" sz="3000" dirty="0"/>
              <a:t>, </a:t>
            </a:r>
            <a:r>
              <a:rPr lang="fr-FR" altLang="fr-FR" sz="3000" b="1" dirty="0" err="1">
                <a:solidFill>
                  <a:srgbClr val="FF0000"/>
                </a:solidFill>
              </a:rPr>
              <a:t>db_owner</a:t>
            </a:r>
            <a:r>
              <a:rPr lang="fr-FR" altLang="fr-FR" sz="3000" dirty="0"/>
              <a:t> ou </a:t>
            </a:r>
            <a:r>
              <a:rPr lang="fr-FR" altLang="fr-FR" sz="3000" b="1" dirty="0" err="1">
                <a:solidFill>
                  <a:srgbClr val="FF0000"/>
                </a:solidFill>
              </a:rPr>
              <a:t>db_securityadmin</a:t>
            </a:r>
            <a:r>
              <a:rPr lang="fr-FR" altLang="fr-FR" sz="3000" dirty="0"/>
              <a:t> peuvent accorder des autorisations sur les instructions</a:t>
            </a:r>
          </a:p>
        </p:txBody>
      </p:sp>
      <p:sp>
        <p:nvSpPr>
          <p:cNvPr id="166917" name="Espace réservé de la date 2">
            <a:extLst>
              <a:ext uri="{FF2B5EF4-FFF2-40B4-BE49-F238E27FC236}">
                <a16:creationId xmlns:a16="http://schemas.microsoft.com/office/drawing/2014/main" id="{58F88A1A-CDD4-4852-A494-D912C06933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25828A03-A9FB-4983-A2FB-6248E6C43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188" y="188913"/>
            <a:ext cx="7993062" cy="792162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Autorisations sur les objets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67939" name="Espace réservé du numéro de diapositive 3">
            <a:extLst>
              <a:ext uri="{FF2B5EF4-FFF2-40B4-BE49-F238E27FC236}">
                <a16:creationId xmlns:a16="http://schemas.microsoft.com/office/drawing/2014/main" id="{E1BA34A7-D34E-4A50-83BE-27A0A8586D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67FD28-FDD8-4951-8F57-3A88C1A10EE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62820" name="Espace réservé du contenu 2">
            <a:extLst>
              <a:ext uri="{FF2B5EF4-FFF2-40B4-BE49-F238E27FC236}">
                <a16:creationId xmlns:a16="http://schemas.microsoft.com/office/drawing/2014/main" id="{E7517761-491C-48A7-82E9-A6439515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052513"/>
            <a:ext cx="7200900" cy="51847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 </a:t>
            </a:r>
            <a:r>
              <a:rPr lang="fr-FR" altLang="fr-FR" sz="3000" b="1" dirty="0">
                <a:solidFill>
                  <a:srgbClr val="FF0000"/>
                </a:solidFill>
              </a:rPr>
              <a:t>Impliquent</a:t>
            </a:r>
            <a:r>
              <a:rPr lang="fr-FR" altLang="fr-FR" sz="3000" dirty="0">
                <a:solidFill>
                  <a:srgbClr val="FF0000"/>
                </a:solidFill>
              </a:rPr>
              <a:t> </a:t>
            </a:r>
            <a:r>
              <a:rPr lang="fr-FR" altLang="fr-FR" sz="3000" dirty="0"/>
              <a:t>l’utilisation des données ou l’exécution de procédures</a:t>
            </a:r>
          </a:p>
          <a:p>
            <a:pPr marL="34925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dirty="0"/>
              <a:t> SELECT, INSERT, UPDATE, DELETE, REFERENCES </a:t>
            </a:r>
            <a:r>
              <a:rPr lang="fr-FR" altLang="fr-FR" sz="3000" b="1" dirty="0">
                <a:solidFill>
                  <a:srgbClr val="FF0000"/>
                </a:solidFill>
              </a:rPr>
              <a:t>sur les vues de la table</a:t>
            </a:r>
          </a:p>
          <a:p>
            <a:pPr marL="34925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dirty="0"/>
              <a:t> SELECT, UPDATE, REFERENCES </a:t>
            </a:r>
            <a:r>
              <a:rPr lang="fr-FR" altLang="fr-FR" sz="3000" b="1" dirty="0">
                <a:solidFill>
                  <a:srgbClr val="FF0000"/>
                </a:solidFill>
              </a:rPr>
              <a:t>sur les colonnes</a:t>
            </a:r>
          </a:p>
          <a:p>
            <a:pPr marL="34925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dirty="0"/>
              <a:t> EXEC sur les </a:t>
            </a:r>
            <a:r>
              <a:rPr lang="fr-FR" altLang="fr-FR" sz="3000" b="1" dirty="0">
                <a:solidFill>
                  <a:srgbClr val="FF0000"/>
                </a:solidFill>
              </a:rPr>
              <a:t>procédures stockées</a:t>
            </a:r>
          </a:p>
        </p:txBody>
      </p:sp>
      <p:sp>
        <p:nvSpPr>
          <p:cNvPr id="167941" name="Espace réservé de la date 2">
            <a:extLst>
              <a:ext uri="{FF2B5EF4-FFF2-40B4-BE49-F238E27FC236}">
                <a16:creationId xmlns:a16="http://schemas.microsoft.com/office/drawing/2014/main" id="{75C611C6-9535-449C-B561-C5F48C2470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95617154-DAC9-4628-911B-60CCA2D4B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188" y="44450"/>
            <a:ext cx="7993062" cy="1081088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Autorisations prédéfinies attribuées aux rôles fixes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68963" name="Espace réservé du numéro de diapositive 3">
            <a:extLst>
              <a:ext uri="{FF2B5EF4-FFF2-40B4-BE49-F238E27FC236}">
                <a16:creationId xmlns:a16="http://schemas.microsoft.com/office/drawing/2014/main" id="{E57A993B-3CC6-4076-8871-C3D722767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CEBB1E-9638-480B-96A0-0B39A9F4550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98D877-EB77-4F40-B763-E2161A3B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125538"/>
            <a:ext cx="7416800" cy="5230812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dirty="0"/>
              <a:t> </a:t>
            </a:r>
            <a:r>
              <a:rPr lang="fr-FR" b="1" dirty="0">
                <a:solidFill>
                  <a:srgbClr val="7030A0"/>
                </a:solidFill>
              </a:rPr>
              <a:t>Administration implicite</a:t>
            </a:r>
          </a:p>
          <a:p>
            <a:pPr marL="0"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b="1" u="sng" dirty="0"/>
              <a:t>Exemples :</a:t>
            </a:r>
            <a:endParaRPr lang="fr-FR" dirty="0"/>
          </a:p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  <a:defRPr/>
            </a:pPr>
            <a:r>
              <a:rPr lang="fr-FR" dirty="0"/>
              <a:t>utilisateur </a:t>
            </a:r>
            <a:r>
              <a:rPr lang="fr-FR" b="1" dirty="0">
                <a:solidFill>
                  <a:srgbClr val="FF0000"/>
                </a:solidFill>
              </a:rPr>
              <a:t>ajouté à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sysadmin</a:t>
            </a:r>
            <a:endParaRPr lang="fr-FR" dirty="0">
              <a:solidFill>
                <a:srgbClr val="FF0000"/>
              </a:solidFill>
            </a:endParaRPr>
          </a:p>
          <a:p>
            <a:pPr marL="0"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ym typeface="Wingdings" panose="05000000000000000000" pitchFamily="2" charset="2"/>
              </a:rPr>
              <a:t>	 </a:t>
            </a:r>
            <a:r>
              <a:rPr lang="fr-FR" dirty="0"/>
              <a:t>hérite des autorisations associées</a:t>
            </a:r>
          </a:p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  <a:defRPr/>
            </a:pPr>
            <a:r>
              <a:rPr lang="fr-FR" dirty="0"/>
              <a:t>utilisateur </a:t>
            </a:r>
            <a:r>
              <a:rPr lang="fr-FR" b="1" dirty="0" err="1">
                <a:solidFill>
                  <a:srgbClr val="FF0000"/>
                </a:solidFill>
              </a:rPr>
              <a:t>owner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d’une table</a:t>
            </a:r>
          </a:p>
          <a:p>
            <a:pPr marL="0"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sym typeface="Wingdings" panose="05000000000000000000" pitchFamily="2" charset="2"/>
              </a:rPr>
              <a:t>	 </a:t>
            </a:r>
            <a:r>
              <a:rPr lang="fr-FR" altLang="fr-FR" dirty="0"/>
              <a:t>peut réaliser toutes les activités 	liées 	à la table (LMD, LDD, 	autorisations,…)</a:t>
            </a:r>
            <a:endParaRPr lang="fr-FR" dirty="0"/>
          </a:p>
          <a:p>
            <a:pPr marL="0"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  <p:sp>
        <p:nvSpPr>
          <p:cNvPr id="168965" name="Espace réservé de la date 3">
            <a:extLst>
              <a:ext uri="{FF2B5EF4-FFF2-40B4-BE49-F238E27FC236}">
                <a16:creationId xmlns:a16="http://schemas.microsoft.com/office/drawing/2014/main" id="{B1509EF9-FD01-4558-A2E6-ED78046FD5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F1096BDF-CAC0-4C1D-9D8C-E66B7C9B11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8" y="-26988"/>
            <a:ext cx="9037637" cy="719138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Octroi, refus et révocation d’autorisations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69987" name="Espace réservé du numéro de diapositive 3">
            <a:extLst>
              <a:ext uri="{FF2B5EF4-FFF2-40B4-BE49-F238E27FC236}">
                <a16:creationId xmlns:a16="http://schemas.microsoft.com/office/drawing/2014/main" id="{5266C972-6415-48E2-99B7-382AD7CC84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F9695-5608-4A13-9E12-EAEE0B67F8B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69988" name="Espace réservé du contenu 2">
            <a:extLst>
              <a:ext uri="{FF2B5EF4-FFF2-40B4-BE49-F238E27FC236}">
                <a16:creationId xmlns:a16="http://schemas.microsoft.com/office/drawing/2014/main" id="{8AD8CC24-9A6E-42E5-8195-59F8084CD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3" y="836613"/>
            <a:ext cx="8675687" cy="55451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indent="-34925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</a:t>
            </a:r>
            <a:r>
              <a:rPr lang="fr-FR" altLang="fr-FR" sz="2800" b="1" u="sng"/>
              <a:t>Autorisation</a:t>
            </a:r>
            <a:r>
              <a:rPr lang="fr-FR" altLang="fr-FR" sz="2800"/>
              <a:t> : soit accordée (</a:t>
            </a:r>
            <a:r>
              <a:rPr lang="fr-FR" altLang="fr-FR" sz="2800" b="1">
                <a:solidFill>
                  <a:srgbClr val="C00000"/>
                </a:solidFill>
              </a:rPr>
              <a:t>GRANT</a:t>
            </a:r>
            <a:r>
              <a:rPr lang="fr-FR" altLang="fr-FR" sz="2800"/>
              <a:t>), refusée (</a:t>
            </a:r>
            <a:r>
              <a:rPr lang="fr-FR" altLang="fr-FR" sz="2800" b="1">
                <a:solidFill>
                  <a:srgbClr val="C00000"/>
                </a:solidFill>
              </a:rPr>
              <a:t>DENY</a:t>
            </a:r>
            <a:r>
              <a:rPr lang="fr-FR" altLang="fr-FR" sz="2800"/>
              <a:t>) ou révoquée (</a:t>
            </a:r>
            <a:r>
              <a:rPr lang="fr-FR" altLang="fr-FR" sz="2800" b="1">
                <a:solidFill>
                  <a:srgbClr val="C00000"/>
                </a:solidFill>
              </a:rPr>
              <a:t>REVOKE</a:t>
            </a:r>
            <a:r>
              <a:rPr lang="fr-FR" altLang="fr-FR" sz="2800"/>
              <a:t>)</a:t>
            </a:r>
          </a:p>
          <a:p>
            <a:pPr marL="34925" indent="-34925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Autorisation ni accordée ni refusée </a:t>
            </a:r>
            <a:r>
              <a:rPr lang="fr-FR" altLang="fr-FR" sz="2800">
                <a:sym typeface="Wingdings" panose="05000000000000000000" pitchFamily="2" charset="2"/>
              </a:rPr>
              <a:t> neutre (révoquée)</a:t>
            </a:r>
          </a:p>
          <a:p>
            <a:pPr marL="34925" indent="-34925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>
                <a:sym typeface="Wingdings" panose="05000000000000000000" pitchFamily="2" charset="2"/>
              </a:rPr>
              <a:t> Les autorisations sont stockées dans la table système </a:t>
            </a:r>
            <a:r>
              <a:rPr lang="fr-FR" altLang="fr-FR" sz="2800" b="1">
                <a:sym typeface="Wingdings" panose="05000000000000000000" pitchFamily="2" charset="2"/>
              </a:rPr>
              <a:t>sysprotects</a:t>
            </a:r>
            <a:r>
              <a:rPr lang="fr-FR" altLang="fr-FR" sz="2800">
                <a:sym typeface="Wingdings" panose="05000000000000000000" pitchFamily="2" charset="2"/>
              </a:rPr>
              <a:t> de chaque BD</a:t>
            </a:r>
          </a:p>
          <a:p>
            <a:pPr marL="34925" indent="-34925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>
                <a:sym typeface="Wingdings" panose="05000000000000000000" pitchFamily="2" charset="2"/>
              </a:rPr>
              <a:t> Les autorisations accordées peuvent être </a:t>
            </a:r>
            <a:r>
              <a:rPr lang="fr-FR" altLang="fr-FR" sz="2800" b="1">
                <a:solidFill>
                  <a:srgbClr val="FF0000"/>
                </a:solidFill>
                <a:sym typeface="Wingdings" panose="05000000000000000000" pitchFamily="2" charset="2"/>
              </a:rPr>
              <a:t>cumulées</a:t>
            </a:r>
          </a:p>
          <a:p>
            <a:pPr marL="34925" indent="-34925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>
                <a:sym typeface="Wingdings" panose="05000000000000000000" pitchFamily="2" charset="2"/>
              </a:rPr>
              <a:t> L’instruction </a:t>
            </a:r>
            <a:r>
              <a:rPr lang="fr-FR" altLang="fr-FR" sz="2800" b="1">
                <a:solidFill>
                  <a:srgbClr val="FF0000"/>
                </a:solidFill>
                <a:sym typeface="Wingdings" panose="05000000000000000000" pitchFamily="2" charset="2"/>
              </a:rPr>
              <a:t>DENY</a:t>
            </a:r>
            <a:r>
              <a:rPr lang="fr-FR" altLang="fr-FR" sz="2800" b="1">
                <a:sym typeface="Wingdings" panose="05000000000000000000" pitchFamily="2" charset="2"/>
              </a:rPr>
              <a:t> annule </a:t>
            </a:r>
            <a:r>
              <a:rPr lang="fr-FR" altLang="fr-FR" sz="2800">
                <a:sym typeface="Wingdings" panose="05000000000000000000" pitchFamily="2" charset="2"/>
              </a:rPr>
              <a:t>une autorisation attribuée à un rôle auquel appartient l’utilisateur</a:t>
            </a:r>
            <a:endParaRPr lang="fr-FR" altLang="fr-FR" sz="2800"/>
          </a:p>
        </p:txBody>
      </p:sp>
      <p:sp>
        <p:nvSpPr>
          <p:cNvPr id="169989" name="Espace réservé de la date 2">
            <a:extLst>
              <a:ext uri="{FF2B5EF4-FFF2-40B4-BE49-F238E27FC236}">
                <a16:creationId xmlns:a16="http://schemas.microsoft.com/office/drawing/2014/main" id="{DB58E922-78D3-4FE3-9E1C-829F6AB779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B3B20EC3-6A1D-463B-8D59-D3D1D5DD09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8" y="187325"/>
            <a:ext cx="9037637" cy="649288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Octroi d’une autorisation d’accès (</a:t>
            </a:r>
            <a:r>
              <a:rPr lang="fr-FR" sz="3800" b="1" dirty="0">
                <a:solidFill>
                  <a:srgbClr val="7030A0"/>
                </a:solidFill>
              </a:rPr>
              <a:t>GRANT</a:t>
            </a:r>
            <a:r>
              <a:rPr lang="fr-FR" sz="3800" b="1" dirty="0"/>
              <a:t>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71011" name="Espace réservé du numéro de diapositive 3">
            <a:extLst>
              <a:ext uri="{FF2B5EF4-FFF2-40B4-BE49-F238E27FC236}">
                <a16:creationId xmlns:a16="http://schemas.microsoft.com/office/drawing/2014/main" id="{43C7D42A-18AE-49DD-BBC3-8FD0E76C17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730D0-9726-4E20-84C2-3DE7372A9E6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71012" name="Espace réservé du contenu 2">
            <a:extLst>
              <a:ext uri="{FF2B5EF4-FFF2-40B4-BE49-F238E27FC236}">
                <a16:creationId xmlns:a16="http://schemas.microsoft.com/office/drawing/2014/main" id="{43772293-F9CB-45B6-AC15-1B96035F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052513"/>
            <a:ext cx="7848600" cy="51133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On ne peut accorder une autorisation que dans la </a:t>
            </a:r>
            <a:r>
              <a:rPr lang="fr-FR" altLang="fr-FR" sz="2800" b="1">
                <a:solidFill>
                  <a:srgbClr val="FF0000"/>
                </a:solidFill>
              </a:rPr>
              <a:t>BD active</a:t>
            </a:r>
          </a:p>
          <a:p>
            <a:pPr marL="34925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Seuls les membres de </a:t>
            </a:r>
            <a:r>
              <a:rPr lang="fr-FR" altLang="fr-FR" sz="2800" b="1">
                <a:solidFill>
                  <a:srgbClr val="FF0000"/>
                </a:solidFill>
              </a:rPr>
              <a:t>sysadmin</a:t>
            </a:r>
            <a:r>
              <a:rPr lang="fr-FR" altLang="fr-FR" sz="2800"/>
              <a:t>, </a:t>
            </a:r>
            <a:r>
              <a:rPr lang="fr-FR" altLang="fr-FR" sz="2800" b="1">
                <a:solidFill>
                  <a:srgbClr val="FF0000"/>
                </a:solidFill>
              </a:rPr>
              <a:t>db_owner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et </a:t>
            </a:r>
            <a:r>
              <a:rPr lang="fr-FR" altLang="fr-FR" sz="2800" b="1">
                <a:solidFill>
                  <a:srgbClr val="FF0000"/>
                </a:solidFill>
              </a:rPr>
              <a:t>db_securityadmin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et les </a:t>
            </a:r>
            <a:r>
              <a:rPr lang="fr-FR" altLang="fr-FR" sz="2800" b="1">
                <a:solidFill>
                  <a:srgbClr val="FF0000"/>
                </a:solidFill>
              </a:rPr>
              <a:t>owners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d’objets peuvent accorder des autorisations sur ces objets</a:t>
            </a:r>
            <a:endParaRPr lang="fr-FR" altLang="fr-FR" sz="2800" b="1"/>
          </a:p>
          <a:p>
            <a:pPr marL="34925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Les autorisations </a:t>
            </a:r>
            <a:r>
              <a:rPr lang="fr-FR" altLang="fr-FR" sz="2800" b="1">
                <a:solidFill>
                  <a:srgbClr val="FF0000"/>
                </a:solidFill>
              </a:rPr>
              <a:t>varient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 b="1">
                <a:solidFill>
                  <a:srgbClr val="FF0000"/>
                </a:solidFill>
              </a:rPr>
              <a:t>selon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 b="1">
                <a:solidFill>
                  <a:srgbClr val="FF0000"/>
                </a:solidFill>
              </a:rPr>
              <a:t>l’objet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sélectionné (EXECUTE pour une procédure stockée, SELECT, INSERT, … pour une table ou vue)</a:t>
            </a:r>
          </a:p>
        </p:txBody>
      </p:sp>
      <p:sp>
        <p:nvSpPr>
          <p:cNvPr id="171013" name="Espace réservé de la date 2">
            <a:extLst>
              <a:ext uri="{FF2B5EF4-FFF2-40B4-BE49-F238E27FC236}">
                <a16:creationId xmlns:a16="http://schemas.microsoft.com/office/drawing/2014/main" id="{D0C3FAFA-3F8E-4BB5-AEAD-E4861CDBBD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CC0A4A98-83BE-4EFA-A6A6-777E255711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825" y="117475"/>
            <a:ext cx="8785225" cy="647700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Refus d’une autorisation d’accès (</a:t>
            </a:r>
            <a:r>
              <a:rPr lang="fr-FR" sz="3800" b="1" dirty="0">
                <a:solidFill>
                  <a:srgbClr val="7030A0"/>
                </a:solidFill>
              </a:rPr>
              <a:t>DENY</a:t>
            </a:r>
            <a:r>
              <a:rPr lang="fr-FR" sz="3800" b="1" dirty="0"/>
              <a:t>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72035" name="Espace réservé du numéro de diapositive 3">
            <a:extLst>
              <a:ext uri="{FF2B5EF4-FFF2-40B4-BE49-F238E27FC236}">
                <a16:creationId xmlns:a16="http://schemas.microsoft.com/office/drawing/2014/main" id="{875B958F-185A-4958-A1BC-80A33DFA87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E59A0E-D6F0-4398-B326-4002EBA0E13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72036" name="Espace réservé du contenu 2">
            <a:extLst>
              <a:ext uri="{FF2B5EF4-FFF2-40B4-BE49-F238E27FC236}">
                <a16:creationId xmlns:a16="http://schemas.microsoft.com/office/drawing/2014/main" id="{3D57719E-D27E-4017-A7F3-B755EB083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981075"/>
            <a:ext cx="7848600" cy="52562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indent="-34925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</a:t>
            </a:r>
            <a:r>
              <a:rPr lang="fr-FR" altLang="fr-FR" sz="2800" b="1">
                <a:solidFill>
                  <a:srgbClr val="FF0000"/>
                </a:solidFill>
              </a:rPr>
              <a:t>Restreindre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les autorisations d’un user ou d’un rôle</a:t>
            </a:r>
          </a:p>
          <a:p>
            <a:pPr marL="34925" indent="-34925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</a:t>
            </a:r>
            <a:r>
              <a:rPr lang="fr-FR" altLang="fr-FR" sz="2800" b="1">
                <a:solidFill>
                  <a:srgbClr val="FF0000"/>
                </a:solidFill>
              </a:rPr>
              <a:t>Supprime</a:t>
            </a:r>
            <a:r>
              <a:rPr lang="fr-FR" altLang="fr-FR" sz="2800"/>
              <a:t> les autorisations précédemment accordées</a:t>
            </a:r>
          </a:p>
          <a:p>
            <a:pPr marL="34925" indent="-34925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</a:t>
            </a:r>
            <a:r>
              <a:rPr lang="fr-FR" altLang="fr-FR" sz="2800" b="1">
                <a:solidFill>
                  <a:srgbClr val="FF0000"/>
                </a:solidFill>
              </a:rPr>
              <a:t>Désactive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les autorisations héritées d’un autre rôle</a:t>
            </a:r>
          </a:p>
          <a:p>
            <a:pPr marL="34925" indent="-34925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On ne peut refuser des autorisations que pour la </a:t>
            </a:r>
            <a:r>
              <a:rPr lang="fr-FR" altLang="fr-FR" sz="2800" b="1">
                <a:solidFill>
                  <a:srgbClr val="FF0000"/>
                </a:solidFill>
              </a:rPr>
              <a:t>BD active</a:t>
            </a:r>
          </a:p>
          <a:p>
            <a:pPr marL="34925" indent="-34925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Seuls les membres de </a:t>
            </a:r>
            <a:r>
              <a:rPr lang="fr-FR" altLang="fr-FR" sz="2800" b="1">
                <a:solidFill>
                  <a:srgbClr val="FF0000"/>
                </a:solidFill>
              </a:rPr>
              <a:t>sysadmin</a:t>
            </a:r>
            <a:r>
              <a:rPr lang="fr-FR" altLang="fr-FR" sz="2800"/>
              <a:t>, </a:t>
            </a:r>
            <a:r>
              <a:rPr lang="fr-FR" altLang="fr-FR" sz="2800" b="1">
                <a:solidFill>
                  <a:srgbClr val="FF0000"/>
                </a:solidFill>
              </a:rPr>
              <a:t>db_owner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et </a:t>
            </a:r>
            <a:r>
              <a:rPr lang="fr-FR" altLang="fr-FR" sz="2800" b="1">
                <a:solidFill>
                  <a:srgbClr val="FF0000"/>
                </a:solidFill>
              </a:rPr>
              <a:t>db_securityadmin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et les </a:t>
            </a:r>
            <a:r>
              <a:rPr lang="fr-FR" altLang="fr-FR" sz="2800" b="1">
                <a:solidFill>
                  <a:srgbClr val="FF0000"/>
                </a:solidFill>
              </a:rPr>
              <a:t>owners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d’objets peuvent refuser les autorisations</a:t>
            </a:r>
          </a:p>
        </p:txBody>
      </p:sp>
      <p:sp>
        <p:nvSpPr>
          <p:cNvPr id="172037" name="Espace réservé de la date 2">
            <a:extLst>
              <a:ext uri="{FF2B5EF4-FFF2-40B4-BE49-F238E27FC236}">
                <a16:creationId xmlns:a16="http://schemas.microsoft.com/office/drawing/2014/main" id="{C240459C-A432-4FF8-A1AF-F8CF6FE9C2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01AD264E-4122-4A28-9174-F49DE246DA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825" y="-26988"/>
            <a:ext cx="8785225" cy="1152526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Révocation d’autorisations accordées et refusées (</a:t>
            </a:r>
            <a:r>
              <a:rPr lang="fr-FR" sz="3800" b="1" dirty="0">
                <a:solidFill>
                  <a:srgbClr val="7030A0"/>
                </a:solidFill>
              </a:rPr>
              <a:t>REVOKE</a:t>
            </a:r>
            <a:r>
              <a:rPr lang="fr-FR" sz="3800" b="1" dirty="0"/>
              <a:t>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73059" name="Espace réservé du numéro de diapositive 3">
            <a:extLst>
              <a:ext uri="{FF2B5EF4-FFF2-40B4-BE49-F238E27FC236}">
                <a16:creationId xmlns:a16="http://schemas.microsoft.com/office/drawing/2014/main" id="{BCED04AA-E03A-482E-8679-ACA278BB0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18719F-7563-4DC4-8D9B-C28B3B516D9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73060" name="Espace réservé du contenu 2">
            <a:extLst>
              <a:ext uri="{FF2B5EF4-FFF2-40B4-BE49-F238E27FC236}">
                <a16:creationId xmlns:a16="http://schemas.microsoft.com/office/drawing/2014/main" id="{0E53C2E1-59E2-4163-A494-84CD4004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054100"/>
            <a:ext cx="7632700" cy="5183188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</a:t>
            </a:r>
            <a:r>
              <a:rPr lang="fr-FR" altLang="fr-FR" sz="2800" b="1">
                <a:solidFill>
                  <a:srgbClr val="FF0000"/>
                </a:solidFill>
              </a:rPr>
              <a:t>Désactiver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une autorisation accordée ou refusée</a:t>
            </a:r>
          </a:p>
          <a:p>
            <a:pPr marL="34925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Supprime les entrées de la table système </a:t>
            </a:r>
            <a:r>
              <a:rPr lang="fr-FR" altLang="fr-FR" sz="2800" b="1">
                <a:solidFill>
                  <a:srgbClr val="FF0000"/>
                </a:solidFill>
              </a:rPr>
              <a:t>syspermissions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créées lors de l’octroi et du refus de l’autorisation</a:t>
            </a:r>
          </a:p>
          <a:p>
            <a:pPr marL="34925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On ne peut révoquer que les autorisations de la </a:t>
            </a:r>
            <a:r>
              <a:rPr lang="fr-FR" altLang="fr-FR" sz="2800" b="1">
                <a:solidFill>
                  <a:srgbClr val="FF0000"/>
                </a:solidFill>
              </a:rPr>
              <a:t>BD active</a:t>
            </a:r>
          </a:p>
          <a:p>
            <a:pPr marL="34925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Seuls les membres de </a:t>
            </a:r>
            <a:r>
              <a:rPr lang="fr-FR" altLang="fr-FR" sz="2800" b="1">
                <a:solidFill>
                  <a:srgbClr val="FF0000"/>
                </a:solidFill>
              </a:rPr>
              <a:t>sysadmin</a:t>
            </a:r>
            <a:r>
              <a:rPr lang="fr-FR" altLang="fr-FR" sz="2800"/>
              <a:t>, </a:t>
            </a:r>
            <a:r>
              <a:rPr lang="fr-FR" altLang="fr-FR" sz="2800" b="1">
                <a:solidFill>
                  <a:srgbClr val="FF0000"/>
                </a:solidFill>
              </a:rPr>
              <a:t>db_owner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et </a:t>
            </a:r>
            <a:r>
              <a:rPr lang="fr-FR" altLang="fr-FR" sz="2800" b="1">
                <a:solidFill>
                  <a:srgbClr val="FF0000"/>
                </a:solidFill>
              </a:rPr>
              <a:t>db_securityadmin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et les </a:t>
            </a:r>
            <a:r>
              <a:rPr lang="fr-FR" altLang="fr-FR" sz="2800" b="1">
                <a:solidFill>
                  <a:srgbClr val="FF0000"/>
                </a:solidFill>
              </a:rPr>
              <a:t>owners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d’objets peuvent révoquer les autorisations</a:t>
            </a:r>
          </a:p>
        </p:txBody>
      </p:sp>
      <p:sp>
        <p:nvSpPr>
          <p:cNvPr id="173061" name="Espace réservé de la date 2">
            <a:extLst>
              <a:ext uri="{FF2B5EF4-FFF2-40B4-BE49-F238E27FC236}">
                <a16:creationId xmlns:a16="http://schemas.microsoft.com/office/drawing/2014/main" id="{46F5B772-8784-4131-913B-FD4A6E592C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contenu 4">
            <a:extLst>
              <a:ext uri="{FF2B5EF4-FFF2-40B4-BE49-F238E27FC236}">
                <a16:creationId xmlns:a16="http://schemas.microsoft.com/office/drawing/2014/main" id="{2BDC21F3-135A-41A8-AF25-3FB18DD9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3600"/>
              <a:t>1.1 Présentation de SQL Server</a:t>
            </a: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4000" b="1">
                <a:solidFill>
                  <a:srgbClr val="C00000"/>
                </a:solidFill>
              </a:rPr>
              <a:t>1.2 Intégration de SQL Server</a:t>
            </a: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3600"/>
              <a:t>1.3 Bases de données SQL Server</a:t>
            </a: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3600"/>
              <a:t>1.4 Sécurité de SQL Server</a:t>
            </a: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3600"/>
              <a:t>1.5 Utilisation de SQL Server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4A5F9FF2-EA49-4698-A0D0-D67C9C325C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29600" cy="706437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1. Vue d’ensemble de SQL-Server</a:t>
            </a:r>
          </a:p>
        </p:txBody>
      </p:sp>
      <p:sp>
        <p:nvSpPr>
          <p:cNvPr id="25604" name="Espace réservé du numéro de diapositive 3">
            <a:extLst>
              <a:ext uri="{FF2B5EF4-FFF2-40B4-BE49-F238E27FC236}">
                <a16:creationId xmlns:a16="http://schemas.microsoft.com/office/drawing/2014/main" id="{F43F417F-F598-4F82-B801-4D39241F73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7AD6B2-66A8-4392-AF0A-C03577DBC06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5605" name="Espace réservé de la date 2">
            <a:extLst>
              <a:ext uri="{FF2B5EF4-FFF2-40B4-BE49-F238E27FC236}">
                <a16:creationId xmlns:a16="http://schemas.microsoft.com/office/drawing/2014/main" id="{4C145ADC-E760-4C17-828C-85FF0894C6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CC67159-8022-4D3A-91A2-DC17A6B6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60425"/>
            <a:ext cx="8893175" cy="5521325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0" tIns="0" rIns="0" bIns="0" rtlCol="0">
            <a:normAutofit fontScale="92500" lnSpcReduction="10000"/>
          </a:bodyPr>
          <a:lstStyle/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dirty="0"/>
              <a:t>4.1 Implémentation d’un mode d’authentification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dirty="0"/>
              <a:t>4.2 Attribution de comptes de connexion à des utilisateurs et des rôles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dirty="0"/>
              <a:t>4.3 Attribution d’autorisations à des utilisateurs et des rôles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b="1" dirty="0">
                <a:solidFill>
                  <a:srgbClr val="FF0000"/>
                </a:solidFill>
              </a:rPr>
              <a:t>4.4 Gestion de la sécurité dans SQL Server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4.5 Gestion de la sécurité des applications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4.6 Gestion de la sécurité de SQL Server dans l’entreprise</a:t>
            </a:r>
          </a:p>
        </p:txBody>
      </p:sp>
      <p:sp>
        <p:nvSpPr>
          <p:cNvPr id="174083" name="Sous-titre 2">
            <a:extLst>
              <a:ext uri="{FF2B5EF4-FFF2-40B4-BE49-F238E27FC236}">
                <a16:creationId xmlns:a16="http://schemas.microsoft.com/office/drawing/2014/main" id="{70D0FE71-46EE-455F-B415-74FDD0B6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eaLnBrk="1" hangingPunct="1"/>
            <a:r>
              <a:rPr lang="fr-FR" altLang="fr-FR" b="1"/>
              <a:t>4. Gestion de la sécurité</a:t>
            </a:r>
          </a:p>
        </p:txBody>
      </p:sp>
      <p:sp>
        <p:nvSpPr>
          <p:cNvPr id="174084" name="Espace réservé du numéro de diapositive 3">
            <a:extLst>
              <a:ext uri="{FF2B5EF4-FFF2-40B4-BE49-F238E27FC236}">
                <a16:creationId xmlns:a16="http://schemas.microsoft.com/office/drawing/2014/main" id="{ACD86FAE-23A3-4C58-9D18-681C0906B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375D21-F9C9-4F64-A2A3-8D081115D20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74085" name="Espace réservé de la date 2">
            <a:extLst>
              <a:ext uri="{FF2B5EF4-FFF2-40B4-BE49-F238E27FC236}">
                <a16:creationId xmlns:a16="http://schemas.microsoft.com/office/drawing/2014/main" id="{22A735E8-4C92-4C75-9B3A-AF083C21AA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43A2C29E-8658-4C64-BF3D-50EF95DD65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" y="117475"/>
            <a:ext cx="8928100" cy="647700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/>
              <a:t>4.4 Gestion de la sécurité dans SQL Server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175107" name="Espace réservé du numéro de diapositive 3">
            <a:extLst>
              <a:ext uri="{FF2B5EF4-FFF2-40B4-BE49-F238E27FC236}">
                <a16:creationId xmlns:a16="http://schemas.microsoft.com/office/drawing/2014/main" id="{F3A00096-A809-42D3-AE9B-F1E496DDB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8667CF-77A5-4771-8122-152A8A55060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69988" name="Espace réservé du contenu 2">
            <a:extLst>
              <a:ext uri="{FF2B5EF4-FFF2-40B4-BE49-F238E27FC236}">
                <a16:creationId xmlns:a16="http://schemas.microsoft.com/office/drawing/2014/main" id="{9E621176-5741-4305-A80E-F2E020E0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908050"/>
            <a:ext cx="7777162" cy="51847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dirty="0"/>
              <a:t>Tenir compte des </a:t>
            </a:r>
            <a:r>
              <a:rPr lang="fr-FR" altLang="fr-FR" sz="3000" b="1" dirty="0">
                <a:solidFill>
                  <a:srgbClr val="FF0000"/>
                </a:solidFill>
              </a:rPr>
              <a:t>recommandations suivantes </a:t>
            </a:r>
            <a:r>
              <a:rPr lang="fr-FR" altLang="fr-FR" sz="3000" dirty="0"/>
              <a:t>lors de la planification de la sécurité :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800" dirty="0"/>
              <a:t>Utilisation des comptes de connexion par défaut :</a:t>
            </a:r>
          </a:p>
          <a:p>
            <a:pPr marL="434975" lvl="1" indent="-34925" algn="just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b="1" i="1" dirty="0"/>
              <a:t> </a:t>
            </a:r>
            <a:r>
              <a:rPr lang="fr-FR" altLang="fr-FR" b="1" i="1" dirty="0">
                <a:solidFill>
                  <a:srgbClr val="FF0000"/>
                </a:solidFill>
              </a:rPr>
              <a:t>sa</a:t>
            </a:r>
            <a:r>
              <a:rPr lang="fr-FR" altLang="fr-FR" i="1" dirty="0">
                <a:solidFill>
                  <a:srgbClr val="FF0000"/>
                </a:solidFill>
              </a:rPr>
              <a:t> </a:t>
            </a:r>
            <a:r>
              <a:rPr lang="fr-FR" altLang="fr-FR" dirty="0"/>
              <a:t>: attribué à </a:t>
            </a:r>
            <a:r>
              <a:rPr lang="fr-FR" altLang="fr-FR" b="1" dirty="0" err="1"/>
              <a:t>sysadmin</a:t>
            </a:r>
            <a:r>
              <a:rPr lang="fr-FR" altLang="fr-FR" dirty="0"/>
              <a:t> et ne peut être supprimé</a:t>
            </a:r>
          </a:p>
          <a:p>
            <a:pPr marL="434975" lvl="1" indent="-34925" algn="just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b="1" i="1" dirty="0"/>
              <a:t> </a:t>
            </a:r>
            <a:r>
              <a:rPr lang="fr-FR" altLang="fr-FR" b="1" i="1" dirty="0">
                <a:solidFill>
                  <a:srgbClr val="FF0000"/>
                </a:solidFill>
              </a:rPr>
              <a:t>BUILTIN\Administrateurs</a:t>
            </a:r>
            <a:r>
              <a:rPr lang="fr-FR" altLang="fr-FR" b="1" i="1" dirty="0"/>
              <a:t> </a:t>
            </a:r>
            <a:r>
              <a:rPr lang="fr-FR" altLang="fr-FR" dirty="0"/>
              <a:t>: auxquels sont mappés les </a:t>
            </a:r>
            <a:r>
              <a:rPr lang="fr-FR" altLang="fr-FR" b="1" dirty="0"/>
              <a:t>Administrateurs</a:t>
            </a:r>
            <a:r>
              <a:rPr lang="fr-FR" altLang="fr-FR" dirty="0"/>
              <a:t> de W-2000 et qui est un membre de </a:t>
            </a:r>
            <a:r>
              <a:rPr lang="fr-FR" altLang="fr-FR" b="1" dirty="0" err="1"/>
              <a:t>sysadmin</a:t>
            </a:r>
            <a:endParaRPr lang="fr-FR" altLang="fr-FR" b="1" dirty="0"/>
          </a:p>
        </p:txBody>
      </p:sp>
      <p:sp>
        <p:nvSpPr>
          <p:cNvPr id="175109" name="Espace réservé de la date 2">
            <a:extLst>
              <a:ext uri="{FF2B5EF4-FFF2-40B4-BE49-F238E27FC236}">
                <a16:creationId xmlns:a16="http://schemas.microsoft.com/office/drawing/2014/main" id="{7DFA297F-D228-4366-AA52-146F2810FD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353A6746-5CB2-4704-9C1A-85DC4FB7E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6038"/>
            <a:ext cx="9144000" cy="719137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Gestion de la sécurité dans SQL Server (Suite)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76131" name="Espace réservé du numéro de diapositive 3">
            <a:extLst>
              <a:ext uri="{FF2B5EF4-FFF2-40B4-BE49-F238E27FC236}">
                <a16:creationId xmlns:a16="http://schemas.microsoft.com/office/drawing/2014/main" id="{8234A28C-6151-4877-89DF-AC4757F52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748E61-4E75-4FB9-8C0E-213AB5F98FC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76132" name="Espace réservé du contenu 2">
            <a:extLst>
              <a:ext uri="{FF2B5EF4-FFF2-40B4-BE49-F238E27FC236}">
                <a16:creationId xmlns:a16="http://schemas.microsoft.com/office/drawing/2014/main" id="{154680D4-1213-4671-A8E4-D32825B45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979488"/>
            <a:ext cx="7058025" cy="518636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Le compte d’utilisateur </a:t>
            </a:r>
            <a:r>
              <a:rPr lang="fr-FR" altLang="fr-FR" sz="3000" b="1">
                <a:solidFill>
                  <a:srgbClr val="FF0000"/>
                </a:solidFill>
              </a:rPr>
              <a:t>guest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permet à un compte de connexion dépourvu de compte d’utilisateur d’accéder à une BD.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Donc :</a:t>
            </a:r>
          </a:p>
          <a:p>
            <a:pPr marL="647700" lvl="1" eaLnBrk="1" hangingPunct="1">
              <a:lnSpc>
                <a:spcPct val="13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b="1"/>
              <a:t> </a:t>
            </a:r>
            <a:r>
              <a:rPr lang="fr-FR" altLang="fr-FR" b="1">
                <a:solidFill>
                  <a:srgbClr val="FF0000"/>
                </a:solidFill>
              </a:rPr>
              <a:t>décider</a:t>
            </a:r>
            <a:r>
              <a:rPr lang="fr-FR" altLang="fr-FR"/>
              <a:t> si vos BD doivent posséder un compte </a:t>
            </a:r>
            <a:r>
              <a:rPr lang="fr-FR" altLang="fr-FR" b="1"/>
              <a:t>guest</a:t>
            </a:r>
            <a:r>
              <a:rPr lang="fr-FR" altLang="fr-FR"/>
              <a:t> ou non</a:t>
            </a:r>
          </a:p>
          <a:p>
            <a:pPr marL="647700" lvl="1" eaLnBrk="1" hangingPunct="1">
              <a:lnSpc>
                <a:spcPct val="13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b="1"/>
              <a:t>définir </a:t>
            </a:r>
            <a:r>
              <a:rPr lang="fr-FR" altLang="fr-FR"/>
              <a:t>dans ce cas </a:t>
            </a:r>
            <a:r>
              <a:rPr lang="fr-FR" altLang="fr-FR" b="1"/>
              <a:t>les </a:t>
            </a:r>
            <a:r>
              <a:rPr lang="fr-FR" altLang="fr-FR" b="1">
                <a:solidFill>
                  <a:srgbClr val="FF0000"/>
                </a:solidFill>
              </a:rPr>
              <a:t>autorisations</a:t>
            </a:r>
            <a:r>
              <a:rPr lang="fr-FR" altLang="fr-FR" b="1"/>
              <a:t> </a:t>
            </a:r>
            <a:r>
              <a:rPr lang="fr-FR" altLang="fr-FR"/>
              <a:t>attribuées à ce compte dans ces BD</a:t>
            </a:r>
          </a:p>
        </p:txBody>
      </p:sp>
      <p:sp>
        <p:nvSpPr>
          <p:cNvPr id="176133" name="Espace réservé de la date 2">
            <a:extLst>
              <a:ext uri="{FF2B5EF4-FFF2-40B4-BE49-F238E27FC236}">
                <a16:creationId xmlns:a16="http://schemas.microsoft.com/office/drawing/2014/main" id="{7620679A-A586-4573-9FD5-1E54740049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E03CBA77-E0AA-4AFC-A0D0-0652C99829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9144000" cy="719137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Gestion de la sécurité dans SQL Server (Suite)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77155" name="Espace réservé du numéro de diapositive 3">
            <a:extLst>
              <a:ext uri="{FF2B5EF4-FFF2-40B4-BE49-F238E27FC236}">
                <a16:creationId xmlns:a16="http://schemas.microsoft.com/office/drawing/2014/main" id="{05FB6DBE-9914-482E-BD08-FDC5C56EC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425F66-79FC-4EF2-AB4E-6F7990334B3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77156" name="Espace réservé du contenu 2">
            <a:extLst>
              <a:ext uri="{FF2B5EF4-FFF2-40B4-BE49-F238E27FC236}">
                <a16:creationId xmlns:a16="http://schemas.microsoft.com/office/drawing/2014/main" id="{42ED1CD5-D71B-426C-BB09-70DFA935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052513"/>
            <a:ext cx="7200900" cy="48974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Rôle </a:t>
            </a:r>
            <a:r>
              <a:rPr lang="fr-FR" altLang="fr-FR" sz="3000" b="1">
                <a:solidFill>
                  <a:srgbClr val="FF0000"/>
                </a:solidFill>
              </a:rPr>
              <a:t>public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: rôle de BD spécial auquel chaque utilisateur de BD appartient.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Donc, on doit définir les </a:t>
            </a:r>
            <a:r>
              <a:rPr lang="fr-FR" altLang="fr-FR" sz="3000" b="1">
                <a:solidFill>
                  <a:srgbClr val="FF0000"/>
                </a:solidFill>
              </a:rPr>
              <a:t>autorisations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attribuées au rôle </a:t>
            </a:r>
            <a:r>
              <a:rPr lang="fr-FR" altLang="fr-FR" sz="3000" b="1"/>
              <a:t>public</a:t>
            </a:r>
            <a:r>
              <a:rPr lang="fr-FR" altLang="fr-FR" sz="3000"/>
              <a:t> dans chaque BD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Par défaut, le rôle </a:t>
            </a:r>
            <a:r>
              <a:rPr lang="fr-FR" altLang="fr-FR" sz="3000" b="1"/>
              <a:t>public</a:t>
            </a:r>
            <a:r>
              <a:rPr lang="fr-FR" altLang="fr-FR" sz="3000"/>
              <a:t> ne dispose d’</a:t>
            </a:r>
            <a:r>
              <a:rPr lang="fr-FR" altLang="fr-FR" sz="3000" b="1">
                <a:solidFill>
                  <a:srgbClr val="FF0000"/>
                </a:solidFill>
              </a:rPr>
              <a:t>aucune</a:t>
            </a:r>
            <a:r>
              <a:rPr lang="fr-FR" altLang="fr-FR" sz="3000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autorisation</a:t>
            </a:r>
          </a:p>
        </p:txBody>
      </p:sp>
      <p:sp>
        <p:nvSpPr>
          <p:cNvPr id="177157" name="Espace réservé de la date 2">
            <a:extLst>
              <a:ext uri="{FF2B5EF4-FFF2-40B4-BE49-F238E27FC236}">
                <a16:creationId xmlns:a16="http://schemas.microsoft.com/office/drawing/2014/main" id="{678E8EF9-9B20-455A-97D9-CE7A68E9CF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660DEBFA-ADB6-45F6-8855-C7537C965F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4450"/>
            <a:ext cx="9144000" cy="720725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Gestion de la sécurité dans SQL Server (Suite)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78179" name="Espace réservé du numéro de diapositive 3">
            <a:extLst>
              <a:ext uri="{FF2B5EF4-FFF2-40B4-BE49-F238E27FC236}">
                <a16:creationId xmlns:a16="http://schemas.microsoft.com/office/drawing/2014/main" id="{1C8A8C0D-9A56-40E6-89A2-20EB443E4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17126A-22DF-4BE3-8923-EE6F014B21D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78180" name="Espace réservé du contenu 2">
            <a:extLst>
              <a:ext uri="{FF2B5EF4-FFF2-40B4-BE49-F238E27FC236}">
                <a16:creationId xmlns:a16="http://schemas.microsoft.com/office/drawing/2014/main" id="{180B239A-915F-4192-AE7E-559716C8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052513"/>
            <a:ext cx="7273925" cy="46799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 sz="3600" b="1" u="sng"/>
              <a:t>Etapes à suivre :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 b="1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Créez des rôles </a:t>
            </a:r>
            <a:r>
              <a:rPr lang="fr-FR" altLang="fr-FR" sz="3000"/>
              <a:t>définis par l’utilisateur pour votre application,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 b="1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Appliquez des autorisations </a:t>
            </a:r>
            <a:r>
              <a:rPr lang="fr-FR" altLang="fr-FR" sz="3000"/>
              <a:t>à ces rôles,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 b="1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Ajoutez des membres </a:t>
            </a:r>
            <a:r>
              <a:rPr lang="fr-FR" altLang="fr-FR" sz="3000" b="1"/>
              <a:t>à ces rôles</a:t>
            </a:r>
            <a:endParaRPr lang="fr-FR" altLang="fr-FR" sz="3000"/>
          </a:p>
        </p:txBody>
      </p:sp>
      <p:sp>
        <p:nvSpPr>
          <p:cNvPr id="178181" name="Espace réservé de la date 2">
            <a:extLst>
              <a:ext uri="{FF2B5EF4-FFF2-40B4-BE49-F238E27FC236}">
                <a16:creationId xmlns:a16="http://schemas.microsoft.com/office/drawing/2014/main" id="{1E3078A1-1DCD-4C26-A491-C1622DF1E3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9CA8FC3F-C8FD-489C-9A17-AB8CD0C1E9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4450"/>
            <a:ext cx="9144000" cy="576263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Gestion de la sécurité dans SQL Server (Suite)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79203" name="Espace réservé du numéro de diapositive 3">
            <a:extLst>
              <a:ext uri="{FF2B5EF4-FFF2-40B4-BE49-F238E27FC236}">
                <a16:creationId xmlns:a16="http://schemas.microsoft.com/office/drawing/2014/main" id="{18226CFB-AA13-419D-BC9A-382CA7B2D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D09BE0-249A-4306-881C-CB02410D0F6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79204" name="Espace réservé du contenu 2">
            <a:extLst>
              <a:ext uri="{FF2B5EF4-FFF2-40B4-BE49-F238E27FC236}">
                <a16:creationId xmlns:a16="http://schemas.microsoft.com/office/drawing/2014/main" id="{94DC083A-8287-42BB-AD32-1951B0F0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36613"/>
            <a:ext cx="7991475" cy="53292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Il </a:t>
            </a:r>
            <a:r>
              <a:rPr lang="fr-FR" altLang="fr-FR" sz="2800" b="1">
                <a:solidFill>
                  <a:srgbClr val="FF0000"/>
                </a:solidFill>
              </a:rPr>
              <a:t>faut déterminer </a:t>
            </a:r>
            <a:r>
              <a:rPr lang="fr-FR" altLang="fr-FR" sz="2800"/>
              <a:t>les users et les rôles qui peuvent </a:t>
            </a:r>
            <a:r>
              <a:rPr lang="fr-FR" altLang="fr-FR" sz="2800" b="1">
                <a:solidFill>
                  <a:srgbClr val="FF0000"/>
                </a:solidFill>
              </a:rPr>
              <a:t>créer des objets</a:t>
            </a:r>
            <a:r>
              <a:rPr lang="fr-FR" altLang="fr-FR" sz="2800" b="1"/>
              <a:t> </a:t>
            </a:r>
            <a:r>
              <a:rPr lang="fr-FR" altLang="fr-FR" sz="2800"/>
              <a:t>dans une BD</a:t>
            </a:r>
          </a:p>
          <a:p>
            <a:pPr marL="34925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Il est </a:t>
            </a:r>
            <a:r>
              <a:rPr lang="fr-FR" altLang="fr-FR" sz="2800" b="1">
                <a:solidFill>
                  <a:srgbClr val="FF0000"/>
                </a:solidFill>
              </a:rPr>
              <a:t>recommandé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d’utiliser uniquement </a:t>
            </a:r>
            <a:r>
              <a:rPr lang="fr-FR" altLang="fr-FR" sz="2800" b="1">
                <a:solidFill>
                  <a:srgbClr val="FF0000"/>
                </a:solidFill>
              </a:rPr>
              <a:t>sysadmin</a:t>
            </a:r>
            <a:r>
              <a:rPr lang="fr-FR" altLang="fr-FR" sz="2800"/>
              <a:t>, </a:t>
            </a:r>
            <a:r>
              <a:rPr lang="fr-FR" altLang="fr-FR" sz="2800" b="1">
                <a:solidFill>
                  <a:srgbClr val="FF0000"/>
                </a:solidFill>
              </a:rPr>
              <a:t>db_owner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et </a:t>
            </a:r>
            <a:r>
              <a:rPr lang="fr-FR" altLang="fr-FR" sz="2800" b="1">
                <a:solidFill>
                  <a:srgbClr val="FF0000"/>
                </a:solidFill>
              </a:rPr>
              <a:t>db_ddladmin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pour </a:t>
            </a:r>
            <a:r>
              <a:rPr lang="fr-FR" altLang="fr-FR" sz="2800" b="1">
                <a:solidFill>
                  <a:srgbClr val="FF0000"/>
                </a:solidFill>
              </a:rPr>
              <a:t>créer des objets </a:t>
            </a:r>
            <a:r>
              <a:rPr lang="fr-FR" altLang="fr-FR" sz="2800"/>
              <a:t>de BD</a:t>
            </a:r>
          </a:p>
          <a:p>
            <a:pPr marL="34925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Il est </a:t>
            </a:r>
            <a:r>
              <a:rPr lang="fr-FR" altLang="fr-FR" sz="2800" b="1">
                <a:solidFill>
                  <a:srgbClr val="FF0000"/>
                </a:solidFill>
              </a:rPr>
              <a:t>recommandé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de </a:t>
            </a:r>
            <a:r>
              <a:rPr lang="fr-FR" altLang="fr-FR" sz="2800" b="1">
                <a:solidFill>
                  <a:srgbClr val="FF0000"/>
                </a:solidFill>
              </a:rPr>
              <a:t>définir les objets avec dbo </a:t>
            </a:r>
            <a:r>
              <a:rPr lang="fr-FR" altLang="fr-FR" sz="2800"/>
              <a:t>en tant que </a:t>
            </a:r>
            <a:r>
              <a:rPr lang="fr-FR" altLang="fr-FR" sz="2800" b="1">
                <a:solidFill>
                  <a:srgbClr val="FF0000"/>
                </a:solidFill>
              </a:rPr>
              <a:t>propriétaire</a:t>
            </a:r>
            <a:r>
              <a:rPr lang="fr-FR" altLang="fr-FR" sz="2800"/>
              <a:t>.</a:t>
            </a:r>
          </a:p>
          <a:p>
            <a:pPr marL="34925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Cela </a:t>
            </a:r>
            <a:r>
              <a:rPr lang="fr-FR" altLang="fr-FR" sz="2800" b="1">
                <a:solidFill>
                  <a:srgbClr val="FF0000"/>
                </a:solidFill>
              </a:rPr>
              <a:t>permet aux users </a:t>
            </a:r>
            <a:r>
              <a:rPr lang="fr-FR" altLang="fr-FR" sz="2800"/>
              <a:t>de BD de </a:t>
            </a:r>
            <a:r>
              <a:rPr lang="fr-FR" altLang="fr-FR" sz="2800" b="1">
                <a:solidFill>
                  <a:srgbClr val="FF0000"/>
                </a:solidFill>
              </a:rPr>
              <a:t>se référer à l’objet </a:t>
            </a:r>
            <a:r>
              <a:rPr lang="fr-FR" altLang="fr-FR" sz="2800"/>
              <a:t>sans mentionner le nom du propriétaire</a:t>
            </a:r>
          </a:p>
        </p:txBody>
      </p:sp>
      <p:sp>
        <p:nvSpPr>
          <p:cNvPr id="179205" name="Espace réservé de la date 2">
            <a:extLst>
              <a:ext uri="{FF2B5EF4-FFF2-40B4-BE49-F238E27FC236}">
                <a16:creationId xmlns:a16="http://schemas.microsoft.com/office/drawing/2014/main" id="{B7ECB343-1834-4C0B-AC35-16B1D39F19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D8E78CC7-D2ED-4612-9303-7CE0AD84FF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8913"/>
            <a:ext cx="9144000" cy="576262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Gestion de la sécurité dans SQL Server (Suite)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80227" name="Espace réservé du numéro de diapositive 3">
            <a:extLst>
              <a:ext uri="{FF2B5EF4-FFF2-40B4-BE49-F238E27FC236}">
                <a16:creationId xmlns:a16="http://schemas.microsoft.com/office/drawing/2014/main" id="{18B07CEB-4477-4780-BC20-C6C44AE43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B7BC7B-82AC-42A8-89F0-3BC1B109A8F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80228" name="Espace réservé du contenu 2">
            <a:extLst>
              <a:ext uri="{FF2B5EF4-FFF2-40B4-BE49-F238E27FC236}">
                <a16:creationId xmlns:a16="http://schemas.microsoft.com/office/drawing/2014/main" id="{6D58FBF2-CCF8-48E1-BBAE-B785D521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052513"/>
            <a:ext cx="7380287" cy="49688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dbo est propriétaire </a:t>
            </a:r>
            <a:r>
              <a:rPr lang="fr-FR" altLang="fr-FR" sz="3000"/>
              <a:t>de tous les </a:t>
            </a:r>
            <a:r>
              <a:rPr lang="fr-FR" altLang="fr-FR" sz="3000" b="1">
                <a:solidFill>
                  <a:srgbClr val="FF0000"/>
                </a:solidFill>
              </a:rPr>
              <a:t>objets créés </a:t>
            </a:r>
            <a:r>
              <a:rPr lang="fr-FR" altLang="fr-FR" sz="3000"/>
              <a:t>à partir de </a:t>
            </a:r>
            <a:r>
              <a:rPr lang="fr-FR" altLang="fr-FR" sz="3000" b="1">
                <a:solidFill>
                  <a:srgbClr val="FF0000"/>
                </a:solidFill>
              </a:rPr>
              <a:t>sysadmin</a:t>
            </a:r>
          </a:p>
          <a:p>
            <a:pPr marL="34925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Dans les </a:t>
            </a:r>
            <a:r>
              <a:rPr lang="fr-FR" altLang="fr-FR" sz="3000" b="1">
                <a:solidFill>
                  <a:srgbClr val="FF0000"/>
                </a:solidFill>
              </a:rPr>
              <a:t>autres rôles</a:t>
            </a:r>
            <a:r>
              <a:rPr lang="fr-FR" altLang="fr-FR" sz="3000"/>
              <a:t>, </a:t>
            </a:r>
            <a:r>
              <a:rPr lang="fr-FR" altLang="fr-FR" sz="3000" b="1">
                <a:solidFill>
                  <a:srgbClr val="FF0000"/>
                </a:solidFill>
              </a:rPr>
              <a:t>spécifiez dbo </a:t>
            </a:r>
            <a:r>
              <a:rPr lang="fr-FR" altLang="fr-FR" sz="3000"/>
              <a:t>en tant que propriétaire lorsqu’on crée l’objet</a:t>
            </a:r>
          </a:p>
          <a:p>
            <a:pPr marL="34925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</a:t>
            </a:r>
            <a:r>
              <a:rPr lang="fr-FR" altLang="fr-FR" sz="3000" b="1" u="sng">
                <a:solidFill>
                  <a:srgbClr val="FF0000"/>
                </a:solidFill>
              </a:rPr>
              <a:t>sinon</a:t>
            </a:r>
            <a:r>
              <a:rPr lang="fr-FR" altLang="fr-FR" sz="3000"/>
              <a:t>, l’objet sera créé avec le compte user</a:t>
            </a:r>
          </a:p>
          <a:p>
            <a:pPr marL="34925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sp_changeobjectowner </a:t>
            </a:r>
            <a:r>
              <a:rPr lang="fr-FR" altLang="fr-FR" sz="3000"/>
              <a:t>permet de modifier le propriétaire d’un objet</a:t>
            </a:r>
            <a:endParaRPr lang="fr-FR" altLang="fr-FR" sz="3000" b="1">
              <a:solidFill>
                <a:srgbClr val="FF0000"/>
              </a:solidFill>
            </a:endParaRPr>
          </a:p>
        </p:txBody>
      </p:sp>
      <p:sp>
        <p:nvSpPr>
          <p:cNvPr id="180229" name="Espace réservé de la date 2">
            <a:extLst>
              <a:ext uri="{FF2B5EF4-FFF2-40B4-BE49-F238E27FC236}">
                <a16:creationId xmlns:a16="http://schemas.microsoft.com/office/drawing/2014/main" id="{02503A8B-AA80-4786-86BB-FF9413C809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431C5A77-D351-4010-8743-34BA00A723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9144000" cy="576262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Gestion de la sécurité dans SQL Server (Suite)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81251" name="Espace réservé du numéro de diapositive 3">
            <a:extLst>
              <a:ext uri="{FF2B5EF4-FFF2-40B4-BE49-F238E27FC236}">
                <a16:creationId xmlns:a16="http://schemas.microsoft.com/office/drawing/2014/main" id="{C1834418-D2EE-4BC4-A287-CC238DF91F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47430C-AEFB-4E6E-AB9E-1FBFBF0D7BC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C96ABB-DCE5-446D-BD71-254A1541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909638"/>
            <a:ext cx="7954963" cy="5327650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b="1" u="sng" dirty="0"/>
              <a:t>Modification du propriétaire d’objets :</a:t>
            </a:r>
          </a:p>
          <a:p>
            <a:pPr marL="36000" indent="-360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600" dirty="0"/>
              <a:t> Seuls les membres de </a:t>
            </a:r>
            <a:r>
              <a:rPr lang="fr-FR" sz="2600" b="1" dirty="0" err="1">
                <a:solidFill>
                  <a:srgbClr val="FF0000"/>
                </a:solidFill>
              </a:rPr>
              <a:t>db_owner</a:t>
            </a:r>
            <a:r>
              <a:rPr lang="fr-FR" sz="2600" dirty="0">
                <a:solidFill>
                  <a:srgbClr val="FF0000"/>
                </a:solidFill>
              </a:rPr>
              <a:t> </a:t>
            </a:r>
            <a:r>
              <a:rPr lang="fr-FR" sz="2600" dirty="0"/>
              <a:t>et </a:t>
            </a:r>
            <a:r>
              <a:rPr lang="fr-FR" sz="2600" b="1" dirty="0" err="1">
                <a:solidFill>
                  <a:srgbClr val="FF0000"/>
                </a:solidFill>
              </a:rPr>
              <a:t>db_ddladmin</a:t>
            </a:r>
            <a:r>
              <a:rPr lang="fr-FR" sz="2600" dirty="0">
                <a:solidFill>
                  <a:srgbClr val="FF0000"/>
                </a:solidFill>
              </a:rPr>
              <a:t> </a:t>
            </a:r>
            <a:r>
              <a:rPr lang="fr-FR" sz="2600" dirty="0"/>
              <a:t>et </a:t>
            </a:r>
            <a:r>
              <a:rPr lang="fr-FR" sz="2600" b="1" dirty="0" err="1">
                <a:solidFill>
                  <a:srgbClr val="FF0000"/>
                </a:solidFill>
              </a:rPr>
              <a:t>securityadmin</a:t>
            </a:r>
            <a:r>
              <a:rPr lang="fr-FR" sz="2600" dirty="0">
                <a:solidFill>
                  <a:srgbClr val="FF0000"/>
                </a:solidFill>
              </a:rPr>
              <a:t> </a:t>
            </a:r>
            <a:r>
              <a:rPr lang="fr-FR" sz="2600" dirty="0"/>
              <a:t>peuvent modifier le propriétaire d’objets</a:t>
            </a:r>
          </a:p>
          <a:p>
            <a:pPr marL="36000" indent="-360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600" dirty="0"/>
              <a:t> La </a:t>
            </a:r>
            <a:r>
              <a:rPr lang="fr-FR" sz="2600" b="1" dirty="0">
                <a:solidFill>
                  <a:srgbClr val="FF0000"/>
                </a:solidFill>
              </a:rPr>
              <a:t>modification</a:t>
            </a:r>
            <a:r>
              <a:rPr lang="fr-FR" sz="2600" dirty="0">
                <a:solidFill>
                  <a:srgbClr val="FF0000"/>
                </a:solidFill>
              </a:rPr>
              <a:t> </a:t>
            </a:r>
            <a:r>
              <a:rPr lang="fr-FR" sz="2600" dirty="0"/>
              <a:t>du propriétaire d’un objet de BD </a:t>
            </a:r>
            <a:r>
              <a:rPr lang="fr-FR" sz="2600" b="1" dirty="0">
                <a:solidFill>
                  <a:srgbClr val="FF0000"/>
                </a:solidFill>
              </a:rPr>
              <a:t>implique</a:t>
            </a:r>
            <a:r>
              <a:rPr lang="fr-FR" sz="2600" dirty="0">
                <a:solidFill>
                  <a:srgbClr val="FF0000"/>
                </a:solidFill>
              </a:rPr>
              <a:t> </a:t>
            </a:r>
            <a:r>
              <a:rPr lang="fr-FR" sz="2600" dirty="0"/>
              <a:t>une </a:t>
            </a:r>
            <a:r>
              <a:rPr lang="fr-FR" sz="2600" b="1" dirty="0">
                <a:solidFill>
                  <a:srgbClr val="FF0000"/>
                </a:solidFill>
              </a:rPr>
              <a:t>MAJ</a:t>
            </a:r>
            <a:r>
              <a:rPr lang="fr-FR" sz="2600" dirty="0">
                <a:solidFill>
                  <a:srgbClr val="FF0000"/>
                </a:solidFill>
              </a:rPr>
              <a:t> </a:t>
            </a:r>
            <a:r>
              <a:rPr lang="fr-FR" sz="2600" b="1" dirty="0">
                <a:solidFill>
                  <a:srgbClr val="FF0000"/>
                </a:solidFill>
              </a:rPr>
              <a:t>manuelle</a:t>
            </a:r>
            <a:r>
              <a:rPr lang="fr-FR" sz="2600" dirty="0">
                <a:solidFill>
                  <a:srgbClr val="FF0000"/>
                </a:solidFill>
              </a:rPr>
              <a:t> </a:t>
            </a:r>
            <a:r>
              <a:rPr lang="fr-FR" sz="2600" dirty="0"/>
              <a:t>de tous les scripts qui le référencent</a:t>
            </a:r>
          </a:p>
          <a:p>
            <a:pPr marL="0" indent="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600" dirty="0">
                <a:sym typeface="Wingdings" panose="05000000000000000000" pitchFamily="2" charset="2"/>
              </a:rPr>
              <a:t>	 </a:t>
            </a:r>
            <a:r>
              <a:rPr lang="fr-FR" sz="2600" dirty="0"/>
              <a:t>inclure les </a:t>
            </a:r>
            <a:r>
              <a:rPr lang="fr-FR" sz="2600" b="1" dirty="0">
                <a:solidFill>
                  <a:srgbClr val="FF0000"/>
                </a:solidFill>
              </a:rPr>
              <a:t>nouvelles informations de propriété</a:t>
            </a:r>
          </a:p>
          <a:p>
            <a:pPr marL="36000" indent="-360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600" dirty="0"/>
              <a:t> SQL Server </a:t>
            </a:r>
            <a:r>
              <a:rPr lang="fr-FR" sz="2600" b="1" dirty="0">
                <a:solidFill>
                  <a:srgbClr val="FF0000"/>
                </a:solidFill>
              </a:rPr>
              <a:t>ne peut pas exécuter </a:t>
            </a:r>
            <a:r>
              <a:rPr lang="fr-FR" sz="2600" dirty="0"/>
              <a:t>cette MAJ </a:t>
            </a:r>
            <a:r>
              <a:rPr lang="fr-FR" sz="2600" b="1" dirty="0">
                <a:solidFill>
                  <a:srgbClr val="FF0000"/>
                </a:solidFill>
              </a:rPr>
              <a:t>automatiquement</a:t>
            </a:r>
          </a:p>
        </p:txBody>
      </p:sp>
      <p:sp>
        <p:nvSpPr>
          <p:cNvPr id="181253" name="Espace réservé de la date 3">
            <a:extLst>
              <a:ext uri="{FF2B5EF4-FFF2-40B4-BE49-F238E27FC236}">
                <a16:creationId xmlns:a16="http://schemas.microsoft.com/office/drawing/2014/main" id="{FFB55EA4-8974-4C65-B096-3F61F70E80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D4B73D4E-AD53-4895-A2B3-AE864CBAA7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7325"/>
            <a:ext cx="9144000" cy="504825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Gestion de la sécurité dans SQL Server (Suite)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82275" name="Espace réservé du numéro de diapositive 3">
            <a:extLst>
              <a:ext uri="{FF2B5EF4-FFF2-40B4-BE49-F238E27FC236}">
                <a16:creationId xmlns:a16="http://schemas.microsoft.com/office/drawing/2014/main" id="{BB67A6B3-5E4A-47C1-BD95-744F2C148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FAFAD3-B22C-40EC-9E7B-9BEEBA7CE6C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82276" name="Espace réservé du contenu 2">
            <a:extLst>
              <a:ext uri="{FF2B5EF4-FFF2-40B4-BE49-F238E27FC236}">
                <a16:creationId xmlns:a16="http://schemas.microsoft.com/office/drawing/2014/main" id="{ED0D8B4E-71F1-4F4F-98F1-6927FF64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981075"/>
            <a:ext cx="7597775" cy="49688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Les travaux SQL Server peu</a:t>
            </a:r>
            <a:r>
              <a:rPr lang="fr-FR" altLang="fr-FR" sz="2800" b="1">
                <a:solidFill>
                  <a:srgbClr val="FF0000"/>
                </a:solidFill>
              </a:rPr>
              <a:t>vent contenir des étapes</a:t>
            </a:r>
            <a:r>
              <a:rPr lang="fr-FR" altLang="fr-FR" sz="2800"/>
              <a:t> de types </a:t>
            </a:r>
            <a:r>
              <a:rPr lang="fr-FR" altLang="fr-FR" sz="2800" b="1">
                <a:solidFill>
                  <a:srgbClr val="FF0000"/>
                </a:solidFill>
              </a:rPr>
              <a:t>CmdExec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et </a:t>
            </a:r>
            <a:r>
              <a:rPr lang="fr-FR" altLang="fr-FR" sz="2800" b="1">
                <a:solidFill>
                  <a:srgbClr val="FF0000"/>
                </a:solidFill>
              </a:rPr>
              <a:t>ActiveScripting</a:t>
            </a:r>
          </a:p>
          <a:p>
            <a:pPr marL="34925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</a:t>
            </a:r>
            <a:r>
              <a:rPr lang="fr-FR" altLang="fr-FR" sz="2800" b="1">
                <a:solidFill>
                  <a:srgbClr val="FF0000"/>
                </a:solidFill>
              </a:rPr>
              <a:t>Permettent d’exécuter </a:t>
            </a:r>
            <a:r>
              <a:rPr lang="fr-FR" altLang="fr-FR" sz="2800"/>
              <a:t>des scripts, applications compilées et fichiers de traitement par lots</a:t>
            </a:r>
          </a:p>
          <a:p>
            <a:pPr marL="34925" indent="-34925" algn="just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Lorsqu’un </a:t>
            </a:r>
            <a:r>
              <a:rPr lang="fr-FR" altLang="fr-FR" sz="2800" b="1">
                <a:solidFill>
                  <a:srgbClr val="FF0000"/>
                </a:solidFill>
              </a:rPr>
              <a:t>user non membre de sysadmin </a:t>
            </a:r>
            <a:r>
              <a:rPr lang="fr-FR" altLang="fr-FR" sz="2800"/>
              <a:t>exécute ces travaux, ils sont effectués dans le contexte du </a:t>
            </a:r>
            <a:r>
              <a:rPr lang="fr-FR" altLang="fr-FR" sz="2800" b="1">
                <a:solidFill>
                  <a:srgbClr val="FF0000"/>
                </a:solidFill>
              </a:rPr>
              <a:t>compte Windows associé à SQL Server Agent</a:t>
            </a:r>
            <a:r>
              <a:rPr lang="fr-FR" altLang="fr-FR" sz="2800" b="1"/>
              <a:t> </a:t>
            </a:r>
          </a:p>
        </p:txBody>
      </p:sp>
      <p:sp>
        <p:nvSpPr>
          <p:cNvPr id="182277" name="Espace réservé de la date 2">
            <a:extLst>
              <a:ext uri="{FF2B5EF4-FFF2-40B4-BE49-F238E27FC236}">
                <a16:creationId xmlns:a16="http://schemas.microsoft.com/office/drawing/2014/main" id="{085724AB-135A-44C8-9ECF-A4C9CEC98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725005ED-3114-43A8-9A8F-189B3BE97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7325"/>
            <a:ext cx="9144000" cy="504825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Gestion de la sécurité dans SQL Server (Suite)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83299" name="Espace réservé du numéro de diapositive 3">
            <a:extLst>
              <a:ext uri="{FF2B5EF4-FFF2-40B4-BE49-F238E27FC236}">
                <a16:creationId xmlns:a16="http://schemas.microsoft.com/office/drawing/2014/main" id="{40164389-8BCA-4199-A21E-CB2D9410D2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B02F3A-A566-4314-AB8E-ACE1808A3F3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83300" name="Espace réservé du contenu 2">
            <a:extLst>
              <a:ext uri="{FF2B5EF4-FFF2-40B4-BE49-F238E27FC236}">
                <a16:creationId xmlns:a16="http://schemas.microsoft.com/office/drawing/2014/main" id="{B8A9FC9E-83FA-470E-9BDB-87ED8A1F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88" y="981075"/>
            <a:ext cx="7378700" cy="50403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dirty="0"/>
              <a:t> Ainsi, les </a:t>
            </a:r>
            <a:r>
              <a:rPr lang="fr-FR" altLang="fr-FR" sz="3000" b="1" dirty="0" err="1">
                <a:solidFill>
                  <a:srgbClr val="FF0000"/>
                </a:solidFill>
              </a:rPr>
              <a:t>users</a:t>
            </a:r>
            <a:r>
              <a:rPr lang="fr-FR" altLang="fr-FR" sz="3000" b="1" dirty="0">
                <a:solidFill>
                  <a:srgbClr val="FF0000"/>
                </a:solidFill>
              </a:rPr>
              <a:t> peuvent exécuter </a:t>
            </a:r>
            <a:r>
              <a:rPr lang="fr-FR" altLang="fr-FR" sz="3000" dirty="0"/>
              <a:t>des fonctions dans Windows auxquelles leurs comptes Windows </a:t>
            </a:r>
            <a:r>
              <a:rPr lang="fr-FR" altLang="fr-FR" sz="3000" b="1" dirty="0">
                <a:solidFill>
                  <a:srgbClr val="FF0000"/>
                </a:solidFill>
              </a:rPr>
              <a:t>ne leur donnent pas accès</a:t>
            </a:r>
          </a:p>
          <a:p>
            <a:pPr marL="34925" indent="-34925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dirty="0"/>
              <a:t> </a:t>
            </a:r>
            <a:r>
              <a:rPr lang="fr-FR" altLang="fr-FR" sz="3000" b="1" dirty="0">
                <a:solidFill>
                  <a:srgbClr val="FF0000"/>
                </a:solidFill>
              </a:rPr>
              <a:t>Pour éviter cela</a:t>
            </a:r>
            <a:r>
              <a:rPr lang="fr-FR" altLang="fr-FR" sz="3000" dirty="0"/>
              <a:t>, on peut </a:t>
            </a:r>
            <a:r>
              <a:rPr lang="fr-FR" altLang="fr-FR" sz="3000" b="1" dirty="0">
                <a:solidFill>
                  <a:srgbClr val="FF0000"/>
                </a:solidFill>
              </a:rPr>
              <a:t>configurer</a:t>
            </a:r>
            <a:r>
              <a:rPr lang="fr-FR" altLang="fr-FR" sz="3000" dirty="0">
                <a:solidFill>
                  <a:srgbClr val="FF0000"/>
                </a:solidFill>
              </a:rPr>
              <a:t> </a:t>
            </a:r>
            <a:r>
              <a:rPr lang="fr-FR" altLang="fr-FR" sz="3000" b="1" dirty="0"/>
              <a:t>SQL Server Agent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b="1" dirty="0">
                <a:sym typeface="Wingdings" panose="05000000000000000000" pitchFamily="2" charset="2"/>
              </a:rPr>
              <a:t> </a:t>
            </a:r>
            <a:r>
              <a:rPr lang="fr-FR" altLang="fr-FR" sz="3000" b="1" dirty="0">
                <a:solidFill>
                  <a:srgbClr val="FF0000"/>
                </a:solidFill>
              </a:rPr>
              <a:t>permettre seulement </a:t>
            </a:r>
            <a:r>
              <a:rPr lang="fr-FR" altLang="fr-FR" sz="3000" dirty="0"/>
              <a:t>aux </a:t>
            </a:r>
            <a:r>
              <a:rPr lang="fr-FR" altLang="fr-FR" sz="3000" dirty="0" err="1"/>
              <a:t>users</a:t>
            </a:r>
            <a:r>
              <a:rPr lang="fr-FR" altLang="fr-FR" sz="3000" dirty="0"/>
              <a:t> de </a:t>
            </a:r>
            <a:r>
              <a:rPr lang="fr-FR" altLang="fr-FR" sz="3000" b="1" dirty="0" err="1"/>
              <a:t>sysadmin</a:t>
            </a:r>
            <a:r>
              <a:rPr lang="fr-FR" altLang="fr-FR" sz="3000" dirty="0"/>
              <a:t> d’exécuter des étapes de travail </a:t>
            </a:r>
            <a:r>
              <a:rPr lang="fr-FR" altLang="fr-FR" sz="3000" b="1" dirty="0" err="1"/>
              <a:t>CmdExec</a:t>
            </a:r>
            <a:r>
              <a:rPr lang="fr-FR" altLang="fr-FR" sz="3000" dirty="0"/>
              <a:t> et </a:t>
            </a:r>
            <a:r>
              <a:rPr lang="fr-FR" altLang="fr-FR" sz="3000" b="1" dirty="0" err="1"/>
              <a:t>ActiveScripting</a:t>
            </a:r>
            <a:endParaRPr lang="fr-FR" altLang="fr-FR" sz="3000" b="1" dirty="0"/>
          </a:p>
        </p:txBody>
      </p:sp>
      <p:sp>
        <p:nvSpPr>
          <p:cNvPr id="183301" name="Espace réservé de la date 2">
            <a:extLst>
              <a:ext uri="{FF2B5EF4-FFF2-40B4-BE49-F238E27FC236}">
                <a16:creationId xmlns:a16="http://schemas.microsoft.com/office/drawing/2014/main" id="{3C9B2FFD-AC0B-4205-9119-EF035C84E9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06D95119-2579-4B8D-8547-1E5C91527A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5650" y="2584450"/>
          <a:ext cx="7345363" cy="2932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43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 SQL Server</a:t>
                      </a:r>
                    </a:p>
                  </a:txBody>
                  <a:tcPr marL="36000" marR="36000" marT="35997" marB="35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 Windows</a:t>
                      </a:r>
                    </a:p>
                  </a:txBody>
                  <a:tcPr marL="36000" marR="36000" marT="35997" marB="35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3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Server 2008</a:t>
                      </a:r>
                      <a:r>
                        <a:rPr lang="fr-FR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8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sauf CE</a:t>
                      </a:r>
                      <a:endParaRPr lang="fr-FR" sz="2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7" marB="35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W-2000,</a:t>
                      </a:r>
                      <a:r>
                        <a:rPr lang="fr-FR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W-NT, W-Me, W-95 et W-98</a:t>
                      </a:r>
                      <a:endParaRPr lang="fr-FR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7" marB="35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Server 2000</a:t>
                      </a:r>
                      <a:r>
                        <a:rPr lang="fr-FR" sz="2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fr-FR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7" marB="35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fr-FR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</a:p>
                  </a:txBody>
                  <a:tcPr marL="36000" marR="36000" marT="35997" marB="35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0" name="Sous-titre 2">
            <a:extLst>
              <a:ext uri="{FF2B5EF4-FFF2-40B4-BE49-F238E27FC236}">
                <a16:creationId xmlns:a16="http://schemas.microsoft.com/office/drawing/2014/main" id="{36926E1B-4769-4CA9-AA64-FA33CC91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marL="514350" indent="-514350" eaLnBrk="1" hangingPunct="1">
              <a:lnSpc>
                <a:spcPct val="85000"/>
              </a:lnSpc>
            </a:pPr>
            <a:r>
              <a:rPr lang="fr-FR" altLang="fr-FR" sz="4000" b="1"/>
              <a:t>1.2 Intégration de SQL Server</a:t>
            </a:r>
            <a:endParaRPr lang="fr-FR" altLang="fr-FR" sz="4000" i="1">
              <a:solidFill>
                <a:srgbClr val="C00000"/>
              </a:solidFill>
            </a:endParaRPr>
          </a:p>
        </p:txBody>
      </p:sp>
      <p:sp>
        <p:nvSpPr>
          <p:cNvPr id="26641" name="Espace réservé du numéro de diapositive 3">
            <a:extLst>
              <a:ext uri="{FF2B5EF4-FFF2-40B4-BE49-F238E27FC236}">
                <a16:creationId xmlns:a16="http://schemas.microsoft.com/office/drawing/2014/main" id="{803E46BE-03C0-4287-8C60-BC308D849B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DD5FED-CC1E-4D5A-B43E-C682EACC3A0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6642" name="Espace réservé de la date 3">
            <a:extLst>
              <a:ext uri="{FF2B5EF4-FFF2-40B4-BE49-F238E27FC236}">
                <a16:creationId xmlns:a16="http://schemas.microsoft.com/office/drawing/2014/main" id="{098452FA-B1FC-45E8-B56F-B0C6812C45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C2BE52-9B4A-4CAF-8E9C-95FEC2B4F956}"/>
              </a:ext>
            </a:extLst>
          </p:cNvPr>
          <p:cNvSpPr txBox="1"/>
          <p:nvPr/>
        </p:nvSpPr>
        <p:spPr>
          <a:xfrm>
            <a:off x="684213" y="1700213"/>
            <a:ext cx="7488237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Intégration aux SE (côté Client)</a:t>
            </a:r>
            <a:endParaRPr lang="fr-FR" altLang="fr-FR" sz="2800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EE3F1-52D9-4D1B-BC2A-7A3115B6DEAE}"/>
              </a:ext>
            </a:extLst>
          </p:cNvPr>
          <p:cNvSpPr/>
          <p:nvPr/>
        </p:nvSpPr>
        <p:spPr>
          <a:xfrm>
            <a:off x="539750" y="1484313"/>
            <a:ext cx="7920038" cy="44656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fr-FR" altLang="fr-FR" sz="180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FEB7B34-9DCC-4A04-B1F1-EB4F4118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860425"/>
            <a:ext cx="8174038" cy="5376863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0" tIns="0" rIns="0" bIns="0" rtlCol="0">
            <a:normAutofit fontScale="85000" lnSpcReduction="10000"/>
          </a:bodyPr>
          <a:lstStyle/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dirty="0"/>
              <a:t>4.1 Implémentation d’un mode d’authentification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dirty="0"/>
              <a:t>4.2 Attribution de comptes de connexion à des utilisateurs et des rôles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dirty="0"/>
              <a:t>4.3 Attribution d’autorisations à des utilisateurs et des rôles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dirty="0"/>
              <a:t>4.4 Gestion de la sécurité dans SQL Server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b="1" dirty="0">
                <a:solidFill>
                  <a:srgbClr val="FF0000"/>
                </a:solidFill>
              </a:rPr>
              <a:t>4.5 Gestion de la sécurité des applications</a:t>
            </a:r>
          </a:p>
          <a:p>
            <a:pPr marL="3600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4.6 Gestion de la sécurité de SQL Server dans l’entreprise</a:t>
            </a:r>
          </a:p>
        </p:txBody>
      </p:sp>
      <p:sp>
        <p:nvSpPr>
          <p:cNvPr id="184323" name="Sous-titre 2">
            <a:extLst>
              <a:ext uri="{FF2B5EF4-FFF2-40B4-BE49-F238E27FC236}">
                <a16:creationId xmlns:a16="http://schemas.microsoft.com/office/drawing/2014/main" id="{8C6325E2-DC2A-4674-8CB3-96D90225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eaLnBrk="1" hangingPunct="1"/>
            <a:r>
              <a:rPr lang="fr-FR" altLang="fr-FR" b="1"/>
              <a:t>4. Gestion de la sécurité</a:t>
            </a:r>
          </a:p>
        </p:txBody>
      </p:sp>
      <p:sp>
        <p:nvSpPr>
          <p:cNvPr id="184324" name="Espace réservé du numéro de diapositive 3">
            <a:extLst>
              <a:ext uri="{FF2B5EF4-FFF2-40B4-BE49-F238E27FC236}">
                <a16:creationId xmlns:a16="http://schemas.microsoft.com/office/drawing/2014/main" id="{672855DE-F3ED-445D-B715-FFE7C3B69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B4F485-AACA-4F94-A6FB-EEE1A0BE215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84325" name="Espace réservé de la date 2">
            <a:extLst>
              <a:ext uri="{FF2B5EF4-FFF2-40B4-BE49-F238E27FC236}">
                <a16:creationId xmlns:a16="http://schemas.microsoft.com/office/drawing/2014/main" id="{04DB6774-02DA-4BE2-8D23-54DE2DD7EE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1C55B439-190A-44F3-8B61-65CB3DE69B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" y="188913"/>
            <a:ext cx="8928100" cy="576262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/>
              <a:t>4.5 Gestion de la sécurité des applications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185347" name="Espace réservé du numéro de diapositive 3">
            <a:extLst>
              <a:ext uri="{FF2B5EF4-FFF2-40B4-BE49-F238E27FC236}">
                <a16:creationId xmlns:a16="http://schemas.microsoft.com/office/drawing/2014/main" id="{0DB23DD8-92F3-4CFB-91AD-92671FAE08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C5CD82-E078-4B1A-9990-AB06C885BD2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85348" name="Espace réservé du contenu 2">
            <a:extLst>
              <a:ext uri="{FF2B5EF4-FFF2-40B4-BE49-F238E27FC236}">
                <a16:creationId xmlns:a16="http://schemas.microsoft.com/office/drawing/2014/main" id="{4DD6A993-A6C7-4B28-AD20-42FA57BF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981075"/>
            <a:ext cx="7777163" cy="50403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A l’aide de </a:t>
            </a:r>
            <a:r>
              <a:rPr lang="fr-FR" altLang="fr-FR" sz="3400" b="1">
                <a:solidFill>
                  <a:srgbClr val="FF0000"/>
                </a:solidFill>
              </a:rPr>
              <a:t>vues</a:t>
            </a:r>
            <a:r>
              <a:rPr lang="fr-FR" altLang="fr-FR" sz="3400"/>
              <a:t>  (Accès à certains champs uniquement)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 A l’aide des </a:t>
            </a:r>
            <a:r>
              <a:rPr lang="fr-FR" altLang="fr-FR" sz="3400" b="1">
                <a:solidFill>
                  <a:srgbClr val="FF0000"/>
                </a:solidFill>
              </a:rPr>
              <a:t>procédures stockées </a:t>
            </a:r>
            <a:r>
              <a:rPr lang="fr-FR" altLang="fr-FR" sz="3400"/>
              <a:t>(Exécution de procédure stockée sans consulter les tables modifiées)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A l’aide des </a:t>
            </a:r>
            <a:r>
              <a:rPr lang="fr-FR" altLang="fr-FR" sz="3400" b="1">
                <a:solidFill>
                  <a:srgbClr val="FF0000"/>
                </a:solidFill>
              </a:rPr>
              <a:t>rôles d’application</a:t>
            </a:r>
          </a:p>
        </p:txBody>
      </p:sp>
      <p:sp>
        <p:nvSpPr>
          <p:cNvPr id="185349" name="Espace réservé de la date 2">
            <a:extLst>
              <a:ext uri="{FF2B5EF4-FFF2-40B4-BE49-F238E27FC236}">
                <a16:creationId xmlns:a16="http://schemas.microsoft.com/office/drawing/2014/main" id="{FA653863-C29D-466B-906B-55BC92699A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2FF99CF2-7FB8-49E3-B9AD-1D1ABEFAA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288" y="188913"/>
            <a:ext cx="8280400" cy="576262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Rôles d’application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86371" name="Espace réservé du numéro de diapositive 3">
            <a:extLst>
              <a:ext uri="{FF2B5EF4-FFF2-40B4-BE49-F238E27FC236}">
                <a16:creationId xmlns:a16="http://schemas.microsoft.com/office/drawing/2014/main" id="{ECE18202-338F-437B-BD10-0C179C9EA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DC9EB7-1240-4853-A45D-595DD9C254B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86372" name="Espace réservé du contenu 2">
            <a:extLst>
              <a:ext uri="{FF2B5EF4-FFF2-40B4-BE49-F238E27FC236}">
                <a16:creationId xmlns:a16="http://schemas.microsoft.com/office/drawing/2014/main" id="{21FBF7A2-A831-4CBE-A749-6690B7D25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79488"/>
            <a:ext cx="6985000" cy="497046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 sz="3400" b="1"/>
              <a:t>Caractéristiques :</a:t>
            </a:r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/>
              <a:t>Ne contiennent </a:t>
            </a:r>
            <a:r>
              <a:rPr lang="fr-FR" altLang="fr-FR" sz="3000" b="1">
                <a:solidFill>
                  <a:srgbClr val="FF0000"/>
                </a:solidFill>
              </a:rPr>
              <a:t>pas de membres</a:t>
            </a:r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/>
              <a:t>Sont </a:t>
            </a:r>
            <a:r>
              <a:rPr lang="fr-FR" altLang="fr-FR" sz="3000" b="1">
                <a:solidFill>
                  <a:srgbClr val="FF0000"/>
                </a:solidFill>
              </a:rPr>
              <a:t>activés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pour les utilisateurs lorsqu’ils </a:t>
            </a:r>
            <a:r>
              <a:rPr lang="fr-FR" altLang="fr-FR" sz="3000" b="1">
                <a:solidFill>
                  <a:srgbClr val="FF0000"/>
                </a:solidFill>
              </a:rPr>
              <a:t>exécutent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l’application</a:t>
            </a:r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/>
              <a:t>Nécessitent l’activation d’un </a:t>
            </a:r>
            <a:r>
              <a:rPr lang="fr-FR" altLang="fr-FR" sz="3000" b="1">
                <a:solidFill>
                  <a:srgbClr val="FF0000"/>
                </a:solidFill>
              </a:rPr>
              <a:t>mot de pass</a:t>
            </a:r>
          </a:p>
        </p:txBody>
      </p:sp>
      <p:sp>
        <p:nvSpPr>
          <p:cNvPr id="186373" name="Espace réservé de la date 2">
            <a:extLst>
              <a:ext uri="{FF2B5EF4-FFF2-40B4-BE49-F238E27FC236}">
                <a16:creationId xmlns:a16="http://schemas.microsoft.com/office/drawing/2014/main" id="{77522B96-1ECD-4A5D-B1DD-9C7E21BF23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F61DAF00-94ED-4A4D-BF34-434ACC00B3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288" y="188913"/>
            <a:ext cx="8280400" cy="576262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Rôles d’application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87395" name="Espace réservé du numéro de diapositive 3">
            <a:extLst>
              <a:ext uri="{FF2B5EF4-FFF2-40B4-BE49-F238E27FC236}">
                <a16:creationId xmlns:a16="http://schemas.microsoft.com/office/drawing/2014/main" id="{EC739DEE-CB7F-4A2F-AD98-7191D0D018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9D1E93-1306-4150-9045-B1FBC50FD13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87396" name="Espace réservé du contenu 2">
            <a:extLst>
              <a:ext uri="{FF2B5EF4-FFF2-40B4-BE49-F238E27FC236}">
                <a16:creationId xmlns:a16="http://schemas.microsoft.com/office/drawing/2014/main" id="{34B228F7-9389-4063-96B4-4A6B238FB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981075"/>
            <a:ext cx="7489825" cy="48958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 b="1"/>
              <a:t>Lors de l’activation d’un rôle d’application :</a:t>
            </a:r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/>
              <a:t>L’utilisateur </a:t>
            </a:r>
            <a:r>
              <a:rPr lang="fr-FR" altLang="fr-FR" sz="3000" b="1">
                <a:solidFill>
                  <a:srgbClr val="FF0000"/>
                </a:solidFill>
              </a:rPr>
              <a:t>perd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toutes les autorisations existantes de la BD active sauf celles du rôle </a:t>
            </a:r>
            <a:r>
              <a:rPr lang="fr-FR" altLang="fr-FR" sz="3000" b="1">
                <a:solidFill>
                  <a:srgbClr val="FF0000"/>
                </a:solidFill>
              </a:rPr>
              <a:t>public</a:t>
            </a:r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 b="1">
                <a:solidFill>
                  <a:srgbClr val="FF0000"/>
                </a:solidFill>
              </a:rPr>
              <a:t>Hérite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de toutes les </a:t>
            </a:r>
            <a:r>
              <a:rPr lang="fr-FR" altLang="fr-FR" sz="3000" b="1">
                <a:solidFill>
                  <a:srgbClr val="FF0000"/>
                </a:solidFill>
              </a:rPr>
              <a:t>autorisations liées au rôle de l’application</a:t>
            </a:r>
            <a:r>
              <a:rPr lang="fr-FR" altLang="fr-FR" sz="3000"/>
              <a:t> dans la BD active</a:t>
            </a:r>
          </a:p>
        </p:txBody>
      </p:sp>
      <p:sp>
        <p:nvSpPr>
          <p:cNvPr id="187397" name="Espace réservé de la date 2">
            <a:extLst>
              <a:ext uri="{FF2B5EF4-FFF2-40B4-BE49-F238E27FC236}">
                <a16:creationId xmlns:a16="http://schemas.microsoft.com/office/drawing/2014/main" id="{02CE1D24-1E9A-4990-B448-C24818C410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B5E77169-87D5-4F24-B1B0-36CE60DFDC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288" y="44450"/>
            <a:ext cx="8280400" cy="647700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Création des rôles d’application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88419" name="Espace réservé du numéro de diapositive 3">
            <a:extLst>
              <a:ext uri="{FF2B5EF4-FFF2-40B4-BE49-F238E27FC236}">
                <a16:creationId xmlns:a16="http://schemas.microsoft.com/office/drawing/2014/main" id="{B267BAF5-79CC-42F2-B5C8-6FD14CC0C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D0E26-4EC5-4769-8921-CDDE929EF98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85348" name="Espace réservé du contenu 2">
            <a:extLst>
              <a:ext uri="{FF2B5EF4-FFF2-40B4-BE49-F238E27FC236}">
                <a16:creationId xmlns:a16="http://schemas.microsoft.com/office/drawing/2014/main" id="{DDB395F7-4005-4C25-B0B6-068C5D9C9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836613"/>
            <a:ext cx="7489825" cy="53292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800" b="1" dirty="0"/>
              <a:t>Création d’un rôle d’application</a:t>
            </a:r>
          </a:p>
          <a:p>
            <a:pPr marL="540000" lvl="1" indent="-180000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2600" dirty="0"/>
              <a:t>Par SQL Server Entreprise Manager ou </a:t>
            </a:r>
            <a:r>
              <a:rPr lang="fr-FR" altLang="fr-FR" sz="2600" b="1" dirty="0" err="1">
                <a:solidFill>
                  <a:srgbClr val="FF0000"/>
                </a:solidFill>
              </a:rPr>
              <a:t>sp_addapprole</a:t>
            </a:r>
            <a:endParaRPr lang="fr-FR" altLang="fr-FR" sz="2600" b="1" dirty="0">
              <a:solidFill>
                <a:srgbClr val="FF0000"/>
              </a:solidFill>
            </a:endParaRPr>
          </a:p>
          <a:p>
            <a:pPr marL="540000" lvl="1" indent="-180000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2600" b="1" dirty="0">
                <a:solidFill>
                  <a:srgbClr val="FF0000"/>
                </a:solidFill>
              </a:rPr>
              <a:t>Personnes autorisées </a:t>
            </a:r>
            <a:r>
              <a:rPr lang="fr-FR" altLang="fr-FR" sz="2600" dirty="0"/>
              <a:t>: </a:t>
            </a:r>
            <a:r>
              <a:rPr lang="fr-FR" altLang="fr-FR" sz="2600" b="1" dirty="0" err="1"/>
              <a:t>db_owner</a:t>
            </a:r>
            <a:r>
              <a:rPr lang="fr-FR" altLang="fr-FR" sz="2600" dirty="0"/>
              <a:t>, </a:t>
            </a:r>
            <a:r>
              <a:rPr lang="fr-FR" altLang="fr-FR" sz="2600" b="1" dirty="0" err="1"/>
              <a:t>db_securityadmin</a:t>
            </a:r>
            <a:r>
              <a:rPr lang="fr-FR" altLang="fr-FR" sz="2600" dirty="0"/>
              <a:t> et </a:t>
            </a:r>
            <a:r>
              <a:rPr lang="fr-FR" altLang="fr-FR" sz="2600" b="1" dirty="0" err="1"/>
              <a:t>sysadmin</a:t>
            </a:r>
            <a:endParaRPr lang="fr-FR" altLang="fr-FR" sz="2600" dirty="0"/>
          </a:p>
          <a:p>
            <a:pPr marL="540000" lvl="1" indent="-180000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2600" dirty="0"/>
              <a:t>ajoute une ligne dans la table </a:t>
            </a:r>
            <a:r>
              <a:rPr lang="fr-FR" altLang="fr-FR" sz="2600" b="1" dirty="0" err="1">
                <a:solidFill>
                  <a:srgbClr val="FF0000"/>
                </a:solidFill>
              </a:rPr>
              <a:t>sysusers</a:t>
            </a:r>
            <a:r>
              <a:rPr lang="fr-FR" altLang="fr-FR" sz="2600" dirty="0">
                <a:solidFill>
                  <a:srgbClr val="FF0000"/>
                </a:solidFill>
              </a:rPr>
              <a:t> </a:t>
            </a:r>
            <a:r>
              <a:rPr lang="fr-FR" altLang="fr-FR" sz="2600" dirty="0"/>
              <a:t>de la BD active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800" b="1" dirty="0"/>
              <a:t>Autorisations sur les rôles d’application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2600" dirty="0"/>
              <a:t>Par SQL Server Entreprise Manager</a:t>
            </a:r>
            <a:endParaRPr lang="fr-FR" altLang="fr-FR" sz="2600" b="1" dirty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2600" dirty="0"/>
              <a:t>Ou les instructions </a:t>
            </a:r>
            <a:r>
              <a:rPr lang="fr-FR" altLang="fr-FR" sz="2600" b="1" dirty="0">
                <a:solidFill>
                  <a:srgbClr val="FF0000"/>
                </a:solidFill>
              </a:rPr>
              <a:t>GRANT</a:t>
            </a:r>
            <a:r>
              <a:rPr lang="fr-FR" altLang="fr-FR" sz="2600" dirty="0"/>
              <a:t>, </a:t>
            </a:r>
            <a:r>
              <a:rPr lang="fr-FR" altLang="fr-FR" sz="2600" b="1" dirty="0">
                <a:solidFill>
                  <a:srgbClr val="FF0000"/>
                </a:solidFill>
              </a:rPr>
              <a:t>DENY</a:t>
            </a:r>
            <a:r>
              <a:rPr lang="fr-FR" altLang="fr-FR" sz="2600" dirty="0">
                <a:solidFill>
                  <a:srgbClr val="FF0000"/>
                </a:solidFill>
              </a:rPr>
              <a:t> </a:t>
            </a:r>
            <a:r>
              <a:rPr lang="fr-FR" altLang="fr-FR" sz="2600" dirty="0"/>
              <a:t>et </a:t>
            </a:r>
            <a:r>
              <a:rPr lang="fr-FR" altLang="fr-FR" sz="2600" b="1" dirty="0">
                <a:solidFill>
                  <a:srgbClr val="FF0000"/>
                </a:solidFill>
              </a:rPr>
              <a:t>REVOKE</a:t>
            </a:r>
          </a:p>
        </p:txBody>
      </p:sp>
      <p:sp>
        <p:nvSpPr>
          <p:cNvPr id="188421" name="Espace réservé de la date 2">
            <a:extLst>
              <a:ext uri="{FF2B5EF4-FFF2-40B4-BE49-F238E27FC236}">
                <a16:creationId xmlns:a16="http://schemas.microsoft.com/office/drawing/2014/main" id="{F013FFF0-33E3-4337-8120-D6A862EFDA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5393A142-ECD3-43E2-86C1-8BC0CC72BA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288" y="44450"/>
            <a:ext cx="8280400" cy="647700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Activation des rôles d’application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89443" name="Espace réservé du numéro de diapositive 3">
            <a:extLst>
              <a:ext uri="{FF2B5EF4-FFF2-40B4-BE49-F238E27FC236}">
                <a16:creationId xmlns:a16="http://schemas.microsoft.com/office/drawing/2014/main" id="{FD25A94B-4772-4237-BB1E-54770B6149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684675-5A1A-4E7C-95AE-7719E8D3424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508E3-8A4C-458F-A831-35B5E5040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836613"/>
            <a:ext cx="7343775" cy="5256212"/>
          </a:xfrm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marL="0" indent="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b="1" u="sng" dirty="0"/>
              <a:t>Etapes :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b="1" dirty="0">
                <a:solidFill>
                  <a:srgbClr val="FF0000"/>
                </a:solidFill>
              </a:rPr>
              <a:t>Connexion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à SQL Server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Exécution de </a:t>
            </a:r>
            <a:r>
              <a:rPr lang="fr-FR" b="1" dirty="0" err="1">
                <a:solidFill>
                  <a:srgbClr val="FF0000"/>
                </a:solidFill>
              </a:rPr>
              <a:t>sp_setapprole</a:t>
            </a:r>
            <a:r>
              <a:rPr lang="fr-FR" dirty="0"/>
              <a:t> pour activer les autorisations du rôle d’application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L’utilisateur doit spécifier un </a:t>
            </a:r>
            <a:r>
              <a:rPr lang="fr-FR" b="1" dirty="0">
                <a:solidFill>
                  <a:srgbClr val="FF0000"/>
                </a:solidFill>
              </a:rPr>
              <a:t>mot de passe</a:t>
            </a:r>
          </a:p>
        </p:txBody>
      </p:sp>
      <p:sp>
        <p:nvSpPr>
          <p:cNvPr id="189445" name="Espace réservé de la date 3">
            <a:extLst>
              <a:ext uri="{FF2B5EF4-FFF2-40B4-BE49-F238E27FC236}">
                <a16:creationId xmlns:a16="http://schemas.microsoft.com/office/drawing/2014/main" id="{0EECD509-C188-40C4-9FE8-360C145BE8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5EC033A0-C358-47BD-9595-0234402B63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288" y="117475"/>
            <a:ext cx="8280400" cy="647700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Activation des rôles d’application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90467" name="Espace réservé du numéro de diapositive 3">
            <a:extLst>
              <a:ext uri="{FF2B5EF4-FFF2-40B4-BE49-F238E27FC236}">
                <a16:creationId xmlns:a16="http://schemas.microsoft.com/office/drawing/2014/main" id="{7477AA1E-71D9-4F53-AA68-2C8921458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B8404E-7B5A-49F8-ACEA-7B69DD87382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E30973-9D46-4082-BA50-4944F7B5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979488"/>
            <a:ext cx="7488238" cy="5329237"/>
          </a:xfrm>
          <a:ln>
            <a:solidFill>
              <a:schemeClr val="accent1"/>
            </a:solidFill>
          </a:ln>
        </p:spPr>
        <p:txBody>
          <a:bodyPr rtlCol="0">
            <a:normAutofit fontScale="92500"/>
          </a:bodyPr>
          <a:lstStyle/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700" b="1" u="sng" dirty="0"/>
              <a:t>Remarques :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La portée d’un rôle d’application est limitée à la </a:t>
            </a:r>
            <a:r>
              <a:rPr lang="fr-FR" b="1" dirty="0">
                <a:solidFill>
                  <a:srgbClr val="FF0000"/>
                </a:solidFill>
              </a:rPr>
              <a:t>BD active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Si l’utilisateur </a:t>
            </a:r>
            <a:r>
              <a:rPr lang="fr-FR" b="1" dirty="0">
                <a:solidFill>
                  <a:srgbClr val="FF0000"/>
                </a:solidFill>
              </a:rPr>
              <a:t>change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de BD, il dispose des autorisations du compte </a:t>
            </a:r>
            <a:r>
              <a:rPr lang="fr-FR" b="1" dirty="0" err="1">
                <a:solidFill>
                  <a:srgbClr val="FF0000"/>
                </a:solidFill>
              </a:rPr>
              <a:t>guest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dans cette BD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Le rôle ne peut pas être </a:t>
            </a:r>
            <a:r>
              <a:rPr lang="fr-FR" b="1" dirty="0">
                <a:solidFill>
                  <a:srgbClr val="FF0000"/>
                </a:solidFill>
              </a:rPr>
              <a:t>désactivé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tant que l’utilisateur ne se </a:t>
            </a:r>
            <a:r>
              <a:rPr lang="fr-FR" b="1" dirty="0">
                <a:solidFill>
                  <a:srgbClr val="FF0000"/>
                </a:solidFill>
              </a:rPr>
              <a:t>déconnecte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pas</a:t>
            </a:r>
          </a:p>
        </p:txBody>
      </p:sp>
      <p:sp>
        <p:nvSpPr>
          <p:cNvPr id="190469" name="Espace réservé de la date 3">
            <a:extLst>
              <a:ext uri="{FF2B5EF4-FFF2-40B4-BE49-F238E27FC236}">
                <a16:creationId xmlns:a16="http://schemas.microsoft.com/office/drawing/2014/main" id="{AF1444C6-8080-4ED9-82A3-20BF9C1BB5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99157422-2DBB-4627-95D2-95D9759A9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288" y="44450"/>
            <a:ext cx="8280400" cy="792163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Activation des rôles d’application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91491" name="Espace réservé du numéro de diapositive 3">
            <a:extLst>
              <a:ext uri="{FF2B5EF4-FFF2-40B4-BE49-F238E27FC236}">
                <a16:creationId xmlns:a16="http://schemas.microsoft.com/office/drawing/2014/main" id="{3EF470F1-7307-48B6-945D-EC316066F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437ECC-D2A6-4456-A2E8-E4B601F6AAC0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87396" name="Espace réservé du contenu 2">
            <a:extLst>
              <a:ext uri="{FF2B5EF4-FFF2-40B4-BE49-F238E27FC236}">
                <a16:creationId xmlns:a16="http://schemas.microsoft.com/office/drawing/2014/main" id="{8E8931AB-1C90-41A3-9A9F-6CB5CDBED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979488"/>
            <a:ext cx="7561262" cy="518636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88000" indent="-46800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b="1" dirty="0"/>
              <a:t>Syntaxe :</a:t>
            </a:r>
          </a:p>
          <a:p>
            <a:pPr marL="457200" lvl="1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b="1" dirty="0" err="1">
                <a:solidFill>
                  <a:srgbClr val="FF0000"/>
                </a:solidFill>
              </a:rPr>
              <a:t>sp_setapprole</a:t>
            </a:r>
            <a:r>
              <a:rPr lang="fr-FR" altLang="fr-FR" sz="3000" dirty="0">
                <a:solidFill>
                  <a:srgbClr val="FF0000"/>
                </a:solidFill>
              </a:rPr>
              <a:t> [@</a:t>
            </a:r>
            <a:r>
              <a:rPr lang="fr-FR" altLang="fr-FR" sz="3000" b="1" dirty="0" err="1">
                <a:solidFill>
                  <a:srgbClr val="FF0000"/>
                </a:solidFill>
              </a:rPr>
              <a:t>rolename</a:t>
            </a:r>
            <a:r>
              <a:rPr lang="fr-FR" altLang="fr-FR" sz="3000" dirty="0">
                <a:solidFill>
                  <a:srgbClr val="FF0000"/>
                </a:solidFill>
              </a:rPr>
              <a:t>=] ’</a:t>
            </a:r>
            <a:r>
              <a:rPr lang="fr-FR" altLang="fr-FR" sz="3000" i="1" dirty="0" err="1">
                <a:solidFill>
                  <a:srgbClr val="FF0000"/>
                </a:solidFill>
              </a:rPr>
              <a:t>role</a:t>
            </a:r>
            <a:r>
              <a:rPr lang="fr-FR" altLang="fr-FR" sz="3000" i="1" dirty="0">
                <a:solidFill>
                  <a:srgbClr val="FF0000"/>
                </a:solidFill>
              </a:rPr>
              <a:t>’</a:t>
            </a:r>
            <a:r>
              <a:rPr lang="fr-FR" altLang="fr-FR" sz="3000" dirty="0">
                <a:solidFill>
                  <a:srgbClr val="FF0000"/>
                </a:solidFill>
              </a:rPr>
              <a:t>,</a:t>
            </a:r>
          </a:p>
          <a:p>
            <a:pPr marL="457200" lvl="1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dirty="0">
                <a:solidFill>
                  <a:srgbClr val="FF0000"/>
                </a:solidFill>
              </a:rPr>
              <a:t>[@</a:t>
            </a:r>
            <a:r>
              <a:rPr lang="fr-FR" altLang="fr-FR" sz="3000" b="1" dirty="0" err="1">
                <a:solidFill>
                  <a:srgbClr val="FF0000"/>
                </a:solidFill>
              </a:rPr>
              <a:t>password</a:t>
            </a:r>
            <a:r>
              <a:rPr lang="fr-FR" altLang="fr-FR" sz="3000" dirty="0">
                <a:solidFill>
                  <a:srgbClr val="FF0000"/>
                </a:solidFill>
              </a:rPr>
              <a:t>=] {</a:t>
            </a:r>
            <a:r>
              <a:rPr lang="fr-FR" altLang="fr-FR" sz="3000" b="1" dirty="0" err="1">
                <a:solidFill>
                  <a:srgbClr val="FF0000"/>
                </a:solidFill>
              </a:rPr>
              <a:t>Encrypt</a:t>
            </a:r>
            <a:r>
              <a:rPr lang="fr-FR" altLang="fr-FR" sz="3000" dirty="0">
                <a:solidFill>
                  <a:srgbClr val="FF0000"/>
                </a:solidFill>
              </a:rPr>
              <a:t> </a:t>
            </a:r>
            <a:r>
              <a:rPr lang="fr-FR" altLang="fr-FR" sz="3000" b="1" dirty="0">
                <a:solidFill>
                  <a:srgbClr val="FF0000"/>
                </a:solidFill>
              </a:rPr>
              <a:t>N</a:t>
            </a:r>
            <a:r>
              <a:rPr lang="fr-FR" altLang="fr-FR" sz="3000" dirty="0">
                <a:solidFill>
                  <a:srgbClr val="FF0000"/>
                </a:solidFill>
              </a:rPr>
              <a:t> </a:t>
            </a:r>
            <a:r>
              <a:rPr lang="fr-FR" altLang="fr-FR" sz="3000" i="1" dirty="0">
                <a:solidFill>
                  <a:srgbClr val="FF0000"/>
                </a:solidFill>
              </a:rPr>
              <a:t>’</a:t>
            </a:r>
            <a:r>
              <a:rPr lang="fr-FR" altLang="fr-FR" sz="3000" i="1" dirty="0" err="1">
                <a:solidFill>
                  <a:srgbClr val="FF0000"/>
                </a:solidFill>
              </a:rPr>
              <a:t>mot_pass</a:t>
            </a:r>
            <a:r>
              <a:rPr lang="fr-FR" altLang="fr-FR" sz="3000" i="1" dirty="0">
                <a:solidFill>
                  <a:srgbClr val="FF0000"/>
                </a:solidFill>
              </a:rPr>
              <a:t>’</a:t>
            </a:r>
            <a:r>
              <a:rPr lang="fr-FR" altLang="fr-FR" sz="3000" dirty="0">
                <a:solidFill>
                  <a:srgbClr val="FF0000"/>
                </a:solidFill>
              </a:rPr>
              <a:t>} | </a:t>
            </a:r>
            <a:r>
              <a:rPr lang="fr-FR" altLang="fr-FR" sz="3000" i="1" dirty="0">
                <a:solidFill>
                  <a:srgbClr val="FF0000"/>
                </a:solidFill>
              </a:rPr>
              <a:t>’</a:t>
            </a:r>
            <a:r>
              <a:rPr lang="fr-FR" altLang="fr-FR" sz="3000" i="1" dirty="0" err="1">
                <a:solidFill>
                  <a:srgbClr val="FF0000"/>
                </a:solidFill>
              </a:rPr>
              <a:t>mot_pass</a:t>
            </a:r>
            <a:r>
              <a:rPr lang="fr-FR" altLang="fr-FR" sz="3000" i="1" dirty="0">
                <a:solidFill>
                  <a:srgbClr val="FF0000"/>
                </a:solidFill>
              </a:rPr>
              <a:t>’</a:t>
            </a:r>
          </a:p>
          <a:p>
            <a:pPr marL="457200" lvl="1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dirty="0">
                <a:solidFill>
                  <a:srgbClr val="FF0000"/>
                </a:solidFill>
              </a:rPr>
              <a:t>[,[@</a:t>
            </a:r>
            <a:r>
              <a:rPr lang="fr-FR" altLang="fr-FR" sz="3000" b="1" dirty="0" err="1">
                <a:solidFill>
                  <a:srgbClr val="FF0000"/>
                </a:solidFill>
              </a:rPr>
              <a:t>encrypt</a:t>
            </a:r>
            <a:r>
              <a:rPr lang="fr-FR" altLang="fr-FR" sz="3000" dirty="0">
                <a:solidFill>
                  <a:srgbClr val="FF0000"/>
                </a:solidFill>
              </a:rPr>
              <a:t>=] ’</a:t>
            </a:r>
            <a:r>
              <a:rPr lang="fr-FR" altLang="fr-FR" sz="3000" i="1" dirty="0" err="1">
                <a:solidFill>
                  <a:srgbClr val="FF0000"/>
                </a:solidFill>
              </a:rPr>
              <a:t>style_cryptage</a:t>
            </a:r>
            <a:r>
              <a:rPr lang="fr-FR" altLang="fr-FR" sz="3000" dirty="0">
                <a:solidFill>
                  <a:srgbClr val="FF0000"/>
                </a:solidFill>
              </a:rPr>
              <a:t>’]</a:t>
            </a:r>
          </a:p>
          <a:p>
            <a:pPr marL="288000" lvl="1" indent="-46800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b="1" dirty="0"/>
              <a:t>Exemple :</a:t>
            </a:r>
          </a:p>
          <a:p>
            <a:pPr marL="0" lvl="1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b="1" dirty="0">
                <a:solidFill>
                  <a:srgbClr val="7030A0"/>
                </a:solidFill>
              </a:rPr>
              <a:t>	</a:t>
            </a:r>
            <a:r>
              <a:rPr lang="fr-FR" altLang="fr-FR" sz="3000" b="1" dirty="0" err="1">
                <a:solidFill>
                  <a:srgbClr val="7030A0"/>
                </a:solidFill>
              </a:rPr>
              <a:t>sp_setapprole</a:t>
            </a:r>
            <a:r>
              <a:rPr lang="fr-FR" altLang="fr-FR" sz="3000" dirty="0">
                <a:solidFill>
                  <a:srgbClr val="7030A0"/>
                </a:solidFill>
              </a:rPr>
              <a:t> '</a:t>
            </a:r>
            <a:r>
              <a:rPr lang="fr-FR" altLang="fr-FR" sz="3000" dirty="0" err="1">
                <a:solidFill>
                  <a:srgbClr val="7030A0"/>
                </a:solidFill>
              </a:rPr>
              <a:t>SalesApp</a:t>
            </a:r>
            <a:r>
              <a:rPr lang="fr-FR" altLang="fr-FR" sz="3000" dirty="0">
                <a:solidFill>
                  <a:srgbClr val="7030A0"/>
                </a:solidFill>
              </a:rPr>
              <a:t>',</a:t>
            </a:r>
          </a:p>
          <a:p>
            <a:pPr marL="457200" lvl="1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dirty="0">
                <a:solidFill>
                  <a:srgbClr val="7030A0"/>
                </a:solidFill>
              </a:rPr>
              <a:t>	 {</a:t>
            </a:r>
            <a:r>
              <a:rPr lang="fr-FR" altLang="fr-FR" sz="3000" dirty="0" err="1">
                <a:solidFill>
                  <a:srgbClr val="7030A0"/>
                </a:solidFill>
              </a:rPr>
              <a:t>Encrypt</a:t>
            </a:r>
            <a:r>
              <a:rPr lang="fr-FR" altLang="fr-FR" sz="3000" dirty="0">
                <a:solidFill>
                  <a:srgbClr val="7030A0"/>
                </a:solidFill>
              </a:rPr>
              <a:t> N 'hg_7532LR'}, 'ODBC'</a:t>
            </a:r>
          </a:p>
        </p:txBody>
      </p:sp>
      <p:sp>
        <p:nvSpPr>
          <p:cNvPr id="191493" name="Espace réservé de la date 2">
            <a:extLst>
              <a:ext uri="{FF2B5EF4-FFF2-40B4-BE49-F238E27FC236}">
                <a16:creationId xmlns:a16="http://schemas.microsoft.com/office/drawing/2014/main" id="{24DE1CA9-5ED2-4997-A164-877781FA9F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ABC6BB3A-4FF0-43F8-939B-99FCAC4DDD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288" y="44450"/>
            <a:ext cx="8280400" cy="792163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800" b="1" dirty="0"/>
              <a:t>Activation des rôles d’application</a:t>
            </a:r>
            <a:endParaRPr lang="fr-FR" sz="3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92515" name="Espace réservé du numéro de diapositive 3">
            <a:extLst>
              <a:ext uri="{FF2B5EF4-FFF2-40B4-BE49-F238E27FC236}">
                <a16:creationId xmlns:a16="http://schemas.microsoft.com/office/drawing/2014/main" id="{74A8BCE2-545E-442D-91F9-58BE41BBA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28716A-8B13-40F6-911C-A4BC9E7EEA3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92516" name="Espace réservé du contenu 2">
            <a:extLst>
              <a:ext uri="{FF2B5EF4-FFF2-40B4-BE49-F238E27FC236}">
                <a16:creationId xmlns:a16="http://schemas.microsoft.com/office/drawing/2014/main" id="{DA80CBA2-C587-4D8D-96EF-C0F0E2B7F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79488"/>
            <a:ext cx="7129463" cy="48974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87338" indent="-466725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 b="1"/>
              <a:t>Suppression</a:t>
            </a:r>
            <a:r>
              <a:rPr lang="fr-FR" altLang="fr-FR" sz="3000"/>
              <a:t> d’un rôle d’application </a:t>
            </a:r>
            <a:r>
              <a:rPr lang="fr-FR" altLang="fr-FR" sz="3000" b="1">
                <a:solidFill>
                  <a:srgbClr val="FF0000"/>
                </a:solidFill>
              </a:rPr>
              <a:t>sp_dropapprole</a:t>
            </a:r>
          </a:p>
          <a:p>
            <a:pPr marL="287338" indent="-466725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fr-FR" altLang="fr-FR" sz="3000" b="1"/>
          </a:p>
          <a:p>
            <a:pPr marL="287338" indent="-466725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 b="1"/>
              <a:t>Modification</a:t>
            </a:r>
            <a:r>
              <a:rPr lang="fr-FR" altLang="fr-FR" sz="3000"/>
              <a:t> du mot de passe d’un rôle d’application : </a:t>
            </a:r>
            <a:r>
              <a:rPr lang="fr-FR" altLang="fr-FR" sz="3000" b="1">
                <a:solidFill>
                  <a:srgbClr val="FF0000"/>
                </a:solidFill>
              </a:rPr>
              <a:t>sp_approlepassword</a:t>
            </a:r>
            <a:endParaRPr lang="fr-FR" altLang="fr-FR" sz="3000">
              <a:solidFill>
                <a:srgbClr val="FF0000"/>
              </a:solidFill>
            </a:endParaRPr>
          </a:p>
        </p:txBody>
      </p:sp>
      <p:sp>
        <p:nvSpPr>
          <p:cNvPr id="192517" name="Espace réservé de la date 2">
            <a:extLst>
              <a:ext uri="{FF2B5EF4-FFF2-40B4-BE49-F238E27FC236}">
                <a16:creationId xmlns:a16="http://schemas.microsoft.com/office/drawing/2014/main" id="{FE943E57-790A-4751-AE18-E4F1695FFB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9361AF-4C06-4490-8B76-E51863F4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450"/>
            <a:ext cx="9144000" cy="6477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5. Exécution de tâches administratives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CEFC0-D35B-4708-9BEB-7CFAF6AD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765175"/>
            <a:ext cx="7705725" cy="5591175"/>
          </a:xfrm>
          <a:ln>
            <a:solidFill>
              <a:schemeClr val="accent1"/>
            </a:solidFill>
          </a:ln>
        </p:spPr>
        <p:txBody>
          <a:bodyPr lIns="108000" tIns="0" rIns="108000" bIns="0" rtlCol="0">
            <a:normAutofit fontScale="92500" lnSpcReduction="20000"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5.1 Tâches liées à la </a:t>
            </a:r>
            <a:r>
              <a:rPr lang="fr-FR" sz="3500" b="1" dirty="0"/>
              <a:t>configuration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5.2 Tâches de routine liées à </a:t>
            </a:r>
            <a:r>
              <a:rPr lang="fr-FR" sz="3500" b="1" dirty="0"/>
              <a:t>l’administration</a:t>
            </a:r>
            <a:r>
              <a:rPr lang="fr-FR" sz="3500" dirty="0"/>
              <a:t> de SQL Server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5.3 </a:t>
            </a:r>
            <a:r>
              <a:rPr lang="fr-FR" sz="3500" b="1" dirty="0"/>
              <a:t>Automatisation</a:t>
            </a:r>
            <a:r>
              <a:rPr lang="fr-FR" sz="3500" dirty="0"/>
              <a:t> des tâches de maintenance de routine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5.4 Création d’</a:t>
            </a:r>
            <a:r>
              <a:rPr lang="fr-FR" sz="3500" b="1" dirty="0"/>
              <a:t>alertes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5.5 </a:t>
            </a:r>
            <a:r>
              <a:rPr lang="fr-FR" sz="3500" b="1" dirty="0"/>
              <a:t>Résolution</a:t>
            </a:r>
            <a:r>
              <a:rPr lang="fr-FR" sz="3500" dirty="0"/>
              <a:t> des problèmes liés à l’</a:t>
            </a:r>
            <a:r>
              <a:rPr lang="fr-FR" sz="3500" b="1" dirty="0"/>
              <a:t>automatisation</a:t>
            </a:r>
            <a:r>
              <a:rPr lang="fr-FR" sz="3500" dirty="0"/>
              <a:t> de SQL Server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5.6 Automatisation de </a:t>
            </a:r>
            <a:r>
              <a:rPr lang="fr-FR" sz="3500" b="1" dirty="0"/>
              <a:t>travaux</a:t>
            </a:r>
            <a:r>
              <a:rPr lang="fr-FR" sz="3500" dirty="0"/>
              <a:t> sur </a:t>
            </a:r>
            <a:r>
              <a:rPr lang="fr-FR" sz="3500" b="1" dirty="0"/>
              <a:t>plusieurs serveurs</a:t>
            </a:r>
          </a:p>
        </p:txBody>
      </p:sp>
      <p:sp>
        <p:nvSpPr>
          <p:cNvPr id="193540" name="Espace réservé du numéro de diapositive 3">
            <a:extLst>
              <a:ext uri="{FF2B5EF4-FFF2-40B4-BE49-F238E27FC236}">
                <a16:creationId xmlns:a16="http://schemas.microsoft.com/office/drawing/2014/main" id="{8D0AC531-C030-4EEF-9F0D-923EB815B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BBF65F-24A3-4973-BBF4-8BFE028B572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93541" name="Espace réservé de la date 4">
            <a:extLst>
              <a:ext uri="{FF2B5EF4-FFF2-40B4-BE49-F238E27FC236}">
                <a16:creationId xmlns:a16="http://schemas.microsoft.com/office/drawing/2014/main" id="{04809AA5-E85C-4CEF-B19B-49FAC06C96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ous-titre 2">
            <a:extLst>
              <a:ext uri="{FF2B5EF4-FFF2-40B4-BE49-F238E27FC236}">
                <a16:creationId xmlns:a16="http://schemas.microsoft.com/office/drawing/2014/main" id="{16A12663-49C0-4F5A-A88D-78298B96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1788"/>
            <a:ext cx="8229600" cy="936625"/>
          </a:xfrm>
        </p:spPr>
        <p:txBody>
          <a:bodyPr/>
          <a:lstStyle/>
          <a:p>
            <a:pPr marL="514350" indent="-514350" eaLnBrk="1" hangingPunct="1">
              <a:lnSpc>
                <a:spcPct val="85000"/>
              </a:lnSpc>
            </a:pPr>
            <a:r>
              <a:rPr lang="fr-FR" altLang="fr-FR" sz="4000" b="1"/>
              <a:t>1.2 Intégration de SQL Server</a:t>
            </a:r>
            <a:endParaRPr lang="fr-FR" altLang="fr-FR" sz="4000" i="1">
              <a:solidFill>
                <a:srgbClr val="C00000"/>
              </a:solidFill>
            </a:endParaRPr>
          </a:p>
        </p:txBody>
      </p:sp>
      <p:sp>
        <p:nvSpPr>
          <p:cNvPr id="27651" name="Espace réservé du numéro de diapositive 3">
            <a:extLst>
              <a:ext uri="{FF2B5EF4-FFF2-40B4-BE49-F238E27FC236}">
                <a16:creationId xmlns:a16="http://schemas.microsoft.com/office/drawing/2014/main" id="{55227D9D-DFD2-4D70-BADB-6CD6101926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3F2959-0B17-4304-BFC4-5B37BC84E86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7652" name="Espace réservé de la date 3">
            <a:extLst>
              <a:ext uri="{FF2B5EF4-FFF2-40B4-BE49-F238E27FC236}">
                <a16:creationId xmlns:a16="http://schemas.microsoft.com/office/drawing/2014/main" id="{7448DD90-D8C0-47CD-9825-CC0263BF73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65C15F-81ED-4B4F-95CE-77CEFB16C1A3}"/>
              </a:ext>
            </a:extLst>
          </p:cNvPr>
          <p:cNvSpPr txBox="1"/>
          <p:nvPr/>
        </p:nvSpPr>
        <p:spPr>
          <a:xfrm>
            <a:off x="684213" y="1773238"/>
            <a:ext cx="7488237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Intégration aux SE (côté Serveur)</a:t>
            </a:r>
            <a:endParaRPr lang="fr-FR" altLang="fr-FR" sz="2800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graphicFrame>
        <p:nvGraphicFramePr>
          <p:cNvPr id="11" name="Espace réservé du contenu 1">
            <a:extLst>
              <a:ext uri="{FF2B5EF4-FFF2-40B4-BE49-F238E27FC236}">
                <a16:creationId xmlns:a16="http://schemas.microsoft.com/office/drawing/2014/main" id="{891D1F0F-F613-4A22-98D4-EE70A60C6C72}"/>
              </a:ext>
            </a:extLst>
          </p:cNvPr>
          <p:cNvGraphicFramePr>
            <a:graphicFrameLocks noGrp="1"/>
          </p:cNvGraphicFramePr>
          <p:nvPr/>
        </p:nvGraphicFramePr>
        <p:xfrm>
          <a:off x="862013" y="2689225"/>
          <a:ext cx="7346950" cy="2486025"/>
        </p:xfrm>
        <a:graphic>
          <a:graphicData uri="http://schemas.openxmlformats.org/drawingml/2006/table">
            <a:tbl>
              <a:tblPr/>
              <a:tblGrid>
                <a:gridCol w="401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14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Version SQL Server</a:t>
                      </a:r>
                    </a:p>
                  </a:txBody>
                  <a:tcPr marL="36008" marR="36008" marT="36011" marB="360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Version Windows</a:t>
                      </a:r>
                    </a:p>
                  </a:txBody>
                  <a:tcPr marL="36008" marR="36008" marT="36011" marB="360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5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SQL Server 2008</a:t>
                      </a:r>
                      <a:endParaRPr kumimoji="0" lang="fr-FR" altLang="fr-F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8" marR="36008" marT="36011" marB="360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W-2000, W-NT, W-Me, W-95, W-98 </a:t>
                      </a:r>
                      <a:r>
                        <a:rPr kumimoji="0" lang="fr-FR" altLang="fr-F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et W-CE</a:t>
                      </a:r>
                    </a:p>
                  </a:txBody>
                  <a:tcPr marL="36008" marR="36008" marT="36011" marB="360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6BD2438-AE3D-42FF-8647-BC3C8DF8FC8F}"/>
              </a:ext>
            </a:extLst>
          </p:cNvPr>
          <p:cNvSpPr/>
          <p:nvPr/>
        </p:nvSpPr>
        <p:spPr>
          <a:xfrm>
            <a:off x="539750" y="1412875"/>
            <a:ext cx="7993063" cy="43926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fr-FR" altLang="fr-FR" sz="1800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3D65A72C-8A7B-4BA2-A8F0-9A89E7A5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4450"/>
            <a:ext cx="864235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fr-FR" b="1" dirty="0"/>
              <a:t>5.1 Tâches liées à la configuration</a:t>
            </a:r>
          </a:p>
        </p:txBody>
      </p:sp>
      <p:sp>
        <p:nvSpPr>
          <p:cNvPr id="194563" name="Espace réservé du contenu 2">
            <a:extLst>
              <a:ext uri="{FF2B5EF4-FFF2-40B4-BE49-F238E27FC236}">
                <a16:creationId xmlns:a16="http://schemas.microsoft.com/office/drawing/2014/main" id="{E3DA8709-BA67-4157-AD48-069B926B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763588"/>
            <a:ext cx="8101012" cy="54737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15900" indent="-2159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Configuration de </a:t>
            </a:r>
            <a:r>
              <a:rPr lang="fr-FR" altLang="fr-FR" sz="3000" b="1">
                <a:solidFill>
                  <a:srgbClr val="FF0000"/>
                </a:solidFill>
              </a:rPr>
              <a:t>l’Agent SQL Server</a:t>
            </a:r>
          </a:p>
          <a:p>
            <a:pPr marL="215900" indent="-2159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Configuration de </a:t>
            </a:r>
            <a:r>
              <a:rPr lang="fr-FR" altLang="fr-FR" sz="3000" b="1">
                <a:solidFill>
                  <a:srgbClr val="FF0000"/>
                </a:solidFill>
              </a:rPr>
              <a:t>SQLAgentMail</a:t>
            </a:r>
            <a:r>
              <a:rPr lang="fr-FR" altLang="fr-FR" sz="3000"/>
              <a:t> et de </a:t>
            </a:r>
            <a:r>
              <a:rPr lang="fr-FR" altLang="fr-FR" sz="3000" b="1">
                <a:solidFill>
                  <a:srgbClr val="FF0000"/>
                </a:solidFill>
              </a:rPr>
              <a:t>SQLMail</a:t>
            </a:r>
          </a:p>
          <a:p>
            <a:pPr marL="215900" indent="-2159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Configuration de </a:t>
            </a:r>
            <a:r>
              <a:rPr lang="fr-FR" altLang="fr-FR" sz="3000" b="1">
                <a:solidFill>
                  <a:srgbClr val="FF0000"/>
                </a:solidFill>
              </a:rPr>
              <a:t>serveurs liés</a:t>
            </a:r>
          </a:p>
          <a:p>
            <a:pPr marL="215900" indent="-2159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Configuration des </a:t>
            </a:r>
            <a:r>
              <a:rPr lang="fr-FR" altLang="fr-FR" sz="3000" b="1">
                <a:solidFill>
                  <a:srgbClr val="FF0000"/>
                </a:solidFill>
              </a:rPr>
              <a:t>noms de sources </a:t>
            </a:r>
            <a:r>
              <a:rPr lang="fr-FR" altLang="fr-FR" sz="3000"/>
              <a:t>de données</a:t>
            </a:r>
          </a:p>
          <a:p>
            <a:pPr marL="215900" indent="-2159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Configuration de la prise en charge du langage </a:t>
            </a:r>
            <a:r>
              <a:rPr lang="fr-FR" altLang="fr-FR" sz="3000" b="1">
                <a:solidFill>
                  <a:srgbClr val="FF0000"/>
                </a:solidFill>
              </a:rPr>
              <a:t>XML de SQL Server </a:t>
            </a:r>
            <a:r>
              <a:rPr lang="fr-FR" altLang="fr-FR" sz="3000"/>
              <a:t>dans les services Internet</a:t>
            </a:r>
          </a:p>
          <a:p>
            <a:pPr marL="215900" indent="-2159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Configuration de SQL Server pour </a:t>
            </a:r>
            <a:r>
              <a:rPr lang="fr-FR" altLang="fr-FR" sz="3000" b="1">
                <a:solidFill>
                  <a:srgbClr val="FF0000"/>
                </a:solidFill>
              </a:rPr>
              <a:t>partager les ressources </a:t>
            </a:r>
            <a:r>
              <a:rPr lang="fr-FR" altLang="fr-FR" sz="3000"/>
              <a:t>de mémoire avec les autres applications serveur</a:t>
            </a:r>
          </a:p>
        </p:txBody>
      </p:sp>
      <p:sp>
        <p:nvSpPr>
          <p:cNvPr id="194564" name="Espace réservé du numéro de diapositive 1">
            <a:extLst>
              <a:ext uri="{FF2B5EF4-FFF2-40B4-BE49-F238E27FC236}">
                <a16:creationId xmlns:a16="http://schemas.microsoft.com/office/drawing/2014/main" id="{7993C1C3-A5FE-4E5F-B74C-DB46886573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10946E-0043-45B4-AF18-83ED213E66E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94565" name="Espace réservé de la date 2">
            <a:extLst>
              <a:ext uri="{FF2B5EF4-FFF2-40B4-BE49-F238E27FC236}">
                <a16:creationId xmlns:a16="http://schemas.microsoft.com/office/drawing/2014/main" id="{7BCEB39E-6D48-44F3-9806-80D4321D11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re 1">
            <a:extLst>
              <a:ext uri="{FF2B5EF4-FFF2-40B4-BE49-F238E27FC236}">
                <a16:creationId xmlns:a16="http://schemas.microsoft.com/office/drawing/2014/main" id="{E0FED9E5-DFD9-48C6-BE22-A2BB40EC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44463"/>
            <a:ext cx="8642350" cy="620712"/>
          </a:xfrm>
        </p:spPr>
        <p:txBody>
          <a:bodyPr/>
          <a:lstStyle/>
          <a:p>
            <a:pPr eaLnBrk="1" hangingPunct="1"/>
            <a:r>
              <a:rPr lang="fr-FR" altLang="fr-FR" sz="3800" b="1"/>
              <a:t>Configuration de l’Agent SQL Server</a:t>
            </a:r>
          </a:p>
        </p:txBody>
      </p:sp>
      <p:sp>
        <p:nvSpPr>
          <p:cNvPr id="195587" name="Espace réservé du contenu 2">
            <a:extLst>
              <a:ext uri="{FF2B5EF4-FFF2-40B4-BE49-F238E27FC236}">
                <a16:creationId xmlns:a16="http://schemas.microsoft.com/office/drawing/2014/main" id="{91B59217-9058-46D6-B1D2-965F94CA3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836613"/>
            <a:ext cx="7345362" cy="52562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215900" indent="-2159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Il est </a:t>
            </a:r>
            <a:r>
              <a:rPr lang="fr-FR" altLang="fr-FR" sz="3000" b="1"/>
              <a:t>chargé</a:t>
            </a:r>
            <a:r>
              <a:rPr lang="fr-FR" altLang="fr-FR" sz="3000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d’automatiser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les </a:t>
            </a:r>
            <a:r>
              <a:rPr lang="fr-FR" altLang="fr-FR" sz="3000" b="1"/>
              <a:t>tâches</a:t>
            </a:r>
            <a:r>
              <a:rPr lang="fr-FR" altLang="fr-FR" sz="3000"/>
              <a:t> administratives</a:t>
            </a:r>
          </a:p>
          <a:p>
            <a:pPr marL="215900" indent="-2159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/>
              <a:t>Doit être exécuté </a:t>
            </a:r>
            <a:r>
              <a:rPr lang="fr-FR" altLang="fr-FR" sz="3000" b="1">
                <a:solidFill>
                  <a:srgbClr val="FF0000"/>
                </a:solidFill>
              </a:rPr>
              <a:t>en permanence </a:t>
            </a:r>
            <a:r>
              <a:rPr lang="fr-FR" altLang="fr-FR" sz="3000"/>
              <a:t>et disposer des autorisations adéquates</a:t>
            </a:r>
          </a:p>
          <a:p>
            <a:pPr marL="215900" indent="-2159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Doit être </a:t>
            </a:r>
            <a:r>
              <a:rPr lang="fr-FR" altLang="fr-FR" sz="3000" b="1"/>
              <a:t>configuré</a:t>
            </a:r>
            <a:r>
              <a:rPr lang="fr-FR" altLang="fr-FR" sz="3000"/>
              <a:t> pour qu’il </a:t>
            </a:r>
            <a:r>
              <a:rPr lang="fr-FR" altLang="fr-FR" sz="3000" b="1">
                <a:solidFill>
                  <a:srgbClr val="FF0000"/>
                </a:solidFill>
              </a:rPr>
              <a:t>démarre automatiquement</a:t>
            </a:r>
            <a:r>
              <a:rPr lang="fr-FR" altLang="fr-FR" sz="3000" b="1"/>
              <a:t>  </a:t>
            </a:r>
            <a:r>
              <a:rPr lang="fr-FR" altLang="fr-FR" sz="3000"/>
              <a:t>à chaque démarrage de Windows</a:t>
            </a:r>
          </a:p>
        </p:txBody>
      </p:sp>
      <p:sp>
        <p:nvSpPr>
          <p:cNvPr id="195588" name="Espace réservé du numéro de diapositive 1">
            <a:extLst>
              <a:ext uri="{FF2B5EF4-FFF2-40B4-BE49-F238E27FC236}">
                <a16:creationId xmlns:a16="http://schemas.microsoft.com/office/drawing/2014/main" id="{1D2AAB66-C8BF-454B-8338-2827CE461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5318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C6080-61BD-44C7-9E69-699F07EDDE8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95589" name="Espace réservé de la date 2">
            <a:extLst>
              <a:ext uri="{FF2B5EF4-FFF2-40B4-BE49-F238E27FC236}">
                <a16:creationId xmlns:a16="http://schemas.microsoft.com/office/drawing/2014/main" id="{F9B3F3D7-2F2A-4C14-BC0C-0BF6AF1617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re 1">
            <a:extLst>
              <a:ext uri="{FF2B5EF4-FFF2-40B4-BE49-F238E27FC236}">
                <a16:creationId xmlns:a16="http://schemas.microsoft.com/office/drawing/2014/main" id="{3F52997C-94EC-46CD-A4AF-B4EFECAB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71438"/>
            <a:ext cx="8785225" cy="620712"/>
          </a:xfrm>
        </p:spPr>
        <p:txBody>
          <a:bodyPr/>
          <a:lstStyle/>
          <a:p>
            <a:pPr eaLnBrk="1" hangingPunct="1"/>
            <a:r>
              <a:rPr lang="fr-FR" altLang="fr-FR" sz="3800" b="1"/>
              <a:t>Configuration de l’Agent SQL Server (suite)</a:t>
            </a:r>
          </a:p>
        </p:txBody>
      </p:sp>
      <p:sp>
        <p:nvSpPr>
          <p:cNvPr id="196611" name="Espace réservé du contenu 2">
            <a:extLst>
              <a:ext uri="{FF2B5EF4-FFF2-40B4-BE49-F238E27FC236}">
                <a16:creationId xmlns:a16="http://schemas.microsoft.com/office/drawing/2014/main" id="{D167FB81-E31E-462C-A281-0FAD8B8E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763588"/>
            <a:ext cx="8004175" cy="561816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215900" indent="-2159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Peut être configuré dans SQL Server Entreprise Manager pour qu’il </a:t>
            </a:r>
            <a:r>
              <a:rPr lang="fr-FR" altLang="fr-FR" sz="3000" b="1">
                <a:solidFill>
                  <a:srgbClr val="FF0000"/>
                </a:solidFill>
              </a:rPr>
              <a:t>redémarre automatiquement </a:t>
            </a:r>
            <a:r>
              <a:rPr lang="fr-FR" altLang="fr-FR" sz="3000"/>
              <a:t>en cas d’arrêt inattendu</a:t>
            </a:r>
          </a:p>
          <a:p>
            <a:pPr marL="215900" indent="-2159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>
                <a:solidFill>
                  <a:srgbClr val="FF0000"/>
                </a:solidFill>
              </a:rPr>
              <a:t>Son compte </a:t>
            </a:r>
            <a:r>
              <a:rPr lang="fr-FR" altLang="fr-FR" sz="3000"/>
              <a:t>doit être membre du groupe </a:t>
            </a:r>
            <a:r>
              <a:rPr lang="fr-FR" altLang="fr-FR" sz="3000" b="1"/>
              <a:t>Administrateurs</a:t>
            </a:r>
            <a:r>
              <a:rPr lang="fr-FR" altLang="fr-FR" sz="3000"/>
              <a:t> local pour qu’il redémarre automatiquement, </a:t>
            </a:r>
          </a:p>
          <a:p>
            <a:pPr marL="215900" indent="-2159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on doit lui indiquer un compte </a:t>
            </a:r>
            <a:r>
              <a:rPr lang="fr-FR" altLang="fr-FR" sz="3000" b="1">
                <a:solidFill>
                  <a:srgbClr val="FF0000"/>
                </a:solidFill>
              </a:rPr>
              <a:t>d’ouverture de session</a:t>
            </a:r>
            <a:r>
              <a:rPr lang="fr-FR" altLang="fr-FR" sz="3000" b="1"/>
              <a:t> </a:t>
            </a:r>
            <a:r>
              <a:rPr lang="fr-FR" altLang="fr-FR" sz="3000"/>
              <a:t>lors de </a:t>
            </a:r>
            <a:r>
              <a:rPr lang="fr-FR" altLang="fr-FR" sz="3000" b="1"/>
              <a:t>l’installation</a:t>
            </a:r>
            <a:r>
              <a:rPr lang="fr-FR" altLang="fr-FR" sz="3000"/>
              <a:t> de SQL Server, </a:t>
            </a:r>
          </a:p>
        </p:txBody>
      </p:sp>
      <p:sp>
        <p:nvSpPr>
          <p:cNvPr id="196612" name="Espace réservé du numéro de diapositive 1">
            <a:extLst>
              <a:ext uri="{FF2B5EF4-FFF2-40B4-BE49-F238E27FC236}">
                <a16:creationId xmlns:a16="http://schemas.microsoft.com/office/drawing/2014/main" id="{F9A75B73-D76B-4DA1-8571-A6FA72EC0C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FC1BA5-C299-4C0A-A47E-C112817459F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96613" name="Espace réservé de la date 2">
            <a:extLst>
              <a:ext uri="{FF2B5EF4-FFF2-40B4-BE49-F238E27FC236}">
                <a16:creationId xmlns:a16="http://schemas.microsoft.com/office/drawing/2014/main" id="{A852130F-6898-4031-B377-B297931037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itre 1">
            <a:extLst>
              <a:ext uri="{FF2B5EF4-FFF2-40B4-BE49-F238E27FC236}">
                <a16:creationId xmlns:a16="http://schemas.microsoft.com/office/drawing/2014/main" id="{76FA5D2C-8FEE-4BF9-AA26-6D6CEF3F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73025"/>
            <a:ext cx="8785225" cy="692150"/>
          </a:xfrm>
        </p:spPr>
        <p:txBody>
          <a:bodyPr/>
          <a:lstStyle/>
          <a:p>
            <a:pPr eaLnBrk="1" hangingPunct="1"/>
            <a:r>
              <a:rPr lang="fr-FR" altLang="fr-FR" sz="3800" b="1"/>
              <a:t>Configuration de l’Agent SQL Server (suite)</a:t>
            </a:r>
          </a:p>
        </p:txBody>
      </p:sp>
      <p:sp>
        <p:nvSpPr>
          <p:cNvPr id="197635" name="Espace réservé du contenu 2">
            <a:extLst>
              <a:ext uri="{FF2B5EF4-FFF2-40B4-BE49-F238E27FC236}">
                <a16:creationId xmlns:a16="http://schemas.microsoft.com/office/drawing/2014/main" id="{E603BDD0-C447-4FC4-AA7F-59D0EFFC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3" y="908050"/>
            <a:ext cx="7850187" cy="54006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Il ne pourra démarrer que si le rôle </a:t>
            </a:r>
            <a:r>
              <a:rPr lang="fr-FR" altLang="fr-FR" b="1">
                <a:solidFill>
                  <a:srgbClr val="FF0000"/>
                </a:solidFill>
              </a:rPr>
              <a:t>sysadmin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est attribué à son compte de connexion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Il peut </a:t>
            </a:r>
            <a:r>
              <a:rPr lang="fr-FR" altLang="fr-FR" b="1"/>
              <a:t>se</a:t>
            </a:r>
            <a:r>
              <a:rPr lang="fr-FR" altLang="fr-FR"/>
              <a:t> </a:t>
            </a:r>
            <a:r>
              <a:rPr lang="fr-FR" altLang="fr-FR" b="1"/>
              <a:t>connecter</a:t>
            </a:r>
            <a:r>
              <a:rPr lang="fr-FR" altLang="fr-FR"/>
              <a:t> à l’aide de </a:t>
            </a:r>
            <a:r>
              <a:rPr lang="fr-FR" altLang="fr-FR" b="1">
                <a:solidFill>
                  <a:srgbClr val="FF0000"/>
                </a:solidFill>
              </a:rPr>
              <a:t>l’authentification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Windows ou SQL Server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b="1">
                <a:solidFill>
                  <a:srgbClr val="FF0000"/>
                </a:solidFill>
              </a:rPr>
              <a:t>Par défaut</a:t>
            </a:r>
            <a:r>
              <a:rPr lang="fr-FR" altLang="fr-FR"/>
              <a:t>, il utilise l’authentification Windows</a:t>
            </a:r>
          </a:p>
        </p:txBody>
      </p:sp>
      <p:sp>
        <p:nvSpPr>
          <p:cNvPr id="197636" name="Espace réservé du numéro de diapositive 1">
            <a:extLst>
              <a:ext uri="{FF2B5EF4-FFF2-40B4-BE49-F238E27FC236}">
                <a16:creationId xmlns:a16="http://schemas.microsoft.com/office/drawing/2014/main" id="{FD26D624-540B-451C-A252-2542463DEC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75AB2B-A438-414B-BF19-1EEE25FEDC9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97637" name="Espace réservé de la date 2">
            <a:extLst>
              <a:ext uri="{FF2B5EF4-FFF2-40B4-BE49-F238E27FC236}">
                <a16:creationId xmlns:a16="http://schemas.microsoft.com/office/drawing/2014/main" id="{9FEADF27-B0F3-4B1A-BAE9-59FBAB574D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itre 1">
            <a:extLst>
              <a:ext uri="{FF2B5EF4-FFF2-40B4-BE49-F238E27FC236}">
                <a16:creationId xmlns:a16="http://schemas.microsoft.com/office/drawing/2014/main" id="{8B38C7DC-E1E3-492E-80AC-C34CFD5F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117475"/>
            <a:ext cx="8928100" cy="647700"/>
          </a:xfrm>
        </p:spPr>
        <p:txBody>
          <a:bodyPr/>
          <a:lstStyle/>
          <a:p>
            <a:pPr eaLnBrk="1" hangingPunct="1"/>
            <a:r>
              <a:rPr lang="fr-FR" altLang="fr-FR" sz="3800" b="1"/>
              <a:t>Configuration de SQLAgentMail et SQL Mail</a:t>
            </a:r>
          </a:p>
        </p:txBody>
      </p:sp>
      <p:sp>
        <p:nvSpPr>
          <p:cNvPr id="198659" name="Espace réservé du contenu 2">
            <a:extLst>
              <a:ext uri="{FF2B5EF4-FFF2-40B4-BE49-F238E27FC236}">
                <a16:creationId xmlns:a16="http://schemas.microsoft.com/office/drawing/2014/main" id="{39477843-598B-45F4-8399-57A07E84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1054100"/>
            <a:ext cx="7453313" cy="50387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SQL Server peut établir une </a:t>
            </a:r>
            <a:r>
              <a:rPr lang="fr-FR" altLang="fr-FR" sz="3000" b="1"/>
              <a:t>connexion cliente </a:t>
            </a:r>
            <a:r>
              <a:rPr lang="fr-FR" altLang="fr-FR" sz="3000"/>
              <a:t>avec un </a:t>
            </a:r>
            <a:r>
              <a:rPr lang="fr-FR" altLang="fr-FR" sz="3000" b="1">
                <a:solidFill>
                  <a:srgbClr val="FF0000"/>
                </a:solidFill>
              </a:rPr>
              <a:t>serveur de messagerie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Cela lui permet d’envoyer et recevoir du </a:t>
            </a:r>
            <a:r>
              <a:rPr lang="fr-FR" altLang="fr-FR" sz="3000" b="1">
                <a:solidFill>
                  <a:srgbClr val="FF0000"/>
                </a:solidFill>
              </a:rPr>
              <a:t>courrier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électronique</a:t>
            </a:r>
            <a:endParaRPr lang="fr-FR" altLang="fr-FR" sz="300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L’échange du courrier électronique se fait à l’aide d’une session </a:t>
            </a:r>
            <a:r>
              <a:rPr lang="fr-FR" altLang="fr-FR" sz="3000" b="1">
                <a:solidFill>
                  <a:srgbClr val="FF0000"/>
                </a:solidFill>
              </a:rPr>
              <a:t>SQLAgentMail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ou </a:t>
            </a:r>
            <a:r>
              <a:rPr lang="fr-FR" altLang="fr-FR" sz="3000" b="1">
                <a:solidFill>
                  <a:srgbClr val="FF0000"/>
                </a:solidFill>
              </a:rPr>
              <a:t>SQL Mail</a:t>
            </a:r>
          </a:p>
        </p:txBody>
      </p:sp>
      <p:sp>
        <p:nvSpPr>
          <p:cNvPr id="198660" name="Espace réservé du numéro de diapositive 1">
            <a:extLst>
              <a:ext uri="{FF2B5EF4-FFF2-40B4-BE49-F238E27FC236}">
                <a16:creationId xmlns:a16="http://schemas.microsoft.com/office/drawing/2014/main" id="{B2E72758-EC1D-4DB7-9452-EAF54C252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5CC161-36A1-40BC-A877-6D20568F98A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98661" name="Espace réservé de la date 2">
            <a:extLst>
              <a:ext uri="{FF2B5EF4-FFF2-40B4-BE49-F238E27FC236}">
                <a16:creationId xmlns:a16="http://schemas.microsoft.com/office/drawing/2014/main" id="{D4D76914-A3A3-457C-B00E-F870F1AA77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re 1">
            <a:extLst>
              <a:ext uri="{FF2B5EF4-FFF2-40B4-BE49-F238E27FC236}">
                <a16:creationId xmlns:a16="http://schemas.microsoft.com/office/drawing/2014/main" id="{F2B92F79-766C-455D-8770-F28563DC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44450"/>
            <a:ext cx="8928100" cy="1008063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fr-FR" altLang="fr-FR" sz="3800" b="1"/>
              <a:t>Configuration de SQLAgentMail</a:t>
            </a:r>
            <a:br>
              <a:rPr lang="fr-FR" altLang="fr-FR" sz="3800" b="1"/>
            </a:br>
            <a:r>
              <a:rPr lang="fr-FR" altLang="fr-FR" sz="3800" b="1"/>
              <a:t>et SQL Mail (Suite)</a:t>
            </a:r>
          </a:p>
        </p:txBody>
      </p:sp>
      <p:sp>
        <p:nvSpPr>
          <p:cNvPr id="199683" name="Espace réservé du contenu 2">
            <a:extLst>
              <a:ext uri="{FF2B5EF4-FFF2-40B4-BE49-F238E27FC236}">
                <a16:creationId xmlns:a16="http://schemas.microsoft.com/office/drawing/2014/main" id="{CFC44790-F257-4312-A432-97238C87E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052513"/>
            <a:ext cx="8027988" cy="53292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SQLAgentMail nécessite que SQL Server Agent utilise un compte utilisateur avec un </a:t>
            </a:r>
            <a:r>
              <a:rPr lang="fr-FR" altLang="fr-FR" sz="3000" b="1">
                <a:solidFill>
                  <a:srgbClr val="FF0000"/>
                </a:solidFill>
              </a:rPr>
              <a:t>profile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de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messagerie</a:t>
            </a:r>
            <a:endParaRPr lang="fr-FR" altLang="fr-FR" sz="3000">
              <a:solidFill>
                <a:srgbClr val="FF0000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SQL Mail contient des </a:t>
            </a:r>
            <a:r>
              <a:rPr lang="fr-FR" altLang="fr-FR" sz="3000" b="1">
                <a:solidFill>
                  <a:srgbClr val="FF0000"/>
                </a:solidFill>
              </a:rPr>
              <a:t>procédures stockées </a:t>
            </a:r>
            <a:r>
              <a:rPr lang="fr-FR" altLang="fr-FR" sz="3000" b="1"/>
              <a:t>pour </a:t>
            </a:r>
            <a:r>
              <a:rPr lang="fr-FR" altLang="fr-FR" sz="3000" b="1">
                <a:solidFill>
                  <a:srgbClr val="FF0000"/>
                </a:solidFill>
              </a:rPr>
              <a:t>traiter les messages </a:t>
            </a:r>
            <a:r>
              <a:rPr lang="fr-FR" altLang="fr-FR" sz="3000" b="1"/>
              <a:t>électroniques</a:t>
            </a:r>
            <a:r>
              <a:rPr lang="fr-FR" altLang="fr-FR" sz="3000"/>
              <a:t> entrants et renvoyer des résultats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Permet d’envoyer des messages électroniques à partir de l’application de BD en exécutant </a:t>
            </a:r>
            <a:r>
              <a:rPr lang="fr-FR" altLang="fr-FR" sz="3000" b="1">
                <a:solidFill>
                  <a:srgbClr val="FF0000"/>
                </a:solidFill>
              </a:rPr>
              <a:t>xp_sendmail</a:t>
            </a:r>
            <a:endParaRPr lang="fr-FR" altLang="fr-FR" sz="3000">
              <a:solidFill>
                <a:srgbClr val="FF0000"/>
              </a:solidFill>
            </a:endParaRPr>
          </a:p>
        </p:txBody>
      </p:sp>
      <p:sp>
        <p:nvSpPr>
          <p:cNvPr id="199684" name="Espace réservé du numéro de diapositive 1">
            <a:extLst>
              <a:ext uri="{FF2B5EF4-FFF2-40B4-BE49-F238E27FC236}">
                <a16:creationId xmlns:a16="http://schemas.microsoft.com/office/drawing/2014/main" id="{4EC28109-8B13-45FB-BD87-A61DCCD499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050433-AF78-4C07-A6F2-6EDFCBC3B44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99685" name="Espace réservé de la date 2">
            <a:extLst>
              <a:ext uri="{FF2B5EF4-FFF2-40B4-BE49-F238E27FC236}">
                <a16:creationId xmlns:a16="http://schemas.microsoft.com/office/drawing/2014/main" id="{94388B9B-A719-42B2-A389-B43DDE9FBE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3817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re 1">
            <a:extLst>
              <a:ext uri="{FF2B5EF4-FFF2-40B4-BE49-F238E27FC236}">
                <a16:creationId xmlns:a16="http://schemas.microsoft.com/office/drawing/2014/main" id="{2EC84DC0-F80E-406E-8CB6-BE3CC3C2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17475"/>
            <a:ext cx="8207375" cy="647700"/>
          </a:xfrm>
        </p:spPr>
        <p:txBody>
          <a:bodyPr/>
          <a:lstStyle/>
          <a:p>
            <a:pPr eaLnBrk="1" hangingPunct="1"/>
            <a:r>
              <a:rPr lang="fr-FR" altLang="fr-FR" sz="3800" b="1"/>
              <a:t>Configuration de serveurs liés</a:t>
            </a:r>
          </a:p>
        </p:txBody>
      </p:sp>
      <p:sp>
        <p:nvSpPr>
          <p:cNvPr id="197635" name="Espace réservé du contenu 2">
            <a:extLst>
              <a:ext uri="{FF2B5EF4-FFF2-40B4-BE49-F238E27FC236}">
                <a16:creationId xmlns:a16="http://schemas.microsoft.com/office/drawing/2014/main" id="{4F3FFA3B-FE86-4B51-9BF5-18DA09376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836613"/>
            <a:ext cx="7415213" cy="53292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b="1" u="sng" dirty="0"/>
              <a:t>Objectif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dirty="0"/>
              <a:t>Exécuter des commandes sur des </a:t>
            </a:r>
            <a:r>
              <a:rPr lang="fr-FR" altLang="fr-FR" sz="3000" b="1" dirty="0"/>
              <a:t>sources de données</a:t>
            </a:r>
            <a:r>
              <a:rPr lang="fr-FR" altLang="fr-FR" sz="3000" dirty="0"/>
              <a:t> OLE DB sur </a:t>
            </a:r>
            <a:r>
              <a:rPr lang="fr-FR" altLang="fr-FR" sz="3000" b="1" dirty="0">
                <a:solidFill>
                  <a:srgbClr val="FF0000"/>
                </a:solidFill>
              </a:rPr>
              <a:t>différents</a:t>
            </a:r>
            <a:r>
              <a:rPr lang="fr-FR" altLang="fr-FR" sz="3000" b="1" dirty="0"/>
              <a:t> </a:t>
            </a:r>
            <a:r>
              <a:rPr lang="fr-FR" altLang="fr-FR" sz="3000" b="1" dirty="0">
                <a:solidFill>
                  <a:srgbClr val="FF0000"/>
                </a:solidFill>
              </a:rPr>
              <a:t>serveurs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b="1" u="sng" dirty="0"/>
              <a:t>Condition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b="1" dirty="0">
                <a:solidFill>
                  <a:srgbClr val="FF0000"/>
                </a:solidFill>
              </a:rPr>
              <a:t>Inscrire</a:t>
            </a:r>
            <a:r>
              <a:rPr lang="fr-FR" altLang="fr-FR" sz="3000" b="1" dirty="0"/>
              <a:t> les informations sur la </a:t>
            </a:r>
            <a:r>
              <a:rPr lang="fr-FR" altLang="fr-FR" sz="3000" b="1" dirty="0">
                <a:solidFill>
                  <a:srgbClr val="FF0000"/>
                </a:solidFill>
              </a:rPr>
              <a:t>connexion</a:t>
            </a:r>
            <a:r>
              <a:rPr lang="fr-FR" altLang="fr-FR" sz="3000" b="1" dirty="0"/>
              <a:t> et la </a:t>
            </a:r>
            <a:r>
              <a:rPr lang="fr-FR" altLang="fr-FR" sz="3000" b="1" dirty="0">
                <a:solidFill>
                  <a:srgbClr val="FF0000"/>
                </a:solidFill>
              </a:rPr>
              <a:t>source de données</a:t>
            </a:r>
            <a:r>
              <a:rPr lang="fr-FR" altLang="fr-FR" sz="3000" dirty="0">
                <a:solidFill>
                  <a:srgbClr val="FF0000"/>
                </a:solidFill>
              </a:rPr>
              <a:t> </a:t>
            </a:r>
            <a:r>
              <a:rPr lang="fr-FR" altLang="fr-FR" sz="3000" dirty="0"/>
              <a:t>OLE DB auprès de SQL Server</a:t>
            </a:r>
          </a:p>
        </p:txBody>
      </p:sp>
      <p:sp>
        <p:nvSpPr>
          <p:cNvPr id="200708" name="Espace réservé du numéro de diapositive 1">
            <a:extLst>
              <a:ext uri="{FF2B5EF4-FFF2-40B4-BE49-F238E27FC236}">
                <a16:creationId xmlns:a16="http://schemas.microsoft.com/office/drawing/2014/main" id="{10F98F67-F2B5-4467-B1B4-466BF80DC8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80854F-89B3-4DA0-8619-ED41BDEB954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00709" name="Espace réservé de la date 2">
            <a:extLst>
              <a:ext uri="{FF2B5EF4-FFF2-40B4-BE49-F238E27FC236}">
                <a16:creationId xmlns:a16="http://schemas.microsoft.com/office/drawing/2014/main" id="{4BBCB53B-9482-45E3-BDEF-A2500BCB61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re 1">
            <a:extLst>
              <a:ext uri="{FF2B5EF4-FFF2-40B4-BE49-F238E27FC236}">
                <a16:creationId xmlns:a16="http://schemas.microsoft.com/office/drawing/2014/main" id="{EABE7BC7-A1A7-493F-9116-8F84F881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17475"/>
            <a:ext cx="8207375" cy="647700"/>
          </a:xfrm>
        </p:spPr>
        <p:txBody>
          <a:bodyPr/>
          <a:lstStyle/>
          <a:p>
            <a:pPr eaLnBrk="1" hangingPunct="1"/>
            <a:r>
              <a:rPr lang="fr-FR" altLang="fr-FR" sz="3800" b="1"/>
              <a:t>Configuration de serveurs liés (suite)</a:t>
            </a:r>
          </a:p>
        </p:txBody>
      </p:sp>
      <p:sp>
        <p:nvSpPr>
          <p:cNvPr id="197635" name="Espace réservé du contenu 2">
            <a:extLst>
              <a:ext uri="{FF2B5EF4-FFF2-40B4-BE49-F238E27FC236}">
                <a16:creationId xmlns:a16="http://schemas.microsoft.com/office/drawing/2014/main" id="{C399E13D-5FB7-4521-8961-DD909A6D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981075"/>
            <a:ext cx="7488238" cy="51117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b="1" u="sng" dirty="0"/>
              <a:t>Après l’inscription 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dirty="0"/>
              <a:t>on peut </a:t>
            </a:r>
            <a:r>
              <a:rPr lang="fr-FR" altLang="fr-FR" sz="3000" b="1" dirty="0">
                <a:solidFill>
                  <a:srgbClr val="FF0000"/>
                </a:solidFill>
              </a:rPr>
              <a:t>référencer</a:t>
            </a:r>
            <a:r>
              <a:rPr lang="fr-FR" altLang="fr-FR" sz="3000" dirty="0">
                <a:solidFill>
                  <a:srgbClr val="FF0000"/>
                </a:solidFill>
              </a:rPr>
              <a:t> </a:t>
            </a:r>
            <a:r>
              <a:rPr lang="fr-FR" altLang="fr-FR" sz="3000" dirty="0"/>
              <a:t>cette source de donnée par un seul </a:t>
            </a:r>
            <a:r>
              <a:rPr lang="fr-FR" altLang="fr-FR" sz="3000" b="1" dirty="0">
                <a:solidFill>
                  <a:srgbClr val="FF0000"/>
                </a:solidFill>
              </a:rPr>
              <a:t>nom logique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b="1" u="sng" dirty="0"/>
              <a:t>Ajout d’un serveur lié 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dirty="0"/>
              <a:t>par </a:t>
            </a:r>
            <a:r>
              <a:rPr lang="fr-FR" altLang="fr-FR" sz="3000" b="1" dirty="0" err="1">
                <a:solidFill>
                  <a:srgbClr val="FF0000"/>
                </a:solidFill>
              </a:rPr>
              <a:t>sp_addlinkedserver</a:t>
            </a:r>
            <a:endParaRPr lang="fr-FR" altLang="fr-FR" sz="3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dirty="0"/>
              <a:t>ou sur SQL Server Entreprise Manager</a:t>
            </a:r>
          </a:p>
        </p:txBody>
      </p:sp>
      <p:sp>
        <p:nvSpPr>
          <p:cNvPr id="201732" name="Espace réservé du numéro de diapositive 1">
            <a:extLst>
              <a:ext uri="{FF2B5EF4-FFF2-40B4-BE49-F238E27FC236}">
                <a16:creationId xmlns:a16="http://schemas.microsoft.com/office/drawing/2014/main" id="{14FFB779-6F52-4930-A405-858A1DF45A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E0C10-EB81-4A05-8850-349D2481B33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01733" name="Espace réservé de la date 2">
            <a:extLst>
              <a:ext uri="{FF2B5EF4-FFF2-40B4-BE49-F238E27FC236}">
                <a16:creationId xmlns:a16="http://schemas.microsoft.com/office/drawing/2014/main" id="{909E9C62-A2A1-4930-AC2E-FB2C3D2B6D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re 1">
            <a:extLst>
              <a:ext uri="{FF2B5EF4-FFF2-40B4-BE49-F238E27FC236}">
                <a16:creationId xmlns:a16="http://schemas.microsoft.com/office/drawing/2014/main" id="{44DBCAA4-BE81-4DF9-94C6-48A7D4A5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450"/>
            <a:ext cx="9144000" cy="647700"/>
          </a:xfrm>
        </p:spPr>
        <p:txBody>
          <a:bodyPr lIns="0" tIns="0" rIns="0" bIns="0"/>
          <a:lstStyle/>
          <a:p>
            <a:pPr eaLnBrk="1" hangingPunct="1"/>
            <a:r>
              <a:rPr lang="fr-FR" altLang="fr-FR" sz="3800" b="1"/>
              <a:t>Etablissement de la sécurité des serveurs liés</a:t>
            </a:r>
          </a:p>
        </p:txBody>
      </p:sp>
      <p:sp>
        <p:nvSpPr>
          <p:cNvPr id="198659" name="Espace réservé du contenu 2">
            <a:extLst>
              <a:ext uri="{FF2B5EF4-FFF2-40B4-BE49-F238E27FC236}">
                <a16:creationId xmlns:a16="http://schemas.microsoft.com/office/drawing/2014/main" id="{9D385D9B-A852-427C-B802-07CC9E0F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765175"/>
            <a:ext cx="8066088" cy="55911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dirty="0"/>
              <a:t>Connexion à un serveur lié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dirty="0">
                <a:sym typeface="Wingdings" panose="05000000000000000000" pitchFamily="2" charset="2"/>
              </a:rPr>
              <a:t></a:t>
            </a:r>
            <a:r>
              <a:rPr lang="fr-FR" altLang="fr-FR" sz="3000" dirty="0"/>
              <a:t> le serveur émetteur fournit </a:t>
            </a:r>
            <a:r>
              <a:rPr lang="fr-FR" altLang="fr-FR" sz="3000" b="1" dirty="0"/>
              <a:t>un </a:t>
            </a:r>
            <a:r>
              <a:rPr lang="fr-FR" altLang="fr-FR" sz="3000" b="1" dirty="0">
                <a:solidFill>
                  <a:srgbClr val="FF0000"/>
                </a:solidFill>
              </a:rPr>
              <a:t>nom et un mot de passe</a:t>
            </a:r>
            <a:r>
              <a:rPr lang="fr-FR" altLang="fr-FR" sz="3000" b="1" dirty="0"/>
              <a:t> </a:t>
            </a:r>
            <a:r>
              <a:rPr lang="fr-FR" altLang="fr-FR" sz="3000" dirty="0"/>
              <a:t>d’ouverture de session pour se connecter au serveur récepteur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b="1" dirty="0" err="1">
                <a:solidFill>
                  <a:srgbClr val="FF0000"/>
                </a:solidFill>
              </a:rPr>
              <a:t>sp_addlinkedsrvlogin</a:t>
            </a:r>
            <a:r>
              <a:rPr lang="fr-FR" altLang="fr-FR" sz="3000" dirty="0">
                <a:solidFill>
                  <a:srgbClr val="FF0000"/>
                </a:solidFill>
              </a:rPr>
              <a:t> </a:t>
            </a:r>
            <a:r>
              <a:rPr lang="fr-FR" altLang="fr-FR" sz="3000" dirty="0"/>
              <a:t>ou par SQL Server Entreprise Manager pour créer des </a:t>
            </a:r>
            <a:r>
              <a:rPr lang="fr-FR" altLang="fr-FR" sz="3000" b="1" dirty="0">
                <a:solidFill>
                  <a:srgbClr val="FF0000"/>
                </a:solidFill>
              </a:rPr>
              <a:t>mappages de connexion </a:t>
            </a:r>
            <a:r>
              <a:rPr lang="fr-FR" altLang="fr-FR" sz="3000" dirty="0"/>
              <a:t>entre les serveurs liés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dirty="0"/>
              <a:t>Ajout d’un serveur lié (</a:t>
            </a:r>
            <a:r>
              <a:rPr lang="fr-FR" altLang="fr-FR" sz="3000" b="1" dirty="0" err="1"/>
              <a:t>sp_addlinkedserver</a:t>
            </a:r>
            <a:r>
              <a:rPr lang="fr-FR" altLang="fr-FR" sz="3000" b="1" dirty="0"/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b="1" dirty="0">
                <a:sym typeface="Wingdings" panose="05000000000000000000" pitchFamily="2" charset="2"/>
              </a:rPr>
              <a:t> </a:t>
            </a:r>
            <a:r>
              <a:rPr lang="fr-FR" altLang="fr-FR" sz="3000" b="1" dirty="0" err="1">
                <a:solidFill>
                  <a:srgbClr val="FF0000"/>
                </a:solidFill>
              </a:rPr>
              <a:t>automappage</a:t>
            </a:r>
            <a:r>
              <a:rPr lang="fr-FR" altLang="fr-FR" sz="3000" dirty="0">
                <a:solidFill>
                  <a:srgbClr val="FF0000"/>
                </a:solidFill>
              </a:rPr>
              <a:t> </a:t>
            </a:r>
            <a:r>
              <a:rPr lang="fr-FR" altLang="fr-FR" sz="3000" dirty="0"/>
              <a:t>ajouté à tous les comptes de connexion locaux</a:t>
            </a:r>
          </a:p>
        </p:txBody>
      </p:sp>
      <p:sp>
        <p:nvSpPr>
          <p:cNvPr id="202756" name="Espace réservé du numéro de diapositive 1">
            <a:extLst>
              <a:ext uri="{FF2B5EF4-FFF2-40B4-BE49-F238E27FC236}">
                <a16:creationId xmlns:a16="http://schemas.microsoft.com/office/drawing/2014/main" id="{56E6FDCF-9CE5-4698-9A77-DA84D2EA19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C485DE-08A9-43E3-98CD-5434CB7B5C7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02757" name="Espace réservé de la date 2">
            <a:extLst>
              <a:ext uri="{FF2B5EF4-FFF2-40B4-BE49-F238E27FC236}">
                <a16:creationId xmlns:a16="http://schemas.microsoft.com/office/drawing/2014/main" id="{E2DF6DE3-4F00-4C56-B7E8-7F0A0BA35B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re 1">
            <a:extLst>
              <a:ext uri="{FF2B5EF4-FFF2-40B4-BE49-F238E27FC236}">
                <a16:creationId xmlns:a16="http://schemas.microsoft.com/office/drawing/2014/main" id="{E85C2A3D-3B37-4C71-A918-680B2D2D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15888"/>
            <a:ext cx="7993063" cy="1009650"/>
          </a:xfrm>
        </p:spPr>
        <p:txBody>
          <a:bodyPr lIns="0" tIns="0" rIns="0" bIns="0"/>
          <a:lstStyle/>
          <a:p>
            <a:pPr eaLnBrk="1" hangingPunct="1"/>
            <a:r>
              <a:rPr lang="fr-FR" altLang="fr-FR" sz="3800" b="1"/>
              <a:t>Configuration des noms de sources de données</a:t>
            </a:r>
          </a:p>
        </p:txBody>
      </p:sp>
      <p:sp>
        <p:nvSpPr>
          <p:cNvPr id="203779" name="Espace réservé du contenu 2">
            <a:extLst>
              <a:ext uri="{FF2B5EF4-FFF2-40B4-BE49-F238E27FC236}">
                <a16:creationId xmlns:a16="http://schemas.microsoft.com/office/drawing/2014/main" id="{AF67EB86-D24B-45CF-979D-09E375C9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341438"/>
            <a:ext cx="8135938" cy="46085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 </a:t>
            </a:r>
            <a:r>
              <a:rPr lang="fr-FR" altLang="fr-FR" sz="3400"/>
              <a:t>Un nom de source de données définit 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Le </a:t>
            </a:r>
            <a:r>
              <a:rPr lang="fr-FR" altLang="fr-FR" sz="3000" b="1">
                <a:solidFill>
                  <a:srgbClr val="FF0000"/>
                </a:solidFill>
              </a:rPr>
              <a:t>pilote</a:t>
            </a:r>
            <a:r>
              <a:rPr lang="fr-FR" altLang="fr-FR" sz="3000" b="1"/>
              <a:t> ODBC </a:t>
            </a:r>
            <a:r>
              <a:rPr lang="fr-FR" altLang="fr-FR" sz="3000"/>
              <a:t>à utiliser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Les </a:t>
            </a:r>
            <a:r>
              <a:rPr lang="fr-FR" altLang="fr-FR" sz="3000" b="1">
                <a:solidFill>
                  <a:srgbClr val="FF0000"/>
                </a:solidFill>
              </a:rPr>
              <a:t>informations de connexion </a:t>
            </a:r>
            <a:r>
              <a:rPr lang="fr-FR" altLang="fr-FR" sz="3000"/>
              <a:t>(nom et emplacement de la source de données, compte de connexion et mot de passe)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>
                <a:solidFill>
                  <a:srgbClr val="FF0000"/>
                </a:solidFill>
              </a:rPr>
              <a:t>Options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propres au pilote pour la connexion</a:t>
            </a:r>
          </a:p>
        </p:txBody>
      </p:sp>
      <p:sp>
        <p:nvSpPr>
          <p:cNvPr id="203780" name="Espace réservé du numéro de diapositive 1">
            <a:extLst>
              <a:ext uri="{FF2B5EF4-FFF2-40B4-BE49-F238E27FC236}">
                <a16:creationId xmlns:a16="http://schemas.microsoft.com/office/drawing/2014/main" id="{C3E55CE1-2FC7-48FE-BA52-D40ED401E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A57B35-A833-46F1-9585-716A033B537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03781" name="Espace réservé de la date 2">
            <a:extLst>
              <a:ext uri="{FF2B5EF4-FFF2-40B4-BE49-F238E27FC236}">
                <a16:creationId xmlns:a16="http://schemas.microsoft.com/office/drawing/2014/main" id="{5AF2B5CE-306B-4343-8527-1405D3CB2D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contenu 4">
            <a:extLst>
              <a:ext uri="{FF2B5EF4-FFF2-40B4-BE49-F238E27FC236}">
                <a16:creationId xmlns:a16="http://schemas.microsoft.com/office/drawing/2014/main" id="{4D525201-85FE-4AF4-B99E-A85B8803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1989138"/>
            <a:ext cx="7200900" cy="4103687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b="1"/>
              <a:t>- </a:t>
            </a:r>
            <a:r>
              <a:rPr lang="fr-FR" altLang="fr-FR" b="1">
                <a:solidFill>
                  <a:srgbClr val="C00000"/>
                </a:solidFill>
              </a:rPr>
              <a:t>Active Directory </a:t>
            </a:r>
            <a:r>
              <a:rPr lang="fr-FR" altLang="fr-FR"/>
              <a:t>: Les serveurs et leurs attributs sont </a:t>
            </a:r>
            <a:r>
              <a:rPr lang="fr-FR" altLang="fr-FR" b="1"/>
              <a:t>inscrits</a:t>
            </a:r>
            <a:r>
              <a:rPr lang="fr-FR" altLang="fr-FR"/>
              <a:t> automatiquement dans le </a:t>
            </a:r>
            <a:r>
              <a:rPr lang="fr-FR" altLang="fr-FR" b="1"/>
              <a:t>service d’annuaire</a:t>
            </a:r>
            <a:r>
              <a:rPr lang="fr-FR" altLang="fr-FR"/>
              <a:t> Active Directory au démarrage du serveur</a:t>
            </a:r>
          </a:p>
        </p:txBody>
      </p:sp>
      <p:sp>
        <p:nvSpPr>
          <p:cNvPr id="28675" name="Sous-titre 2">
            <a:extLst>
              <a:ext uri="{FF2B5EF4-FFF2-40B4-BE49-F238E27FC236}">
                <a16:creationId xmlns:a16="http://schemas.microsoft.com/office/drawing/2014/main" id="{D1B7A2B5-6FC2-455D-ABAB-A24EE51D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404813"/>
            <a:ext cx="8229600" cy="10795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1.2 Intégration de SQL Server</a:t>
            </a:r>
            <a:br>
              <a:rPr lang="fr-FR" altLang="fr-FR" sz="4000" b="1"/>
            </a:br>
            <a:r>
              <a:rPr lang="fr-FR" altLang="fr-FR" sz="3600" i="1">
                <a:solidFill>
                  <a:srgbClr val="C00000"/>
                </a:solidFill>
              </a:rPr>
              <a:t>Intégration de SQL Server à W-2000</a:t>
            </a:r>
          </a:p>
        </p:txBody>
      </p:sp>
      <p:sp>
        <p:nvSpPr>
          <p:cNvPr id="28676" name="Espace réservé du numéro de diapositive 3">
            <a:extLst>
              <a:ext uri="{FF2B5EF4-FFF2-40B4-BE49-F238E27FC236}">
                <a16:creationId xmlns:a16="http://schemas.microsoft.com/office/drawing/2014/main" id="{7E302A44-7227-43DA-99D1-30621675C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9FE7BB-096C-4704-BF59-3177118042E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8677" name="Espace réservé de la date 2">
            <a:extLst>
              <a:ext uri="{FF2B5EF4-FFF2-40B4-BE49-F238E27FC236}">
                <a16:creationId xmlns:a16="http://schemas.microsoft.com/office/drawing/2014/main" id="{AB1154C4-6B40-40B9-BE6E-12DDF2A003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re 1">
            <a:extLst>
              <a:ext uri="{FF2B5EF4-FFF2-40B4-BE49-F238E27FC236}">
                <a16:creationId xmlns:a16="http://schemas.microsoft.com/office/drawing/2014/main" id="{06B07547-572A-4B58-BF7E-BA6BE560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15888"/>
            <a:ext cx="8856662" cy="1152525"/>
          </a:xfrm>
        </p:spPr>
        <p:txBody>
          <a:bodyPr lIns="0" tIns="0" rIns="0" bIns="0"/>
          <a:lstStyle/>
          <a:p>
            <a:pPr eaLnBrk="1" hangingPunct="1"/>
            <a:r>
              <a:rPr lang="fr-FR" altLang="fr-FR" sz="3400" b="1"/>
              <a:t>Configuration de la prise en charge du langage XML de SQL Server dans les services Internet</a:t>
            </a:r>
          </a:p>
        </p:txBody>
      </p:sp>
      <p:sp>
        <p:nvSpPr>
          <p:cNvPr id="204803" name="Espace réservé du contenu 2">
            <a:extLst>
              <a:ext uri="{FF2B5EF4-FFF2-40B4-BE49-F238E27FC236}">
                <a16:creationId xmlns:a16="http://schemas.microsoft.com/office/drawing/2014/main" id="{A7FCBC2A-21CB-4221-B14D-44D80C9B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557338"/>
            <a:ext cx="7921625" cy="46085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400"/>
              <a:t>On peut configurer les </a:t>
            </a:r>
            <a:r>
              <a:rPr lang="fr-FR" altLang="fr-FR" sz="3400" b="1">
                <a:solidFill>
                  <a:srgbClr val="FF0000"/>
                </a:solidFill>
              </a:rPr>
              <a:t>services Internet </a:t>
            </a:r>
            <a:r>
              <a:rPr lang="fr-FR" altLang="fr-FR" sz="3400"/>
              <a:t>(Microsoft Internet Information Services) pour permettre </a:t>
            </a:r>
            <a:r>
              <a:rPr lang="fr-FR" altLang="fr-FR" sz="3400" b="1">
                <a:solidFill>
                  <a:srgbClr val="FF0000"/>
                </a:solidFill>
              </a:rPr>
              <a:t>l’accès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à SQL Server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400"/>
              <a:t>On peut </a:t>
            </a:r>
            <a:r>
              <a:rPr lang="fr-FR" altLang="fr-FR" sz="3400" b="1">
                <a:solidFill>
                  <a:srgbClr val="FF0000"/>
                </a:solidFill>
              </a:rPr>
              <a:t>accéder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à SQL Server par le biais du protocole HTTP à l’aide d’une </a:t>
            </a:r>
            <a:r>
              <a:rPr lang="fr-FR" altLang="fr-FR" sz="34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204804" name="Espace réservé du numéro de diapositive 1">
            <a:extLst>
              <a:ext uri="{FF2B5EF4-FFF2-40B4-BE49-F238E27FC236}">
                <a16:creationId xmlns:a16="http://schemas.microsoft.com/office/drawing/2014/main" id="{9D6397DC-1C2F-46FC-BBF1-297B356B5E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FC30E3-594E-47E7-8DB5-3FC11919C5C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04805" name="Espace réservé de la date 2">
            <a:extLst>
              <a:ext uri="{FF2B5EF4-FFF2-40B4-BE49-F238E27FC236}">
                <a16:creationId xmlns:a16="http://schemas.microsoft.com/office/drawing/2014/main" id="{6B9D00B1-0B6C-4DC9-B0C5-3A32EFADEF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itre 1">
            <a:extLst>
              <a:ext uri="{FF2B5EF4-FFF2-40B4-BE49-F238E27FC236}">
                <a16:creationId xmlns:a16="http://schemas.microsoft.com/office/drawing/2014/main" id="{F59918DC-C4EB-4DAE-90C5-330AAC55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856662" cy="1052513"/>
          </a:xfrm>
        </p:spPr>
        <p:txBody>
          <a:bodyPr lIns="0" tIns="0" rIns="0" bIns="0"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/>
              <a:t>Configuration de la prise en charge du langage XML de SQL Server dans les services Internet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DAE6683F-BF54-4B54-98F0-2A7E13B5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5"/>
            <a:ext cx="8569325" cy="5472113"/>
          </a:xfrm>
          <a:ln>
            <a:solidFill>
              <a:schemeClr val="accent1"/>
            </a:solidFill>
          </a:ln>
        </p:spPr>
        <p:txBody>
          <a:bodyPr rtlCol="0">
            <a:normAutofit fontScale="92500" lnSpcReduction="20000"/>
          </a:bodyPr>
          <a:lstStyle/>
          <a:p>
            <a:pPr marL="0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900" dirty="0"/>
              <a:t> L’URL peut effectuer les tâches suivantes :</a:t>
            </a:r>
          </a:p>
          <a:p>
            <a:pPr lvl="1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600" b="1" dirty="0">
                <a:solidFill>
                  <a:srgbClr val="FF0000"/>
                </a:solidFill>
              </a:rPr>
              <a:t>accès</a:t>
            </a:r>
            <a:r>
              <a:rPr lang="fr-FR" sz="3600" dirty="0">
                <a:solidFill>
                  <a:srgbClr val="FF0000"/>
                </a:solidFill>
              </a:rPr>
              <a:t> </a:t>
            </a:r>
            <a:r>
              <a:rPr lang="fr-FR" sz="3600" dirty="0"/>
              <a:t>directement aux </a:t>
            </a:r>
            <a:r>
              <a:rPr lang="fr-FR" sz="3600" b="1" dirty="0">
                <a:solidFill>
                  <a:srgbClr val="FF0000"/>
                </a:solidFill>
              </a:rPr>
              <a:t>objets</a:t>
            </a:r>
            <a:r>
              <a:rPr lang="fr-FR" sz="3600" dirty="0">
                <a:solidFill>
                  <a:srgbClr val="FF0000"/>
                </a:solidFill>
              </a:rPr>
              <a:t> </a:t>
            </a:r>
            <a:r>
              <a:rPr lang="fr-FR" sz="3600" dirty="0"/>
              <a:t>de BD comme les tables</a:t>
            </a:r>
          </a:p>
          <a:p>
            <a:pPr lvl="1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600" b="1" dirty="0">
                <a:solidFill>
                  <a:srgbClr val="FF0000"/>
                </a:solidFill>
              </a:rPr>
              <a:t>exécution</a:t>
            </a:r>
            <a:r>
              <a:rPr lang="fr-FR" sz="3600" dirty="0">
                <a:solidFill>
                  <a:srgbClr val="FF0000"/>
                </a:solidFill>
              </a:rPr>
              <a:t> </a:t>
            </a:r>
            <a:r>
              <a:rPr lang="fr-FR" sz="3600" dirty="0"/>
              <a:t>des fichiers </a:t>
            </a:r>
            <a:r>
              <a:rPr lang="fr-FR" sz="3600" b="1" dirty="0">
                <a:solidFill>
                  <a:srgbClr val="FF0000"/>
                </a:solidFill>
              </a:rPr>
              <a:t>modèles</a:t>
            </a:r>
            <a:r>
              <a:rPr lang="fr-FR" sz="3600" dirty="0">
                <a:solidFill>
                  <a:srgbClr val="FF0000"/>
                </a:solidFill>
              </a:rPr>
              <a:t> </a:t>
            </a:r>
            <a:r>
              <a:rPr lang="fr-FR" sz="3600" dirty="0"/>
              <a:t>(Document XML comprenant des instructions T-SQL)</a:t>
            </a:r>
          </a:p>
          <a:p>
            <a:pPr lvl="1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600" b="1" dirty="0">
                <a:solidFill>
                  <a:srgbClr val="FF0000"/>
                </a:solidFill>
              </a:rPr>
              <a:t>exécution</a:t>
            </a:r>
            <a:r>
              <a:rPr lang="fr-FR" sz="3600" dirty="0">
                <a:solidFill>
                  <a:srgbClr val="FF0000"/>
                </a:solidFill>
              </a:rPr>
              <a:t> </a:t>
            </a:r>
            <a:r>
              <a:rPr lang="fr-FR" sz="3600" dirty="0"/>
              <a:t>des </a:t>
            </a:r>
            <a:r>
              <a:rPr lang="fr-FR" sz="3600" b="1" dirty="0">
                <a:solidFill>
                  <a:srgbClr val="FF0000"/>
                </a:solidFill>
              </a:rPr>
              <a:t>requêtes </a:t>
            </a:r>
            <a:r>
              <a:rPr lang="fr-FR" sz="3600" b="1" dirty="0" err="1">
                <a:solidFill>
                  <a:srgbClr val="FF0000"/>
                </a:solidFill>
              </a:rPr>
              <a:t>XPath</a:t>
            </a:r>
            <a:r>
              <a:rPr lang="fr-FR" sz="3600" b="1" dirty="0">
                <a:solidFill>
                  <a:srgbClr val="FF0000"/>
                </a:solidFill>
              </a:rPr>
              <a:t> </a:t>
            </a:r>
            <a:r>
              <a:rPr lang="fr-FR" sz="3600" dirty="0"/>
              <a:t>(XML Path </a:t>
            </a:r>
            <a:r>
              <a:rPr lang="fr-FR" sz="3600" dirty="0" err="1"/>
              <a:t>Language</a:t>
            </a:r>
            <a:r>
              <a:rPr lang="fr-FR" sz="3600" dirty="0"/>
              <a:t>). Les requêtes </a:t>
            </a:r>
            <a:r>
              <a:rPr lang="fr-FR" sz="3600" dirty="0" err="1"/>
              <a:t>XPath</a:t>
            </a:r>
            <a:r>
              <a:rPr lang="fr-FR" sz="3600" dirty="0"/>
              <a:t> sont exécutées sur des fichiers de schéma de mappage annotés, spécifiés dans l’URL.</a:t>
            </a:r>
          </a:p>
        </p:txBody>
      </p:sp>
      <p:sp>
        <p:nvSpPr>
          <p:cNvPr id="205828" name="Espace réservé du numéro de diapositive 1">
            <a:extLst>
              <a:ext uri="{FF2B5EF4-FFF2-40B4-BE49-F238E27FC236}">
                <a16:creationId xmlns:a16="http://schemas.microsoft.com/office/drawing/2014/main" id="{C26EC043-DB3E-4531-ACC8-A1DB274C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7575D8-8F3E-4B30-8773-8D4329A0054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05829" name="Espace réservé de la date 2">
            <a:extLst>
              <a:ext uri="{FF2B5EF4-FFF2-40B4-BE49-F238E27FC236}">
                <a16:creationId xmlns:a16="http://schemas.microsoft.com/office/drawing/2014/main" id="{54B4E80C-D552-4480-9A5F-799B977E49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re 1">
            <a:extLst>
              <a:ext uri="{FF2B5EF4-FFF2-40B4-BE49-F238E27FC236}">
                <a16:creationId xmlns:a16="http://schemas.microsoft.com/office/drawing/2014/main" id="{50FD9BC8-4091-4E73-BE03-384806B0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0"/>
            <a:ext cx="8351838" cy="1025525"/>
          </a:xfrm>
        </p:spPr>
        <p:txBody>
          <a:bodyPr lIns="0" tIns="0" rIns="0" bIns="0"/>
          <a:lstStyle/>
          <a:p>
            <a:pPr eaLnBrk="1" hangingPunct="1">
              <a:lnSpc>
                <a:spcPct val="85000"/>
              </a:lnSpc>
            </a:pPr>
            <a:r>
              <a:rPr lang="fr-FR" altLang="fr-FR" sz="3600" b="1"/>
              <a:t>Configuration d’un annuaire virtuel dans</a:t>
            </a:r>
            <a:br>
              <a:rPr lang="fr-FR" altLang="fr-FR" sz="3600" b="1"/>
            </a:br>
            <a:r>
              <a:rPr lang="fr-FR" altLang="fr-FR" sz="3600" b="1"/>
              <a:t>les services Internet</a:t>
            </a:r>
          </a:p>
        </p:txBody>
      </p:sp>
      <p:sp>
        <p:nvSpPr>
          <p:cNvPr id="206851" name="Espace réservé du contenu 2">
            <a:extLst>
              <a:ext uri="{FF2B5EF4-FFF2-40B4-BE49-F238E27FC236}">
                <a16:creationId xmlns:a16="http://schemas.microsoft.com/office/drawing/2014/main" id="{64BBBC4B-0E02-44AC-9C55-DE41A553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052513"/>
            <a:ext cx="7704137" cy="52562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>
                <a:solidFill>
                  <a:srgbClr val="FF0000"/>
                </a:solidFill>
              </a:rPr>
              <a:t>Nécessaire</a:t>
            </a:r>
            <a:r>
              <a:rPr lang="fr-FR" altLang="fr-FR" sz="3000"/>
              <a:t> pour accéder à une BD SQL Server via HTTP, 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Utiliser </a:t>
            </a:r>
            <a:r>
              <a:rPr lang="fr-FR" altLang="fr-FR" sz="3000" b="1"/>
              <a:t>IIS Virtual Directory Management</a:t>
            </a:r>
            <a:r>
              <a:rPr lang="fr-FR" altLang="fr-FR" sz="3000"/>
              <a:t> pour SQL Server pour définir et inscrire un nouveau répertoire virtuel (</a:t>
            </a:r>
            <a:r>
              <a:rPr lang="fr-FR" altLang="fr-FR" sz="3000" b="1">
                <a:solidFill>
                  <a:srgbClr val="FF0000"/>
                </a:solidFill>
              </a:rPr>
              <a:t>racine virtuelle</a:t>
            </a:r>
            <a:r>
              <a:rPr lang="fr-FR" altLang="fr-FR" sz="3000"/>
              <a:t>)</a:t>
            </a:r>
            <a:r>
              <a:rPr lang="fr-FR" altLang="fr-FR" sz="3000" b="1"/>
              <a:t> </a:t>
            </a:r>
            <a:r>
              <a:rPr lang="fr-FR" altLang="fr-FR" sz="3000"/>
              <a:t>sur l’ordinateur exécutant les services Internet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>
                <a:sym typeface="Wingdings" panose="05000000000000000000" pitchFamily="2" charset="2"/>
              </a:rPr>
              <a:t> </a:t>
            </a:r>
            <a:r>
              <a:rPr lang="fr-FR" altLang="fr-FR" sz="3000"/>
              <a:t>création d’une </a:t>
            </a:r>
            <a:r>
              <a:rPr lang="fr-FR" altLang="fr-FR" sz="3000" b="1">
                <a:solidFill>
                  <a:srgbClr val="FF0000"/>
                </a:solidFill>
              </a:rPr>
              <a:t>association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entre le nouvel annuaire et une instance de SQL Server</a:t>
            </a:r>
          </a:p>
        </p:txBody>
      </p:sp>
      <p:sp>
        <p:nvSpPr>
          <p:cNvPr id="206852" name="Espace réservé du numéro de diapositive 1">
            <a:extLst>
              <a:ext uri="{FF2B5EF4-FFF2-40B4-BE49-F238E27FC236}">
                <a16:creationId xmlns:a16="http://schemas.microsoft.com/office/drawing/2014/main" id="{BE288080-F37B-4BAF-9B1C-84BFF1E217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320945-5C0B-4E19-AEA8-4CCB7EB8F06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06853" name="Espace réservé de la date 2">
            <a:extLst>
              <a:ext uri="{FF2B5EF4-FFF2-40B4-BE49-F238E27FC236}">
                <a16:creationId xmlns:a16="http://schemas.microsoft.com/office/drawing/2014/main" id="{D2E50E1F-413E-414E-902E-13D461635A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itre 1">
            <a:extLst>
              <a:ext uri="{FF2B5EF4-FFF2-40B4-BE49-F238E27FC236}">
                <a16:creationId xmlns:a16="http://schemas.microsoft.com/office/drawing/2014/main" id="{34F2A638-C624-4FAF-9CC0-4ECDEC38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00013"/>
            <a:ext cx="8351838" cy="520700"/>
          </a:xfrm>
        </p:spPr>
        <p:txBody>
          <a:bodyPr lIns="0" tIns="0" rIns="0" bIns="0"/>
          <a:lstStyle/>
          <a:p>
            <a:pPr eaLnBrk="1" hangingPunct="1"/>
            <a:r>
              <a:rPr lang="fr-FR" altLang="fr-FR" sz="3600" b="1"/>
              <a:t>Accès du langage XML à SQL Server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F295C43F-E83E-4540-B5FC-92C0E3227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692150"/>
            <a:ext cx="7848600" cy="5473700"/>
          </a:xfrm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marL="36000" indent="0" algn="just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000" b="1" u="sng" dirty="0"/>
              <a:t>Dans un échange XML :</a:t>
            </a:r>
          </a:p>
          <a:p>
            <a:pPr marL="493200" indent="-457200" algn="just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Le </a:t>
            </a:r>
            <a:r>
              <a:rPr lang="fr-FR" sz="3000" b="1" dirty="0">
                <a:solidFill>
                  <a:srgbClr val="FF0000"/>
                </a:solidFill>
              </a:rPr>
              <a:t>nom du serveur </a:t>
            </a:r>
            <a:r>
              <a:rPr lang="fr-FR" sz="3000" dirty="0"/>
              <a:t>exécutant les services Internet est </a:t>
            </a:r>
            <a:r>
              <a:rPr lang="fr-FR" sz="3000" b="1" dirty="0">
                <a:solidFill>
                  <a:srgbClr val="FF0000"/>
                </a:solidFill>
              </a:rPr>
              <a:t>indiqué à l’URL</a:t>
            </a:r>
          </a:p>
          <a:p>
            <a:pPr marL="493200" indent="-457200" algn="just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Le serveur exécutant les services Internet </a:t>
            </a:r>
            <a:r>
              <a:rPr lang="fr-FR" sz="3000" b="1" dirty="0">
                <a:solidFill>
                  <a:srgbClr val="FF0000"/>
                </a:solidFill>
              </a:rPr>
              <a:t>examine la racine virtuelle</a:t>
            </a:r>
            <a:r>
              <a:rPr lang="fr-FR" sz="3000" dirty="0">
                <a:solidFill>
                  <a:srgbClr val="FF0000"/>
                </a:solidFill>
              </a:rPr>
              <a:t> </a:t>
            </a:r>
            <a:r>
              <a:rPr lang="fr-FR" sz="3000" dirty="0"/>
              <a:t>indiquée dans l’URL</a:t>
            </a:r>
          </a:p>
          <a:p>
            <a:pPr marL="493200" indent="-457200" algn="just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détermine si </a:t>
            </a:r>
            <a:r>
              <a:rPr lang="fr-FR" sz="3000" b="1" dirty="0">
                <a:solidFill>
                  <a:srgbClr val="FF0000"/>
                </a:solidFill>
              </a:rPr>
              <a:t>l’extension</a:t>
            </a:r>
            <a:r>
              <a:rPr lang="fr-FR" sz="3000" b="1" dirty="0"/>
              <a:t> de nom de fichier DLL</a:t>
            </a:r>
            <a:r>
              <a:rPr lang="fr-FR" sz="3000" dirty="0"/>
              <a:t> (Sqlisapi.dll) ISAPI (Internet Server API) </a:t>
            </a:r>
            <a:r>
              <a:rPr lang="fr-FR" sz="3000" b="1" dirty="0"/>
              <a:t>a été </a:t>
            </a:r>
            <a:r>
              <a:rPr lang="fr-FR" sz="3000" b="1" dirty="0">
                <a:solidFill>
                  <a:srgbClr val="FF0000"/>
                </a:solidFill>
              </a:rPr>
              <a:t>inscrite</a:t>
            </a:r>
            <a:r>
              <a:rPr lang="fr-FR" sz="3000" b="1" dirty="0"/>
              <a:t> </a:t>
            </a:r>
            <a:r>
              <a:rPr lang="fr-FR" sz="3000" dirty="0"/>
              <a:t>pour cette racine virtuelle</a:t>
            </a:r>
          </a:p>
        </p:txBody>
      </p:sp>
      <p:sp>
        <p:nvSpPr>
          <p:cNvPr id="207876" name="Espace réservé du numéro de diapositive 1">
            <a:extLst>
              <a:ext uri="{FF2B5EF4-FFF2-40B4-BE49-F238E27FC236}">
                <a16:creationId xmlns:a16="http://schemas.microsoft.com/office/drawing/2014/main" id="{1B494DF7-1412-46F4-95A9-90D26E408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5318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F2A589-7A23-4209-99CC-252AC385F95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07877" name="Espace réservé de la date 2">
            <a:extLst>
              <a:ext uri="{FF2B5EF4-FFF2-40B4-BE49-F238E27FC236}">
                <a16:creationId xmlns:a16="http://schemas.microsoft.com/office/drawing/2014/main" id="{467361C1-26E7-4841-9485-48738910EF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5318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itre 1">
            <a:extLst>
              <a:ext uri="{FF2B5EF4-FFF2-40B4-BE49-F238E27FC236}">
                <a16:creationId xmlns:a16="http://schemas.microsoft.com/office/drawing/2014/main" id="{EFE1CBBA-8D10-4760-91F2-CEB9472A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00013"/>
            <a:ext cx="8351838" cy="520700"/>
          </a:xfrm>
        </p:spPr>
        <p:txBody>
          <a:bodyPr lIns="0" tIns="0" rIns="0" bIns="0"/>
          <a:lstStyle/>
          <a:p>
            <a:pPr eaLnBrk="1" hangingPunct="1"/>
            <a:r>
              <a:rPr lang="fr-FR" altLang="fr-FR" sz="3600" b="1"/>
              <a:t>Accès du langage XML à SQL Server (suite)</a:t>
            </a:r>
          </a:p>
        </p:txBody>
      </p:sp>
      <p:sp>
        <p:nvSpPr>
          <p:cNvPr id="208899" name="Espace réservé du contenu 2">
            <a:extLst>
              <a:ext uri="{FF2B5EF4-FFF2-40B4-BE49-F238E27FC236}">
                <a16:creationId xmlns:a16="http://schemas.microsoft.com/office/drawing/2014/main" id="{73979F2D-87BA-490F-A10F-80AE8F00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836613"/>
            <a:ext cx="7561263" cy="54006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82563" lvl="1" indent="-5715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Le serveur exécutant les services Internet </a:t>
            </a:r>
            <a:r>
              <a:rPr lang="fr-FR" altLang="fr-FR" sz="3000" b="1">
                <a:solidFill>
                  <a:srgbClr val="FF0000"/>
                </a:solidFill>
              </a:rPr>
              <a:t>charge la bibliothèque </a:t>
            </a:r>
            <a:r>
              <a:rPr lang="fr-FR" altLang="fr-FR" sz="3000" b="1"/>
              <a:t>DLL</a:t>
            </a:r>
          </a:p>
          <a:p>
            <a:pPr marL="182563" lvl="1" indent="-5715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/>
              <a:t> </a:t>
            </a:r>
            <a:r>
              <a:rPr lang="fr-FR" altLang="fr-FR" sz="3000"/>
              <a:t>Il lui </a:t>
            </a:r>
            <a:r>
              <a:rPr lang="fr-FR" altLang="fr-FR" sz="3000" b="1">
                <a:solidFill>
                  <a:srgbClr val="FF0000"/>
                </a:solidFill>
              </a:rPr>
              <a:t>transmet la demande </a:t>
            </a:r>
            <a:r>
              <a:rPr lang="fr-FR" altLang="fr-FR" sz="3000"/>
              <a:t>de l’URL</a:t>
            </a:r>
          </a:p>
          <a:p>
            <a:pPr marL="182563" lvl="1" indent="-5715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L’extension de nom de fichier Sqlisapi.dll </a:t>
            </a:r>
            <a:r>
              <a:rPr lang="fr-FR" altLang="fr-FR" sz="3000" b="1">
                <a:solidFill>
                  <a:srgbClr val="FF0000"/>
                </a:solidFill>
              </a:rPr>
              <a:t>communique avec le fournisseur </a:t>
            </a:r>
            <a:r>
              <a:rPr lang="fr-FR" altLang="fr-FR" sz="3000" b="1"/>
              <a:t>OLE DB </a:t>
            </a:r>
            <a:r>
              <a:rPr lang="fr-FR" altLang="fr-FR" sz="3000"/>
              <a:t>pour SQL Server</a:t>
            </a:r>
          </a:p>
          <a:p>
            <a:pPr marL="182563" lvl="1" indent="-5715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Elle </a:t>
            </a:r>
            <a:r>
              <a:rPr lang="fr-FR" altLang="fr-FR" sz="3000" b="1">
                <a:solidFill>
                  <a:srgbClr val="FF0000"/>
                </a:solidFill>
              </a:rPr>
              <a:t>établit une connexion </a:t>
            </a:r>
            <a:r>
              <a:rPr lang="fr-FR" altLang="fr-FR" sz="3000" b="1"/>
              <a:t>avec l’instance de SQL Server </a:t>
            </a:r>
            <a:r>
              <a:rPr lang="fr-FR" altLang="fr-FR" sz="3000"/>
              <a:t>identifiée dans la racine virtuelle</a:t>
            </a:r>
          </a:p>
        </p:txBody>
      </p:sp>
      <p:sp>
        <p:nvSpPr>
          <p:cNvPr id="208900" name="Espace réservé du numéro de diapositive 1">
            <a:extLst>
              <a:ext uri="{FF2B5EF4-FFF2-40B4-BE49-F238E27FC236}">
                <a16:creationId xmlns:a16="http://schemas.microsoft.com/office/drawing/2014/main" id="{CEB23B6B-F16A-4394-9236-C1EBB96A51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5318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D670A2-B436-4810-A736-10E24CB4D9B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08901" name="Espace réservé de la date 2">
            <a:extLst>
              <a:ext uri="{FF2B5EF4-FFF2-40B4-BE49-F238E27FC236}">
                <a16:creationId xmlns:a16="http://schemas.microsoft.com/office/drawing/2014/main" id="{1AC3FAB0-9328-4107-AB1E-077EDBF18B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5318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itre 1">
            <a:extLst>
              <a:ext uri="{FF2B5EF4-FFF2-40B4-BE49-F238E27FC236}">
                <a16:creationId xmlns:a16="http://schemas.microsoft.com/office/drawing/2014/main" id="{0071F522-377C-4ACD-957C-6A08BD07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1438"/>
          </a:xfrm>
        </p:spPr>
        <p:txBody>
          <a:bodyPr lIns="0" tIns="0" rIns="0" bIns="0"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/>
              <a:t>Configuration de SQL Server pour partager les ressources de mémoire avec les autres applications  serveur</a:t>
            </a:r>
          </a:p>
        </p:txBody>
      </p:sp>
      <p:sp>
        <p:nvSpPr>
          <p:cNvPr id="209923" name="Espace réservé du contenu 2">
            <a:extLst>
              <a:ext uri="{FF2B5EF4-FFF2-40B4-BE49-F238E27FC236}">
                <a16:creationId xmlns:a16="http://schemas.microsoft.com/office/drawing/2014/main" id="{45DF8F83-2995-44A3-A2A6-D08AE235B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484313"/>
            <a:ext cx="7848600" cy="45370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Configuration des options de mémoire :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>
                <a:solidFill>
                  <a:srgbClr val="FF0000"/>
                </a:solidFill>
              </a:rPr>
              <a:t>min</a:t>
            </a:r>
            <a:r>
              <a:rPr lang="fr-FR" altLang="fr-FR" sz="3000" b="1"/>
              <a:t> server memory </a:t>
            </a:r>
            <a:r>
              <a:rPr lang="fr-FR" altLang="fr-FR" sz="3000"/>
              <a:t>: définit un niveau sous lequel SQL Server ne libère pas de mémoire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>
                <a:solidFill>
                  <a:srgbClr val="FF0000"/>
                </a:solidFill>
              </a:rPr>
              <a:t>max</a:t>
            </a:r>
            <a:r>
              <a:rPr lang="fr-FR" altLang="fr-FR" sz="3000" b="1"/>
              <a:t> server memory </a:t>
            </a:r>
            <a:r>
              <a:rPr lang="fr-FR" altLang="fr-FR" sz="3000"/>
              <a:t>: empêche SQL Server d’utiliser plus de mémoire que la quantité spécifiée</a:t>
            </a:r>
          </a:p>
        </p:txBody>
      </p:sp>
      <p:sp>
        <p:nvSpPr>
          <p:cNvPr id="209924" name="Espace réservé du numéro de diapositive 1">
            <a:extLst>
              <a:ext uri="{FF2B5EF4-FFF2-40B4-BE49-F238E27FC236}">
                <a16:creationId xmlns:a16="http://schemas.microsoft.com/office/drawing/2014/main" id="{449B6BE3-3002-43ED-8081-588495CD5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9BFB05-B993-4E17-B260-9D5B15D25B4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09925" name="Espace réservé de la date 2">
            <a:extLst>
              <a:ext uri="{FF2B5EF4-FFF2-40B4-BE49-F238E27FC236}">
                <a16:creationId xmlns:a16="http://schemas.microsoft.com/office/drawing/2014/main" id="{FD1BC160-3EF0-4C4C-96D6-86E247422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itre 1">
            <a:extLst>
              <a:ext uri="{FF2B5EF4-FFF2-40B4-BE49-F238E27FC236}">
                <a16:creationId xmlns:a16="http://schemas.microsoft.com/office/drawing/2014/main" id="{1E8CD18A-4A3A-444A-8FC8-A4F69CF8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1438"/>
          </a:xfrm>
        </p:spPr>
        <p:txBody>
          <a:bodyPr lIns="0" tIns="0" rIns="0" bIns="0"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/>
              <a:t>Configuration de SQL Server pour partager les ressources de mémoire avec les autres applications  serveur</a:t>
            </a:r>
          </a:p>
        </p:txBody>
      </p:sp>
      <p:sp>
        <p:nvSpPr>
          <p:cNvPr id="210947" name="Espace réservé du contenu 2">
            <a:extLst>
              <a:ext uri="{FF2B5EF4-FFF2-40B4-BE49-F238E27FC236}">
                <a16:creationId xmlns:a16="http://schemas.microsoft.com/office/drawing/2014/main" id="{782925BC-2221-40F2-ACEA-9A92F04D2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412875"/>
            <a:ext cx="7777162" cy="50355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Identification de la quantité maximale de mémoire à configurer pour une </a:t>
            </a:r>
            <a:r>
              <a:rPr lang="fr-FR" altLang="fr-FR" sz="3000" b="1">
                <a:solidFill>
                  <a:srgbClr val="FF0000"/>
                </a:solidFill>
              </a:rPr>
              <a:t>instance</a:t>
            </a:r>
            <a:r>
              <a:rPr lang="fr-FR" altLang="fr-FR" sz="3000"/>
              <a:t> de SQL Server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Utilisation du </a:t>
            </a:r>
            <a:r>
              <a:rPr lang="fr-FR" altLang="fr-FR" sz="3000" b="1">
                <a:solidFill>
                  <a:srgbClr val="FF0000"/>
                </a:solidFill>
              </a:rPr>
              <a:t>Moniteur système </a:t>
            </a:r>
            <a:r>
              <a:rPr lang="fr-FR" altLang="fr-FR" sz="3000"/>
              <a:t>Windows pour l’observateur d’effets :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Utilisez les </a:t>
            </a:r>
            <a:r>
              <a:rPr lang="fr-FR" altLang="fr-FR" sz="3000" b="1">
                <a:solidFill>
                  <a:srgbClr val="FF0000"/>
                </a:solidFill>
              </a:rPr>
              <a:t>statistiques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du Moniteur système Windows pour :</a:t>
            </a: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/>
              <a:t> aider à évaluer comment les applications serveur s’exécutent</a:t>
            </a: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/>
              <a:t> régler la valeur de mémoire si nécessaire</a:t>
            </a:r>
          </a:p>
        </p:txBody>
      </p:sp>
      <p:sp>
        <p:nvSpPr>
          <p:cNvPr id="210948" name="Espace réservé du numéro de diapositive 1">
            <a:extLst>
              <a:ext uri="{FF2B5EF4-FFF2-40B4-BE49-F238E27FC236}">
                <a16:creationId xmlns:a16="http://schemas.microsoft.com/office/drawing/2014/main" id="{B4E222DC-0C04-45C2-8F07-748288D52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0B533E-C1C1-4518-B429-983BFE02E93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10949" name="Espace réservé de la date 2">
            <a:extLst>
              <a:ext uri="{FF2B5EF4-FFF2-40B4-BE49-F238E27FC236}">
                <a16:creationId xmlns:a16="http://schemas.microsoft.com/office/drawing/2014/main" id="{2EA58C80-70D3-4EB6-BBFC-B775EC87BA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7CFAC447-5BB6-4001-ABFC-E6F886E7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4450"/>
            <a:ext cx="8424863" cy="11525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lnSpc>
                <a:spcPct val="85000"/>
              </a:lnSpc>
              <a:spcAft>
                <a:spcPts val="0"/>
              </a:spcAft>
              <a:defRPr/>
            </a:pPr>
            <a:r>
              <a:rPr lang="fr-FR" b="1" dirty="0"/>
              <a:t>5.2 Tâches de routine liées à l’administration de SQL Server</a:t>
            </a:r>
          </a:p>
        </p:txBody>
      </p:sp>
      <p:sp>
        <p:nvSpPr>
          <p:cNvPr id="211971" name="Espace réservé du contenu 2">
            <a:extLst>
              <a:ext uri="{FF2B5EF4-FFF2-40B4-BE49-F238E27FC236}">
                <a16:creationId xmlns:a16="http://schemas.microsoft.com/office/drawing/2014/main" id="{E158F5FB-652E-4BA8-BB97-81192F3B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96975"/>
            <a:ext cx="8064500" cy="5113338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 Exécution de tâches planifiées régulièrement</a:t>
            </a:r>
          </a:p>
          <a:p>
            <a:pPr marL="539750" lvl="1" indent="-179388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>
                <a:solidFill>
                  <a:srgbClr val="FF0000"/>
                </a:solidFill>
              </a:rPr>
              <a:t>Sauvegarde</a:t>
            </a:r>
            <a:r>
              <a:rPr lang="fr-FR" altLang="fr-FR" sz="3000"/>
              <a:t> de BD</a:t>
            </a:r>
          </a:p>
          <a:p>
            <a:pPr marL="539750" lvl="1" indent="-179388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>
                <a:solidFill>
                  <a:srgbClr val="FF0000"/>
                </a:solidFill>
              </a:rPr>
              <a:t>Importation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et </a:t>
            </a:r>
            <a:r>
              <a:rPr lang="fr-FR" altLang="fr-FR" sz="3000" b="1">
                <a:solidFill>
                  <a:srgbClr val="FF0000"/>
                </a:solidFill>
              </a:rPr>
              <a:t>exportation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de données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 Identification et résolution de problèmes potentiels</a:t>
            </a:r>
          </a:p>
          <a:p>
            <a:pPr marL="539750" lvl="1" indent="-179388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>
                <a:solidFill>
                  <a:srgbClr val="FF0000"/>
                </a:solidFill>
              </a:rPr>
              <a:t>Surveillance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de l’espace des BD et des journaux</a:t>
            </a:r>
          </a:p>
          <a:p>
            <a:pPr marL="539750" lvl="1" indent="-179388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Surveillance des </a:t>
            </a:r>
            <a:r>
              <a:rPr lang="fr-FR" altLang="fr-FR" sz="3000" b="1">
                <a:solidFill>
                  <a:srgbClr val="FF0000"/>
                </a:solidFill>
              </a:rPr>
              <a:t>performances</a:t>
            </a:r>
          </a:p>
        </p:txBody>
      </p:sp>
      <p:sp>
        <p:nvSpPr>
          <p:cNvPr id="211972" name="Espace réservé du numéro de diapositive 1">
            <a:extLst>
              <a:ext uri="{FF2B5EF4-FFF2-40B4-BE49-F238E27FC236}">
                <a16:creationId xmlns:a16="http://schemas.microsoft.com/office/drawing/2014/main" id="{82C88E20-5E6C-4D70-A240-D5E6BA01F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3D9E43-AB9D-447F-881B-14D7B6F70F9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11973" name="Espace réservé de la date 2">
            <a:extLst>
              <a:ext uri="{FF2B5EF4-FFF2-40B4-BE49-F238E27FC236}">
                <a16:creationId xmlns:a16="http://schemas.microsoft.com/office/drawing/2014/main" id="{090E365D-C14D-45E3-93FF-6F6200A71E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66E913F6-96E8-410A-8D5A-4199F415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80400" cy="11525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lnSpc>
                <a:spcPct val="85000"/>
              </a:lnSpc>
              <a:spcAft>
                <a:spcPts val="0"/>
              </a:spcAft>
              <a:defRPr/>
            </a:pPr>
            <a:r>
              <a:rPr lang="fr-FR" b="1" dirty="0"/>
              <a:t>5.3 Automatisation des tâches de maintenance de routine</a:t>
            </a:r>
          </a:p>
        </p:txBody>
      </p:sp>
      <p:sp>
        <p:nvSpPr>
          <p:cNvPr id="212995" name="Espace réservé du contenu 2">
            <a:extLst>
              <a:ext uri="{FF2B5EF4-FFF2-40B4-BE49-F238E27FC236}">
                <a16:creationId xmlns:a16="http://schemas.microsoft.com/office/drawing/2014/main" id="{6CBAAB83-6B70-43FB-9B0D-5F7A455A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23950"/>
            <a:ext cx="8423275" cy="52324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18000" tIns="36000" rIns="18000" bIns="36000"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Automatisation de l’administration de SQL Server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Création de travaux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Vérification des autorisations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Définition des étapes d’un travail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Création d’un organigramme des actions par étape de travail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Planification de travaux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Création d’opérateurs à notifier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Analyse et configuration de l’historique des travaux</a:t>
            </a:r>
          </a:p>
        </p:txBody>
      </p:sp>
      <p:sp>
        <p:nvSpPr>
          <p:cNvPr id="212996" name="Espace réservé du numéro de diapositive 1">
            <a:extLst>
              <a:ext uri="{FF2B5EF4-FFF2-40B4-BE49-F238E27FC236}">
                <a16:creationId xmlns:a16="http://schemas.microsoft.com/office/drawing/2014/main" id="{A62A6D82-A3C4-4C1D-AB0B-CF1DA09210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6393C9-0BF5-4AE4-8205-D6B8F0A1743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12997" name="Espace réservé de la date 3">
            <a:extLst>
              <a:ext uri="{FF2B5EF4-FFF2-40B4-BE49-F238E27FC236}">
                <a16:creationId xmlns:a16="http://schemas.microsoft.com/office/drawing/2014/main" id="{BF660EEE-7051-4235-8A9A-AD07D43087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itre 1">
            <a:extLst>
              <a:ext uri="{FF2B5EF4-FFF2-40B4-BE49-F238E27FC236}">
                <a16:creationId xmlns:a16="http://schemas.microsoft.com/office/drawing/2014/main" id="{832CC1AE-A116-4B91-9B24-C157DCA3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-26988"/>
            <a:ext cx="8280400" cy="1152526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Automatisation de l’administration</a:t>
            </a:r>
            <a:br>
              <a:rPr lang="fr-FR" altLang="fr-FR" sz="3800" b="1"/>
            </a:br>
            <a:r>
              <a:rPr lang="fr-FR" altLang="fr-FR" sz="3800" b="1"/>
              <a:t>de SQL Server</a:t>
            </a:r>
          </a:p>
        </p:txBody>
      </p:sp>
      <p:sp>
        <p:nvSpPr>
          <p:cNvPr id="214019" name="Espace réservé du contenu 2">
            <a:extLst>
              <a:ext uri="{FF2B5EF4-FFF2-40B4-BE49-F238E27FC236}">
                <a16:creationId xmlns:a16="http://schemas.microsoft.com/office/drawing/2014/main" id="{EE27F3D0-EBD4-46BD-B6E9-682327DE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123950"/>
            <a:ext cx="7561263" cy="5113338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b="1"/>
              <a:t> </a:t>
            </a:r>
            <a:r>
              <a:rPr lang="fr-FR" altLang="fr-FR" b="1">
                <a:solidFill>
                  <a:srgbClr val="FF0000"/>
                </a:solidFill>
              </a:rPr>
              <a:t>Services utilisés </a:t>
            </a:r>
            <a:r>
              <a:rPr lang="fr-FR" altLang="fr-FR"/>
              <a:t>pour automatiser SQL Server :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Service SQL Server,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Agent SQL Server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Observateur d’événement Windows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b="1"/>
              <a:t> </a:t>
            </a:r>
            <a:r>
              <a:rPr lang="fr-FR" altLang="fr-FR" b="1">
                <a:solidFill>
                  <a:srgbClr val="FF0000"/>
                </a:solidFill>
              </a:rPr>
              <a:t>Composants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de l’Agent SQL Server :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Les alertes, les travaux et les opérateurs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 Association de </a:t>
            </a:r>
            <a:r>
              <a:rPr lang="fr-FR" altLang="fr-FR" b="1">
                <a:solidFill>
                  <a:srgbClr val="FF0000"/>
                </a:solidFill>
              </a:rPr>
              <a:t>travaux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et d’</a:t>
            </a:r>
            <a:r>
              <a:rPr lang="fr-FR" altLang="fr-FR" b="1">
                <a:solidFill>
                  <a:srgbClr val="FF0000"/>
                </a:solidFill>
              </a:rPr>
              <a:t>alertes</a:t>
            </a:r>
          </a:p>
        </p:txBody>
      </p:sp>
      <p:sp>
        <p:nvSpPr>
          <p:cNvPr id="214020" name="Espace réservé du numéro de diapositive 1">
            <a:extLst>
              <a:ext uri="{FF2B5EF4-FFF2-40B4-BE49-F238E27FC236}">
                <a16:creationId xmlns:a16="http://schemas.microsoft.com/office/drawing/2014/main" id="{BD015C2C-E940-4BBC-AE98-E7BFA0B4B5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708893-3712-4779-8A32-5F29A2620DB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14021" name="Espace réservé de la date 3">
            <a:extLst>
              <a:ext uri="{FF2B5EF4-FFF2-40B4-BE49-F238E27FC236}">
                <a16:creationId xmlns:a16="http://schemas.microsoft.com/office/drawing/2014/main" id="{B35C3512-3191-4710-A6CC-997346376D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ous-titre 2">
            <a:extLst>
              <a:ext uri="{FF2B5EF4-FFF2-40B4-BE49-F238E27FC236}">
                <a16:creationId xmlns:a16="http://schemas.microsoft.com/office/drawing/2014/main" id="{FB36B553-D23F-433F-A730-9DB778DC0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825" y="765175"/>
            <a:ext cx="8642350" cy="5878513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142875" indent="-179388" algn="l" eaLnBrk="1" hangingPunct="1">
              <a:lnSpc>
                <a:spcPts val="44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fr-FR" altLang="fr-FR" sz="3400" b="1">
                <a:solidFill>
                  <a:schemeClr val="tx1"/>
                </a:solidFill>
                <a:cs typeface="Times New Roman" panose="02020603050405020304" pitchFamily="18" charset="0"/>
              </a:rPr>
              <a:t> Vue d’ensemble de SQL Server</a:t>
            </a:r>
            <a:endParaRPr lang="en-GB" altLang="fr-FR" sz="3400" b="1">
              <a:solidFill>
                <a:schemeClr val="tx1"/>
              </a:solidFill>
            </a:endParaRPr>
          </a:p>
          <a:p>
            <a:pPr marL="142875" indent="-179388" algn="l" eaLnBrk="1" hangingPunct="1">
              <a:lnSpc>
                <a:spcPts val="44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fr-FR" altLang="fr-FR" sz="3400" b="1">
                <a:solidFill>
                  <a:schemeClr val="tx1"/>
                </a:solidFill>
              </a:rPr>
              <a:t> Planification de l’installation de SQL Server</a:t>
            </a:r>
          </a:p>
          <a:p>
            <a:pPr marL="142875" indent="-179388" algn="l" eaLnBrk="1" hangingPunct="1">
              <a:lnSpc>
                <a:spcPts val="44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fr-FR" altLang="fr-FR" sz="3400" b="1">
                <a:solidFill>
                  <a:schemeClr val="tx1"/>
                </a:solidFill>
              </a:rPr>
              <a:t> Gestion des fichiers de BD</a:t>
            </a:r>
          </a:p>
          <a:p>
            <a:pPr marL="142875" indent="-179388" algn="l" eaLnBrk="1" hangingPunct="1">
              <a:lnSpc>
                <a:spcPts val="44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fr-FR" altLang="fr-FR" sz="3400" b="1">
                <a:solidFill>
                  <a:schemeClr val="tx1"/>
                </a:solidFill>
              </a:rPr>
              <a:t> Gestion de la sécurité</a:t>
            </a:r>
          </a:p>
          <a:p>
            <a:pPr marL="142875" indent="-179388" algn="l" eaLnBrk="1" hangingPunct="1">
              <a:lnSpc>
                <a:spcPts val="44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fr-FR" altLang="fr-FR" sz="3400" b="1">
                <a:solidFill>
                  <a:schemeClr val="tx1"/>
                </a:solidFill>
              </a:rPr>
              <a:t> Exécution de tâches administratives</a:t>
            </a:r>
          </a:p>
          <a:p>
            <a:pPr marL="142875" indent="-179388" algn="l" eaLnBrk="1" hangingPunct="1">
              <a:lnSpc>
                <a:spcPts val="44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fr-FR" altLang="fr-FR" sz="3400" b="1">
                <a:solidFill>
                  <a:schemeClr val="tx1"/>
                </a:solidFill>
              </a:rPr>
              <a:t> Sauvegarde de BD</a:t>
            </a:r>
          </a:p>
          <a:p>
            <a:pPr marL="142875" indent="-179388" algn="l" eaLnBrk="1" hangingPunct="1">
              <a:lnSpc>
                <a:spcPts val="44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fr-FR" altLang="fr-FR" sz="3400" b="1">
                <a:solidFill>
                  <a:schemeClr val="tx1"/>
                </a:solidFill>
              </a:rPr>
              <a:t> Restauration de BD</a:t>
            </a:r>
          </a:p>
          <a:p>
            <a:pPr marL="142875" indent="-179388" algn="l" eaLnBrk="1" hangingPunct="1">
              <a:lnSpc>
                <a:spcPts val="44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fr-FR" altLang="fr-FR" sz="3400" b="1">
                <a:solidFill>
                  <a:schemeClr val="tx1"/>
                </a:solidFill>
              </a:rPr>
              <a:t> Surveillance des performances de SQL Server</a:t>
            </a:r>
          </a:p>
          <a:p>
            <a:pPr marL="142875" indent="-179388" algn="l" eaLnBrk="1" hangingPunct="1">
              <a:lnSpc>
                <a:spcPts val="44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fr-FR" altLang="fr-FR" sz="3400" b="1">
                <a:solidFill>
                  <a:schemeClr val="tx1"/>
                </a:solidFill>
              </a:rPr>
              <a:t> Transfert des données</a:t>
            </a:r>
          </a:p>
          <a:p>
            <a:pPr marL="142875" indent="-179388" algn="l" eaLnBrk="1" hangingPunct="1">
              <a:lnSpc>
                <a:spcPts val="44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fr-FR" altLang="fr-FR" sz="3400" b="1">
                <a:solidFill>
                  <a:schemeClr val="tx1"/>
                </a:solidFill>
              </a:rPr>
              <a:t> Présentation de la réplication</a:t>
            </a:r>
          </a:p>
        </p:txBody>
      </p:sp>
      <p:sp>
        <p:nvSpPr>
          <p:cNvPr id="8195" name="Sous-titre 2">
            <a:extLst>
              <a:ext uri="{FF2B5EF4-FFF2-40B4-BE49-F238E27FC236}">
                <a16:creationId xmlns:a16="http://schemas.microsoft.com/office/drawing/2014/main" id="{E1C985A9-6FF8-4C93-9ACB-E01BB400E3B8}"/>
              </a:ext>
            </a:extLst>
          </p:cNvPr>
          <p:cNvSpPr txBox="1">
            <a:spLocks/>
          </p:cNvSpPr>
          <p:nvPr/>
        </p:nvSpPr>
        <p:spPr bwMode="auto">
          <a:xfrm>
            <a:off x="1166813" y="71438"/>
            <a:ext cx="727233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fr-FR" sz="4400" b="1"/>
              <a:t>PLAN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contenu 4">
            <a:extLst>
              <a:ext uri="{FF2B5EF4-FFF2-40B4-BE49-F238E27FC236}">
                <a16:creationId xmlns:a16="http://schemas.microsoft.com/office/drawing/2014/main" id="{AE4E959E-05CF-4AA6-B1B2-D43F10D7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628775"/>
            <a:ext cx="7200900" cy="3887788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 b="1"/>
              <a:t>- </a:t>
            </a:r>
            <a:r>
              <a:rPr lang="fr-FR" altLang="fr-FR" b="1">
                <a:solidFill>
                  <a:srgbClr val="C00000"/>
                </a:solidFill>
              </a:rPr>
              <a:t>Sécurité</a:t>
            </a:r>
            <a:r>
              <a:rPr lang="fr-FR" altLang="fr-FR" b="1"/>
              <a:t> </a:t>
            </a:r>
            <a:r>
              <a:rPr lang="fr-FR" altLang="fr-FR"/>
              <a:t>: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/>
              <a:t>Nom utilisateur et mot de passe </a:t>
            </a:r>
            <a:r>
              <a:rPr lang="fr-FR" altLang="fr-FR" b="1"/>
              <a:t>unique</a:t>
            </a:r>
            <a:endParaRPr lang="fr-FR" altLang="fr-FR"/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>
                <a:sym typeface="Wingdings" panose="05000000000000000000" pitchFamily="2" charset="2"/>
              </a:rPr>
              <a:t>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 b="1"/>
              <a:t>Accès à la fois</a:t>
            </a:r>
            <a:r>
              <a:rPr lang="fr-FR" altLang="fr-FR"/>
              <a:t> à SQL Server et à W-2000</a:t>
            </a:r>
          </a:p>
        </p:txBody>
      </p:sp>
      <p:sp>
        <p:nvSpPr>
          <p:cNvPr id="29699" name="Sous-titre 2">
            <a:extLst>
              <a:ext uri="{FF2B5EF4-FFF2-40B4-BE49-F238E27FC236}">
                <a16:creationId xmlns:a16="http://schemas.microsoft.com/office/drawing/2014/main" id="{92F96D83-4757-48CE-803D-F7FF6755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33375"/>
            <a:ext cx="8229600" cy="10795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1.2 Intégration de SQL Server</a:t>
            </a:r>
            <a:br>
              <a:rPr lang="fr-FR" altLang="fr-FR" sz="4000" b="1"/>
            </a:br>
            <a:r>
              <a:rPr lang="fr-FR" altLang="fr-FR" sz="3600" i="1">
                <a:solidFill>
                  <a:srgbClr val="C00000"/>
                </a:solidFill>
              </a:rPr>
              <a:t>Intégration de SQL Server à W-2000</a:t>
            </a:r>
          </a:p>
        </p:txBody>
      </p:sp>
      <p:sp>
        <p:nvSpPr>
          <p:cNvPr id="29700" name="Espace réservé du numéro de diapositive 3">
            <a:extLst>
              <a:ext uri="{FF2B5EF4-FFF2-40B4-BE49-F238E27FC236}">
                <a16:creationId xmlns:a16="http://schemas.microsoft.com/office/drawing/2014/main" id="{EC91FDE6-8C75-4640-906C-6D05174E29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DA9260-36A0-4B1F-B4C2-874C4754758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9701" name="Espace réservé de la date 2">
            <a:extLst>
              <a:ext uri="{FF2B5EF4-FFF2-40B4-BE49-F238E27FC236}">
                <a16:creationId xmlns:a16="http://schemas.microsoft.com/office/drawing/2014/main" id="{8320F648-C784-4AF9-84F0-6416EA6B7A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itre 1">
            <a:extLst>
              <a:ext uri="{FF2B5EF4-FFF2-40B4-BE49-F238E27FC236}">
                <a16:creationId xmlns:a16="http://schemas.microsoft.com/office/drawing/2014/main" id="{FBC7DCA2-2951-4938-A423-956D92DE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80400" cy="11525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Automatisation de l’administration</a:t>
            </a:r>
            <a:br>
              <a:rPr lang="fr-FR" altLang="fr-FR" sz="3800" b="1"/>
            </a:br>
            <a:r>
              <a:rPr lang="fr-FR" altLang="fr-FR" sz="3800" b="1"/>
              <a:t>de SQL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B42B4-B224-4B77-AA52-10A1857A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196975"/>
            <a:ext cx="7343775" cy="5040313"/>
          </a:xfrm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b="1" u="sng" dirty="0"/>
              <a:t>Exemple</a:t>
            </a:r>
            <a:r>
              <a:rPr lang="fr-FR" u="sng" dirty="0"/>
              <a:t> :</a:t>
            </a:r>
            <a:endParaRPr lang="fr-FR" dirty="0"/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si un </a:t>
            </a:r>
            <a:r>
              <a:rPr lang="fr-FR" sz="3000" b="1" dirty="0">
                <a:solidFill>
                  <a:srgbClr val="FF0000"/>
                </a:solidFill>
              </a:rPr>
              <a:t>travail échoue </a:t>
            </a:r>
            <a:r>
              <a:rPr lang="fr-FR" sz="3000" dirty="0"/>
              <a:t>à cause d’une erreur système,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une </a:t>
            </a:r>
            <a:r>
              <a:rPr lang="fr-FR" sz="3000" b="1" dirty="0">
                <a:solidFill>
                  <a:srgbClr val="FF0000"/>
                </a:solidFill>
              </a:rPr>
              <a:t>alerte</a:t>
            </a:r>
            <a:r>
              <a:rPr lang="fr-FR" sz="3000" dirty="0">
                <a:solidFill>
                  <a:srgbClr val="FF0000"/>
                </a:solidFill>
              </a:rPr>
              <a:t> </a:t>
            </a:r>
            <a:r>
              <a:rPr lang="fr-FR" sz="3000" dirty="0"/>
              <a:t>(définie pour répondre à ce numéro d’erreur) est </a:t>
            </a:r>
            <a:r>
              <a:rPr lang="fr-FR" sz="3000" b="1" dirty="0">
                <a:solidFill>
                  <a:srgbClr val="FF0000"/>
                </a:solidFill>
              </a:rPr>
              <a:t>déclenchée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puis </a:t>
            </a:r>
            <a:r>
              <a:rPr lang="fr-FR" sz="3000" b="1" dirty="0">
                <a:solidFill>
                  <a:srgbClr val="FF0000"/>
                </a:solidFill>
              </a:rPr>
              <a:t>exécution d’un autre travail </a:t>
            </a:r>
            <a:r>
              <a:rPr lang="fr-FR" sz="3000" dirty="0"/>
              <a:t>destiné à résoudre ce problème</a:t>
            </a:r>
          </a:p>
        </p:txBody>
      </p:sp>
      <p:sp>
        <p:nvSpPr>
          <p:cNvPr id="215044" name="Espace réservé du numéro de diapositive 1">
            <a:extLst>
              <a:ext uri="{FF2B5EF4-FFF2-40B4-BE49-F238E27FC236}">
                <a16:creationId xmlns:a16="http://schemas.microsoft.com/office/drawing/2014/main" id="{76FE1EAA-B7A0-4A75-9E1C-97A68A4B9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253CE1-ED62-42BA-8D69-80D36616FFF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15045" name="Espace réservé de la date 3">
            <a:extLst>
              <a:ext uri="{FF2B5EF4-FFF2-40B4-BE49-F238E27FC236}">
                <a16:creationId xmlns:a16="http://schemas.microsoft.com/office/drawing/2014/main" id="{59DDC8B5-FC51-4470-ACD9-8C008AD0F7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BEE87B56-50CA-4289-983F-B5A7EA76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17475"/>
            <a:ext cx="7993063" cy="431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800" b="1" dirty="0"/>
              <a:t>Création de travaux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445D25-B2D4-4A59-9BEB-5EB07F5D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693738"/>
            <a:ext cx="7416800" cy="5327650"/>
          </a:xfrm>
          <a:ln>
            <a:solidFill>
              <a:schemeClr val="accent1"/>
            </a:solidFill>
          </a:ln>
        </p:spPr>
        <p:txBody>
          <a:bodyPr rtlCol="0">
            <a:normAutofit fontScale="25000" lnSpcReduction="20000"/>
          </a:bodyPr>
          <a:lstStyle/>
          <a:p>
            <a:pPr marL="108000" indent="-1080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11200" dirty="0"/>
              <a:t> </a:t>
            </a:r>
            <a:r>
              <a:rPr lang="fr-FR" sz="12000" dirty="0"/>
              <a:t>Par SQL Server Entreprise Manager ou </a:t>
            </a:r>
            <a:r>
              <a:rPr lang="fr-FR" sz="12000" b="1" dirty="0" err="1">
                <a:solidFill>
                  <a:srgbClr val="FF0000"/>
                </a:solidFill>
              </a:rPr>
              <a:t>sp_add_job</a:t>
            </a:r>
            <a:endParaRPr lang="fr-FR" sz="12000" b="1" dirty="0">
              <a:solidFill>
                <a:srgbClr val="FF0000"/>
              </a:solidFill>
            </a:endParaRPr>
          </a:p>
          <a:p>
            <a:pPr marL="108000" indent="-1080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12000" dirty="0"/>
              <a:t>stockés dans la table </a:t>
            </a:r>
            <a:r>
              <a:rPr lang="fr-FR" sz="12000" b="1" dirty="0" err="1">
                <a:solidFill>
                  <a:srgbClr val="FF0000"/>
                </a:solidFill>
              </a:rPr>
              <a:t>sysjobs</a:t>
            </a:r>
            <a:endParaRPr lang="fr-FR" sz="12000" b="1" dirty="0">
              <a:solidFill>
                <a:srgbClr val="FF0000"/>
              </a:solidFill>
            </a:endParaRPr>
          </a:p>
          <a:p>
            <a:pPr marL="108000" indent="-1080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12000" dirty="0"/>
              <a:t> Après création il faut :</a:t>
            </a:r>
          </a:p>
          <a:p>
            <a:pPr marL="360000" lvl="1" indent="-1440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10800" dirty="0"/>
              <a:t> </a:t>
            </a:r>
            <a:r>
              <a:rPr lang="fr-FR" sz="10800" b="1" dirty="0"/>
              <a:t>vérifier</a:t>
            </a:r>
            <a:r>
              <a:rPr lang="fr-FR" sz="10800" dirty="0"/>
              <a:t> qu’il est </a:t>
            </a:r>
            <a:r>
              <a:rPr lang="fr-FR" sz="10800" b="1" dirty="0">
                <a:solidFill>
                  <a:srgbClr val="FF0000"/>
                </a:solidFill>
              </a:rPr>
              <a:t>activé</a:t>
            </a:r>
            <a:r>
              <a:rPr lang="fr-FR" sz="10800" dirty="0"/>
              <a:t> (par défaut oui)</a:t>
            </a:r>
          </a:p>
          <a:p>
            <a:pPr marL="360000" lvl="1" indent="-1440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10800" dirty="0"/>
              <a:t>indiquer le </a:t>
            </a:r>
            <a:r>
              <a:rPr lang="fr-FR" sz="10800" b="1" dirty="0">
                <a:solidFill>
                  <a:srgbClr val="FF0000"/>
                </a:solidFill>
              </a:rPr>
              <a:t>propriétaire</a:t>
            </a:r>
            <a:r>
              <a:rPr lang="fr-FR" sz="10800" dirty="0">
                <a:solidFill>
                  <a:srgbClr val="FF0000"/>
                </a:solidFill>
              </a:rPr>
              <a:t> </a:t>
            </a:r>
            <a:r>
              <a:rPr lang="fr-FR" sz="10800" dirty="0"/>
              <a:t>(par défaut compte Windows ou SQL Server)</a:t>
            </a:r>
          </a:p>
          <a:p>
            <a:pPr marL="360000" lvl="1" indent="-1440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10800" dirty="0"/>
              <a:t>déterminer </a:t>
            </a:r>
            <a:r>
              <a:rPr lang="fr-FR" sz="10800" b="1" dirty="0">
                <a:solidFill>
                  <a:srgbClr val="FF0000"/>
                </a:solidFill>
              </a:rPr>
              <a:t>l’emplacement de l’exécution </a:t>
            </a:r>
            <a:r>
              <a:rPr lang="fr-FR" sz="10800" dirty="0"/>
              <a:t>du travail (serveur local ou serveurs distants)</a:t>
            </a:r>
          </a:p>
          <a:p>
            <a:pPr marL="360000" lvl="1" indent="-1440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10800" b="1" dirty="0"/>
              <a:t>créer des </a:t>
            </a:r>
            <a:r>
              <a:rPr lang="fr-FR" sz="10800" b="1" dirty="0">
                <a:solidFill>
                  <a:srgbClr val="FF0000"/>
                </a:solidFill>
              </a:rPr>
              <a:t>catégories</a:t>
            </a:r>
            <a:r>
              <a:rPr lang="fr-FR" sz="10800" b="1" dirty="0"/>
              <a:t> </a:t>
            </a:r>
            <a:r>
              <a:rPr lang="fr-FR" sz="10800" dirty="0"/>
              <a:t>de travail (pour aider à organiser, filtrer et gérer)</a:t>
            </a:r>
          </a:p>
        </p:txBody>
      </p:sp>
      <p:sp>
        <p:nvSpPr>
          <p:cNvPr id="216068" name="Espace réservé du numéro de diapositive 1">
            <a:extLst>
              <a:ext uri="{FF2B5EF4-FFF2-40B4-BE49-F238E27FC236}">
                <a16:creationId xmlns:a16="http://schemas.microsoft.com/office/drawing/2014/main" id="{E4C154B3-4231-4D68-B814-B00D16FD04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9589E4-CACF-43D2-959C-60EBEC285420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16069" name="Espace réservé de la date 3">
            <a:extLst>
              <a:ext uri="{FF2B5EF4-FFF2-40B4-BE49-F238E27FC236}">
                <a16:creationId xmlns:a16="http://schemas.microsoft.com/office/drawing/2014/main" id="{C010B2AB-2EF8-4E5F-9766-13FD4AEC4B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itre 1">
            <a:extLst>
              <a:ext uri="{FF2B5EF4-FFF2-40B4-BE49-F238E27FC236}">
                <a16:creationId xmlns:a16="http://schemas.microsoft.com/office/drawing/2014/main" id="{394D848C-583D-480C-859D-B074305B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87325"/>
            <a:ext cx="7993063" cy="720725"/>
          </a:xfrm>
        </p:spPr>
        <p:txBody>
          <a:bodyPr/>
          <a:lstStyle/>
          <a:p>
            <a:pPr eaLnBrk="1" hangingPunct="1"/>
            <a:r>
              <a:rPr lang="fr-FR" altLang="fr-FR" sz="3800" b="1"/>
              <a:t>Vérification des autorisations</a:t>
            </a:r>
          </a:p>
        </p:txBody>
      </p:sp>
      <p:sp>
        <p:nvSpPr>
          <p:cNvPr id="217091" name="Espace réservé du contenu 2">
            <a:extLst>
              <a:ext uri="{FF2B5EF4-FFF2-40B4-BE49-F238E27FC236}">
                <a16:creationId xmlns:a16="http://schemas.microsoft.com/office/drawing/2014/main" id="{9C9F6CF6-B0D7-4492-971B-5E00C12E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052513"/>
            <a:ext cx="7561263" cy="50403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100"/>
              <a:t> </a:t>
            </a:r>
            <a:r>
              <a:rPr lang="fr-FR" altLang="fr-FR"/>
              <a:t>Si le </a:t>
            </a:r>
            <a:r>
              <a:rPr lang="fr-FR" altLang="fr-FR" b="1">
                <a:solidFill>
                  <a:srgbClr val="FF0000"/>
                </a:solidFill>
              </a:rPr>
              <a:t>propriétaire d’un travail </a:t>
            </a:r>
            <a:r>
              <a:rPr lang="fr-FR" altLang="fr-FR"/>
              <a:t>est</a:t>
            </a:r>
            <a:r>
              <a:rPr lang="fr-FR" altLang="fr-FR" b="1"/>
              <a:t> </a:t>
            </a:r>
            <a:r>
              <a:rPr lang="fr-FR" altLang="fr-FR"/>
              <a:t>non membre de </a:t>
            </a:r>
            <a:r>
              <a:rPr lang="fr-FR" altLang="fr-FR" b="1"/>
              <a:t>sysadmin,</a:t>
            </a:r>
            <a:r>
              <a:rPr lang="fr-FR" altLang="fr-FR"/>
              <a:t> vérifier qu’il dispose des </a:t>
            </a:r>
            <a:r>
              <a:rPr lang="fr-FR" altLang="fr-FR" b="1">
                <a:solidFill>
                  <a:srgbClr val="FF0000"/>
                </a:solidFill>
              </a:rPr>
              <a:t>autorisations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pour l’exécuter</a:t>
            </a:r>
          </a:p>
          <a:p>
            <a:pPr algn="just" eaLnBrk="1" hangingPunct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 </a:t>
            </a:r>
            <a:r>
              <a:rPr lang="fr-FR" altLang="fr-FR" b="1"/>
              <a:t>Exécution des travaux Transact-SQL :</a:t>
            </a:r>
          </a:p>
          <a:p>
            <a:pPr marL="400050" lvl="1" indent="0" algn="just" eaLnBrk="1" hangingPunct="1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Tout user </a:t>
            </a:r>
            <a:r>
              <a:rPr lang="fr-FR" altLang="fr-FR" sz="3000"/>
              <a:t>peut démarrer des travaux T-SQL liés à la sécurité du propriétaire du travail ou de l’utilisateur indiqué</a:t>
            </a:r>
          </a:p>
        </p:txBody>
      </p:sp>
      <p:sp>
        <p:nvSpPr>
          <p:cNvPr id="217092" name="Espace réservé du numéro de diapositive 1">
            <a:extLst>
              <a:ext uri="{FF2B5EF4-FFF2-40B4-BE49-F238E27FC236}">
                <a16:creationId xmlns:a16="http://schemas.microsoft.com/office/drawing/2014/main" id="{4882A341-8C43-458A-9160-11D6EECDE0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249A3B-C3BB-45F5-97CF-DB55F1DFE1D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17093" name="Espace réservé de la date 2">
            <a:extLst>
              <a:ext uri="{FF2B5EF4-FFF2-40B4-BE49-F238E27FC236}">
                <a16:creationId xmlns:a16="http://schemas.microsoft.com/office/drawing/2014/main" id="{B7FCEA40-EAC7-45EA-A2B1-D008D62C3A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itre 1">
            <a:extLst>
              <a:ext uri="{FF2B5EF4-FFF2-40B4-BE49-F238E27FC236}">
                <a16:creationId xmlns:a16="http://schemas.microsoft.com/office/drawing/2014/main" id="{22E31141-6449-41C4-9327-480F546D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71438"/>
            <a:ext cx="7993063" cy="620712"/>
          </a:xfrm>
        </p:spPr>
        <p:txBody>
          <a:bodyPr/>
          <a:lstStyle/>
          <a:p>
            <a:pPr eaLnBrk="1" hangingPunct="1"/>
            <a:r>
              <a:rPr lang="fr-FR" altLang="fr-FR" sz="3800" b="1"/>
              <a:t>Vérification des autorisations (suite)</a:t>
            </a:r>
          </a:p>
        </p:txBody>
      </p:sp>
      <p:sp>
        <p:nvSpPr>
          <p:cNvPr id="218115" name="Espace réservé du contenu 2">
            <a:extLst>
              <a:ext uri="{FF2B5EF4-FFF2-40B4-BE49-F238E27FC236}">
                <a16:creationId xmlns:a16="http://schemas.microsoft.com/office/drawing/2014/main" id="{B7FB8802-4882-4B8F-92CC-937D9873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765175"/>
            <a:ext cx="7272338" cy="51847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 b="1"/>
              <a:t> Exécution de commandes du SE ou de travaux de script ActiveX :</a:t>
            </a:r>
          </a:p>
          <a:p>
            <a:pPr marL="250825" lvl="1" indent="-179388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Les </a:t>
            </a:r>
            <a:r>
              <a:rPr lang="fr-FR" altLang="fr-FR" b="1">
                <a:solidFill>
                  <a:srgbClr val="FF0000"/>
                </a:solidFill>
              </a:rPr>
              <a:t>étapes</a:t>
            </a:r>
            <a:r>
              <a:rPr lang="fr-FR" altLang="fr-FR"/>
              <a:t> des users membres de </a:t>
            </a:r>
            <a:r>
              <a:rPr lang="fr-FR" altLang="fr-FR" b="1">
                <a:solidFill>
                  <a:srgbClr val="FF0000"/>
                </a:solidFill>
              </a:rPr>
              <a:t>sysadmin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: </a:t>
            </a:r>
            <a:r>
              <a:rPr lang="fr-FR" altLang="fr-FR" b="1">
                <a:solidFill>
                  <a:srgbClr val="FF0000"/>
                </a:solidFill>
              </a:rPr>
              <a:t>exécutées</a:t>
            </a:r>
          </a:p>
          <a:p>
            <a:pPr marL="250825" lvl="1" indent="-179388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b="1">
                <a:solidFill>
                  <a:srgbClr val="FF0000"/>
                </a:solidFill>
              </a:rPr>
              <a:t> </a:t>
            </a:r>
            <a:r>
              <a:rPr lang="fr-FR" altLang="fr-FR"/>
              <a:t>User </a:t>
            </a:r>
            <a:r>
              <a:rPr lang="fr-FR" altLang="fr-FR" b="1">
                <a:solidFill>
                  <a:srgbClr val="FF0000"/>
                </a:solidFill>
              </a:rPr>
              <a:t>non membre de </a:t>
            </a:r>
            <a:r>
              <a:rPr lang="fr-FR" altLang="fr-FR" b="1"/>
              <a:t>sysadmin :</a:t>
            </a:r>
            <a:r>
              <a:rPr lang="fr-FR" altLang="fr-FR"/>
              <a:t> SQL Server Agent vérifie les </a:t>
            </a:r>
            <a:r>
              <a:rPr lang="fr-FR" altLang="fr-FR" b="1">
                <a:solidFill>
                  <a:srgbClr val="FF0000"/>
                </a:solidFill>
              </a:rPr>
              <a:t>autorisations</a:t>
            </a:r>
            <a:r>
              <a:rPr lang="fr-FR" altLang="fr-FR"/>
              <a:t> pour l’exécuter</a:t>
            </a:r>
          </a:p>
          <a:p>
            <a:pPr marL="250825" lvl="1" indent="-179388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</a:t>
            </a:r>
            <a:r>
              <a:rPr lang="fr-FR" altLang="fr-FR" b="1">
                <a:solidFill>
                  <a:srgbClr val="FF0000"/>
                </a:solidFill>
              </a:rPr>
              <a:t>Par défaut</a:t>
            </a:r>
            <a:r>
              <a:rPr lang="fr-FR" altLang="fr-FR"/>
              <a:t>, user non membre de </a:t>
            </a:r>
            <a:r>
              <a:rPr lang="fr-FR" altLang="fr-FR" b="1"/>
              <a:t>sysadmin</a:t>
            </a:r>
            <a:r>
              <a:rPr lang="fr-FR" altLang="fr-FR"/>
              <a:t> </a:t>
            </a:r>
            <a:r>
              <a:rPr lang="fr-FR" altLang="fr-FR" b="1" u="sng"/>
              <a:t>n’est pas autorisé</a:t>
            </a:r>
            <a:r>
              <a:rPr lang="fr-FR" altLang="fr-FR"/>
              <a:t> à exécuter les commandes du SE ni les script ActiveX</a:t>
            </a:r>
          </a:p>
        </p:txBody>
      </p:sp>
      <p:sp>
        <p:nvSpPr>
          <p:cNvPr id="218116" name="Espace réservé du numéro de diapositive 1">
            <a:extLst>
              <a:ext uri="{FF2B5EF4-FFF2-40B4-BE49-F238E27FC236}">
                <a16:creationId xmlns:a16="http://schemas.microsoft.com/office/drawing/2014/main" id="{97E727F2-4363-4067-975D-2E1821318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7E032A-8F3C-420C-BCF5-EB980FA4FE8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18117" name="Espace réservé de la date 3">
            <a:extLst>
              <a:ext uri="{FF2B5EF4-FFF2-40B4-BE49-F238E27FC236}">
                <a16:creationId xmlns:a16="http://schemas.microsoft.com/office/drawing/2014/main" id="{A491F2A1-3C83-4C91-A980-3DE45FCCDA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re 1">
            <a:extLst>
              <a:ext uri="{FF2B5EF4-FFF2-40B4-BE49-F238E27FC236}">
                <a16:creationId xmlns:a16="http://schemas.microsoft.com/office/drawing/2014/main" id="{3808983E-FA1A-4B11-BB47-33ED4202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0"/>
            <a:ext cx="7993063" cy="620713"/>
          </a:xfrm>
        </p:spPr>
        <p:txBody>
          <a:bodyPr/>
          <a:lstStyle/>
          <a:p>
            <a:pPr eaLnBrk="1" hangingPunct="1"/>
            <a:r>
              <a:rPr lang="fr-FR" altLang="fr-FR" sz="3800" b="1"/>
              <a:t>Vérification des autorisations (suite)</a:t>
            </a:r>
          </a:p>
        </p:txBody>
      </p:sp>
      <p:sp>
        <p:nvSpPr>
          <p:cNvPr id="219139" name="Espace réservé du contenu 2">
            <a:extLst>
              <a:ext uri="{FF2B5EF4-FFF2-40B4-BE49-F238E27FC236}">
                <a16:creationId xmlns:a16="http://schemas.microsoft.com/office/drawing/2014/main" id="{345CDB62-E04A-4214-B794-EA017AA03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763588"/>
            <a:ext cx="7632700" cy="52578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179388" lvl="1" indent="-179388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Un </a:t>
            </a:r>
            <a:r>
              <a:rPr lang="fr-FR" altLang="fr-FR" b="1">
                <a:solidFill>
                  <a:srgbClr val="FF0000"/>
                </a:solidFill>
              </a:rPr>
              <a:t>Admin peut autoriser </a:t>
            </a:r>
            <a:r>
              <a:rPr lang="fr-FR" altLang="fr-FR"/>
              <a:t>les users </a:t>
            </a:r>
            <a:r>
              <a:rPr lang="fr-FR" altLang="fr-FR" b="1">
                <a:solidFill>
                  <a:srgbClr val="FF0000"/>
                </a:solidFill>
              </a:rPr>
              <a:t>non membres </a:t>
            </a:r>
            <a:r>
              <a:rPr lang="fr-FR" altLang="fr-FR"/>
              <a:t>de </a:t>
            </a:r>
            <a:r>
              <a:rPr lang="fr-FR" altLang="fr-FR" b="1"/>
              <a:t>sysadmin</a:t>
            </a:r>
            <a:r>
              <a:rPr lang="fr-FR" altLang="fr-FR"/>
              <a:t> à exécuter les commandes du SE ou les travaux de script ActiveX</a:t>
            </a:r>
          </a:p>
          <a:p>
            <a:pPr marL="179388" lvl="1" indent="-179388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Le cas échéant, les étapes de travail sont exécutées à l’aide d’un compte user appelé </a:t>
            </a:r>
            <a:r>
              <a:rPr lang="fr-FR" altLang="fr-FR" b="1" i="1">
                <a:solidFill>
                  <a:srgbClr val="FF0000"/>
                </a:solidFill>
              </a:rPr>
              <a:t>compte proxy</a:t>
            </a:r>
          </a:p>
          <a:p>
            <a:pPr marL="179388" lvl="1" indent="-179388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On peut définir ce compte proxy dans SQL Server Entreprise Manager ou par la procédure stockée étendue </a:t>
            </a:r>
            <a:r>
              <a:rPr lang="fr-FR" altLang="fr-FR" b="1">
                <a:solidFill>
                  <a:srgbClr val="FF0000"/>
                </a:solidFill>
              </a:rPr>
              <a:t>xp_sqlagent_proxy_account</a:t>
            </a:r>
          </a:p>
        </p:txBody>
      </p:sp>
      <p:sp>
        <p:nvSpPr>
          <p:cNvPr id="219140" name="Espace réservé du numéro de diapositive 1">
            <a:extLst>
              <a:ext uri="{FF2B5EF4-FFF2-40B4-BE49-F238E27FC236}">
                <a16:creationId xmlns:a16="http://schemas.microsoft.com/office/drawing/2014/main" id="{204730F4-0E67-4384-A9AF-3EA348DBBF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1C8CBB-7EED-4775-A54A-2DA84A13748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19141" name="Espace réservé de la date 3">
            <a:extLst>
              <a:ext uri="{FF2B5EF4-FFF2-40B4-BE49-F238E27FC236}">
                <a16:creationId xmlns:a16="http://schemas.microsoft.com/office/drawing/2014/main" id="{661FA99C-4446-482A-BA61-9B2AF23183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itre 1">
            <a:extLst>
              <a:ext uri="{FF2B5EF4-FFF2-40B4-BE49-F238E27FC236}">
                <a16:creationId xmlns:a16="http://schemas.microsoft.com/office/drawing/2014/main" id="{4AB6CBF5-78BF-47D3-BB85-98717A9B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0"/>
            <a:ext cx="7993063" cy="765175"/>
          </a:xfrm>
        </p:spPr>
        <p:txBody>
          <a:bodyPr/>
          <a:lstStyle/>
          <a:p>
            <a:pPr eaLnBrk="1" hangingPunct="1"/>
            <a:r>
              <a:rPr lang="fr-FR" altLang="fr-FR" sz="3800" b="1"/>
              <a:t>Définition des étapes d’un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02933B-0CE8-4B95-9A38-A8AC4300E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836613"/>
            <a:ext cx="7559675" cy="5256212"/>
          </a:xfrm>
          <a:ln>
            <a:solidFill>
              <a:schemeClr val="accent1"/>
            </a:solidFill>
          </a:ln>
        </p:spPr>
        <p:txBody>
          <a:bodyPr rtlCol="0">
            <a:normAutofit lnSpcReduction="10000"/>
          </a:bodyPr>
          <a:lstStyle/>
          <a:p>
            <a:pPr marL="493200" lvl="1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3000" dirty="0"/>
              <a:t> Par </a:t>
            </a:r>
            <a:r>
              <a:rPr lang="fr-FR" sz="3000" b="1" dirty="0" err="1">
                <a:solidFill>
                  <a:srgbClr val="FF0000"/>
                </a:solidFill>
              </a:rPr>
              <a:t>sp_add_jobstep</a:t>
            </a:r>
            <a:r>
              <a:rPr lang="fr-FR" sz="3000" dirty="0"/>
              <a:t> ou sous SQL Server Entreprise Manager</a:t>
            </a:r>
          </a:p>
          <a:p>
            <a:pPr marL="493200" lvl="1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3000" dirty="0"/>
              <a:t> Sont stockées dans </a:t>
            </a:r>
            <a:r>
              <a:rPr lang="fr-FR" sz="3000" b="1" dirty="0" err="1">
                <a:solidFill>
                  <a:srgbClr val="FF0000"/>
                </a:solidFill>
              </a:rPr>
              <a:t>sysjobsteps</a:t>
            </a:r>
            <a:endParaRPr lang="fr-FR" sz="3000" b="1" dirty="0">
              <a:solidFill>
                <a:srgbClr val="FF0000"/>
              </a:solidFill>
            </a:endParaRPr>
          </a:p>
          <a:p>
            <a:pPr marL="493200" lvl="1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3000" dirty="0"/>
              <a:t> </a:t>
            </a:r>
            <a:r>
              <a:rPr lang="fr-FR" sz="3000" b="1" dirty="0">
                <a:solidFill>
                  <a:srgbClr val="FF0000"/>
                </a:solidFill>
              </a:rPr>
              <a:t>Types</a:t>
            </a:r>
            <a:r>
              <a:rPr lang="fr-FR" sz="3000" dirty="0">
                <a:solidFill>
                  <a:srgbClr val="FF0000"/>
                </a:solidFill>
              </a:rPr>
              <a:t> </a:t>
            </a:r>
            <a:r>
              <a:rPr lang="fr-FR" sz="3000" dirty="0"/>
              <a:t>des étapes </a:t>
            </a:r>
            <a:r>
              <a:rPr lang="fr-FR" sz="3200" dirty="0"/>
              <a:t>(un </a:t>
            </a:r>
            <a:r>
              <a:rPr lang="fr-FR" sz="3200" b="1" dirty="0">
                <a:solidFill>
                  <a:srgbClr val="FF0000"/>
                </a:solidFill>
              </a:rPr>
              <a:t>seul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/>
              <a:t>type par étape)</a:t>
            </a:r>
            <a:r>
              <a:rPr lang="fr-FR" sz="3000" dirty="0"/>
              <a:t>:</a:t>
            </a:r>
          </a:p>
          <a:p>
            <a:pPr marL="436050" lvl="2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/>
              <a:t> Instructions T-SQL</a:t>
            </a:r>
          </a:p>
          <a:p>
            <a:pPr marL="436050" lvl="2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/>
              <a:t> Commandes du SE</a:t>
            </a:r>
          </a:p>
          <a:p>
            <a:pPr marL="436050" lvl="2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/>
              <a:t> Scripts ActiveX </a:t>
            </a:r>
          </a:p>
          <a:p>
            <a:pPr marL="436050" lvl="2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/>
              <a:t> Tâches de réplication SQL Server</a:t>
            </a:r>
          </a:p>
        </p:txBody>
      </p:sp>
      <p:sp>
        <p:nvSpPr>
          <p:cNvPr id="220164" name="Espace réservé du numéro de diapositive 1">
            <a:extLst>
              <a:ext uri="{FF2B5EF4-FFF2-40B4-BE49-F238E27FC236}">
                <a16:creationId xmlns:a16="http://schemas.microsoft.com/office/drawing/2014/main" id="{0F15312C-7E7F-4661-8607-911CE2A2B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3DCF48-B93F-4B8A-960F-0066B118553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20165" name="Espace réservé de la date 3">
            <a:extLst>
              <a:ext uri="{FF2B5EF4-FFF2-40B4-BE49-F238E27FC236}">
                <a16:creationId xmlns:a16="http://schemas.microsoft.com/office/drawing/2014/main" id="{5E2828A4-B1E2-4A26-80F1-186C8E0486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itre 1">
            <a:extLst>
              <a:ext uri="{FF2B5EF4-FFF2-40B4-BE49-F238E27FC236}">
                <a16:creationId xmlns:a16="http://schemas.microsoft.com/office/drawing/2014/main" id="{E19E2C1E-0D87-4E93-AFCC-69670183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44463"/>
            <a:ext cx="7848600" cy="763587"/>
          </a:xfrm>
        </p:spPr>
        <p:txBody>
          <a:bodyPr/>
          <a:lstStyle/>
          <a:p>
            <a:pPr eaLnBrk="1" hangingPunct="1"/>
            <a:r>
              <a:rPr lang="fr-FR" altLang="fr-FR" sz="3400" b="1"/>
              <a:t>Utilisation d’instructions T-SQL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54ED6-5734-41E6-AC31-2A3DAC51B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981075"/>
            <a:ext cx="7561263" cy="5111750"/>
          </a:xfrm>
          <a:ln>
            <a:solidFill>
              <a:schemeClr val="accent1"/>
            </a:solidFill>
          </a:ln>
        </p:spPr>
        <p:txBody>
          <a:bodyPr rtlCol="0">
            <a:normAutofit fontScale="92500" lnSpcReduction="10000"/>
          </a:bodyPr>
          <a:lstStyle/>
          <a:p>
            <a:pPr marL="144000" lvl="1" indent="-108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 On doit identifier la </a:t>
            </a:r>
            <a:r>
              <a:rPr lang="fr-FR" sz="3000" b="1" dirty="0">
                <a:solidFill>
                  <a:srgbClr val="FF0000"/>
                </a:solidFill>
              </a:rPr>
              <a:t>BD à utiliser</a:t>
            </a:r>
          </a:p>
          <a:p>
            <a:pPr marL="144000" lvl="1" indent="-108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 On doit inclure les </a:t>
            </a:r>
            <a:r>
              <a:rPr lang="fr-FR" sz="3000" b="1" dirty="0">
                <a:solidFill>
                  <a:srgbClr val="FF0000"/>
                </a:solidFill>
              </a:rPr>
              <a:t>variables et les paramètres </a:t>
            </a:r>
            <a:r>
              <a:rPr lang="fr-FR" sz="3000" dirty="0"/>
              <a:t>requis dans l’étape de travail</a:t>
            </a:r>
          </a:p>
          <a:p>
            <a:pPr marL="144000" lvl="1" indent="-108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 On doit envoyer l’ensemble des résultats d’une étape de travail vers un </a:t>
            </a:r>
            <a:r>
              <a:rPr lang="fr-FR" sz="3000" b="1" dirty="0">
                <a:solidFill>
                  <a:srgbClr val="FF0000"/>
                </a:solidFill>
              </a:rPr>
              <a:t>fichier de sortie </a:t>
            </a:r>
            <a:r>
              <a:rPr lang="fr-FR" sz="3000" dirty="0"/>
              <a:t>(pour capturer les messages d’erreur)</a:t>
            </a:r>
          </a:p>
          <a:p>
            <a:pPr marL="144000" lvl="1" indent="-108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 Le fichier de sortie d’une étape de travail </a:t>
            </a:r>
            <a:r>
              <a:rPr lang="fr-FR" sz="3000" b="1" dirty="0">
                <a:solidFill>
                  <a:srgbClr val="FF0000"/>
                </a:solidFill>
              </a:rPr>
              <a:t>ne peut servir</a:t>
            </a:r>
            <a:r>
              <a:rPr lang="fr-FR" sz="3000" dirty="0"/>
              <a:t> d’entrée dans l’étape suivante</a:t>
            </a:r>
          </a:p>
        </p:txBody>
      </p:sp>
      <p:sp>
        <p:nvSpPr>
          <p:cNvPr id="221188" name="Espace réservé du numéro de diapositive 1">
            <a:extLst>
              <a:ext uri="{FF2B5EF4-FFF2-40B4-BE49-F238E27FC236}">
                <a16:creationId xmlns:a16="http://schemas.microsoft.com/office/drawing/2014/main" id="{D16CF55D-8068-450F-BC79-7F4F8DB347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920F17-E0AB-4EB2-8D7D-8CD41B4EA5F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21189" name="Espace réservé de la date 3">
            <a:extLst>
              <a:ext uri="{FF2B5EF4-FFF2-40B4-BE49-F238E27FC236}">
                <a16:creationId xmlns:a16="http://schemas.microsoft.com/office/drawing/2014/main" id="{9E132DC7-0369-4442-BAF8-80DB7D29F5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re 1">
            <a:extLst>
              <a:ext uri="{FF2B5EF4-FFF2-40B4-BE49-F238E27FC236}">
                <a16:creationId xmlns:a16="http://schemas.microsoft.com/office/drawing/2014/main" id="{5520EDAD-F154-4D14-8D86-ECB0D135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71438"/>
            <a:ext cx="8135938" cy="11969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3400" b="1"/>
              <a:t>Utilisation de commandes du SE</a:t>
            </a:r>
            <a:br>
              <a:rPr lang="fr-FR" altLang="fr-FR" sz="3400" b="1"/>
            </a:br>
            <a:r>
              <a:rPr lang="fr-FR" altLang="fr-FR" sz="3400" b="1"/>
              <a:t>(Fichiers .exe, .bat, .cmd ou .com)</a:t>
            </a:r>
          </a:p>
        </p:txBody>
      </p:sp>
      <p:sp>
        <p:nvSpPr>
          <p:cNvPr id="222211" name="Espace réservé du contenu 2">
            <a:extLst>
              <a:ext uri="{FF2B5EF4-FFF2-40B4-BE49-F238E27FC236}">
                <a16:creationId xmlns:a16="http://schemas.microsoft.com/office/drawing/2014/main" id="{5459FD8A-1940-42E2-9445-80F5960F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268413"/>
            <a:ext cx="7775575" cy="48244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lvl="1" indent="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On doit identifier un </a:t>
            </a:r>
            <a:r>
              <a:rPr lang="fr-FR" altLang="fr-FR" b="1">
                <a:solidFill>
                  <a:srgbClr val="FF0000"/>
                </a:solidFill>
              </a:rPr>
              <a:t>code de sortie du processus </a:t>
            </a:r>
            <a:r>
              <a:rPr lang="fr-FR" altLang="fr-FR"/>
              <a:t>pour indiquer que la commande a réussi</a:t>
            </a:r>
          </a:p>
          <a:p>
            <a:pPr marL="34925" lvl="1" indent="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On doit indiquer le </a:t>
            </a:r>
            <a:r>
              <a:rPr lang="fr-FR" altLang="fr-FR" b="1">
                <a:solidFill>
                  <a:srgbClr val="FF0000"/>
                </a:solidFill>
              </a:rPr>
              <a:t>chemin d’accès complet </a:t>
            </a:r>
            <a:r>
              <a:rPr lang="fr-FR" altLang="fr-FR"/>
              <a:t>de l’application exécutable dans la zone de texte </a:t>
            </a:r>
            <a:r>
              <a:rPr lang="fr-FR" altLang="fr-FR" b="1"/>
              <a:t>Commande</a:t>
            </a:r>
          </a:p>
          <a:p>
            <a:pPr marL="34925" lvl="1" indent="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Le chemin permet à l’Agent SQL Server de rechercher </a:t>
            </a:r>
            <a:r>
              <a:rPr lang="fr-FR" altLang="fr-FR" b="1">
                <a:solidFill>
                  <a:srgbClr val="FF0000"/>
                </a:solidFill>
              </a:rPr>
              <a:t>l’application source</a:t>
            </a:r>
          </a:p>
        </p:txBody>
      </p:sp>
      <p:sp>
        <p:nvSpPr>
          <p:cNvPr id="222212" name="Espace réservé du numéro de diapositive 1">
            <a:extLst>
              <a:ext uri="{FF2B5EF4-FFF2-40B4-BE49-F238E27FC236}">
                <a16:creationId xmlns:a16="http://schemas.microsoft.com/office/drawing/2014/main" id="{0B11E235-89EB-418D-A58E-5B5CC0855E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24F3B2-6B06-45B5-9B3C-91BF4F55954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22213" name="Espace réservé de la date 2">
            <a:extLst>
              <a:ext uri="{FF2B5EF4-FFF2-40B4-BE49-F238E27FC236}">
                <a16:creationId xmlns:a16="http://schemas.microsoft.com/office/drawing/2014/main" id="{473313F5-616C-451F-A1A1-842BBEDE20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itre 1">
            <a:extLst>
              <a:ext uri="{FF2B5EF4-FFF2-40B4-BE49-F238E27FC236}">
                <a16:creationId xmlns:a16="http://schemas.microsoft.com/office/drawing/2014/main" id="{FC9E6C57-F237-40F3-931D-C2CB9219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-100013"/>
            <a:ext cx="8569325" cy="782638"/>
          </a:xfrm>
        </p:spPr>
        <p:txBody>
          <a:bodyPr/>
          <a:lstStyle/>
          <a:p>
            <a:pPr eaLnBrk="1" hangingPunct="1"/>
            <a:r>
              <a:rPr lang="fr-FR" altLang="fr-FR" sz="3400" b="1"/>
              <a:t>Utilisation de scripts ActiveX</a:t>
            </a:r>
          </a:p>
        </p:txBody>
      </p:sp>
      <p:sp>
        <p:nvSpPr>
          <p:cNvPr id="223235" name="Espace réservé du contenu 2">
            <a:extLst>
              <a:ext uri="{FF2B5EF4-FFF2-40B4-BE49-F238E27FC236}">
                <a16:creationId xmlns:a16="http://schemas.microsoft.com/office/drawing/2014/main" id="{27C31E88-C503-4859-91C1-03FA6E29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692150"/>
            <a:ext cx="7488237" cy="54737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lvl="1" indent="0" algn="just" eaLnBrk="1" hangingPunct="1">
              <a:lnSpc>
                <a:spcPts val="5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On doit identifier le </a:t>
            </a:r>
            <a:r>
              <a:rPr lang="fr-FR" altLang="fr-FR" b="1">
                <a:solidFill>
                  <a:srgbClr val="FF0000"/>
                </a:solidFill>
              </a:rPr>
              <a:t>langage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de script</a:t>
            </a:r>
          </a:p>
          <a:p>
            <a:pPr marL="34925" lvl="1" indent="0" algn="just" eaLnBrk="1" hangingPunct="1">
              <a:lnSpc>
                <a:spcPts val="5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</a:t>
            </a:r>
            <a:r>
              <a:rPr lang="fr-FR" altLang="fr-FR" b="1">
                <a:solidFill>
                  <a:srgbClr val="FF0000"/>
                </a:solidFill>
              </a:rPr>
              <a:t>Ecrire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ou </a:t>
            </a:r>
            <a:r>
              <a:rPr lang="fr-FR" altLang="fr-FR" b="1">
                <a:solidFill>
                  <a:srgbClr val="FF0000"/>
                </a:solidFill>
              </a:rPr>
              <a:t>ouvrir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le script actif</a:t>
            </a:r>
          </a:p>
          <a:p>
            <a:pPr marL="34925" lvl="1" indent="0" algn="just" eaLnBrk="1" hangingPunct="1">
              <a:lnSpc>
                <a:spcPts val="5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On peut utiliser l’objet </a:t>
            </a:r>
            <a:r>
              <a:rPr lang="fr-FR" altLang="fr-FR" b="1">
                <a:solidFill>
                  <a:srgbClr val="FF0000"/>
                </a:solidFill>
              </a:rPr>
              <a:t>SQLActiveScriptHost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pour imprimer la sortie vers l’historique des étapes de travail ou créer des objets</a:t>
            </a:r>
          </a:p>
          <a:p>
            <a:pPr marL="34925" lvl="1" indent="0" algn="just" eaLnBrk="1" hangingPunct="1">
              <a:lnSpc>
                <a:spcPts val="5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On peut aussi </a:t>
            </a:r>
            <a:r>
              <a:rPr lang="fr-FR" altLang="fr-FR" b="1">
                <a:solidFill>
                  <a:srgbClr val="FF0000"/>
                </a:solidFill>
              </a:rPr>
              <a:t>compiler de façon externe</a:t>
            </a:r>
            <a:r>
              <a:rPr lang="fr-FR" altLang="fr-FR"/>
              <a:t> des scripts ActiveX (à l’aide par exemple de VB) puis les </a:t>
            </a:r>
            <a:r>
              <a:rPr lang="fr-FR" altLang="fr-FR" b="1">
                <a:solidFill>
                  <a:srgbClr val="FF0000"/>
                </a:solidFill>
              </a:rPr>
              <a:t>exécuter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en tant que </a:t>
            </a:r>
            <a:r>
              <a:rPr lang="fr-FR" altLang="fr-FR" b="1">
                <a:solidFill>
                  <a:srgbClr val="FF0000"/>
                </a:solidFill>
              </a:rPr>
              <a:t>commandes du SE</a:t>
            </a:r>
          </a:p>
        </p:txBody>
      </p:sp>
      <p:sp>
        <p:nvSpPr>
          <p:cNvPr id="223236" name="Espace réservé du numéro de diapositive 1">
            <a:extLst>
              <a:ext uri="{FF2B5EF4-FFF2-40B4-BE49-F238E27FC236}">
                <a16:creationId xmlns:a16="http://schemas.microsoft.com/office/drawing/2014/main" id="{999A41FF-25C4-4442-9C0D-B329C41C0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C5B695-F966-4C47-8726-017566F7CED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23237" name="Espace réservé de la date 2">
            <a:extLst>
              <a:ext uri="{FF2B5EF4-FFF2-40B4-BE49-F238E27FC236}">
                <a16:creationId xmlns:a16="http://schemas.microsoft.com/office/drawing/2014/main" id="{9A9C7BD0-C3CC-49E3-9E57-1F89E7F602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71DBBF33-EA1D-428C-ADF6-F21A9C3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342900"/>
            <a:ext cx="7561263" cy="638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800" b="1" dirty="0"/>
              <a:t>Utilisation de la réplication</a:t>
            </a:r>
          </a:p>
        </p:txBody>
      </p:sp>
      <p:sp>
        <p:nvSpPr>
          <p:cNvPr id="224259" name="Espace réservé du contenu 2">
            <a:extLst>
              <a:ext uri="{FF2B5EF4-FFF2-40B4-BE49-F238E27FC236}">
                <a16:creationId xmlns:a16="http://schemas.microsoft.com/office/drawing/2014/main" id="{7E77B2D4-110F-402D-A04B-3FB4423C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1268413"/>
            <a:ext cx="6985000" cy="43926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lvl="1" indent="0" algn="just" eaLnBrk="1" hangingPunct="1">
              <a:lnSpc>
                <a:spcPct val="20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les processus de réplication sont appelés </a:t>
            </a:r>
            <a:r>
              <a:rPr lang="fr-FR" altLang="fr-FR" sz="3000" b="1">
                <a:solidFill>
                  <a:srgbClr val="FF0000"/>
                </a:solidFill>
              </a:rPr>
              <a:t>Agents</a:t>
            </a:r>
          </a:p>
          <a:p>
            <a:pPr marL="34925" lvl="1" indent="0" algn="just" eaLnBrk="1" hangingPunct="1">
              <a:lnSpc>
                <a:spcPct val="20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Ils sont </a:t>
            </a:r>
            <a:r>
              <a:rPr lang="fr-FR" altLang="fr-FR" sz="3000" b="1">
                <a:solidFill>
                  <a:srgbClr val="FF0000"/>
                </a:solidFill>
              </a:rPr>
              <a:t>implémentés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sous forme de </a:t>
            </a:r>
            <a:r>
              <a:rPr lang="fr-FR" altLang="fr-FR" sz="3000" b="1">
                <a:solidFill>
                  <a:srgbClr val="FF0000"/>
                </a:solidFill>
              </a:rPr>
              <a:t>travaux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de l’Agent SQL Server</a:t>
            </a:r>
          </a:p>
        </p:txBody>
      </p:sp>
      <p:sp>
        <p:nvSpPr>
          <p:cNvPr id="224260" name="Espace réservé du numéro de diapositive 1">
            <a:extLst>
              <a:ext uri="{FF2B5EF4-FFF2-40B4-BE49-F238E27FC236}">
                <a16:creationId xmlns:a16="http://schemas.microsoft.com/office/drawing/2014/main" id="{E86DF498-4F9B-425D-9C4B-7BD9C0A211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0C83E6-6F30-41E4-92CF-31ED8E0E6BC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24261" name="Espace réservé de la date 2">
            <a:extLst>
              <a:ext uri="{FF2B5EF4-FFF2-40B4-BE49-F238E27FC236}">
                <a16:creationId xmlns:a16="http://schemas.microsoft.com/office/drawing/2014/main" id="{64D64F19-B8E0-4243-BA37-274AC0B419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contenu 4">
            <a:extLst>
              <a:ext uri="{FF2B5EF4-FFF2-40B4-BE49-F238E27FC236}">
                <a16:creationId xmlns:a16="http://schemas.microsoft.com/office/drawing/2014/main" id="{628EA8B4-46CA-4053-8B12-49C82FEC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435100"/>
            <a:ext cx="8462962" cy="487362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just" eaLnBrk="1" hangingPunct="1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fr-FR" altLang="fr-FR" b="1"/>
              <a:t>Prise en charge de plusieurs processeurs </a:t>
            </a:r>
            <a:r>
              <a:rPr lang="fr-FR" altLang="fr-FR"/>
              <a:t>:</a:t>
            </a:r>
          </a:p>
          <a:p>
            <a:pPr lvl="1" algn="just" eaLnBrk="1" hangingPunct="1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fr-FR" altLang="fr-FR"/>
              <a:t>SQL Server prend en charge les fonctions de </a:t>
            </a:r>
            <a:r>
              <a:rPr lang="fr-FR" altLang="fr-FR" b="1">
                <a:solidFill>
                  <a:srgbClr val="FF0000"/>
                </a:solidFill>
              </a:rPr>
              <a:t>multitraitement symétrique </a:t>
            </a:r>
            <a:r>
              <a:rPr lang="fr-FR" altLang="fr-FR"/>
              <a:t>(SMP) de W-2000,</a:t>
            </a:r>
          </a:p>
          <a:p>
            <a:pPr lvl="1" algn="just" eaLnBrk="1" hangingPunct="1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fr-FR" altLang="fr-FR"/>
              <a:t>Donc, tire parti de tous les processeurs,</a:t>
            </a:r>
          </a:p>
          <a:p>
            <a:pPr algn="just" eaLnBrk="1" hangingPunct="1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fr-FR" altLang="fr-FR" b="1"/>
              <a:t>Observateurs d’événements Microsoft </a:t>
            </a:r>
            <a:r>
              <a:rPr lang="fr-FR" altLang="fr-FR"/>
              <a:t>:</a:t>
            </a:r>
          </a:p>
          <a:p>
            <a:pPr lvl="1" algn="just" eaLnBrk="1" hangingPunct="1"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fr-FR" altLang="fr-FR"/>
              <a:t>SQL Server </a:t>
            </a:r>
            <a:r>
              <a:rPr lang="fr-FR" altLang="fr-FR" b="1">
                <a:solidFill>
                  <a:srgbClr val="FF0000"/>
                </a:solidFill>
              </a:rPr>
              <a:t>écrit des messages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dans les </a:t>
            </a:r>
            <a:r>
              <a:rPr lang="fr-FR" altLang="fr-FR" b="1">
                <a:solidFill>
                  <a:srgbClr val="FF0000"/>
                </a:solidFill>
              </a:rPr>
              <a:t>journaux Système</a:t>
            </a:r>
            <a:r>
              <a:rPr lang="fr-FR" altLang="fr-FR"/>
              <a:t>, Sécurité et Application de W-2000</a:t>
            </a:r>
          </a:p>
        </p:txBody>
      </p:sp>
      <p:sp>
        <p:nvSpPr>
          <p:cNvPr id="30723" name="Sous-titre 2">
            <a:extLst>
              <a:ext uri="{FF2B5EF4-FFF2-40B4-BE49-F238E27FC236}">
                <a16:creationId xmlns:a16="http://schemas.microsoft.com/office/drawing/2014/main" id="{7E66DA3E-FF4A-464D-BAD9-76CAACDF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98266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1.2 Intégration de SQL Server</a:t>
            </a:r>
            <a:br>
              <a:rPr lang="fr-FR" altLang="fr-FR" sz="4000" b="1"/>
            </a:br>
            <a:r>
              <a:rPr lang="fr-FR" altLang="fr-FR" sz="3600" i="1">
                <a:solidFill>
                  <a:srgbClr val="C00000"/>
                </a:solidFill>
              </a:rPr>
              <a:t>Intégration de SQL Server à W-2000 (suite)</a:t>
            </a:r>
            <a:endParaRPr lang="fr-FR" altLang="fr-FR" sz="3600" b="1"/>
          </a:p>
        </p:txBody>
      </p:sp>
      <p:sp>
        <p:nvSpPr>
          <p:cNvPr id="30724" name="Espace réservé du numéro de diapositive 3">
            <a:extLst>
              <a:ext uri="{FF2B5EF4-FFF2-40B4-BE49-F238E27FC236}">
                <a16:creationId xmlns:a16="http://schemas.microsoft.com/office/drawing/2014/main" id="{897D92AA-1CF4-4DD6-BA6D-0AF8991E0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59727-3D46-4606-BB1A-8E58777A062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0725" name="Espace réservé de la date 2">
            <a:extLst>
              <a:ext uri="{FF2B5EF4-FFF2-40B4-BE49-F238E27FC236}">
                <a16:creationId xmlns:a16="http://schemas.microsoft.com/office/drawing/2014/main" id="{5CA4F3AD-3C20-4CAF-A6CC-7592A33213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itre 1">
            <a:extLst>
              <a:ext uri="{FF2B5EF4-FFF2-40B4-BE49-F238E27FC236}">
                <a16:creationId xmlns:a16="http://schemas.microsoft.com/office/drawing/2014/main" id="{7C304B0F-EE5C-4ADC-8D9F-7A308F4E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0"/>
            <a:ext cx="8569325" cy="11144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/>
              <a:t>Création d’un organigramme des</a:t>
            </a:r>
            <a:br>
              <a:rPr lang="fr-FR" altLang="fr-FR" sz="3400" b="1"/>
            </a:br>
            <a:r>
              <a:rPr lang="fr-FR" altLang="fr-FR" sz="3400" b="1"/>
              <a:t>actions par étape de travail</a:t>
            </a:r>
          </a:p>
        </p:txBody>
      </p:sp>
      <p:sp>
        <p:nvSpPr>
          <p:cNvPr id="223235" name="Espace réservé du contenu 2">
            <a:extLst>
              <a:ext uri="{FF2B5EF4-FFF2-40B4-BE49-F238E27FC236}">
                <a16:creationId xmlns:a16="http://schemas.microsoft.com/office/drawing/2014/main" id="{82F818D7-10B9-46C6-B6B6-FB81F718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111250"/>
            <a:ext cx="7488237" cy="52451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lvl="1" indent="-720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Exécution d’une étape :</a:t>
            </a:r>
          </a:p>
          <a:p>
            <a:pPr marL="34925" lvl="1" indent="0" algn="just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dirty="0"/>
              <a:t> </a:t>
            </a:r>
            <a:r>
              <a:rPr lang="fr-FR" altLang="fr-FR" sz="2600" b="1" dirty="0">
                <a:solidFill>
                  <a:srgbClr val="FF0000"/>
                </a:solidFill>
              </a:rPr>
              <a:t>Réussie</a:t>
            </a:r>
            <a:r>
              <a:rPr lang="fr-FR" altLang="fr-FR" sz="2600" dirty="0">
                <a:solidFill>
                  <a:srgbClr val="FF0000"/>
                </a:solidFill>
              </a:rPr>
              <a:t> </a:t>
            </a:r>
            <a:r>
              <a:rPr lang="fr-FR" altLang="fr-FR" sz="2600" dirty="0">
                <a:sym typeface="Wingdings" panose="05000000000000000000" pitchFamily="2" charset="2"/>
              </a:rPr>
              <a:t> Passage à la suivante (par défaut)</a:t>
            </a:r>
          </a:p>
          <a:p>
            <a:pPr marL="34925" lvl="1" indent="0" algn="just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2600" dirty="0">
                <a:sym typeface="Wingdings" panose="05000000000000000000" pitchFamily="2" charset="2"/>
              </a:rPr>
              <a:t> </a:t>
            </a:r>
            <a:r>
              <a:rPr lang="fr-FR" altLang="fr-FR" sz="2600" b="1" dirty="0">
                <a:solidFill>
                  <a:srgbClr val="FF0000"/>
                </a:solidFill>
                <a:sym typeface="Wingdings" panose="05000000000000000000" pitchFamily="2" charset="2"/>
              </a:rPr>
              <a:t>Echec</a:t>
            </a:r>
            <a:r>
              <a:rPr lang="fr-FR" altLang="fr-FR" sz="2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fr-FR" altLang="fr-FR" sz="2600" dirty="0">
                <a:sym typeface="Wingdings" panose="05000000000000000000" pitchFamily="2" charset="2"/>
              </a:rPr>
              <a:t> Arrêt de l’exécution du travail</a:t>
            </a:r>
            <a:endParaRPr lang="fr-FR" altLang="fr-FR" sz="2600" dirty="0"/>
          </a:p>
          <a:p>
            <a:pPr marL="180000" lvl="1" indent="-1800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On peut spécifier </a:t>
            </a:r>
            <a:r>
              <a:rPr lang="fr-FR" altLang="fr-FR" b="1" dirty="0">
                <a:solidFill>
                  <a:srgbClr val="FF0000"/>
                </a:solidFill>
              </a:rPr>
              <a:t>l’action</a:t>
            </a:r>
            <a:r>
              <a:rPr lang="fr-FR" altLang="fr-FR" b="1" dirty="0"/>
              <a:t> </a:t>
            </a:r>
            <a:r>
              <a:rPr lang="fr-FR" altLang="fr-FR" dirty="0"/>
              <a:t>à exécuter en cas </a:t>
            </a:r>
            <a:r>
              <a:rPr lang="fr-FR" altLang="fr-FR" b="1" dirty="0">
                <a:solidFill>
                  <a:srgbClr val="FF0000"/>
                </a:solidFill>
              </a:rPr>
              <a:t>d’échec</a:t>
            </a:r>
            <a:r>
              <a:rPr lang="fr-FR" altLang="fr-FR" dirty="0">
                <a:solidFill>
                  <a:srgbClr val="FF0000"/>
                </a:solidFill>
              </a:rPr>
              <a:t> </a:t>
            </a:r>
            <a:r>
              <a:rPr lang="fr-FR" altLang="fr-FR" dirty="0"/>
              <a:t>de l’exécution d’une étape d’un travail</a:t>
            </a:r>
          </a:p>
          <a:p>
            <a:pPr marL="180000" lvl="1" indent="-1800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Une étape peut </a:t>
            </a:r>
            <a:r>
              <a:rPr lang="fr-FR" altLang="fr-FR" b="1" dirty="0">
                <a:solidFill>
                  <a:srgbClr val="FF0000"/>
                </a:solidFill>
              </a:rPr>
              <a:t>renvoyer</a:t>
            </a:r>
            <a:r>
              <a:rPr lang="fr-FR" altLang="fr-FR" dirty="0">
                <a:solidFill>
                  <a:srgbClr val="FF0000"/>
                </a:solidFill>
              </a:rPr>
              <a:t> </a:t>
            </a:r>
            <a:r>
              <a:rPr lang="fr-FR" altLang="fr-FR" dirty="0"/>
              <a:t>à une </a:t>
            </a:r>
            <a:r>
              <a:rPr lang="fr-FR" altLang="fr-FR" b="1" dirty="0">
                <a:solidFill>
                  <a:srgbClr val="FF0000"/>
                </a:solidFill>
              </a:rPr>
              <a:t>étape quelconque </a:t>
            </a:r>
            <a:r>
              <a:rPr lang="fr-FR" altLang="fr-FR" dirty="0"/>
              <a:t>en cas de réussite ou d’échec</a:t>
            </a:r>
          </a:p>
          <a:p>
            <a:pPr marL="180000" lvl="1" indent="-1800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On peut indiquer le </a:t>
            </a:r>
            <a:r>
              <a:rPr lang="fr-FR" altLang="fr-FR" b="1" dirty="0">
                <a:solidFill>
                  <a:srgbClr val="FF0000"/>
                </a:solidFill>
              </a:rPr>
              <a:t>nombre de tentatives </a:t>
            </a:r>
            <a:r>
              <a:rPr lang="fr-FR" altLang="fr-FR" dirty="0"/>
              <a:t>en cas d’échec</a:t>
            </a:r>
          </a:p>
          <a:p>
            <a:pPr marL="180000" lvl="1" indent="-1800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On peut définir des </a:t>
            </a:r>
            <a:r>
              <a:rPr lang="fr-FR" altLang="fr-FR" b="1" dirty="0">
                <a:solidFill>
                  <a:srgbClr val="FF0000"/>
                </a:solidFill>
              </a:rPr>
              <a:t>intervalles de reprise </a:t>
            </a:r>
            <a:r>
              <a:rPr lang="fr-FR" altLang="fr-FR" dirty="0"/>
              <a:t>en mn</a:t>
            </a:r>
          </a:p>
        </p:txBody>
      </p:sp>
      <p:sp>
        <p:nvSpPr>
          <p:cNvPr id="225284" name="Espace réservé du numéro de diapositive 1">
            <a:extLst>
              <a:ext uri="{FF2B5EF4-FFF2-40B4-BE49-F238E27FC236}">
                <a16:creationId xmlns:a16="http://schemas.microsoft.com/office/drawing/2014/main" id="{3FB59400-3104-4C31-AB0B-E14AD8247E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8CF541-8DCE-4689-B298-DD184C115FB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25285" name="Espace réservé de la date 2">
            <a:extLst>
              <a:ext uri="{FF2B5EF4-FFF2-40B4-BE49-F238E27FC236}">
                <a16:creationId xmlns:a16="http://schemas.microsoft.com/office/drawing/2014/main" id="{3A911678-D56B-402D-8DE2-9774D4A047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itre 1">
            <a:extLst>
              <a:ext uri="{FF2B5EF4-FFF2-40B4-BE49-F238E27FC236}">
                <a16:creationId xmlns:a16="http://schemas.microsoft.com/office/drawing/2014/main" id="{7C0D5924-1A82-47FA-9FE6-A5B60004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0"/>
            <a:ext cx="8569325" cy="765175"/>
          </a:xfrm>
        </p:spPr>
        <p:txBody>
          <a:bodyPr/>
          <a:lstStyle/>
          <a:p>
            <a:pPr eaLnBrk="1" hangingPunct="1"/>
            <a:r>
              <a:rPr lang="fr-FR" altLang="fr-FR" sz="3400" b="1"/>
              <a:t>Planification des travaux</a:t>
            </a:r>
          </a:p>
        </p:txBody>
      </p:sp>
      <p:sp>
        <p:nvSpPr>
          <p:cNvPr id="226307" name="Espace réservé du contenu 2">
            <a:extLst>
              <a:ext uri="{FF2B5EF4-FFF2-40B4-BE49-F238E27FC236}">
                <a16:creationId xmlns:a16="http://schemas.microsoft.com/office/drawing/2014/main" id="{1B914821-9DCB-413A-8842-49AE98F8E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836613"/>
            <a:ext cx="7632700" cy="51133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lvl="1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Par </a:t>
            </a:r>
            <a:r>
              <a:rPr lang="fr-FR" altLang="fr-FR" b="1">
                <a:solidFill>
                  <a:srgbClr val="FF0000"/>
                </a:solidFill>
              </a:rPr>
              <a:t>sp_add_jobschedule</a:t>
            </a:r>
            <a:r>
              <a:rPr lang="fr-FR" altLang="fr-FR"/>
              <a:t> ou sous SQL Server Entreprise Manager</a:t>
            </a:r>
          </a:p>
          <a:p>
            <a:pPr marL="34925" lvl="1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Stockées dans </a:t>
            </a:r>
            <a:r>
              <a:rPr lang="fr-FR" altLang="fr-FR" b="1">
                <a:solidFill>
                  <a:srgbClr val="FF0000"/>
                </a:solidFill>
              </a:rPr>
              <a:t>sysjobschedules</a:t>
            </a:r>
          </a:p>
          <a:p>
            <a:pPr marL="34925" lvl="1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Les travaux </a:t>
            </a:r>
            <a:r>
              <a:rPr lang="fr-FR" altLang="fr-FR" b="1">
                <a:solidFill>
                  <a:srgbClr val="FF0000"/>
                </a:solidFill>
              </a:rPr>
              <a:t>s’exécutent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conformément aux </a:t>
            </a:r>
            <a:r>
              <a:rPr lang="fr-FR" altLang="fr-FR" b="1">
                <a:solidFill>
                  <a:srgbClr val="FF0000"/>
                </a:solidFill>
              </a:rPr>
              <a:t>planifications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définies ou en réponse à des </a:t>
            </a:r>
            <a:r>
              <a:rPr lang="fr-FR" altLang="fr-FR" b="1">
                <a:solidFill>
                  <a:srgbClr val="FF0000"/>
                </a:solidFill>
              </a:rPr>
              <a:t>alertes</a:t>
            </a:r>
          </a:p>
          <a:p>
            <a:pPr marL="34925" lvl="1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Dans un environnement </a:t>
            </a:r>
            <a:r>
              <a:rPr lang="fr-FR" altLang="fr-FR" b="1">
                <a:solidFill>
                  <a:srgbClr val="FF0000"/>
                </a:solidFill>
              </a:rPr>
              <a:t>multiserveurs</a:t>
            </a:r>
            <a:r>
              <a:rPr lang="fr-FR" altLang="fr-FR"/>
              <a:t>, on peut définir le travail à s’exécuter sur plusieurs serveurs cibles</a:t>
            </a:r>
          </a:p>
          <a:p>
            <a:pPr marL="34925" lvl="1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La planification doit être </a:t>
            </a:r>
            <a:r>
              <a:rPr lang="fr-FR" altLang="fr-FR" b="1">
                <a:solidFill>
                  <a:srgbClr val="FF0000"/>
                </a:solidFill>
              </a:rPr>
              <a:t>activée</a:t>
            </a:r>
          </a:p>
        </p:txBody>
      </p:sp>
      <p:sp>
        <p:nvSpPr>
          <p:cNvPr id="226308" name="Espace réservé du numéro de diapositive 1">
            <a:extLst>
              <a:ext uri="{FF2B5EF4-FFF2-40B4-BE49-F238E27FC236}">
                <a16:creationId xmlns:a16="http://schemas.microsoft.com/office/drawing/2014/main" id="{A0266E86-8BDE-4FB3-B815-D7A3EA7DD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F461E0-B153-42AE-B393-4F00B25B736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26309" name="Espace réservé de la date 2">
            <a:extLst>
              <a:ext uri="{FF2B5EF4-FFF2-40B4-BE49-F238E27FC236}">
                <a16:creationId xmlns:a16="http://schemas.microsoft.com/office/drawing/2014/main" id="{77B629D2-DEF6-4ACC-841F-4842CCC864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itre 1">
            <a:extLst>
              <a:ext uri="{FF2B5EF4-FFF2-40B4-BE49-F238E27FC236}">
                <a16:creationId xmlns:a16="http://schemas.microsoft.com/office/drawing/2014/main" id="{15BDD839-4AB1-4734-BF62-D5DD0977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44463"/>
            <a:ext cx="8569325" cy="692150"/>
          </a:xfrm>
        </p:spPr>
        <p:txBody>
          <a:bodyPr/>
          <a:lstStyle/>
          <a:p>
            <a:pPr eaLnBrk="1" hangingPunct="1"/>
            <a:r>
              <a:rPr lang="fr-FR" altLang="fr-FR" sz="3400" b="1"/>
              <a:t>Planification des travaux (suite)</a:t>
            </a:r>
          </a:p>
        </p:txBody>
      </p:sp>
      <p:sp>
        <p:nvSpPr>
          <p:cNvPr id="227331" name="Espace réservé du contenu 2">
            <a:extLst>
              <a:ext uri="{FF2B5EF4-FFF2-40B4-BE49-F238E27FC236}">
                <a16:creationId xmlns:a16="http://schemas.microsoft.com/office/drawing/2014/main" id="{0E485116-4153-4E86-ACAD-A156AFA5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908050"/>
            <a:ext cx="7488238" cy="5329238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 b="1"/>
              <a:t>Démarrage </a:t>
            </a:r>
            <a:r>
              <a:rPr lang="fr-FR" altLang="fr-FR" sz="3000" b="1">
                <a:solidFill>
                  <a:srgbClr val="FF0000"/>
                </a:solidFill>
              </a:rPr>
              <a:t>automatique</a:t>
            </a:r>
            <a:r>
              <a:rPr lang="fr-FR" altLang="fr-FR" sz="3000" b="1"/>
              <a:t> </a:t>
            </a:r>
            <a:r>
              <a:rPr lang="fr-FR" altLang="fr-FR" sz="3000"/>
              <a:t>:</a:t>
            </a:r>
          </a:p>
          <a:p>
            <a:pPr marL="179388" lvl="2" indent="-179388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lorsque </a:t>
            </a:r>
            <a:r>
              <a:rPr lang="fr-FR" altLang="fr-FR" sz="2800" b="1"/>
              <a:t>l’Agent SQL Server est </a:t>
            </a:r>
            <a:r>
              <a:rPr lang="fr-FR" altLang="fr-FR" sz="2800" b="1">
                <a:solidFill>
                  <a:srgbClr val="FF0000"/>
                </a:solidFill>
              </a:rPr>
              <a:t>démarré</a:t>
            </a:r>
          </a:p>
          <a:p>
            <a:pPr marL="179388" lvl="2" indent="-179388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A une</a:t>
            </a:r>
            <a:r>
              <a:rPr lang="fr-FR" altLang="fr-FR" sz="2800" b="1"/>
              <a:t> </a:t>
            </a:r>
            <a:r>
              <a:rPr lang="fr-FR" altLang="fr-FR" sz="2800" b="1">
                <a:solidFill>
                  <a:srgbClr val="FF0000"/>
                </a:solidFill>
              </a:rPr>
              <a:t>heure spécifique </a:t>
            </a:r>
            <a:r>
              <a:rPr lang="fr-FR" altLang="fr-FR" sz="2800"/>
              <a:t>(une seule fois)</a:t>
            </a:r>
          </a:p>
          <a:p>
            <a:pPr marL="179388" lvl="2" indent="-179388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</a:t>
            </a:r>
            <a:r>
              <a:rPr lang="fr-FR" altLang="fr-FR" sz="2800" b="1">
                <a:solidFill>
                  <a:srgbClr val="FF0000"/>
                </a:solidFill>
              </a:rPr>
              <a:t>régulièrement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(tous les jours, semaines ou mois)</a:t>
            </a:r>
          </a:p>
          <a:p>
            <a:pPr marL="179388" lvl="2" indent="-179388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 lorsque le </a:t>
            </a:r>
            <a:r>
              <a:rPr lang="fr-FR" altLang="fr-FR" sz="2800" b="1"/>
              <a:t>processeur est </a:t>
            </a:r>
            <a:r>
              <a:rPr lang="fr-FR" altLang="fr-FR" sz="2800" b="1">
                <a:solidFill>
                  <a:srgbClr val="FF0000"/>
                </a:solidFill>
              </a:rPr>
              <a:t>inactif</a:t>
            </a:r>
            <a:r>
              <a:rPr lang="fr-FR" altLang="fr-FR" sz="2800" b="1"/>
              <a:t> </a:t>
            </a:r>
            <a:r>
              <a:rPr lang="fr-FR" altLang="fr-FR" sz="2800"/>
              <a:t>(le compte doit être membre du groupe</a:t>
            </a:r>
            <a:r>
              <a:rPr lang="fr-FR" altLang="fr-FR" sz="2800" b="1"/>
              <a:t> Administrateurs local</a:t>
            </a:r>
            <a:r>
              <a:rPr lang="fr-FR" altLang="fr-FR" sz="2800"/>
              <a:t> Windows)</a:t>
            </a:r>
            <a:endParaRPr lang="fr-FR" altLang="fr-FR" sz="2800" b="1"/>
          </a:p>
        </p:txBody>
      </p:sp>
      <p:sp>
        <p:nvSpPr>
          <p:cNvPr id="227332" name="Espace réservé du numéro de diapositive 1">
            <a:extLst>
              <a:ext uri="{FF2B5EF4-FFF2-40B4-BE49-F238E27FC236}">
                <a16:creationId xmlns:a16="http://schemas.microsoft.com/office/drawing/2014/main" id="{FBFD43C4-D290-4F39-B15D-9144536ECF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6DF6F3-3023-40A1-A5F7-D3F30DC084F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27333" name="Espace réservé de la date 2">
            <a:extLst>
              <a:ext uri="{FF2B5EF4-FFF2-40B4-BE49-F238E27FC236}">
                <a16:creationId xmlns:a16="http://schemas.microsoft.com/office/drawing/2014/main" id="{0223B430-7309-47FB-95D4-34D26F97B1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itre 1">
            <a:extLst>
              <a:ext uri="{FF2B5EF4-FFF2-40B4-BE49-F238E27FC236}">
                <a16:creationId xmlns:a16="http://schemas.microsoft.com/office/drawing/2014/main" id="{83932C97-8EF1-4FA5-8B11-4CC91B16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80400" cy="692150"/>
          </a:xfrm>
        </p:spPr>
        <p:txBody>
          <a:bodyPr/>
          <a:lstStyle/>
          <a:p>
            <a:pPr eaLnBrk="1" hangingPunct="1"/>
            <a:r>
              <a:rPr lang="fr-FR" altLang="fr-FR" sz="3400" b="1"/>
              <a:t>Planifications multiples</a:t>
            </a:r>
          </a:p>
        </p:txBody>
      </p:sp>
      <p:sp>
        <p:nvSpPr>
          <p:cNvPr id="226307" name="Espace réservé du contenu 2">
            <a:extLst>
              <a:ext uri="{FF2B5EF4-FFF2-40B4-BE49-F238E27FC236}">
                <a16:creationId xmlns:a16="http://schemas.microsoft.com/office/drawing/2014/main" id="{93B38DEA-561C-4024-ACFA-8F24FE8A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763588"/>
            <a:ext cx="7561263" cy="53292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b="1" dirty="0"/>
              <a:t> </a:t>
            </a:r>
            <a:r>
              <a:rPr lang="fr-FR" altLang="fr-FR" b="1" dirty="0">
                <a:solidFill>
                  <a:srgbClr val="FF0000"/>
                </a:solidFill>
              </a:rPr>
              <a:t>Plusieurs planifications </a:t>
            </a:r>
            <a:r>
              <a:rPr lang="fr-FR" altLang="fr-FR" dirty="0"/>
              <a:t>peuvent être définies </a:t>
            </a:r>
            <a:r>
              <a:rPr lang="fr-FR" altLang="fr-FR" b="1" dirty="0"/>
              <a:t>pour un travail</a:t>
            </a:r>
          </a:p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b="1" u="sng" dirty="0"/>
              <a:t>Exemple</a:t>
            </a:r>
            <a:r>
              <a:rPr lang="fr-FR" altLang="fr-FR" dirty="0"/>
              <a:t> :</a:t>
            </a:r>
          </a:p>
          <a:p>
            <a:pPr marL="179388" lvl="1" indent="-179388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b="1" dirty="0">
                <a:solidFill>
                  <a:srgbClr val="FF0000"/>
                </a:solidFill>
              </a:rPr>
              <a:t>PL1 : </a:t>
            </a:r>
            <a:r>
              <a:rPr lang="fr-FR" altLang="fr-FR" dirty="0"/>
              <a:t>sauvegarde du LOG d’une BD du Lundi au Vendredi, toutes les 2 heures pendant les heures de pointes (de 08:00 à 17:00)</a:t>
            </a:r>
          </a:p>
          <a:p>
            <a:pPr marL="179388" lvl="1" indent="-179388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b="1" dirty="0">
                <a:solidFill>
                  <a:srgbClr val="FF0000"/>
                </a:solidFill>
              </a:rPr>
              <a:t>PL2 : </a:t>
            </a:r>
            <a:r>
              <a:rPr lang="fr-FR" altLang="fr-FR" dirty="0"/>
              <a:t>sauvegarde du LOG toutes les 4 heures hors des heures de pointe</a:t>
            </a:r>
          </a:p>
        </p:txBody>
      </p:sp>
      <p:sp>
        <p:nvSpPr>
          <p:cNvPr id="228356" name="Espace réservé du numéro de diapositive 1">
            <a:extLst>
              <a:ext uri="{FF2B5EF4-FFF2-40B4-BE49-F238E27FC236}">
                <a16:creationId xmlns:a16="http://schemas.microsoft.com/office/drawing/2014/main" id="{1D8621CE-1440-4A24-BBD3-D56411D74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DD6D9D-8BFF-4C88-B3B6-FBD4157CBAF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28357" name="Espace réservé de la date 2">
            <a:extLst>
              <a:ext uri="{FF2B5EF4-FFF2-40B4-BE49-F238E27FC236}">
                <a16:creationId xmlns:a16="http://schemas.microsoft.com/office/drawing/2014/main" id="{3097E4AC-D0E0-4243-9A41-A361AEADD6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itre 1">
            <a:extLst>
              <a:ext uri="{FF2B5EF4-FFF2-40B4-BE49-F238E27FC236}">
                <a16:creationId xmlns:a16="http://schemas.microsoft.com/office/drawing/2014/main" id="{F9233AC5-A758-47CA-9DE4-92C21B61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0"/>
            <a:ext cx="8280400" cy="665163"/>
          </a:xfrm>
        </p:spPr>
        <p:txBody>
          <a:bodyPr/>
          <a:lstStyle/>
          <a:p>
            <a:pPr eaLnBrk="1" hangingPunct="1"/>
            <a:r>
              <a:rPr lang="fr-FR" altLang="fr-FR" sz="3400" b="1"/>
              <a:t>Création d’opérateurs à notifier</a:t>
            </a:r>
          </a:p>
        </p:txBody>
      </p:sp>
      <p:sp>
        <p:nvSpPr>
          <p:cNvPr id="227331" name="Espace réservé du contenu 2">
            <a:extLst>
              <a:ext uri="{FF2B5EF4-FFF2-40B4-BE49-F238E27FC236}">
                <a16:creationId xmlns:a16="http://schemas.microsoft.com/office/drawing/2014/main" id="{B0AA2B72-BC3A-44D8-8059-1667A0B9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763588"/>
            <a:ext cx="7272338" cy="540226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60000" lvl="1" indent="-36000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 </a:t>
            </a:r>
            <a:r>
              <a:rPr lang="fr-FR" altLang="fr-FR" dirty="0"/>
              <a:t>Sous SQL Server Entreprise Manager ou </a:t>
            </a:r>
            <a:r>
              <a:rPr lang="fr-FR" altLang="fr-FR" b="1" dirty="0" err="1">
                <a:solidFill>
                  <a:srgbClr val="FF0000"/>
                </a:solidFill>
              </a:rPr>
              <a:t>sp_add_operator</a:t>
            </a:r>
            <a:endParaRPr lang="fr-FR" altLang="fr-FR" dirty="0"/>
          </a:p>
          <a:p>
            <a:pPr marL="360000" lvl="1" indent="-36000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 Stockés dans </a:t>
            </a:r>
            <a:r>
              <a:rPr lang="fr-FR" altLang="fr-FR" b="1" dirty="0" err="1">
                <a:solidFill>
                  <a:srgbClr val="FF0000"/>
                </a:solidFill>
              </a:rPr>
              <a:t>sysoperators</a:t>
            </a:r>
            <a:endParaRPr lang="fr-FR" altLang="fr-FR" b="1" dirty="0">
              <a:solidFill>
                <a:srgbClr val="FF0000"/>
              </a:solidFill>
            </a:endParaRPr>
          </a:p>
          <a:p>
            <a:pPr marL="360000" lvl="1" indent="-36000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 Cas de réussite ou échec, on peut :</a:t>
            </a:r>
          </a:p>
          <a:p>
            <a:pPr marL="180000" lvl="1" indent="-1800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2600" b="1" dirty="0">
                <a:solidFill>
                  <a:srgbClr val="FF0000"/>
                </a:solidFill>
              </a:rPr>
              <a:t>écrire l’événement </a:t>
            </a:r>
            <a:r>
              <a:rPr lang="fr-FR" altLang="fr-FR" sz="2600" dirty="0"/>
              <a:t>dans le journal d’applications de Windows</a:t>
            </a:r>
          </a:p>
          <a:p>
            <a:pPr marL="180000" lvl="1" indent="-1800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2600" dirty="0"/>
              <a:t> </a:t>
            </a:r>
            <a:r>
              <a:rPr lang="fr-FR" altLang="fr-FR" sz="2600" b="1" dirty="0">
                <a:solidFill>
                  <a:srgbClr val="FF0000"/>
                </a:solidFill>
              </a:rPr>
              <a:t>supprimer</a:t>
            </a:r>
            <a:r>
              <a:rPr lang="fr-FR" altLang="fr-FR" sz="2600" dirty="0">
                <a:solidFill>
                  <a:srgbClr val="FF0000"/>
                </a:solidFill>
              </a:rPr>
              <a:t> </a:t>
            </a:r>
            <a:r>
              <a:rPr lang="fr-FR" altLang="fr-FR" sz="2600" dirty="0"/>
              <a:t>le travail</a:t>
            </a:r>
          </a:p>
          <a:p>
            <a:pPr marL="180000" lvl="1" indent="-18000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2600" b="1" dirty="0"/>
              <a:t> </a:t>
            </a:r>
            <a:r>
              <a:rPr lang="fr-FR" altLang="fr-FR" sz="2600" b="1" dirty="0">
                <a:solidFill>
                  <a:srgbClr val="FF0000"/>
                </a:solidFill>
              </a:rPr>
              <a:t>Notifier</a:t>
            </a:r>
            <a:r>
              <a:rPr lang="fr-FR" altLang="fr-FR" sz="2600" dirty="0">
                <a:solidFill>
                  <a:srgbClr val="FF0000"/>
                </a:solidFill>
              </a:rPr>
              <a:t> </a:t>
            </a:r>
            <a:r>
              <a:rPr lang="fr-FR" altLang="fr-FR" sz="2600" dirty="0"/>
              <a:t>un opérateur par radiomessagerie, courrier électronique ou une commande </a:t>
            </a:r>
            <a:r>
              <a:rPr lang="fr-FR" altLang="fr-FR" sz="2600" b="1" dirty="0"/>
              <a:t>net </a:t>
            </a:r>
            <a:r>
              <a:rPr lang="fr-FR" altLang="fr-FR" sz="2600" b="1" dirty="0" err="1"/>
              <a:t>send</a:t>
            </a:r>
            <a:endParaRPr lang="fr-FR" altLang="fr-FR" sz="2600" b="1" dirty="0"/>
          </a:p>
        </p:txBody>
      </p:sp>
      <p:sp>
        <p:nvSpPr>
          <p:cNvPr id="229380" name="Espace réservé du numéro de diapositive 1">
            <a:extLst>
              <a:ext uri="{FF2B5EF4-FFF2-40B4-BE49-F238E27FC236}">
                <a16:creationId xmlns:a16="http://schemas.microsoft.com/office/drawing/2014/main" id="{73143939-410B-4424-946B-FE48C38BC9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8F33D8-06E4-426A-9791-487BFD86DFF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29381" name="Espace réservé de la date 2">
            <a:extLst>
              <a:ext uri="{FF2B5EF4-FFF2-40B4-BE49-F238E27FC236}">
                <a16:creationId xmlns:a16="http://schemas.microsoft.com/office/drawing/2014/main" id="{EB150FD8-7BF0-4396-B7E2-8228BB98A1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itre 1">
            <a:extLst>
              <a:ext uri="{FF2B5EF4-FFF2-40B4-BE49-F238E27FC236}">
                <a16:creationId xmlns:a16="http://schemas.microsoft.com/office/drawing/2014/main" id="{A2E8BB00-C5A0-460C-A045-911E4F09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4450"/>
            <a:ext cx="8496300" cy="9366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/>
              <a:t>Tâches à effectuer lors de la</a:t>
            </a:r>
            <a:br>
              <a:rPr lang="fr-FR" altLang="fr-FR" sz="3400" b="1"/>
            </a:br>
            <a:r>
              <a:rPr lang="fr-FR" altLang="fr-FR" sz="3400" b="1"/>
              <a:t>création d’opérateurs</a:t>
            </a:r>
          </a:p>
        </p:txBody>
      </p:sp>
      <p:sp>
        <p:nvSpPr>
          <p:cNvPr id="230403" name="Espace réservé du contenu 2">
            <a:extLst>
              <a:ext uri="{FF2B5EF4-FFF2-40B4-BE49-F238E27FC236}">
                <a16:creationId xmlns:a16="http://schemas.microsoft.com/office/drawing/2014/main" id="{E7689174-82F3-40B4-9473-683E2573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125538"/>
            <a:ext cx="7561263" cy="48244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lvl="1" indent="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Utiliser un </a:t>
            </a:r>
            <a:r>
              <a:rPr lang="fr-FR" altLang="fr-FR" b="1">
                <a:solidFill>
                  <a:srgbClr val="FF0000"/>
                </a:solidFill>
              </a:rPr>
              <a:t>alias</a:t>
            </a:r>
            <a:r>
              <a:rPr lang="fr-FR" altLang="fr-FR" b="1"/>
              <a:t> </a:t>
            </a:r>
            <a:r>
              <a:rPr lang="fr-FR" altLang="fr-FR"/>
              <a:t>de messagerie en cas de </a:t>
            </a:r>
            <a:r>
              <a:rPr lang="fr-FR" altLang="fr-FR" b="1">
                <a:solidFill>
                  <a:srgbClr val="FF0000"/>
                </a:solidFill>
              </a:rPr>
              <a:t>groupe</a:t>
            </a:r>
          </a:p>
          <a:p>
            <a:pPr marL="34925" lvl="1" indent="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</a:t>
            </a:r>
            <a:r>
              <a:rPr lang="fr-FR" altLang="fr-FR" b="1">
                <a:solidFill>
                  <a:srgbClr val="FF0000"/>
                </a:solidFill>
              </a:rPr>
              <a:t>Tester</a:t>
            </a:r>
            <a:r>
              <a:rPr lang="fr-FR" altLang="fr-FR" b="1"/>
              <a:t> </a:t>
            </a:r>
            <a:r>
              <a:rPr lang="fr-FR" altLang="fr-FR"/>
              <a:t>chaque méthode de notification</a:t>
            </a:r>
          </a:p>
          <a:p>
            <a:pPr marL="34925" lvl="1" indent="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Etablir une </a:t>
            </a:r>
            <a:r>
              <a:rPr lang="fr-FR" altLang="fr-FR" b="1">
                <a:solidFill>
                  <a:srgbClr val="FF0000"/>
                </a:solidFill>
              </a:rPr>
              <a:t>planification de travail </a:t>
            </a:r>
            <a:r>
              <a:rPr lang="fr-FR" altLang="fr-FR"/>
              <a:t>pour chaque opérateur à notifier par </a:t>
            </a:r>
            <a:r>
              <a:rPr lang="fr-FR" altLang="fr-FR" b="1">
                <a:solidFill>
                  <a:srgbClr val="FF0000"/>
                </a:solidFill>
              </a:rPr>
              <a:t>radiomessagerie</a:t>
            </a:r>
          </a:p>
          <a:p>
            <a:pPr marL="34925" lvl="1" indent="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Utiliser </a:t>
            </a:r>
            <a:r>
              <a:rPr lang="fr-FR" altLang="fr-FR" b="1">
                <a:solidFill>
                  <a:srgbClr val="FF0000"/>
                </a:solidFill>
              </a:rPr>
              <a:t>net send </a:t>
            </a:r>
            <a:r>
              <a:rPr lang="fr-FR" altLang="fr-FR"/>
              <a:t>pour envoyer des messages aux opérateurs et serveurs du réseau qui exécutent </a:t>
            </a:r>
            <a:r>
              <a:rPr lang="fr-FR" altLang="fr-FR" b="1">
                <a:solidFill>
                  <a:srgbClr val="FF0000"/>
                </a:solidFill>
              </a:rPr>
              <a:t>Windows</a:t>
            </a:r>
          </a:p>
        </p:txBody>
      </p:sp>
      <p:sp>
        <p:nvSpPr>
          <p:cNvPr id="230404" name="Espace réservé du numéro de diapositive 1">
            <a:extLst>
              <a:ext uri="{FF2B5EF4-FFF2-40B4-BE49-F238E27FC236}">
                <a16:creationId xmlns:a16="http://schemas.microsoft.com/office/drawing/2014/main" id="{48E5BFBE-89E2-4E8A-90EA-CACD945CC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71C878-68D9-4CAB-9347-40EC47943DF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30405" name="Espace réservé de la date 2">
            <a:extLst>
              <a:ext uri="{FF2B5EF4-FFF2-40B4-BE49-F238E27FC236}">
                <a16:creationId xmlns:a16="http://schemas.microsoft.com/office/drawing/2014/main" id="{BD920123-447D-494E-94FD-BF3BF4E065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itre 1">
            <a:extLst>
              <a:ext uri="{FF2B5EF4-FFF2-40B4-BE49-F238E27FC236}">
                <a16:creationId xmlns:a16="http://schemas.microsoft.com/office/drawing/2014/main" id="{80DF88EE-53EB-4ED6-897D-9A0D49A5E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4450"/>
            <a:ext cx="8496300" cy="863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/>
              <a:t>Résolution des problèmes liés aux</a:t>
            </a:r>
            <a:br>
              <a:rPr lang="fr-FR" altLang="fr-FR" sz="3400" b="1"/>
            </a:br>
            <a:r>
              <a:rPr lang="fr-FR" altLang="fr-FR" sz="3400" b="1"/>
              <a:t>notifications d’opérateur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C3042B-626B-4EE1-9E8E-A0F4B90A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979488"/>
            <a:ext cx="7272337" cy="5186362"/>
          </a:xfrm>
          <a:ln>
            <a:solidFill>
              <a:schemeClr val="accent1"/>
            </a:solidFill>
          </a:ln>
        </p:spPr>
        <p:txBody>
          <a:bodyPr lIns="36000" tIns="36000" rIns="36000" bIns="36000" rtlCol="0">
            <a:normAutofit fontScale="55000" lnSpcReduction="20000"/>
          </a:bodyPr>
          <a:lstStyle/>
          <a:p>
            <a:pPr marL="0" lvl="1" indent="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5100" dirty="0"/>
              <a:t>Si un opérateur </a:t>
            </a:r>
            <a:r>
              <a:rPr lang="fr-FR" sz="5100" b="1" dirty="0">
                <a:solidFill>
                  <a:srgbClr val="FF0000"/>
                </a:solidFill>
              </a:rPr>
              <a:t>ne reçoit pas de notifications </a:t>
            </a:r>
            <a:r>
              <a:rPr lang="fr-FR" sz="5100" dirty="0"/>
              <a:t>:</a:t>
            </a:r>
          </a:p>
          <a:p>
            <a:pPr marL="180000" lvl="2" indent="-1800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4700" dirty="0"/>
              <a:t> </a:t>
            </a:r>
            <a:r>
              <a:rPr lang="fr-FR" sz="4700" b="1" dirty="0"/>
              <a:t>vérifier</a:t>
            </a:r>
            <a:r>
              <a:rPr lang="fr-FR" sz="4700" dirty="0"/>
              <a:t> que </a:t>
            </a:r>
            <a:r>
              <a:rPr lang="fr-FR" sz="4700" b="1" dirty="0"/>
              <a:t>l’opérateur</a:t>
            </a:r>
            <a:r>
              <a:rPr lang="fr-FR" sz="4700" dirty="0"/>
              <a:t> est </a:t>
            </a:r>
            <a:r>
              <a:rPr lang="fr-FR" sz="4700" b="1" dirty="0">
                <a:solidFill>
                  <a:srgbClr val="FF0000"/>
                </a:solidFill>
              </a:rPr>
              <a:t>disponible</a:t>
            </a:r>
            <a:r>
              <a:rPr lang="fr-FR" sz="4700" dirty="0">
                <a:solidFill>
                  <a:srgbClr val="FF0000"/>
                </a:solidFill>
              </a:rPr>
              <a:t> </a:t>
            </a:r>
            <a:r>
              <a:rPr lang="fr-FR" sz="4700" dirty="0"/>
              <a:t>pour en recevoir</a:t>
            </a:r>
          </a:p>
          <a:p>
            <a:pPr marL="180000" lvl="2" indent="-1800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4700" dirty="0"/>
              <a:t> </a:t>
            </a:r>
            <a:r>
              <a:rPr lang="fr-FR" sz="4700" b="1" dirty="0"/>
              <a:t>s’assurer que le service d’Affichage </a:t>
            </a:r>
            <a:r>
              <a:rPr lang="fr-FR" sz="4700" dirty="0"/>
              <a:t>des messages s’exécute sur l’ordinateur de </a:t>
            </a:r>
            <a:r>
              <a:rPr lang="fr-FR" sz="4700" b="1" dirty="0">
                <a:solidFill>
                  <a:srgbClr val="FF0000"/>
                </a:solidFill>
              </a:rPr>
              <a:t>l’opérateur à notifier </a:t>
            </a:r>
            <a:r>
              <a:rPr lang="fr-FR" sz="4700" dirty="0"/>
              <a:t>par </a:t>
            </a:r>
            <a:r>
              <a:rPr lang="fr-FR" sz="4700" b="1" dirty="0"/>
              <a:t>net </a:t>
            </a:r>
            <a:r>
              <a:rPr lang="fr-FR" sz="4700" b="1" dirty="0" err="1"/>
              <a:t>send</a:t>
            </a:r>
            <a:endParaRPr lang="fr-FR" sz="4700" b="1" dirty="0"/>
          </a:p>
          <a:p>
            <a:pPr marL="180000" lvl="2" indent="-1800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4700" dirty="0"/>
              <a:t> </a:t>
            </a:r>
            <a:r>
              <a:rPr lang="fr-FR" sz="4700" b="1" dirty="0"/>
              <a:t>consulter les </a:t>
            </a:r>
            <a:r>
              <a:rPr lang="fr-FR" sz="4700" b="1" dirty="0">
                <a:solidFill>
                  <a:srgbClr val="FF0000"/>
                </a:solidFill>
              </a:rPr>
              <a:t>dernières tentatives </a:t>
            </a:r>
            <a:r>
              <a:rPr lang="fr-FR" sz="4700" b="1" dirty="0"/>
              <a:t>de notification </a:t>
            </a:r>
            <a:r>
              <a:rPr lang="fr-FR" sz="4700" dirty="0"/>
              <a:t>pour connaître le temps de la dernière notification</a:t>
            </a:r>
          </a:p>
          <a:p>
            <a:pPr marL="180000" lvl="2" indent="-1800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4700" dirty="0"/>
              <a:t> </a:t>
            </a:r>
            <a:r>
              <a:rPr lang="fr-FR" sz="4700" b="1" dirty="0"/>
              <a:t>tester les méthodes de notification individuelles </a:t>
            </a:r>
            <a:r>
              <a:rPr lang="fr-FR" sz="4700" b="1" dirty="0">
                <a:solidFill>
                  <a:srgbClr val="FF0000"/>
                </a:solidFill>
              </a:rPr>
              <a:t>en dehors </a:t>
            </a:r>
            <a:r>
              <a:rPr lang="fr-FR" sz="4700" dirty="0"/>
              <a:t>de SQL Server</a:t>
            </a:r>
            <a:endParaRPr lang="fr-FR" sz="4700" b="1" dirty="0"/>
          </a:p>
        </p:txBody>
      </p:sp>
      <p:sp>
        <p:nvSpPr>
          <p:cNvPr id="231428" name="Espace réservé du numéro de diapositive 1">
            <a:extLst>
              <a:ext uri="{FF2B5EF4-FFF2-40B4-BE49-F238E27FC236}">
                <a16:creationId xmlns:a16="http://schemas.microsoft.com/office/drawing/2014/main" id="{E9349F22-06FF-4A30-B895-883FCE103A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D1A9D4-438E-4C07-B654-106DFF46A7C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31429" name="Espace réservé de la date 3">
            <a:extLst>
              <a:ext uri="{FF2B5EF4-FFF2-40B4-BE49-F238E27FC236}">
                <a16:creationId xmlns:a16="http://schemas.microsoft.com/office/drawing/2014/main" id="{36CB7638-21AB-4012-B082-E7A1359F42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itre 1">
            <a:extLst>
              <a:ext uri="{FF2B5EF4-FFF2-40B4-BE49-F238E27FC236}">
                <a16:creationId xmlns:a16="http://schemas.microsoft.com/office/drawing/2014/main" id="{EA863841-E103-43D9-8545-8EC17ACE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4450"/>
            <a:ext cx="8496300" cy="9620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/>
              <a:t>Analyse et configuration de</a:t>
            </a:r>
            <a:br>
              <a:rPr lang="fr-FR" altLang="fr-FR" sz="3400" b="1"/>
            </a:br>
            <a:r>
              <a:rPr lang="fr-FR" altLang="fr-FR" sz="3400" b="1"/>
              <a:t>l’historique des travaux</a:t>
            </a:r>
          </a:p>
        </p:txBody>
      </p:sp>
      <p:sp>
        <p:nvSpPr>
          <p:cNvPr id="232451" name="Espace réservé du contenu 2">
            <a:extLst>
              <a:ext uri="{FF2B5EF4-FFF2-40B4-BE49-F238E27FC236}">
                <a16:creationId xmlns:a16="http://schemas.microsoft.com/office/drawing/2014/main" id="{B8D3234B-370F-454C-A776-0161A4FF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006475"/>
            <a:ext cx="7632700" cy="50149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 b="1">
                <a:solidFill>
                  <a:srgbClr val="FF0000"/>
                </a:solidFill>
              </a:rPr>
              <a:t>sysjobhistory</a:t>
            </a:r>
            <a:r>
              <a:rPr lang="fr-FR" altLang="fr-FR" sz="3000"/>
              <a:t> : contient l’état d’exécution des étapes d’un travail</a:t>
            </a:r>
            <a:endParaRPr lang="fr-FR" altLang="fr-FR" sz="3000" b="1">
              <a:solidFill>
                <a:srgbClr val="FF0000"/>
              </a:solidFill>
            </a:endParaRPr>
          </a:p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On peut afficher l’historique </a:t>
            </a:r>
          </a:p>
          <a:p>
            <a:pPr marL="457200" lvl="1" indent="-4572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En cas d’échec, l’historique</a:t>
            </a:r>
            <a:r>
              <a:rPr lang="fr-FR" altLang="fr-FR" sz="3000" b="1">
                <a:solidFill>
                  <a:srgbClr val="FF0000"/>
                </a:solidFill>
              </a:rPr>
              <a:t> </a:t>
            </a:r>
            <a:r>
              <a:rPr lang="fr-FR" altLang="fr-FR" sz="3000" b="1"/>
              <a:t>donne des </a:t>
            </a:r>
            <a:r>
              <a:rPr lang="fr-FR" altLang="fr-FR" sz="3000" b="1">
                <a:solidFill>
                  <a:srgbClr val="FF0000"/>
                </a:solidFill>
              </a:rPr>
              <a:t>Informations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sur chaque étape du travail :</a:t>
            </a:r>
          </a:p>
          <a:p>
            <a:pPr marL="719138" lvl="2" indent="-179388"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800" b="1">
                <a:solidFill>
                  <a:srgbClr val="FF0000"/>
                </a:solidFill>
              </a:rPr>
              <a:t>Raison d’échec</a:t>
            </a:r>
          </a:p>
          <a:p>
            <a:pPr marL="719138" lvl="2" indent="-179388"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800" b="1">
                <a:solidFill>
                  <a:srgbClr val="FF0000"/>
                </a:solidFill>
              </a:rPr>
              <a:t>Solutions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pour résoudre le problème</a:t>
            </a:r>
          </a:p>
        </p:txBody>
      </p:sp>
      <p:sp>
        <p:nvSpPr>
          <p:cNvPr id="232452" name="Espace réservé du numéro de diapositive 1">
            <a:extLst>
              <a:ext uri="{FF2B5EF4-FFF2-40B4-BE49-F238E27FC236}">
                <a16:creationId xmlns:a16="http://schemas.microsoft.com/office/drawing/2014/main" id="{45ED0EBB-6415-4A83-AA4A-8477B91341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DF1127-7DDF-4B9C-97E7-77914B31818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32453" name="Espace réservé de la date 2">
            <a:extLst>
              <a:ext uri="{FF2B5EF4-FFF2-40B4-BE49-F238E27FC236}">
                <a16:creationId xmlns:a16="http://schemas.microsoft.com/office/drawing/2014/main" id="{BB11BBBF-4A7A-4599-A595-C614AA4A3C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itre 1">
            <a:extLst>
              <a:ext uri="{FF2B5EF4-FFF2-40B4-BE49-F238E27FC236}">
                <a16:creationId xmlns:a16="http://schemas.microsoft.com/office/drawing/2014/main" id="{0159DF41-FE1B-4E8E-82AB-A2C38C8B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4450"/>
            <a:ext cx="8496300" cy="647700"/>
          </a:xfrm>
        </p:spPr>
        <p:txBody>
          <a:bodyPr/>
          <a:lstStyle/>
          <a:p>
            <a:pPr eaLnBrk="1" hangingPunct="1"/>
            <a:r>
              <a:rPr lang="fr-FR" altLang="fr-FR" sz="3400" b="1"/>
              <a:t>Analyse de l’historique des travaux</a:t>
            </a:r>
          </a:p>
        </p:txBody>
      </p:sp>
      <p:sp>
        <p:nvSpPr>
          <p:cNvPr id="233475" name="Espace réservé du contenu 2">
            <a:extLst>
              <a:ext uri="{FF2B5EF4-FFF2-40B4-BE49-F238E27FC236}">
                <a16:creationId xmlns:a16="http://schemas.microsoft.com/office/drawing/2014/main" id="{60527B42-EBE0-4662-A4FC-E4552E2F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836613"/>
            <a:ext cx="7775575" cy="53292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79388" lvl="1" indent="-358775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 b="1"/>
              <a:t>L’historique</a:t>
            </a:r>
            <a:r>
              <a:rPr lang="fr-FR" altLang="fr-FR" sz="3000"/>
              <a:t> des travaux contient :</a:t>
            </a:r>
          </a:p>
          <a:p>
            <a:pPr marL="579438" lvl="2" indent="-179388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La </a:t>
            </a:r>
            <a:r>
              <a:rPr lang="fr-FR" altLang="fr-FR" sz="2800" b="1">
                <a:solidFill>
                  <a:srgbClr val="FF0000"/>
                </a:solidFill>
              </a:rPr>
              <a:t>date</a:t>
            </a:r>
            <a:r>
              <a:rPr lang="fr-FR" altLang="fr-FR" sz="2800"/>
              <a:t> et l’</a:t>
            </a:r>
            <a:r>
              <a:rPr lang="fr-FR" altLang="fr-FR" sz="2800" b="1">
                <a:solidFill>
                  <a:srgbClr val="FF0000"/>
                </a:solidFill>
              </a:rPr>
              <a:t>heure</a:t>
            </a:r>
            <a:r>
              <a:rPr lang="fr-FR" altLang="fr-FR" sz="2800" b="1"/>
              <a:t> </a:t>
            </a:r>
            <a:r>
              <a:rPr lang="fr-FR" altLang="fr-FR" sz="2800"/>
              <a:t>auxquelles l’étape du travail a eu lieu</a:t>
            </a:r>
          </a:p>
          <a:p>
            <a:pPr marL="579438" lvl="2" indent="-179388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 b="1">
                <a:solidFill>
                  <a:srgbClr val="FF0000"/>
                </a:solidFill>
              </a:rPr>
              <a:t>L’échec ou la réussite </a:t>
            </a:r>
            <a:r>
              <a:rPr lang="fr-FR" altLang="fr-FR" sz="2800"/>
              <a:t>de l’étape du travail</a:t>
            </a:r>
          </a:p>
          <a:p>
            <a:pPr marL="579438" lvl="2" indent="-179388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 b="1">
                <a:solidFill>
                  <a:srgbClr val="FF0000"/>
                </a:solidFill>
              </a:rPr>
              <a:t>L’opérateur</a:t>
            </a:r>
            <a:r>
              <a:rPr lang="fr-FR" altLang="fr-FR" sz="2800" b="1"/>
              <a:t> notifié et la </a:t>
            </a:r>
            <a:r>
              <a:rPr lang="fr-FR" altLang="fr-FR" sz="2800" b="1">
                <a:solidFill>
                  <a:srgbClr val="FF0000"/>
                </a:solidFill>
              </a:rPr>
              <a:t>méthode</a:t>
            </a:r>
            <a:r>
              <a:rPr lang="fr-FR" altLang="fr-FR" sz="2800" b="1"/>
              <a:t> de notification</a:t>
            </a:r>
          </a:p>
          <a:p>
            <a:pPr marL="579438" lvl="2" indent="-179388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La </a:t>
            </a:r>
            <a:r>
              <a:rPr lang="fr-FR" altLang="fr-FR" sz="2800" b="1">
                <a:solidFill>
                  <a:srgbClr val="FF0000"/>
                </a:solidFill>
              </a:rPr>
              <a:t>durée</a:t>
            </a:r>
            <a:r>
              <a:rPr lang="fr-FR" altLang="fr-FR" sz="2800" b="1"/>
              <a:t> de l’étape </a:t>
            </a:r>
            <a:r>
              <a:rPr lang="fr-FR" altLang="fr-FR" sz="2800"/>
              <a:t>du travail</a:t>
            </a:r>
          </a:p>
          <a:p>
            <a:pPr marL="579438" lvl="2" indent="-179388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2800"/>
              <a:t>Les </a:t>
            </a:r>
            <a:r>
              <a:rPr lang="fr-FR" altLang="fr-FR" sz="2800" b="1">
                <a:solidFill>
                  <a:srgbClr val="FF0000"/>
                </a:solidFill>
              </a:rPr>
              <a:t>erreurs</a:t>
            </a:r>
            <a:r>
              <a:rPr lang="fr-FR" altLang="fr-FR" sz="2800" b="1"/>
              <a:t> ou messages</a:t>
            </a:r>
          </a:p>
        </p:txBody>
      </p:sp>
      <p:sp>
        <p:nvSpPr>
          <p:cNvPr id="233476" name="Espace réservé du numéro de diapositive 1">
            <a:extLst>
              <a:ext uri="{FF2B5EF4-FFF2-40B4-BE49-F238E27FC236}">
                <a16:creationId xmlns:a16="http://schemas.microsoft.com/office/drawing/2014/main" id="{D8F75D36-8740-4AD6-9AA3-70FCB5511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422049-DD0A-4E1B-843E-F817E8603CC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33477" name="Espace réservé de la date 3">
            <a:extLst>
              <a:ext uri="{FF2B5EF4-FFF2-40B4-BE49-F238E27FC236}">
                <a16:creationId xmlns:a16="http://schemas.microsoft.com/office/drawing/2014/main" id="{934C6F2D-2C5A-488F-BBE0-DBCB0A3B07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itre 1">
            <a:extLst>
              <a:ext uri="{FF2B5EF4-FFF2-40B4-BE49-F238E27FC236}">
                <a16:creationId xmlns:a16="http://schemas.microsoft.com/office/drawing/2014/main" id="{3701505D-6DF3-40F8-BB52-D66C9B2E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85225" cy="98107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/>
              <a:t>Configuration de la taille de</a:t>
            </a:r>
            <a:br>
              <a:rPr lang="fr-FR" altLang="fr-FR" sz="3400" b="1"/>
            </a:br>
            <a:r>
              <a:rPr lang="fr-FR" altLang="fr-FR" sz="3400" b="1"/>
              <a:t>l’historique des travaux</a:t>
            </a:r>
          </a:p>
        </p:txBody>
      </p:sp>
      <p:sp>
        <p:nvSpPr>
          <p:cNvPr id="234499" name="Espace réservé du contenu 2">
            <a:extLst>
              <a:ext uri="{FF2B5EF4-FFF2-40B4-BE49-F238E27FC236}">
                <a16:creationId xmlns:a16="http://schemas.microsoft.com/office/drawing/2014/main" id="{981A26F8-464F-4335-BADB-0B60954D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981075"/>
            <a:ext cx="7632700" cy="52562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925" lvl="1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</a:t>
            </a:r>
            <a:r>
              <a:rPr lang="fr-FR" altLang="fr-FR" b="1">
                <a:solidFill>
                  <a:srgbClr val="FF0000"/>
                </a:solidFill>
              </a:rPr>
              <a:t>Augmenter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la taille maximale de </a:t>
            </a:r>
            <a:r>
              <a:rPr lang="fr-FR" altLang="fr-FR" b="1"/>
              <a:t>sysjobhistory </a:t>
            </a:r>
            <a:r>
              <a:rPr lang="fr-FR" altLang="fr-FR"/>
              <a:t>(par défaut 1000 lignes)</a:t>
            </a:r>
          </a:p>
          <a:p>
            <a:pPr marL="34925" lvl="1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</a:t>
            </a:r>
            <a:r>
              <a:rPr lang="fr-FR" altLang="fr-FR" b="1">
                <a:solidFill>
                  <a:srgbClr val="FF0000"/>
                </a:solidFill>
              </a:rPr>
              <a:t>L’historique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est automatiquement </a:t>
            </a:r>
            <a:r>
              <a:rPr lang="fr-FR" altLang="fr-FR" b="1">
                <a:solidFill>
                  <a:srgbClr val="FF0000"/>
                </a:solidFill>
              </a:rPr>
              <a:t>écrasé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si la taille maximale est atteinte (selon </a:t>
            </a:r>
            <a:r>
              <a:rPr lang="fr-FR" altLang="fr-FR" b="1">
                <a:solidFill>
                  <a:srgbClr val="FF0000"/>
                </a:solidFill>
              </a:rPr>
              <a:t>FIFO</a:t>
            </a:r>
            <a:r>
              <a:rPr lang="fr-FR" altLang="fr-FR"/>
              <a:t>)</a:t>
            </a:r>
          </a:p>
          <a:p>
            <a:pPr marL="34925" lvl="1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Par défaut, </a:t>
            </a:r>
            <a:r>
              <a:rPr lang="fr-FR" altLang="fr-FR" b="1">
                <a:solidFill>
                  <a:srgbClr val="FF0000"/>
                </a:solidFill>
              </a:rPr>
              <a:t>l’extension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 b="1">
                <a:solidFill>
                  <a:srgbClr val="FF0000"/>
                </a:solidFill>
              </a:rPr>
              <a:t>automatique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est définie pour les </a:t>
            </a:r>
            <a:r>
              <a:rPr lang="fr-FR" altLang="fr-FR" b="1">
                <a:solidFill>
                  <a:srgbClr val="FF0000"/>
                </a:solidFill>
              </a:rPr>
              <a:t>propriétés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des fichiers de la BD </a:t>
            </a:r>
            <a:r>
              <a:rPr lang="fr-FR" altLang="fr-FR" b="1"/>
              <a:t>msdb</a:t>
            </a:r>
          </a:p>
          <a:p>
            <a:pPr marL="34925" lvl="1" indent="-3492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Par défaut, l’option de BD "</a:t>
            </a:r>
            <a:r>
              <a:rPr lang="fr-FR" altLang="fr-FR" b="1" i="1">
                <a:solidFill>
                  <a:srgbClr val="7030A0"/>
                </a:solidFill>
              </a:rPr>
              <a:t>Vider le journal au point de contrôle</a:t>
            </a:r>
            <a:r>
              <a:rPr lang="fr-FR" altLang="fr-FR" b="1"/>
              <a:t>" </a:t>
            </a:r>
            <a:r>
              <a:rPr lang="fr-FR" altLang="fr-FR"/>
              <a:t>est </a:t>
            </a:r>
            <a:r>
              <a:rPr lang="fr-FR" altLang="fr-FR" b="1">
                <a:solidFill>
                  <a:srgbClr val="FF0000"/>
                </a:solidFill>
              </a:rPr>
              <a:t>activée</a:t>
            </a:r>
          </a:p>
        </p:txBody>
      </p:sp>
      <p:sp>
        <p:nvSpPr>
          <p:cNvPr id="234500" name="Espace réservé du numéro de diapositive 1">
            <a:extLst>
              <a:ext uri="{FF2B5EF4-FFF2-40B4-BE49-F238E27FC236}">
                <a16:creationId xmlns:a16="http://schemas.microsoft.com/office/drawing/2014/main" id="{927B2E57-C007-489B-A5EF-083BAEF9CC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012537-5BB7-41C0-ABE4-ACFA166A3BD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34501" name="Espace réservé de la date 2">
            <a:extLst>
              <a:ext uri="{FF2B5EF4-FFF2-40B4-BE49-F238E27FC236}">
                <a16:creationId xmlns:a16="http://schemas.microsoft.com/office/drawing/2014/main" id="{CDC0FF18-9F24-4FEB-8EAD-027873A6D7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contenu 4">
            <a:extLst>
              <a:ext uri="{FF2B5EF4-FFF2-40B4-BE49-F238E27FC236}">
                <a16:creationId xmlns:a16="http://schemas.microsoft.com/office/drawing/2014/main" id="{0C9FAA65-AC4E-42B7-9879-4752638EE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196975"/>
            <a:ext cx="8643938" cy="518477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just" eaLnBrk="1" hangingPunct="1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 b="1"/>
              <a:t>W-2000 Component Services </a:t>
            </a:r>
            <a:r>
              <a:rPr lang="fr-FR" altLang="fr-FR" sz="3000"/>
              <a:t>: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fr-FR" altLang="fr-FR" sz="2600"/>
              <a:t>repose sur des extensions du modèle COM (Component Object Model) et de MS-Transaction Server,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fr-FR" altLang="fr-FR" sz="2600"/>
              <a:t>offre de meilleures performances dans la </a:t>
            </a:r>
            <a:r>
              <a:rPr lang="fr-FR" altLang="fr-FR" sz="2600" b="1" i="1">
                <a:solidFill>
                  <a:srgbClr val="FF0000"/>
                </a:solidFill>
              </a:rPr>
              <a:t>gestion des threads, sécurité, gestion des transactions</a:t>
            </a:r>
            <a:r>
              <a:rPr lang="fr-FR" altLang="fr-FR" sz="2600"/>
              <a:t>…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 b="1"/>
              <a:t>Moniteur système W-2000 </a:t>
            </a:r>
            <a:r>
              <a:rPr lang="fr-FR" altLang="fr-FR" sz="3000"/>
              <a:t>: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fr-FR" altLang="fr-FR" sz="2600"/>
              <a:t>SQL Server envoie au </a:t>
            </a:r>
            <a:r>
              <a:rPr lang="fr-FR" altLang="fr-FR" sz="2600" b="1">
                <a:solidFill>
                  <a:srgbClr val="FF0000"/>
                </a:solidFill>
              </a:rPr>
              <a:t>moniteur système </a:t>
            </a:r>
            <a:r>
              <a:rPr lang="fr-FR" altLang="fr-FR" sz="2600"/>
              <a:t>W-2000 des informations sur les </a:t>
            </a:r>
            <a:r>
              <a:rPr lang="fr-FR" altLang="fr-FR" sz="2600" b="1"/>
              <a:t>performances</a:t>
            </a:r>
            <a:r>
              <a:rPr lang="fr-FR" altLang="fr-FR" sz="2600"/>
              <a:t>,</a:t>
            </a:r>
          </a:p>
          <a:p>
            <a:pPr lvl="1" algn="just" eaLnBrk="1" hangingPunct="1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fr-FR" altLang="fr-FR" sz="2600"/>
              <a:t>Cela permet de </a:t>
            </a:r>
            <a:r>
              <a:rPr lang="fr-FR" altLang="fr-FR" sz="2600" b="1" i="1">
                <a:solidFill>
                  <a:srgbClr val="FF0000"/>
                </a:solidFill>
              </a:rPr>
              <a:t>surveiller les performances </a:t>
            </a:r>
            <a:r>
              <a:rPr lang="fr-FR" altLang="fr-FR" sz="2600" b="1" i="1"/>
              <a:t>système de SQL Server</a:t>
            </a:r>
          </a:p>
        </p:txBody>
      </p:sp>
      <p:sp>
        <p:nvSpPr>
          <p:cNvPr id="31747" name="Sous-titre 2">
            <a:extLst>
              <a:ext uri="{FF2B5EF4-FFF2-40B4-BE49-F238E27FC236}">
                <a16:creationId xmlns:a16="http://schemas.microsoft.com/office/drawing/2014/main" id="{272A748B-D74B-4D82-B5D5-BC924C8A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44450"/>
            <a:ext cx="8229600" cy="11525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1.2 Intégration de SQL Server</a:t>
            </a:r>
            <a:br>
              <a:rPr lang="fr-FR" altLang="fr-FR" sz="4000" b="1"/>
            </a:br>
            <a:r>
              <a:rPr lang="fr-FR" altLang="fr-FR" sz="3600" i="1">
                <a:solidFill>
                  <a:srgbClr val="C00000"/>
                </a:solidFill>
              </a:rPr>
              <a:t>Intégration de SQL Server à W-2000 (suite)</a:t>
            </a:r>
            <a:endParaRPr lang="fr-FR" altLang="fr-FR" sz="3600" b="1"/>
          </a:p>
        </p:txBody>
      </p:sp>
      <p:sp>
        <p:nvSpPr>
          <p:cNvPr id="31748" name="Espace réservé du numéro de diapositive 3">
            <a:extLst>
              <a:ext uri="{FF2B5EF4-FFF2-40B4-BE49-F238E27FC236}">
                <a16:creationId xmlns:a16="http://schemas.microsoft.com/office/drawing/2014/main" id="{01412379-DC64-4C63-875C-61D7597C3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267D70-B7C6-4272-BACA-BACF262AC75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1749" name="Espace réservé de la date 2">
            <a:extLst>
              <a:ext uri="{FF2B5EF4-FFF2-40B4-BE49-F238E27FC236}">
                <a16:creationId xmlns:a16="http://schemas.microsoft.com/office/drawing/2014/main" id="{56EF1425-DBA6-4FAE-AC73-CB6CE4BC30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75E70-B65C-4105-912D-87854556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450"/>
            <a:ext cx="9144000" cy="6477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5. Exécution de tâches administratives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7A7F9-6FE5-407E-9CA4-1984653B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765175"/>
            <a:ext cx="8281988" cy="5543550"/>
          </a:xfrm>
          <a:ln>
            <a:solidFill>
              <a:schemeClr val="accent1"/>
            </a:solidFill>
          </a:ln>
        </p:spPr>
        <p:txBody>
          <a:bodyPr lIns="72000" tIns="0" rIns="72000" bIns="0" rtlCol="0">
            <a:normAutofit fontScale="85000" lnSpcReduction="10000"/>
          </a:bodyPr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5.1 Tâches liées à la configuration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5.2 Tâches de routine liées à l’administration de SQL Server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5.3 Automatisation des tâches de maintenance de routine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800" b="1" dirty="0">
                <a:solidFill>
                  <a:srgbClr val="C00000"/>
                </a:solidFill>
              </a:rPr>
              <a:t>5.4 Création d’alertes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5.5 Résolution des problèmes liés à l’automatisation de SQL Server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5.6 Automatisation de travaux sur plusieurs serveurs</a:t>
            </a:r>
          </a:p>
        </p:txBody>
      </p:sp>
      <p:sp>
        <p:nvSpPr>
          <p:cNvPr id="235524" name="Espace réservé du numéro de diapositive 3">
            <a:extLst>
              <a:ext uri="{FF2B5EF4-FFF2-40B4-BE49-F238E27FC236}">
                <a16:creationId xmlns:a16="http://schemas.microsoft.com/office/drawing/2014/main" id="{279BA6CE-0B12-490F-85BF-B2A834FB45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1E0399-A70D-4C07-BE77-076B9E4C1A4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35525" name="Espace réservé de la date 4">
            <a:extLst>
              <a:ext uri="{FF2B5EF4-FFF2-40B4-BE49-F238E27FC236}">
                <a16:creationId xmlns:a16="http://schemas.microsoft.com/office/drawing/2014/main" id="{4F6130A8-627F-499E-B52A-D6C4C1965E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itre 1">
            <a:extLst>
              <a:ext uri="{FF2B5EF4-FFF2-40B4-BE49-F238E27FC236}">
                <a16:creationId xmlns:a16="http://schemas.microsoft.com/office/drawing/2014/main" id="{D89ED302-F281-4E01-854D-695E4F01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3" y="188913"/>
            <a:ext cx="6373812" cy="627062"/>
          </a:xfrm>
        </p:spPr>
        <p:txBody>
          <a:bodyPr/>
          <a:lstStyle/>
          <a:p>
            <a:pPr eaLnBrk="1" hangingPunct="1"/>
            <a:r>
              <a:rPr lang="fr-FR" altLang="fr-FR" sz="3400" b="1"/>
              <a:t>Objectif</a:t>
            </a:r>
          </a:p>
        </p:txBody>
      </p:sp>
      <p:sp>
        <p:nvSpPr>
          <p:cNvPr id="236547" name="Espace réservé du contenu 2">
            <a:extLst>
              <a:ext uri="{FF2B5EF4-FFF2-40B4-BE49-F238E27FC236}">
                <a16:creationId xmlns:a16="http://schemas.microsoft.com/office/drawing/2014/main" id="{76168958-CF22-49CD-87E5-8A3FE486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815975"/>
            <a:ext cx="7513637" cy="53498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lvl="1" indent="-3429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 b="1">
                <a:solidFill>
                  <a:srgbClr val="FF0000"/>
                </a:solidFill>
              </a:rPr>
              <a:t>Répondre à un événement/erreur </a:t>
            </a:r>
            <a:r>
              <a:rPr lang="fr-FR" altLang="fr-FR" sz="3000"/>
              <a:t>dans SQL Server :</a:t>
            </a:r>
          </a:p>
          <a:p>
            <a:pPr marL="358775" lvl="2" indent="-179388" algn="just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800"/>
              <a:t>Erreurs SQL Server</a:t>
            </a:r>
          </a:p>
          <a:p>
            <a:pPr marL="358775" lvl="2" indent="-179388" algn="just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800"/>
              <a:t>Erreurs définies par l’utilisateur</a:t>
            </a:r>
          </a:p>
          <a:p>
            <a:pPr marL="358775" lvl="2" indent="-179388" algn="just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800"/>
              <a:t>Conditions de performance</a:t>
            </a:r>
          </a:p>
          <a:p>
            <a:pPr marL="342900" lvl="1" indent="-3429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Si Problème survient dans SQL Server</a:t>
            </a:r>
          </a:p>
          <a:p>
            <a:pPr marL="358775" lvl="2" indent="-179388" algn="just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800"/>
              <a:t>Déclenchement de traitement </a:t>
            </a:r>
            <a:r>
              <a:rPr lang="fr-FR" altLang="fr-FR" sz="2800" b="1">
                <a:solidFill>
                  <a:srgbClr val="FF0000"/>
                </a:solidFill>
              </a:rPr>
              <a:t>automatique</a:t>
            </a:r>
          </a:p>
          <a:p>
            <a:pPr marL="358775" lvl="2" indent="-179388" algn="just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800" b="1">
                <a:solidFill>
                  <a:srgbClr val="FF0000"/>
                </a:solidFill>
              </a:rPr>
              <a:t>Notification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des </a:t>
            </a:r>
            <a:r>
              <a:rPr lang="fr-FR" altLang="fr-FR" sz="2800" b="1">
                <a:solidFill>
                  <a:srgbClr val="FF0000"/>
                </a:solidFill>
              </a:rPr>
              <a:t>opérateurs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pour réagir rapidement</a:t>
            </a:r>
          </a:p>
          <a:p>
            <a:pPr marL="358775" lvl="2" indent="-179388" algn="just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800"/>
              <a:t>Donc, résolution du problème</a:t>
            </a:r>
          </a:p>
        </p:txBody>
      </p:sp>
      <p:sp>
        <p:nvSpPr>
          <p:cNvPr id="236548" name="Espace réservé du numéro de diapositive 1">
            <a:extLst>
              <a:ext uri="{FF2B5EF4-FFF2-40B4-BE49-F238E27FC236}">
                <a16:creationId xmlns:a16="http://schemas.microsoft.com/office/drawing/2014/main" id="{BDDA2316-233F-4F36-919A-23AFD3FC5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596188" y="6396038"/>
            <a:ext cx="1296987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0B77D7D-D312-4530-94C5-4C155AE8585D}" type="slidenum">
              <a:rPr lang="fr-FR" altLang="fr-FR" sz="9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221</a:t>
            </a:fld>
            <a:endParaRPr lang="fr-FR" altLang="fr-FR" sz="900">
              <a:solidFill>
                <a:srgbClr val="898989"/>
              </a:solidFill>
            </a:endParaRPr>
          </a:p>
        </p:txBody>
      </p:sp>
      <p:sp>
        <p:nvSpPr>
          <p:cNvPr id="236549" name="Espace réservé de la date 3">
            <a:extLst>
              <a:ext uri="{FF2B5EF4-FFF2-40B4-BE49-F238E27FC236}">
                <a16:creationId xmlns:a16="http://schemas.microsoft.com/office/drawing/2014/main" id="{51CD349B-E051-4B3B-B06F-0065F73784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9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itre 1">
            <a:extLst>
              <a:ext uri="{FF2B5EF4-FFF2-40B4-BE49-F238E27FC236}">
                <a16:creationId xmlns:a16="http://schemas.microsoft.com/office/drawing/2014/main" id="{A90AEB05-1F3D-4887-B1FF-9BC78D7F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3" y="44450"/>
            <a:ext cx="6373812" cy="504825"/>
          </a:xfrm>
        </p:spPr>
        <p:txBody>
          <a:bodyPr/>
          <a:lstStyle/>
          <a:p>
            <a:pPr eaLnBrk="1" hangingPunct="1"/>
            <a:r>
              <a:rPr lang="fr-FR" altLang="fr-FR" sz="3400" b="1"/>
              <a:t>Principe</a:t>
            </a:r>
          </a:p>
        </p:txBody>
      </p:sp>
      <p:sp>
        <p:nvSpPr>
          <p:cNvPr id="237571" name="Espace réservé du contenu 2">
            <a:extLst>
              <a:ext uri="{FF2B5EF4-FFF2-40B4-BE49-F238E27FC236}">
                <a16:creationId xmlns:a16="http://schemas.microsoft.com/office/drawing/2014/main" id="{E21372D2-01F5-4A78-A6CE-DB285572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549275"/>
            <a:ext cx="7786687" cy="584676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57175" lvl="1" indent="-257175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Au démarrage de </a:t>
            </a:r>
            <a:r>
              <a:rPr lang="fr-FR" altLang="fr-FR" b="1"/>
              <a:t>SQL Server Agent :</a:t>
            </a:r>
          </a:p>
          <a:p>
            <a:pPr marL="358775" lvl="2" indent="-179388" algn="just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600"/>
              <a:t> il </a:t>
            </a:r>
            <a:r>
              <a:rPr lang="fr-FR" altLang="fr-FR" sz="2600" b="1">
                <a:solidFill>
                  <a:srgbClr val="FF0000"/>
                </a:solidFill>
              </a:rPr>
              <a:t>s’inscrit</a:t>
            </a:r>
            <a:r>
              <a:rPr lang="fr-FR" altLang="fr-FR" sz="2600">
                <a:solidFill>
                  <a:srgbClr val="FF0000"/>
                </a:solidFill>
              </a:rPr>
              <a:t> </a:t>
            </a:r>
            <a:r>
              <a:rPr lang="fr-FR" altLang="fr-FR" sz="2600"/>
              <a:t>auprès de l’Observateur d’événement Windows</a:t>
            </a:r>
          </a:p>
          <a:p>
            <a:pPr marL="358775" lvl="2" indent="-179388" algn="just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600" b="1"/>
              <a:t> </a:t>
            </a:r>
            <a:r>
              <a:rPr lang="fr-FR" altLang="fr-FR" sz="2600" b="1">
                <a:solidFill>
                  <a:srgbClr val="FF0000"/>
                </a:solidFill>
              </a:rPr>
              <a:t>se</a:t>
            </a:r>
            <a:r>
              <a:rPr lang="fr-FR" altLang="fr-FR" sz="2600" b="1"/>
              <a:t> </a:t>
            </a:r>
            <a:r>
              <a:rPr lang="fr-FR" altLang="fr-FR" sz="2600" b="1">
                <a:solidFill>
                  <a:srgbClr val="FF0000"/>
                </a:solidFill>
              </a:rPr>
              <a:t>connecte</a:t>
            </a:r>
            <a:r>
              <a:rPr lang="fr-FR" altLang="fr-FR" sz="2600">
                <a:solidFill>
                  <a:srgbClr val="FF0000"/>
                </a:solidFill>
              </a:rPr>
              <a:t> </a:t>
            </a:r>
            <a:r>
              <a:rPr lang="fr-FR" altLang="fr-FR" sz="2600"/>
              <a:t>au service SQL Server</a:t>
            </a:r>
          </a:p>
          <a:p>
            <a:pPr marL="257175" lvl="1" indent="-257175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Alerte </a:t>
            </a:r>
            <a:r>
              <a:rPr lang="fr-FR" altLang="fr-FR">
                <a:sym typeface="Wingdings" panose="05000000000000000000" pitchFamily="2" charset="2"/>
              </a:rPr>
              <a:t> </a:t>
            </a:r>
            <a:r>
              <a:rPr lang="fr-FR" altLang="fr-FR" b="1">
                <a:solidFill>
                  <a:srgbClr val="FF0000"/>
                </a:solidFill>
              </a:rPr>
              <a:t>Evénement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associé </a:t>
            </a:r>
            <a:r>
              <a:rPr lang="fr-FR" altLang="fr-FR" b="1">
                <a:solidFill>
                  <a:srgbClr val="FF0000"/>
                </a:solidFill>
              </a:rPr>
              <a:t>stocké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dans le journal Windows</a:t>
            </a:r>
          </a:p>
          <a:p>
            <a:pPr marL="257175" lvl="1" indent="-257175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SQL Server </a:t>
            </a:r>
            <a:r>
              <a:rPr lang="fr-FR" altLang="fr-FR" b="1">
                <a:solidFill>
                  <a:srgbClr val="FF0000"/>
                </a:solidFill>
              </a:rPr>
              <a:t>Agent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sera </a:t>
            </a:r>
            <a:r>
              <a:rPr lang="fr-FR" altLang="fr-FR" b="1">
                <a:solidFill>
                  <a:srgbClr val="FF0000"/>
                </a:solidFill>
              </a:rPr>
              <a:t>informé</a:t>
            </a:r>
          </a:p>
          <a:p>
            <a:pPr marL="257175" lvl="1" indent="-257175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Il cherche les caractéristiques de l’événement (</a:t>
            </a:r>
            <a:r>
              <a:rPr lang="fr-FR" altLang="fr-FR">
                <a:solidFill>
                  <a:srgbClr val="FF0000"/>
                </a:solidFill>
              </a:rPr>
              <a:t>sysalerts</a:t>
            </a:r>
            <a:r>
              <a:rPr lang="fr-FR" altLang="fr-FR"/>
              <a:t>, </a:t>
            </a:r>
            <a:r>
              <a:rPr lang="fr-FR" altLang="fr-FR">
                <a:solidFill>
                  <a:srgbClr val="FF0000"/>
                </a:solidFill>
              </a:rPr>
              <a:t>sysnotifications</a:t>
            </a:r>
            <a:r>
              <a:rPr lang="fr-FR" altLang="fr-FR"/>
              <a:t>, </a:t>
            </a:r>
            <a:r>
              <a:rPr lang="fr-FR" altLang="fr-FR">
                <a:solidFill>
                  <a:srgbClr val="FF0000"/>
                </a:solidFill>
              </a:rPr>
              <a:t>sysoperators</a:t>
            </a:r>
            <a:r>
              <a:rPr lang="fr-FR" altLang="fr-FR"/>
              <a:t>, </a:t>
            </a:r>
            <a:r>
              <a:rPr lang="fr-FR" altLang="fr-FR">
                <a:solidFill>
                  <a:srgbClr val="FF0000"/>
                </a:solidFill>
              </a:rPr>
              <a:t>sysjobs</a:t>
            </a:r>
            <a:r>
              <a:rPr lang="fr-FR" altLang="fr-FR"/>
              <a:t>, </a:t>
            </a:r>
            <a:r>
              <a:rPr lang="fr-FR" altLang="fr-FR">
                <a:solidFill>
                  <a:srgbClr val="FF0000"/>
                </a:solidFill>
              </a:rPr>
              <a:t>sysmessages</a:t>
            </a:r>
            <a:r>
              <a:rPr lang="fr-FR" altLang="fr-FR"/>
              <a:t>, ...)</a:t>
            </a:r>
          </a:p>
          <a:p>
            <a:pPr marL="257175" lvl="1" indent="-257175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Détermination des actions à exécuter</a:t>
            </a:r>
          </a:p>
        </p:txBody>
      </p:sp>
      <p:sp>
        <p:nvSpPr>
          <p:cNvPr id="237572" name="Espace réservé du numéro de diapositive 1">
            <a:extLst>
              <a:ext uri="{FF2B5EF4-FFF2-40B4-BE49-F238E27FC236}">
                <a16:creationId xmlns:a16="http://schemas.microsoft.com/office/drawing/2014/main" id="{E549CFBA-8250-4E92-B4F5-84A57CE6B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51725" y="6538913"/>
            <a:ext cx="1512888" cy="20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C289353-77F5-4C82-9173-D76DD24FB0D7}" type="slidenum">
              <a:rPr lang="fr-FR" altLang="fr-FR" sz="9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222</a:t>
            </a:fld>
            <a:endParaRPr lang="fr-FR" altLang="fr-FR" sz="900">
              <a:solidFill>
                <a:srgbClr val="898989"/>
              </a:solidFill>
            </a:endParaRPr>
          </a:p>
        </p:txBody>
      </p:sp>
      <p:sp>
        <p:nvSpPr>
          <p:cNvPr id="237573" name="Espace réservé de la date 3">
            <a:extLst>
              <a:ext uri="{FF2B5EF4-FFF2-40B4-BE49-F238E27FC236}">
                <a16:creationId xmlns:a16="http://schemas.microsoft.com/office/drawing/2014/main" id="{7695D5A0-F833-4C53-BB47-666221020B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9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itre 1">
            <a:extLst>
              <a:ext uri="{FF2B5EF4-FFF2-40B4-BE49-F238E27FC236}">
                <a16:creationId xmlns:a16="http://schemas.microsoft.com/office/drawing/2014/main" id="{115811B1-8663-41DC-9D2C-DD7A42DC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3" y="188913"/>
            <a:ext cx="6373812" cy="627062"/>
          </a:xfrm>
        </p:spPr>
        <p:txBody>
          <a:bodyPr/>
          <a:lstStyle/>
          <a:p>
            <a:pPr eaLnBrk="1" hangingPunct="1"/>
            <a:r>
              <a:rPr lang="fr-FR" altLang="fr-FR" sz="3400" b="1"/>
              <a:t>Caractéristiques des alertes</a:t>
            </a:r>
          </a:p>
        </p:txBody>
      </p:sp>
      <p:sp>
        <p:nvSpPr>
          <p:cNvPr id="236547" name="Espace réservé du contenu 2">
            <a:extLst>
              <a:ext uri="{FF2B5EF4-FFF2-40B4-BE49-F238E27FC236}">
                <a16:creationId xmlns:a16="http://schemas.microsoft.com/office/drawing/2014/main" id="{5CECA96E-9AF2-4DE1-A13F-EDFE75A3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815975"/>
            <a:ext cx="7250113" cy="53498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5400" lvl="1" indent="-187325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 </a:t>
            </a:r>
            <a:r>
              <a:rPr lang="fr-FR" altLang="fr-FR" sz="3000" b="1" dirty="0">
                <a:solidFill>
                  <a:srgbClr val="FF0000"/>
                </a:solidFill>
              </a:rPr>
              <a:t>Nom</a:t>
            </a:r>
            <a:r>
              <a:rPr lang="fr-FR" altLang="fr-FR" sz="3000" dirty="0">
                <a:solidFill>
                  <a:srgbClr val="FF0000"/>
                </a:solidFill>
              </a:rPr>
              <a:t> </a:t>
            </a:r>
            <a:r>
              <a:rPr lang="fr-FR" altLang="fr-FR" sz="3000" dirty="0"/>
              <a:t>unique</a:t>
            </a:r>
          </a:p>
          <a:p>
            <a:pPr marL="25400" lvl="1" indent="-187325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 </a:t>
            </a:r>
            <a:r>
              <a:rPr lang="fr-FR" altLang="fr-FR" sz="3000" b="1" dirty="0">
                <a:solidFill>
                  <a:srgbClr val="FF0000"/>
                </a:solidFill>
              </a:rPr>
              <a:t>Activée</a:t>
            </a:r>
            <a:r>
              <a:rPr lang="fr-FR" altLang="fr-FR" sz="3000" dirty="0">
                <a:solidFill>
                  <a:srgbClr val="FF0000"/>
                </a:solidFill>
              </a:rPr>
              <a:t> </a:t>
            </a:r>
            <a:r>
              <a:rPr lang="fr-FR" altLang="fr-FR" sz="3000" dirty="0"/>
              <a:t>ou non (par défaut oui)</a:t>
            </a:r>
          </a:p>
          <a:p>
            <a:pPr marL="25400" lvl="1" indent="-187325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 </a:t>
            </a:r>
            <a:r>
              <a:rPr lang="fr-FR" altLang="fr-FR" sz="3000" b="1" dirty="0">
                <a:solidFill>
                  <a:srgbClr val="FF0000"/>
                </a:solidFill>
              </a:rPr>
              <a:t>Numéro d’erreur </a:t>
            </a:r>
            <a:r>
              <a:rPr lang="fr-FR" altLang="fr-FR" sz="3000" dirty="0"/>
              <a:t>associé</a:t>
            </a:r>
          </a:p>
          <a:p>
            <a:pPr marL="0" lvl="1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dirty="0"/>
              <a:t>    (</a:t>
            </a:r>
            <a:r>
              <a:rPr lang="fr-FR" altLang="fr-FR" sz="3000" dirty="0">
                <a:solidFill>
                  <a:srgbClr val="7030A0"/>
                </a:solidFill>
              </a:rPr>
              <a:t>système</a:t>
            </a:r>
            <a:r>
              <a:rPr lang="fr-FR" altLang="fr-FR" sz="3000" dirty="0"/>
              <a:t> : &lt;=50000, </a:t>
            </a:r>
            <a:r>
              <a:rPr lang="fr-FR" altLang="fr-FR" sz="3000" dirty="0">
                <a:solidFill>
                  <a:srgbClr val="7030A0"/>
                </a:solidFill>
              </a:rPr>
              <a:t>utilisateur</a:t>
            </a:r>
            <a:r>
              <a:rPr lang="fr-FR" altLang="fr-FR" sz="3000" dirty="0"/>
              <a:t> : &gt;50000)</a:t>
            </a:r>
          </a:p>
          <a:p>
            <a:pPr marL="25400" lvl="1" indent="-187325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 Niveau de </a:t>
            </a:r>
            <a:r>
              <a:rPr lang="fr-FR" altLang="fr-FR" sz="3000" b="1" dirty="0">
                <a:solidFill>
                  <a:srgbClr val="FF0000"/>
                </a:solidFill>
              </a:rPr>
              <a:t>gravité</a:t>
            </a:r>
            <a:r>
              <a:rPr lang="fr-FR" altLang="fr-FR" sz="3000" dirty="0"/>
              <a:t> (entre 0 et 25)</a:t>
            </a:r>
          </a:p>
          <a:p>
            <a:pPr marL="25400" lvl="1" indent="-187325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 </a:t>
            </a:r>
            <a:r>
              <a:rPr lang="fr-FR" altLang="fr-FR" sz="3000" b="1" dirty="0">
                <a:solidFill>
                  <a:srgbClr val="FF0000"/>
                </a:solidFill>
              </a:rPr>
              <a:t>Evénement</a:t>
            </a:r>
            <a:r>
              <a:rPr lang="fr-FR" altLang="fr-FR" sz="3000" dirty="0">
                <a:solidFill>
                  <a:srgbClr val="FF0000"/>
                </a:solidFill>
              </a:rPr>
              <a:t> </a:t>
            </a:r>
            <a:r>
              <a:rPr lang="fr-FR" altLang="fr-FR" sz="3000" dirty="0"/>
              <a:t>qui déclenche l’alerte</a:t>
            </a:r>
          </a:p>
          <a:p>
            <a:pPr marL="25400" lvl="1" indent="-187325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 </a:t>
            </a:r>
            <a:r>
              <a:rPr lang="fr-FR" altLang="fr-FR" sz="3000" b="1" dirty="0">
                <a:solidFill>
                  <a:srgbClr val="FF0000"/>
                </a:solidFill>
              </a:rPr>
              <a:t>Actions à exécuter </a:t>
            </a:r>
            <a:r>
              <a:rPr lang="fr-FR" altLang="fr-FR" sz="3000" dirty="0"/>
              <a:t>par SQL Server Agent :</a:t>
            </a:r>
          </a:p>
          <a:p>
            <a:pPr marL="360000" lvl="2" indent="-180000" algn="just" eaLnBrk="1" hangingPunct="1">
              <a:lnSpc>
                <a:spcPct val="130000"/>
              </a:lnSpc>
              <a:spcBef>
                <a:spcPct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sz="2600" dirty="0"/>
              <a:t> Réponse à l’alerte (Message, Notification, Travail)</a:t>
            </a:r>
          </a:p>
          <a:p>
            <a:pPr marL="360000" lvl="2" indent="-180000" algn="just" eaLnBrk="1" hangingPunct="1">
              <a:lnSpc>
                <a:spcPct val="130000"/>
              </a:lnSpc>
              <a:spcBef>
                <a:spcPct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sz="2600" dirty="0"/>
              <a:t> Opérateur à notifier</a:t>
            </a:r>
          </a:p>
        </p:txBody>
      </p:sp>
      <p:sp>
        <p:nvSpPr>
          <p:cNvPr id="238596" name="Espace réservé du numéro de diapositive 1">
            <a:extLst>
              <a:ext uri="{FF2B5EF4-FFF2-40B4-BE49-F238E27FC236}">
                <a16:creationId xmlns:a16="http://schemas.microsoft.com/office/drawing/2014/main" id="{417199DB-8BF4-4A22-ADAF-FC9D5B1024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956550" y="6356350"/>
            <a:ext cx="1223963" cy="38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9617DA1-3C05-4804-9E4F-C586040429AF}" type="slidenum">
              <a:rPr lang="fr-FR" altLang="fr-FR" sz="9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223</a:t>
            </a:fld>
            <a:endParaRPr lang="fr-FR" altLang="fr-FR" sz="900">
              <a:solidFill>
                <a:srgbClr val="898989"/>
              </a:solidFill>
            </a:endParaRPr>
          </a:p>
        </p:txBody>
      </p:sp>
      <p:sp>
        <p:nvSpPr>
          <p:cNvPr id="238597" name="Espace réservé de la date 3">
            <a:extLst>
              <a:ext uri="{FF2B5EF4-FFF2-40B4-BE49-F238E27FC236}">
                <a16:creationId xmlns:a16="http://schemas.microsoft.com/office/drawing/2014/main" id="{FF98D3C8-C068-4475-88AC-625725B5C8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9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itre 1">
            <a:extLst>
              <a:ext uri="{FF2B5EF4-FFF2-40B4-BE49-F238E27FC236}">
                <a16:creationId xmlns:a16="http://schemas.microsoft.com/office/drawing/2014/main" id="{E659AD65-255B-4637-8E89-D9E1BDF2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3" y="280988"/>
            <a:ext cx="6373812" cy="627062"/>
          </a:xfrm>
        </p:spPr>
        <p:txBody>
          <a:bodyPr/>
          <a:lstStyle/>
          <a:p>
            <a:pPr eaLnBrk="1" hangingPunct="1"/>
            <a:r>
              <a:rPr lang="fr-FR" altLang="fr-FR" sz="3400" b="1"/>
              <a:t>Création d’Alertes</a:t>
            </a:r>
          </a:p>
        </p:txBody>
      </p:sp>
      <p:sp>
        <p:nvSpPr>
          <p:cNvPr id="239619" name="Espace réservé du contenu 2">
            <a:extLst>
              <a:ext uri="{FF2B5EF4-FFF2-40B4-BE49-F238E27FC236}">
                <a16:creationId xmlns:a16="http://schemas.microsoft.com/office/drawing/2014/main" id="{ECCDD6CF-3C8E-4FC2-916D-79F36A18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1196975"/>
            <a:ext cx="7058025" cy="44100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58775" lvl="1" indent="-358775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Sous SQL Server Entreprise Manager</a:t>
            </a:r>
          </a:p>
          <a:p>
            <a:pPr marL="358775" lvl="1" indent="-358775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Par la procédure système </a:t>
            </a:r>
            <a:r>
              <a:rPr lang="fr-FR" altLang="fr-FR" sz="3000" b="1">
                <a:solidFill>
                  <a:srgbClr val="FF0000"/>
                </a:solidFill>
              </a:rPr>
              <a:t>sp_add_alert</a:t>
            </a:r>
          </a:p>
          <a:p>
            <a:pPr marL="358775" lvl="1" indent="-358775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Stockées dans </a:t>
            </a:r>
            <a:r>
              <a:rPr lang="fr-FR" altLang="fr-FR" sz="3000" b="1">
                <a:solidFill>
                  <a:srgbClr val="FF0000"/>
                </a:solidFill>
              </a:rPr>
              <a:t>sysalerts</a:t>
            </a:r>
          </a:p>
          <a:p>
            <a:pPr marL="358775" lvl="1" indent="-358775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Table conservée en </a:t>
            </a:r>
            <a:r>
              <a:rPr lang="fr-FR" altLang="fr-FR" sz="3000" b="1">
                <a:solidFill>
                  <a:srgbClr val="FF0000"/>
                </a:solidFill>
              </a:rPr>
              <a:t>mémoire cache</a:t>
            </a:r>
          </a:p>
          <a:p>
            <a:pPr marL="358775" lvl="1" indent="-358775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Donc amélioration des performances</a:t>
            </a:r>
          </a:p>
        </p:txBody>
      </p:sp>
      <p:sp>
        <p:nvSpPr>
          <p:cNvPr id="239620" name="Espace réservé du numéro de diapositive 1">
            <a:extLst>
              <a:ext uri="{FF2B5EF4-FFF2-40B4-BE49-F238E27FC236}">
                <a16:creationId xmlns:a16="http://schemas.microsoft.com/office/drawing/2014/main" id="{BA552BCF-E297-4398-8CAA-E65FCD9B4A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524750" y="6381750"/>
            <a:ext cx="1223963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749A08D-856A-484A-9A6F-F3718A54EBE4}" type="slidenum">
              <a:rPr lang="fr-FR" altLang="fr-FR" sz="9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224</a:t>
            </a:fld>
            <a:endParaRPr lang="fr-FR" altLang="fr-FR" sz="900">
              <a:solidFill>
                <a:srgbClr val="898989"/>
              </a:solidFill>
            </a:endParaRPr>
          </a:p>
        </p:txBody>
      </p:sp>
      <p:sp>
        <p:nvSpPr>
          <p:cNvPr id="239621" name="Espace réservé de la date 3">
            <a:extLst>
              <a:ext uri="{FF2B5EF4-FFF2-40B4-BE49-F238E27FC236}">
                <a16:creationId xmlns:a16="http://schemas.microsoft.com/office/drawing/2014/main" id="{4B5D556F-A947-46F9-A4FE-1B1C9E10C4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9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itre 1">
            <a:extLst>
              <a:ext uri="{FF2B5EF4-FFF2-40B4-BE49-F238E27FC236}">
                <a16:creationId xmlns:a16="http://schemas.microsoft.com/office/drawing/2014/main" id="{D2F372BB-8A4C-4B4C-92D4-BE8C7763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88913"/>
            <a:ext cx="7920038" cy="627062"/>
          </a:xfrm>
        </p:spPr>
        <p:txBody>
          <a:bodyPr/>
          <a:lstStyle/>
          <a:p>
            <a:pPr eaLnBrk="1" hangingPunct="1"/>
            <a:r>
              <a:rPr lang="fr-FR" altLang="fr-FR" sz="3400" b="1"/>
              <a:t>Consignation d’événements dans le journal</a:t>
            </a:r>
          </a:p>
        </p:txBody>
      </p:sp>
      <p:sp>
        <p:nvSpPr>
          <p:cNvPr id="240643" name="Espace réservé du contenu 2">
            <a:extLst>
              <a:ext uri="{FF2B5EF4-FFF2-40B4-BE49-F238E27FC236}">
                <a16:creationId xmlns:a16="http://schemas.microsoft.com/office/drawing/2014/main" id="{D63F5C6C-549B-42D5-AD63-776FAFD71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052513"/>
            <a:ext cx="7559675" cy="45370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altLang="fr-FR" sz="3000"/>
              <a:t> Alertes de niveau de gravité </a:t>
            </a:r>
            <a:r>
              <a:rPr lang="fr-FR" altLang="fr-FR" sz="3000" b="1">
                <a:solidFill>
                  <a:srgbClr val="FF0000"/>
                </a:solidFill>
              </a:rPr>
              <a:t>entre 19 et 25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altLang="fr-FR" sz="3000"/>
              <a:t> Messages d’erreurs </a:t>
            </a:r>
            <a:r>
              <a:rPr lang="fr-FR" altLang="fr-FR" sz="3000" b="1">
                <a:solidFill>
                  <a:srgbClr val="FF0000"/>
                </a:solidFill>
              </a:rPr>
              <a:t>définis </a:t>
            </a:r>
            <a:r>
              <a:rPr lang="fr-FR" altLang="fr-FR" sz="3000"/>
              <a:t>(sp_addmessage ou sp_altermessage)</a:t>
            </a:r>
            <a:r>
              <a:rPr lang="fr-FR" altLang="fr-FR" sz="3000" b="1">
                <a:solidFill>
                  <a:srgbClr val="FF0000"/>
                </a:solidFill>
              </a:rPr>
              <a:t> pour être consignés</a:t>
            </a:r>
            <a:endParaRPr lang="fr-FR" altLang="fr-FR" sz="30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altLang="fr-FR" sz="3000"/>
              <a:t> Utilisation de RAISERROR </a:t>
            </a:r>
            <a:r>
              <a:rPr lang="fr-FR" altLang="fr-FR" sz="3000" b="1">
                <a:solidFill>
                  <a:srgbClr val="FF0000"/>
                </a:solidFill>
              </a:rPr>
              <a:t>WITH LOG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altLang="fr-FR" sz="3000"/>
              <a:t> Utilisation de </a:t>
            </a:r>
            <a:r>
              <a:rPr lang="fr-FR" altLang="fr-FR" sz="3000" b="1">
                <a:solidFill>
                  <a:srgbClr val="FF0000"/>
                </a:solidFill>
              </a:rPr>
              <a:t>xp_logevent</a:t>
            </a:r>
          </a:p>
        </p:txBody>
      </p:sp>
      <p:sp>
        <p:nvSpPr>
          <p:cNvPr id="240644" name="Espace réservé du numéro de diapositive 1">
            <a:extLst>
              <a:ext uri="{FF2B5EF4-FFF2-40B4-BE49-F238E27FC236}">
                <a16:creationId xmlns:a16="http://schemas.microsoft.com/office/drawing/2014/main" id="{DCCAA719-933E-4DE9-B9E0-EBC85C2139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596188" y="6356350"/>
            <a:ext cx="1296987" cy="312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BC2F89D-AA7C-47BC-9C23-C709F76F03DD}" type="slidenum">
              <a:rPr lang="fr-FR" altLang="fr-FR" sz="9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225</a:t>
            </a:fld>
            <a:endParaRPr lang="fr-FR" altLang="fr-FR" sz="900">
              <a:solidFill>
                <a:srgbClr val="898989"/>
              </a:solidFill>
            </a:endParaRPr>
          </a:p>
        </p:txBody>
      </p:sp>
      <p:sp>
        <p:nvSpPr>
          <p:cNvPr id="240645" name="Espace réservé de la date 3">
            <a:extLst>
              <a:ext uri="{FF2B5EF4-FFF2-40B4-BE49-F238E27FC236}">
                <a16:creationId xmlns:a16="http://schemas.microsoft.com/office/drawing/2014/main" id="{38BD2D23-2F87-49B0-BB53-2978F56D7A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9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itre 1">
            <a:extLst>
              <a:ext uri="{FF2B5EF4-FFF2-40B4-BE49-F238E27FC236}">
                <a16:creationId xmlns:a16="http://schemas.microsoft.com/office/drawing/2014/main" id="{C9333501-7538-4EA0-ABC3-16A4291F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3" y="44450"/>
            <a:ext cx="6373812" cy="504825"/>
          </a:xfrm>
        </p:spPr>
        <p:txBody>
          <a:bodyPr/>
          <a:lstStyle/>
          <a:p>
            <a:pPr eaLnBrk="1" hangingPunct="1"/>
            <a:r>
              <a:rPr lang="fr-FR" altLang="fr-FR" sz="3400" b="1"/>
              <a:t>Alertes SQL Server</a:t>
            </a:r>
          </a:p>
        </p:txBody>
      </p:sp>
      <p:sp>
        <p:nvSpPr>
          <p:cNvPr id="9219" name="Espace réservé du contenu 2">
            <a:extLst>
              <a:ext uri="{FF2B5EF4-FFF2-40B4-BE49-F238E27FC236}">
                <a16:creationId xmlns:a16="http://schemas.microsoft.com/office/drawing/2014/main" id="{21D8D01D-90DE-48C9-93F5-68B4A2E4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9275"/>
            <a:ext cx="8169275" cy="56880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fr-FR" altLang="fr-FR" sz="2800" b="1" dirty="0">
                <a:solidFill>
                  <a:srgbClr val="C00000"/>
                </a:solidFill>
              </a:rPr>
              <a:t>Définition d’alerte pour des numéros d’erreur SQL Server</a:t>
            </a:r>
          </a:p>
          <a:p>
            <a:pPr marL="180000" indent="-180000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fr-FR" sz="2800" dirty="0"/>
              <a:t>Le numéro d’erreur </a:t>
            </a:r>
            <a:r>
              <a:rPr lang="fr-FR" altLang="fr-FR" sz="2800" dirty="0">
                <a:solidFill>
                  <a:srgbClr val="FF0000"/>
                </a:solidFill>
              </a:rPr>
              <a:t>doit être </a:t>
            </a:r>
            <a:r>
              <a:rPr lang="fr-FR" altLang="fr-FR" sz="2800" b="1" dirty="0">
                <a:solidFill>
                  <a:srgbClr val="FF0000"/>
                </a:solidFill>
              </a:rPr>
              <a:t>consigné</a:t>
            </a:r>
            <a:r>
              <a:rPr lang="fr-FR" altLang="fr-FR" sz="2800" dirty="0">
                <a:solidFill>
                  <a:srgbClr val="FF0000"/>
                </a:solidFill>
              </a:rPr>
              <a:t> </a:t>
            </a:r>
            <a:r>
              <a:rPr lang="fr-FR" altLang="fr-FR" sz="2800" dirty="0"/>
              <a:t>dans le journal de Windows sinon pas de déclenchement de l’alerte</a:t>
            </a:r>
          </a:p>
          <a:p>
            <a:pPr marL="180000" indent="-180000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fr-FR" sz="2800" dirty="0"/>
              <a:t>Peut être définie pour un numéro d’erreur prédéfini (&lt;=50000) ou défini par l’utilisateur</a:t>
            </a:r>
          </a:p>
          <a:p>
            <a:pPr marL="180000" indent="-180000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fr-FR" sz="2800" b="1" dirty="0">
                <a:solidFill>
                  <a:srgbClr val="FF0000"/>
                </a:solidFill>
              </a:rPr>
              <a:t>Plusieurs alertes </a:t>
            </a:r>
            <a:r>
              <a:rPr lang="fr-FR" altLang="fr-FR" sz="2800" dirty="0"/>
              <a:t>peuvent être définies pour un numéro d’erreur</a:t>
            </a:r>
          </a:p>
          <a:p>
            <a:pPr marL="180000" indent="-180000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fr-FR" sz="2800" dirty="0"/>
              <a:t>Une alerte peut être associée à </a:t>
            </a:r>
            <a:r>
              <a:rPr lang="fr-FR" altLang="fr-FR" sz="2800" b="1" dirty="0">
                <a:solidFill>
                  <a:srgbClr val="FF0000"/>
                </a:solidFill>
              </a:rPr>
              <a:t>une ou plusieurs BD </a:t>
            </a:r>
            <a:r>
              <a:rPr lang="fr-FR" altLang="fr-FR" sz="2800" dirty="0"/>
              <a:t>(Le message d’erreur doit être clair)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fr-FR" altLang="fr-FR" sz="2800" b="1" u="sng" dirty="0"/>
              <a:t>Exemple :</a:t>
            </a:r>
            <a:r>
              <a:rPr lang="fr-FR" altLang="fr-FR" sz="2800" dirty="0"/>
              <a:t> </a:t>
            </a:r>
            <a:r>
              <a:rPr lang="fr-FR" altLang="fr-FR" sz="2800" dirty="0">
                <a:solidFill>
                  <a:srgbClr val="00B050"/>
                </a:solidFill>
              </a:rPr>
              <a:t>'Tentative de connexion par l’utilisateur %s'</a:t>
            </a:r>
          </a:p>
        </p:txBody>
      </p:sp>
      <p:sp>
        <p:nvSpPr>
          <p:cNvPr id="241668" name="Espace réservé du numéro de diapositive 1">
            <a:extLst>
              <a:ext uri="{FF2B5EF4-FFF2-40B4-BE49-F238E27FC236}">
                <a16:creationId xmlns:a16="http://schemas.microsoft.com/office/drawing/2014/main" id="{782211D3-2E7B-47A7-BE6E-8B11266BA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637463" y="6396038"/>
            <a:ext cx="1111250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6D6DE20-EAFE-443B-A369-7797D3B9A458}" type="slidenum">
              <a:rPr lang="fr-FR" altLang="fr-FR" sz="9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226</a:t>
            </a:fld>
            <a:endParaRPr lang="fr-FR" altLang="fr-FR" sz="900">
              <a:solidFill>
                <a:srgbClr val="898989"/>
              </a:solidFill>
            </a:endParaRPr>
          </a:p>
        </p:txBody>
      </p:sp>
      <p:sp>
        <p:nvSpPr>
          <p:cNvPr id="241669" name="Espace réservé de la date 3">
            <a:extLst>
              <a:ext uri="{FF2B5EF4-FFF2-40B4-BE49-F238E27FC236}">
                <a16:creationId xmlns:a16="http://schemas.microsoft.com/office/drawing/2014/main" id="{9BE599BA-08BC-46AC-A406-F7159C1144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9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itre 1">
            <a:extLst>
              <a:ext uri="{FF2B5EF4-FFF2-40B4-BE49-F238E27FC236}">
                <a16:creationId xmlns:a16="http://schemas.microsoft.com/office/drawing/2014/main" id="{95F3336A-B7B8-4657-BDC6-BB686259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3" y="44450"/>
            <a:ext cx="6373812" cy="627063"/>
          </a:xfrm>
        </p:spPr>
        <p:txBody>
          <a:bodyPr/>
          <a:lstStyle/>
          <a:p>
            <a:pPr eaLnBrk="1" hangingPunct="1"/>
            <a:r>
              <a:rPr lang="fr-FR" altLang="fr-FR" sz="3400" b="1"/>
              <a:t>Alertes SQL Server (suite)</a:t>
            </a:r>
          </a:p>
        </p:txBody>
      </p:sp>
      <p:sp>
        <p:nvSpPr>
          <p:cNvPr id="9219" name="Espace réservé du contenu 2">
            <a:extLst>
              <a:ext uri="{FF2B5EF4-FFF2-40B4-BE49-F238E27FC236}">
                <a16:creationId xmlns:a16="http://schemas.microsoft.com/office/drawing/2014/main" id="{E12AB584-0996-480E-8BDC-D5D7972A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744538"/>
            <a:ext cx="7704137" cy="54927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800" b="1" dirty="0">
                <a:solidFill>
                  <a:srgbClr val="C00000"/>
                </a:solidFill>
              </a:rPr>
              <a:t>Définition d’alerte pour des niveaux de gravité d’erreur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800" dirty="0"/>
              <a:t>Les niveaux de </a:t>
            </a:r>
            <a:r>
              <a:rPr lang="fr-FR" altLang="fr-FR" sz="2800" dirty="0">
                <a:solidFill>
                  <a:srgbClr val="FF0000"/>
                </a:solidFill>
              </a:rPr>
              <a:t>gravité entre 19 et 25 </a:t>
            </a:r>
            <a:r>
              <a:rPr lang="fr-FR" altLang="fr-FR" sz="2800" dirty="0"/>
              <a:t>sont automatiquement </a:t>
            </a:r>
            <a:r>
              <a:rPr lang="fr-FR" altLang="fr-FR" sz="2800" dirty="0">
                <a:solidFill>
                  <a:srgbClr val="FF0000"/>
                </a:solidFill>
              </a:rPr>
              <a:t>consignés</a:t>
            </a:r>
            <a:r>
              <a:rPr lang="fr-FR" altLang="fr-FR" sz="2800" dirty="0"/>
              <a:t> dans le journal Windows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800" dirty="0"/>
              <a:t>Les niveaux de </a:t>
            </a:r>
            <a:r>
              <a:rPr lang="fr-FR" altLang="fr-FR" sz="2800" dirty="0">
                <a:solidFill>
                  <a:srgbClr val="FF0000"/>
                </a:solidFill>
              </a:rPr>
              <a:t>gravité entre 20 et 25 </a:t>
            </a:r>
            <a:r>
              <a:rPr lang="fr-FR" altLang="fr-FR" sz="2800" dirty="0"/>
              <a:t>correspondent à des </a:t>
            </a:r>
            <a:r>
              <a:rPr lang="fr-FR" altLang="fr-FR" sz="2800" dirty="0">
                <a:solidFill>
                  <a:srgbClr val="FF0000"/>
                </a:solidFill>
              </a:rPr>
              <a:t>erreurs fatales 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800" dirty="0">
                <a:sym typeface="Wingdings" panose="05000000000000000000" pitchFamily="2" charset="2"/>
              </a:rPr>
              <a:t>	 Donc définir un </a:t>
            </a:r>
            <a:r>
              <a:rPr lang="fr-FR" altLang="fr-FR" sz="2800" dirty="0">
                <a:solidFill>
                  <a:srgbClr val="FF0000"/>
                </a:solidFill>
                <a:sym typeface="Wingdings" panose="05000000000000000000" pitchFamily="2" charset="2"/>
              </a:rPr>
              <a:t>opérateur à notifier</a:t>
            </a:r>
            <a:endParaRPr lang="fr-FR" altLang="fr-FR" sz="28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800" dirty="0"/>
              <a:t>Une alerte peut être associée à une ou plusieurs BD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800" dirty="0"/>
              <a:t>Existence d’Alertes prédéfinies qu’on peut utiliser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800" b="1" u="sng" dirty="0"/>
              <a:t>Exemple :</a:t>
            </a:r>
            <a:r>
              <a:rPr lang="fr-FR" altLang="fr-FR" sz="2800" dirty="0"/>
              <a:t> </a:t>
            </a:r>
            <a:r>
              <a:rPr lang="fr-FR" altLang="fr-FR" sz="2800" dirty="0">
                <a:solidFill>
                  <a:srgbClr val="00B050"/>
                </a:solidFill>
              </a:rPr>
              <a:t>Espace disque (niveau 17)</a:t>
            </a:r>
          </a:p>
        </p:txBody>
      </p:sp>
      <p:sp>
        <p:nvSpPr>
          <p:cNvPr id="242692" name="Espace réservé du numéro de diapositive 1">
            <a:extLst>
              <a:ext uri="{FF2B5EF4-FFF2-40B4-BE49-F238E27FC236}">
                <a16:creationId xmlns:a16="http://schemas.microsoft.com/office/drawing/2014/main" id="{46E874EE-99A6-421C-8775-7153BBCF41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813675" y="6396038"/>
            <a:ext cx="1222375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1F644BD-1C06-4555-ADB4-A33662D99C2D}" type="slidenum">
              <a:rPr lang="fr-FR" altLang="fr-FR" sz="9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227</a:t>
            </a:fld>
            <a:endParaRPr lang="fr-FR" altLang="fr-FR" sz="900">
              <a:solidFill>
                <a:srgbClr val="898989"/>
              </a:solidFill>
            </a:endParaRPr>
          </a:p>
        </p:txBody>
      </p:sp>
      <p:sp>
        <p:nvSpPr>
          <p:cNvPr id="242693" name="Espace réservé de la date 3">
            <a:extLst>
              <a:ext uri="{FF2B5EF4-FFF2-40B4-BE49-F238E27FC236}">
                <a16:creationId xmlns:a16="http://schemas.microsoft.com/office/drawing/2014/main" id="{7FC38056-9EBF-4549-A01A-53BCDE826A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9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itre 1">
            <a:extLst>
              <a:ext uri="{FF2B5EF4-FFF2-40B4-BE49-F238E27FC236}">
                <a16:creationId xmlns:a16="http://schemas.microsoft.com/office/drawing/2014/main" id="{E85A7E3D-4C2C-4B30-9613-F70CC92E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3" y="115888"/>
            <a:ext cx="6373812" cy="628650"/>
          </a:xfrm>
        </p:spPr>
        <p:txBody>
          <a:bodyPr/>
          <a:lstStyle/>
          <a:p>
            <a:pPr eaLnBrk="1" hangingPunct="1"/>
            <a:r>
              <a:rPr lang="fr-FR" altLang="fr-FR" sz="3400" b="1"/>
              <a:t>Alertes définies par l’utilisateur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9BD433-81DB-4325-9F36-9E4DCC81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38" y="744538"/>
            <a:ext cx="7686675" cy="5492750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3000" dirty="0"/>
              <a:t>Créer le message d’erreur</a:t>
            </a:r>
          </a:p>
          <a:p>
            <a:pPr marL="540000" lvl="1" indent="-180000" eaLnBrk="1" fontAlgn="auto" hangingPunct="1">
              <a:spcAft>
                <a:spcPts val="0"/>
              </a:spcAft>
              <a:buFont typeface="Calibri" panose="020F0502020204030204" pitchFamily="34" charset="0"/>
              <a:buChar char="-"/>
              <a:defRPr/>
            </a:pPr>
            <a:r>
              <a:rPr lang="fr-FR" dirty="0"/>
              <a:t> </a:t>
            </a:r>
            <a:r>
              <a:rPr lang="fr-FR" b="1" dirty="0" err="1"/>
              <a:t>sp_addmessage</a:t>
            </a:r>
            <a:r>
              <a:rPr lang="fr-FR" dirty="0"/>
              <a:t> avec un </a:t>
            </a:r>
            <a:r>
              <a:rPr lang="fr-FR" b="1" dirty="0">
                <a:solidFill>
                  <a:srgbClr val="FFC000"/>
                </a:solidFill>
              </a:rPr>
              <a:t>numéro</a:t>
            </a:r>
            <a:r>
              <a:rPr lang="fr-FR" dirty="0"/>
              <a:t> &gt; 50000 et un </a:t>
            </a:r>
            <a:r>
              <a:rPr lang="fr-FR" b="1" dirty="0">
                <a:solidFill>
                  <a:srgbClr val="7030A0"/>
                </a:solidFill>
              </a:rPr>
              <a:t>niveau de gravité</a:t>
            </a:r>
          </a:p>
          <a:p>
            <a:pPr marL="540000" lvl="1" indent="-180000" eaLnBrk="1" fontAlgn="auto" hangingPunct="1">
              <a:spcAft>
                <a:spcPts val="0"/>
              </a:spcAft>
              <a:buFont typeface="Calibri" panose="020F0502020204030204" pitchFamily="34" charset="0"/>
              <a:buChar char="-"/>
              <a:defRPr/>
            </a:pPr>
            <a:r>
              <a:rPr lang="fr-FR" dirty="0"/>
              <a:t> stockage dans </a:t>
            </a:r>
            <a:r>
              <a:rPr lang="fr-FR" b="1" dirty="0" err="1"/>
              <a:t>sysmessages</a:t>
            </a:r>
            <a:r>
              <a:rPr lang="fr-FR" dirty="0"/>
              <a:t> de master</a:t>
            </a:r>
          </a:p>
          <a:p>
            <a:pPr marL="540000" lvl="1" indent="-180000" eaLnBrk="1" fontAlgn="auto" hangingPunct="1">
              <a:spcAft>
                <a:spcPts val="0"/>
              </a:spcAft>
              <a:buFont typeface="Calibri" panose="020F0502020204030204" pitchFamily="34" charset="0"/>
              <a:buChar char="-"/>
              <a:defRPr/>
            </a:pPr>
            <a:r>
              <a:rPr lang="fr-FR" dirty="0"/>
              <a:t> possibilité d’utiliser des </a:t>
            </a:r>
            <a:r>
              <a:rPr lang="fr-FR" b="1" dirty="0">
                <a:solidFill>
                  <a:srgbClr val="00B050"/>
                </a:solidFill>
              </a:rPr>
              <a:t>paramètres</a:t>
            </a:r>
          </a:p>
          <a:p>
            <a:pPr marL="540000" lvl="1" indent="-180000" eaLnBrk="1" fontAlgn="auto" hangingPunct="1">
              <a:spcAft>
                <a:spcPts val="0"/>
              </a:spcAft>
              <a:buFont typeface="Calibri" panose="020F0502020204030204" pitchFamily="34" charset="0"/>
              <a:buChar char="-"/>
              <a:defRPr/>
            </a:pPr>
            <a:r>
              <a:rPr lang="fr-FR" dirty="0"/>
              <a:t> possibilité de choix </a:t>
            </a:r>
            <a:r>
              <a:rPr lang="fr-FR" b="1" dirty="0"/>
              <a:t>multilingue</a:t>
            </a:r>
          </a:p>
          <a:p>
            <a:pPr marL="540000" lvl="1" indent="-180000" eaLnBrk="1" fontAlgn="auto" hangingPunct="1">
              <a:spcAft>
                <a:spcPts val="0"/>
              </a:spcAft>
              <a:buFont typeface="Calibri" panose="020F0502020204030204" pitchFamily="34" charset="0"/>
              <a:buChar char="-"/>
              <a:defRPr/>
            </a:pPr>
            <a:r>
              <a:rPr lang="fr-FR" dirty="0"/>
              <a:t> consignation dans le </a:t>
            </a:r>
            <a:r>
              <a:rPr lang="fr-FR" b="1" dirty="0">
                <a:solidFill>
                  <a:srgbClr val="C00000"/>
                </a:solidFill>
              </a:rPr>
              <a:t>journal de Windows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000" b="1" u="sng" dirty="0"/>
              <a:t>Exemple 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/>
              <a:t>	</a:t>
            </a:r>
            <a:r>
              <a:rPr lang="fr-FR" sz="2800" dirty="0" err="1">
                <a:solidFill>
                  <a:srgbClr val="FF0000"/>
                </a:solidFill>
              </a:rPr>
              <a:t>sp_addmessage</a:t>
            </a:r>
            <a:r>
              <a:rPr lang="fr-FR" sz="2800" dirty="0"/>
              <a:t> </a:t>
            </a:r>
            <a:r>
              <a:rPr lang="fr-FR" sz="2800" b="1" dirty="0">
                <a:solidFill>
                  <a:srgbClr val="FFC000"/>
                </a:solidFill>
              </a:rPr>
              <a:t>50099</a:t>
            </a:r>
            <a:r>
              <a:rPr lang="fr-FR" sz="2800" dirty="0"/>
              <a:t>,</a:t>
            </a:r>
            <a:r>
              <a:rPr lang="fr-FR" sz="2800" b="1" dirty="0">
                <a:solidFill>
                  <a:srgbClr val="7030A0"/>
                </a:solidFill>
              </a:rPr>
              <a:t>16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/>
              <a:t>	'Client </a:t>
            </a:r>
            <a:r>
              <a:rPr lang="fr-FR" sz="2800" b="1" dirty="0">
                <a:solidFill>
                  <a:srgbClr val="00B050"/>
                </a:solidFill>
              </a:rPr>
              <a:t>%d</a:t>
            </a:r>
            <a:r>
              <a:rPr lang="fr-FR" sz="2800" dirty="0"/>
              <a:t> supprimé par </a:t>
            </a:r>
            <a:r>
              <a:rPr lang="fr-FR" sz="2800" b="1" dirty="0">
                <a:solidFill>
                  <a:srgbClr val="00B050"/>
                </a:solidFill>
              </a:rPr>
              <a:t>%s'</a:t>
            </a:r>
            <a:r>
              <a:rPr lang="fr-FR" sz="2800" dirty="0"/>
              <a:t>, 'French', '</a:t>
            </a:r>
            <a:r>
              <a:rPr lang="fr-FR" sz="2800" b="1" dirty="0" err="1">
                <a:solidFill>
                  <a:srgbClr val="C00000"/>
                </a:solidFill>
              </a:rPr>
              <a:t>true</a:t>
            </a:r>
            <a:r>
              <a:rPr lang="fr-FR" sz="2800" b="1" dirty="0">
                <a:solidFill>
                  <a:srgbClr val="C00000"/>
                </a:solidFill>
              </a:rPr>
              <a:t>'</a:t>
            </a:r>
            <a:endParaRPr lang="fr-FR" sz="2800" dirty="0"/>
          </a:p>
        </p:txBody>
      </p:sp>
      <p:sp>
        <p:nvSpPr>
          <p:cNvPr id="243716" name="Espace réservé du numéro de diapositive 1">
            <a:extLst>
              <a:ext uri="{FF2B5EF4-FFF2-40B4-BE49-F238E27FC236}">
                <a16:creationId xmlns:a16="http://schemas.microsoft.com/office/drawing/2014/main" id="{F0172057-1575-430D-8A3E-20ABE5C67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956550" y="6396038"/>
            <a:ext cx="1111250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FFA0DCB-7FAB-4B03-B453-8A20D1A71EA8}" type="slidenum">
              <a:rPr lang="fr-FR" altLang="fr-FR" sz="9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228</a:t>
            </a:fld>
            <a:endParaRPr lang="fr-FR" altLang="fr-FR" sz="900">
              <a:solidFill>
                <a:srgbClr val="898989"/>
              </a:solidFill>
            </a:endParaRPr>
          </a:p>
        </p:txBody>
      </p:sp>
      <p:sp>
        <p:nvSpPr>
          <p:cNvPr id="243717" name="Espace réservé de la date 3">
            <a:extLst>
              <a:ext uri="{FF2B5EF4-FFF2-40B4-BE49-F238E27FC236}">
                <a16:creationId xmlns:a16="http://schemas.microsoft.com/office/drawing/2014/main" id="{B665B25F-428F-45F5-B01F-0D5B8EC287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9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itre 1">
            <a:extLst>
              <a:ext uri="{FF2B5EF4-FFF2-40B4-BE49-F238E27FC236}">
                <a16:creationId xmlns:a16="http://schemas.microsoft.com/office/drawing/2014/main" id="{E0C514EF-A213-43B3-8342-0D00056B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25" y="280988"/>
            <a:ext cx="7202488" cy="627062"/>
          </a:xfrm>
        </p:spPr>
        <p:txBody>
          <a:bodyPr/>
          <a:lstStyle/>
          <a:p>
            <a:pPr eaLnBrk="1" hangingPunct="1"/>
            <a:r>
              <a:rPr lang="fr-FR" altLang="fr-FR" sz="3400" b="1"/>
              <a:t>Alertes définies par l’utilisateur (suite)</a:t>
            </a:r>
          </a:p>
        </p:txBody>
      </p:sp>
      <p:sp>
        <p:nvSpPr>
          <p:cNvPr id="9219" name="Espace réservé du contenu 2">
            <a:extLst>
              <a:ext uri="{FF2B5EF4-FFF2-40B4-BE49-F238E27FC236}">
                <a16:creationId xmlns:a16="http://schemas.microsoft.com/office/drawing/2014/main" id="{B600DF43-D05F-4C46-9E78-8F7264CB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1196975"/>
            <a:ext cx="6680200" cy="46085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Déclenchement de l’erreur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Char char="-"/>
              <a:defRPr/>
            </a:pPr>
            <a:r>
              <a:rPr lang="fr-FR" altLang="fr-FR" dirty="0"/>
              <a:t>À partir d’une procédure ou un trigger</a:t>
            </a:r>
          </a:p>
          <a:p>
            <a:pPr lvl="1" eaLnBrk="1" hangingPunct="1">
              <a:lnSpc>
                <a:spcPct val="150000"/>
              </a:lnSpc>
              <a:buFont typeface="Calibri" panose="020F0502020204030204" pitchFamily="34" charset="0"/>
              <a:buChar char="-"/>
              <a:defRPr/>
            </a:pPr>
            <a:r>
              <a:rPr lang="fr-FR" altLang="fr-FR" dirty="0"/>
              <a:t>Utilisation de </a:t>
            </a:r>
            <a:r>
              <a:rPr lang="fr-FR" altLang="fr-FR" b="1" dirty="0"/>
              <a:t>RAISERROR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fr-FR" altLang="fr-FR" b="1" u="sng" dirty="0"/>
              <a:t>Exemple :</a:t>
            </a: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fr-FR" altLang="fr-FR" sz="2800" b="1" i="1" dirty="0">
                <a:solidFill>
                  <a:srgbClr val="FF0000"/>
                </a:solidFill>
              </a:rPr>
              <a:t>RAISERROR</a:t>
            </a:r>
            <a:r>
              <a:rPr lang="fr-FR" altLang="fr-FR" sz="2800" i="1" dirty="0">
                <a:solidFill>
                  <a:srgbClr val="FF0000"/>
                </a:solidFill>
              </a:rPr>
              <a:t> (50099, 16, 1, @</a:t>
            </a:r>
            <a:r>
              <a:rPr lang="fr-FR" altLang="fr-FR" sz="2800" i="1" dirty="0" err="1">
                <a:solidFill>
                  <a:srgbClr val="FF0000"/>
                </a:solidFill>
              </a:rPr>
              <a:t>CustomerID</a:t>
            </a:r>
            <a:r>
              <a:rPr lang="fr-FR" altLang="fr-FR" sz="2800" i="1" dirty="0">
                <a:solidFill>
                  <a:srgbClr val="FF0000"/>
                </a:solidFill>
              </a:rPr>
              <a:t>, @</a:t>
            </a:r>
            <a:r>
              <a:rPr lang="fr-FR" altLang="fr-FR" sz="2800" i="1" dirty="0" err="1">
                <a:solidFill>
                  <a:srgbClr val="FF0000"/>
                </a:solidFill>
              </a:rPr>
              <a:t>username</a:t>
            </a:r>
            <a:r>
              <a:rPr lang="fr-FR" altLang="fr-FR" sz="2800" i="1" dirty="0">
                <a:solidFill>
                  <a:srgbClr val="FF0000"/>
                </a:solidFill>
              </a:rPr>
              <a:t>)</a:t>
            </a:r>
            <a:endParaRPr lang="fr-FR" altLang="fr-FR" sz="2800" dirty="0"/>
          </a:p>
        </p:txBody>
      </p:sp>
      <p:sp>
        <p:nvSpPr>
          <p:cNvPr id="244740" name="Espace réservé du numéro de diapositive 1">
            <a:extLst>
              <a:ext uri="{FF2B5EF4-FFF2-40B4-BE49-F238E27FC236}">
                <a16:creationId xmlns:a16="http://schemas.microsoft.com/office/drawing/2014/main" id="{E97501FA-45C4-429B-AFB6-C3F68546E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308850" y="6323013"/>
            <a:ext cx="151130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35B5C92-C36E-460D-9781-B5365366234E}" type="slidenum">
              <a:rPr lang="fr-FR" altLang="fr-FR" sz="9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229</a:t>
            </a:fld>
            <a:endParaRPr lang="fr-FR" altLang="fr-FR" sz="900">
              <a:solidFill>
                <a:srgbClr val="898989"/>
              </a:solidFill>
            </a:endParaRPr>
          </a:p>
        </p:txBody>
      </p:sp>
      <p:sp>
        <p:nvSpPr>
          <p:cNvPr id="244741" name="Espace réservé de la date 3">
            <a:extLst>
              <a:ext uri="{FF2B5EF4-FFF2-40B4-BE49-F238E27FC236}">
                <a16:creationId xmlns:a16="http://schemas.microsoft.com/office/drawing/2014/main" id="{E0C423F3-CA75-42A4-8EF3-9F48309813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9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u contenu 4">
            <a:extLst>
              <a:ext uri="{FF2B5EF4-FFF2-40B4-BE49-F238E27FC236}">
                <a16:creationId xmlns:a16="http://schemas.microsoft.com/office/drawing/2014/main" id="{FDDAEDB3-7415-4A68-8524-0825DA01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052513"/>
            <a:ext cx="8064500" cy="5329237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/>
              <a:t>Services Internet MS</a:t>
            </a:r>
            <a:r>
              <a:rPr lang="fr-FR" altLang="fr-FR" sz="3000"/>
              <a:t>: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400"/>
              <a:t>SQL Server </a:t>
            </a:r>
            <a:r>
              <a:rPr lang="fr-FR" altLang="fr-FR" sz="2400" b="1" i="1"/>
              <a:t>utilise </a:t>
            </a:r>
            <a:r>
              <a:rPr lang="fr-FR" altLang="fr-FR" sz="2400" b="1" i="1">
                <a:solidFill>
                  <a:srgbClr val="FF0000"/>
                </a:solidFill>
              </a:rPr>
              <a:t>IIS</a:t>
            </a:r>
            <a:r>
              <a:rPr lang="fr-FR" altLang="fr-FR" sz="2400" b="1" i="1"/>
              <a:t> </a:t>
            </a:r>
            <a:r>
              <a:rPr lang="fr-FR" altLang="fr-FR" sz="2400"/>
              <a:t>pour que les navigateurs Internet puissent </a:t>
            </a:r>
            <a:r>
              <a:rPr lang="fr-FR" altLang="fr-FR" sz="2400" b="1">
                <a:solidFill>
                  <a:srgbClr val="FF0000"/>
                </a:solidFill>
              </a:rPr>
              <a:t>accéder à une BD</a:t>
            </a:r>
            <a:r>
              <a:rPr lang="fr-FR" altLang="fr-FR" sz="2400"/>
              <a:t> SQL Server à l’aide du protocole HTTP.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/>
              <a:t>Windows Clustering </a:t>
            </a:r>
            <a:r>
              <a:rPr lang="fr-FR" altLang="fr-FR" sz="3000"/>
              <a:t>: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2400"/>
              <a:t>prend en charge la </a:t>
            </a:r>
            <a:r>
              <a:rPr lang="fr-FR" altLang="fr-FR" sz="2400" b="1">
                <a:solidFill>
                  <a:srgbClr val="FF0000"/>
                </a:solidFill>
              </a:rPr>
              <a:t>connexion de deux serveurs </a:t>
            </a:r>
            <a:r>
              <a:rPr lang="fr-FR" altLang="fr-FR" sz="2400"/>
              <a:t>ou nœuds dans un cluster pour une disponibilité plus élevée.</a:t>
            </a:r>
          </a:p>
          <a:p>
            <a:pPr marL="720725" lvl="2" indent="-274638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b="1"/>
              <a:t>SQL Server fonctionne avec  WC </a:t>
            </a:r>
            <a:r>
              <a:rPr lang="fr-FR" altLang="fr-FR"/>
              <a:t>pour basculer automatiquement vers le nœud secondaire en cas de défaillance du nœud principal.</a:t>
            </a:r>
          </a:p>
        </p:txBody>
      </p:sp>
      <p:sp>
        <p:nvSpPr>
          <p:cNvPr id="32771" name="Sous-titre 2">
            <a:extLst>
              <a:ext uri="{FF2B5EF4-FFF2-40B4-BE49-F238E27FC236}">
                <a16:creationId xmlns:a16="http://schemas.microsoft.com/office/drawing/2014/main" id="{A6BE8C96-5879-4729-B2AD-8331ADD0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71438"/>
            <a:ext cx="8229600" cy="909637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1.2 Intégration de SQL Server</a:t>
            </a:r>
            <a:br>
              <a:rPr lang="fr-FR" altLang="fr-FR" sz="4000" b="1"/>
            </a:br>
            <a:r>
              <a:rPr lang="fr-FR" altLang="fr-FR" sz="3600" i="1">
                <a:solidFill>
                  <a:srgbClr val="C00000"/>
                </a:solidFill>
              </a:rPr>
              <a:t>Intégration de SQL Server à W-2000 (suite)</a:t>
            </a:r>
            <a:endParaRPr lang="fr-FR" altLang="fr-FR" sz="4000" b="1"/>
          </a:p>
        </p:txBody>
      </p:sp>
      <p:sp>
        <p:nvSpPr>
          <p:cNvPr id="32772" name="Espace réservé du numéro de diapositive 3">
            <a:extLst>
              <a:ext uri="{FF2B5EF4-FFF2-40B4-BE49-F238E27FC236}">
                <a16:creationId xmlns:a16="http://schemas.microsoft.com/office/drawing/2014/main" id="{76F8F144-9674-4004-8FAE-4E759F7B6E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690A51-9131-41CF-8EF0-44C6D9E63FD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2773" name="Espace réservé de la date 2">
            <a:extLst>
              <a:ext uri="{FF2B5EF4-FFF2-40B4-BE49-F238E27FC236}">
                <a16:creationId xmlns:a16="http://schemas.microsoft.com/office/drawing/2014/main" id="{9E3F53DE-0CA2-4668-AB02-58D005593C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itre 1">
            <a:extLst>
              <a:ext uri="{FF2B5EF4-FFF2-40B4-BE49-F238E27FC236}">
                <a16:creationId xmlns:a16="http://schemas.microsoft.com/office/drawing/2014/main" id="{4308DA3A-E839-4CF2-9771-7F757C33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3" y="44450"/>
            <a:ext cx="6373812" cy="581025"/>
          </a:xfrm>
        </p:spPr>
        <p:txBody>
          <a:bodyPr/>
          <a:lstStyle/>
          <a:p>
            <a:pPr eaLnBrk="1" hangingPunct="1"/>
            <a:r>
              <a:rPr lang="fr-FR" altLang="fr-FR" sz="3400" b="1"/>
              <a:t>Alertes Performances</a:t>
            </a:r>
          </a:p>
        </p:txBody>
      </p:sp>
      <p:sp>
        <p:nvSpPr>
          <p:cNvPr id="16387" name="Espace réservé du contenu 2">
            <a:extLst>
              <a:ext uri="{FF2B5EF4-FFF2-40B4-BE49-F238E27FC236}">
                <a16:creationId xmlns:a16="http://schemas.microsoft.com/office/drawing/2014/main" id="{0CDD47F1-8E0D-4089-A12B-78B1D192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25475"/>
            <a:ext cx="7704137" cy="577056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 Sur des </a:t>
            </a:r>
            <a:r>
              <a:rPr lang="fr-FR" altLang="fr-FR" sz="3000" b="1" dirty="0">
                <a:solidFill>
                  <a:srgbClr val="FF0000"/>
                </a:solidFill>
              </a:rPr>
              <a:t>ressources SQL Server </a:t>
            </a:r>
            <a:r>
              <a:rPr lang="fr-FR" altLang="fr-FR" sz="3000" dirty="0"/>
              <a:t>:</a:t>
            </a:r>
          </a:p>
          <a:p>
            <a:pPr marL="540000" lvl="1" indent="-288000" eaLnBrk="1" hangingPunct="1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dirty="0"/>
              <a:t>Méthodes d’accès</a:t>
            </a:r>
          </a:p>
          <a:p>
            <a:pPr marL="540000" lvl="1" indent="-288000" eaLnBrk="1" hangingPunct="1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dirty="0"/>
              <a:t>Gestionnaires de tampons</a:t>
            </a:r>
          </a:p>
          <a:p>
            <a:pPr marL="540000" lvl="1" indent="-288000" eaLnBrk="1" hangingPunct="1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dirty="0"/>
              <a:t>Gestionnaire de cache</a:t>
            </a:r>
          </a:p>
          <a:p>
            <a:pPr marL="540000" lvl="1" indent="-288000" eaLnBrk="1" hangingPunct="1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dirty="0"/>
              <a:t>Bases de données</a:t>
            </a:r>
          </a:p>
          <a:p>
            <a:pPr marL="540000" lvl="1" indent="-288000" eaLnBrk="1" hangingPunct="1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dirty="0"/>
              <a:t>Verrous</a:t>
            </a:r>
          </a:p>
          <a:p>
            <a:pPr marL="540000" lvl="1" indent="-288000" eaLnBrk="1" hangingPunct="1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dirty="0"/>
              <a:t>Statistiques SQL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b="1" u="sng" dirty="0"/>
              <a:t> Exemple :</a:t>
            </a:r>
          </a:p>
          <a:p>
            <a:pPr marL="180000" lvl="1" indent="-180000" eaLnBrk="1" hangingPunct="1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dirty="0"/>
              <a:t>Alerte qui se déclenche lorsque le </a:t>
            </a:r>
            <a:r>
              <a:rPr lang="fr-FR" altLang="fr-FR" b="1" dirty="0">
                <a:solidFill>
                  <a:srgbClr val="FF0000"/>
                </a:solidFill>
              </a:rPr>
              <a:t>LOG</a:t>
            </a:r>
            <a:r>
              <a:rPr lang="fr-FR" altLang="fr-FR" dirty="0"/>
              <a:t> d’une BD </a:t>
            </a:r>
            <a:r>
              <a:rPr lang="fr-FR" altLang="fr-FR" b="1" dirty="0">
                <a:solidFill>
                  <a:srgbClr val="FF0000"/>
                </a:solidFill>
              </a:rPr>
              <a:t>dépasse 75% </a:t>
            </a:r>
            <a:r>
              <a:rPr lang="fr-FR" altLang="fr-FR" dirty="0"/>
              <a:t>de sa capacité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b="1" u="sng" dirty="0"/>
              <a:t>Réponse à cette alerte :</a:t>
            </a:r>
            <a:r>
              <a:rPr lang="fr-FR" altLang="fr-FR" dirty="0"/>
              <a:t> </a:t>
            </a:r>
            <a:r>
              <a:rPr lang="fr-FR" altLang="fr-FR" b="1" dirty="0">
                <a:solidFill>
                  <a:srgbClr val="FF0000"/>
                </a:solidFill>
              </a:rPr>
              <a:t>Sauvegarder</a:t>
            </a:r>
            <a:r>
              <a:rPr lang="fr-FR" altLang="fr-FR" dirty="0">
                <a:solidFill>
                  <a:srgbClr val="FF0000"/>
                </a:solidFill>
              </a:rPr>
              <a:t> </a:t>
            </a:r>
            <a:r>
              <a:rPr lang="fr-FR" altLang="fr-FR" dirty="0"/>
              <a:t>le LOG et </a:t>
            </a:r>
            <a:r>
              <a:rPr lang="fr-FR" altLang="fr-FR" b="1" dirty="0">
                <a:solidFill>
                  <a:srgbClr val="FF0000"/>
                </a:solidFill>
              </a:rPr>
              <a:t>notifier</a:t>
            </a:r>
            <a:r>
              <a:rPr lang="fr-FR" altLang="fr-FR" dirty="0">
                <a:solidFill>
                  <a:srgbClr val="FF0000"/>
                </a:solidFill>
              </a:rPr>
              <a:t> </a:t>
            </a:r>
            <a:r>
              <a:rPr lang="fr-FR" altLang="fr-FR" dirty="0"/>
              <a:t>l’administrateur de la BD</a:t>
            </a:r>
          </a:p>
        </p:txBody>
      </p:sp>
      <p:sp>
        <p:nvSpPr>
          <p:cNvPr id="245764" name="Espace réservé du numéro de diapositive 1">
            <a:extLst>
              <a:ext uri="{FF2B5EF4-FFF2-40B4-BE49-F238E27FC236}">
                <a16:creationId xmlns:a16="http://schemas.microsoft.com/office/drawing/2014/main" id="{03EB15AA-AC18-4938-B2FA-9EC062E48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667625" y="6396038"/>
            <a:ext cx="1225550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1A5185E-9246-48D7-B063-82350F22633D}" type="slidenum">
              <a:rPr lang="fr-FR" altLang="fr-FR" sz="9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230</a:t>
            </a:fld>
            <a:endParaRPr lang="fr-FR" altLang="fr-FR" sz="900">
              <a:solidFill>
                <a:srgbClr val="898989"/>
              </a:solidFill>
            </a:endParaRPr>
          </a:p>
        </p:txBody>
      </p:sp>
      <p:sp>
        <p:nvSpPr>
          <p:cNvPr id="245765" name="Espace réservé de la date 3">
            <a:extLst>
              <a:ext uri="{FF2B5EF4-FFF2-40B4-BE49-F238E27FC236}">
                <a16:creationId xmlns:a16="http://schemas.microsoft.com/office/drawing/2014/main" id="{DAF84BF8-CBB1-4002-AA2F-990E370BB7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9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re 1">
            <a:extLst>
              <a:ext uri="{FF2B5EF4-FFF2-40B4-BE49-F238E27FC236}">
                <a16:creationId xmlns:a16="http://schemas.microsoft.com/office/drawing/2014/main" id="{C3D17611-B846-43FB-A9F1-D811EF87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3" y="354013"/>
            <a:ext cx="6373812" cy="627062"/>
          </a:xfrm>
        </p:spPr>
        <p:txBody>
          <a:bodyPr/>
          <a:lstStyle/>
          <a:p>
            <a:pPr eaLnBrk="1" hangingPunct="1"/>
            <a:r>
              <a:rPr lang="fr-FR" altLang="fr-FR" sz="3400" b="1"/>
              <a:t>Transfert d’événement</a:t>
            </a:r>
          </a:p>
        </p:txBody>
      </p:sp>
      <p:sp>
        <p:nvSpPr>
          <p:cNvPr id="246787" name="Espace réservé du contenu 2">
            <a:extLst>
              <a:ext uri="{FF2B5EF4-FFF2-40B4-BE49-F238E27FC236}">
                <a16:creationId xmlns:a16="http://schemas.microsoft.com/office/drawing/2014/main" id="{100D2FF6-7F0E-475E-AEB3-F1D92F22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1266825"/>
            <a:ext cx="7354888" cy="4465638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 b="1"/>
              <a:t> Objectif :</a:t>
            </a:r>
            <a:endParaRPr lang="fr-FR" altLang="fr-FR" sz="3000"/>
          </a:p>
          <a:p>
            <a:pPr marL="539750" lvl="1" indent="-179388" eaLnBrk="1" hangingPunct="1">
              <a:lnSpc>
                <a:spcPct val="150000"/>
              </a:lnSpc>
              <a:spcBef>
                <a:spcPts val="600"/>
              </a:spcBef>
              <a:buFont typeface="Calibri" panose="020F0502020204030204" pitchFamily="34" charset="0"/>
              <a:buChar char="-"/>
            </a:pPr>
            <a:r>
              <a:rPr lang="fr-FR" altLang="fr-FR"/>
              <a:t> Désigner </a:t>
            </a:r>
            <a:r>
              <a:rPr lang="fr-FR" altLang="fr-FR" b="1">
                <a:solidFill>
                  <a:srgbClr val="FF0000"/>
                </a:solidFill>
              </a:rPr>
              <a:t>un serveur qui recevra tous les messages</a:t>
            </a:r>
            <a:r>
              <a:rPr lang="fr-FR" altLang="fr-FR"/>
              <a:t> de niveau de gravité &gt;= Valeur</a:t>
            </a:r>
          </a:p>
          <a:p>
            <a:pPr marL="539750" lvl="1" indent="-179388" eaLnBrk="1" hangingPunct="1">
              <a:lnSpc>
                <a:spcPct val="150000"/>
              </a:lnSpc>
              <a:spcBef>
                <a:spcPts val="600"/>
              </a:spcBef>
              <a:buFont typeface="Calibri" panose="020F0502020204030204" pitchFamily="34" charset="0"/>
              <a:buChar char="-"/>
            </a:pPr>
            <a:r>
              <a:rPr lang="fr-FR" altLang="fr-FR"/>
              <a:t> </a:t>
            </a:r>
            <a:r>
              <a:rPr lang="fr-FR" altLang="fr-FR" b="1">
                <a:solidFill>
                  <a:srgbClr val="FF0000"/>
                </a:solidFill>
              </a:rPr>
              <a:t>Centraliser</a:t>
            </a:r>
            <a:r>
              <a:rPr lang="fr-FR" altLang="fr-FR"/>
              <a:t> le traitement</a:t>
            </a:r>
          </a:p>
          <a:p>
            <a:pPr marL="539750" lvl="1" indent="-179388" eaLnBrk="1" hangingPunct="1">
              <a:lnSpc>
                <a:spcPct val="150000"/>
              </a:lnSpc>
              <a:spcBef>
                <a:spcPts val="600"/>
              </a:spcBef>
              <a:buFont typeface="Calibri" panose="020F0502020204030204" pitchFamily="34" charset="0"/>
              <a:buChar char="-"/>
            </a:pPr>
            <a:r>
              <a:rPr lang="fr-FR" altLang="fr-FR"/>
              <a:t>Donc </a:t>
            </a:r>
            <a:r>
              <a:rPr lang="fr-FR" altLang="fr-FR" b="1">
                <a:solidFill>
                  <a:srgbClr val="FF0000"/>
                </a:solidFill>
              </a:rPr>
              <a:t>définir la réaction </a:t>
            </a:r>
            <a:r>
              <a:rPr lang="fr-FR" altLang="fr-FR"/>
              <a:t>aux différentes alertes sur un </a:t>
            </a:r>
            <a:r>
              <a:rPr lang="fr-FR" altLang="fr-FR" b="1">
                <a:solidFill>
                  <a:srgbClr val="FF0000"/>
                </a:solidFill>
              </a:rPr>
              <a:t>même serveur </a:t>
            </a:r>
            <a:r>
              <a:rPr lang="fr-FR" altLang="fr-FR"/>
              <a:t>SQL Server</a:t>
            </a:r>
          </a:p>
        </p:txBody>
      </p:sp>
      <p:sp>
        <p:nvSpPr>
          <p:cNvPr id="246788" name="Espace réservé du numéro de diapositive 1">
            <a:extLst>
              <a:ext uri="{FF2B5EF4-FFF2-40B4-BE49-F238E27FC236}">
                <a16:creationId xmlns:a16="http://schemas.microsoft.com/office/drawing/2014/main" id="{87FCA1EB-E90A-4947-A996-816733C26B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596188" y="6323013"/>
            <a:ext cx="1079500" cy="398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2950506-F0E9-41B0-956F-081A4BF86E13}" type="slidenum">
              <a:rPr lang="fr-FR" altLang="fr-FR" sz="9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231</a:t>
            </a:fld>
            <a:endParaRPr lang="fr-FR" altLang="fr-FR" sz="900">
              <a:solidFill>
                <a:srgbClr val="898989"/>
              </a:solidFill>
            </a:endParaRPr>
          </a:p>
        </p:txBody>
      </p:sp>
      <p:sp>
        <p:nvSpPr>
          <p:cNvPr id="246789" name="Espace réservé de la date 3">
            <a:extLst>
              <a:ext uri="{FF2B5EF4-FFF2-40B4-BE49-F238E27FC236}">
                <a16:creationId xmlns:a16="http://schemas.microsoft.com/office/drawing/2014/main" id="{BBE76F7F-37FD-42E2-8E50-F5E2D30828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9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itre 1">
            <a:extLst>
              <a:ext uri="{FF2B5EF4-FFF2-40B4-BE49-F238E27FC236}">
                <a16:creationId xmlns:a16="http://schemas.microsoft.com/office/drawing/2014/main" id="{06A65FEF-10EC-43D4-94EE-9CE18556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3" y="115888"/>
            <a:ext cx="6373812" cy="628650"/>
          </a:xfrm>
        </p:spPr>
        <p:txBody>
          <a:bodyPr/>
          <a:lstStyle/>
          <a:p>
            <a:pPr eaLnBrk="1" hangingPunct="1"/>
            <a:r>
              <a:rPr lang="fr-FR" altLang="fr-FR" sz="3400" b="1"/>
              <a:t>Transfert d’événement (suite)</a:t>
            </a:r>
          </a:p>
        </p:txBody>
      </p:sp>
      <p:sp>
        <p:nvSpPr>
          <p:cNvPr id="247811" name="Espace réservé du contenu 2">
            <a:extLst>
              <a:ext uri="{FF2B5EF4-FFF2-40B4-BE49-F238E27FC236}">
                <a16:creationId xmlns:a16="http://schemas.microsoft.com/office/drawing/2014/main" id="{4858AB96-F15C-4348-B213-05E003447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744538"/>
            <a:ext cx="7632700" cy="56118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 b="1"/>
              <a:t>Avantages</a:t>
            </a:r>
          </a:p>
          <a:p>
            <a:pPr marL="539750" lvl="1" indent="-179388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b="1">
                <a:solidFill>
                  <a:srgbClr val="FF0000"/>
                </a:solidFill>
              </a:rPr>
              <a:t>Centralisation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donc gestion simplifiée des alertes</a:t>
            </a:r>
          </a:p>
          <a:p>
            <a:pPr marL="539750" lvl="1" indent="-179388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b="1">
                <a:solidFill>
                  <a:srgbClr val="FF0000"/>
                </a:solidFill>
              </a:rPr>
              <a:t>Réduire l’administration </a:t>
            </a:r>
            <a:r>
              <a:rPr lang="fr-FR" altLang="fr-FR"/>
              <a:t>sur les autres serveurs</a:t>
            </a:r>
          </a:p>
          <a:p>
            <a:pPr marL="539750" lvl="1" indent="-179388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b="1">
                <a:solidFill>
                  <a:srgbClr val="FF0000"/>
                </a:solidFill>
              </a:rPr>
              <a:t>Temps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de mise en œuvre </a:t>
            </a:r>
            <a:r>
              <a:rPr lang="fr-FR" altLang="fr-FR" b="1">
                <a:solidFill>
                  <a:srgbClr val="FF0000"/>
                </a:solidFill>
              </a:rPr>
              <a:t>réduit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car les alertes ne sont définies qu’une seule fois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 b="1"/>
              <a:t>Inconvénients</a:t>
            </a:r>
          </a:p>
          <a:p>
            <a:pPr marL="539750" lvl="1" indent="-179388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/>
              <a:t>Augmentation du </a:t>
            </a:r>
            <a:r>
              <a:rPr lang="fr-FR" altLang="fr-FR" b="1">
                <a:solidFill>
                  <a:srgbClr val="FF0000"/>
                </a:solidFill>
              </a:rPr>
              <a:t>trafic réseau</a:t>
            </a:r>
          </a:p>
          <a:p>
            <a:pPr marL="539750" lvl="1" indent="-179388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/>
              <a:t>Point de défaillance </a:t>
            </a:r>
            <a:r>
              <a:rPr lang="fr-FR" altLang="fr-FR" b="1">
                <a:solidFill>
                  <a:srgbClr val="FF0000"/>
                </a:solidFill>
              </a:rPr>
              <a:t>unique</a:t>
            </a:r>
          </a:p>
          <a:p>
            <a:pPr marL="539750" lvl="1" indent="-179388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b="1">
                <a:solidFill>
                  <a:srgbClr val="FF0000"/>
                </a:solidFill>
              </a:rPr>
              <a:t>Charge de travail </a:t>
            </a:r>
            <a:r>
              <a:rPr lang="fr-FR" altLang="fr-FR"/>
              <a:t>pour le serveur qui centralise</a:t>
            </a:r>
          </a:p>
        </p:txBody>
      </p:sp>
      <p:sp>
        <p:nvSpPr>
          <p:cNvPr id="247812" name="Espace réservé du numéro de diapositive 1">
            <a:extLst>
              <a:ext uri="{FF2B5EF4-FFF2-40B4-BE49-F238E27FC236}">
                <a16:creationId xmlns:a16="http://schemas.microsoft.com/office/drawing/2014/main" id="{309D520B-C73E-41AA-96D0-12A466F489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380288" y="6396038"/>
            <a:ext cx="1430337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8D7F369-A4C9-4D7A-806C-433496DC1270}" type="slidenum">
              <a:rPr lang="fr-FR" altLang="fr-FR" sz="9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232</a:t>
            </a:fld>
            <a:endParaRPr lang="fr-FR" altLang="fr-FR" sz="900">
              <a:solidFill>
                <a:srgbClr val="898989"/>
              </a:solidFill>
            </a:endParaRPr>
          </a:p>
        </p:txBody>
      </p:sp>
      <p:sp>
        <p:nvSpPr>
          <p:cNvPr id="247813" name="Espace réservé de la date 3">
            <a:extLst>
              <a:ext uri="{FF2B5EF4-FFF2-40B4-BE49-F238E27FC236}">
                <a16:creationId xmlns:a16="http://schemas.microsoft.com/office/drawing/2014/main" id="{BFFFFCA0-5227-4F4B-91E6-1C2DA5F39B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9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0BA52-22BB-4C49-BF10-329B9729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450"/>
            <a:ext cx="9144000" cy="6477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5. Exécution de tâches administratives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2482F-3BD3-4EB6-A06E-7E33957B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765175"/>
            <a:ext cx="8351837" cy="5543550"/>
          </a:xfrm>
          <a:ln>
            <a:solidFill>
              <a:schemeClr val="accent1"/>
            </a:solidFill>
          </a:ln>
        </p:spPr>
        <p:txBody>
          <a:bodyPr lIns="72000" tIns="0" rIns="72000" bIns="0" rtlCol="0">
            <a:normAutofit fontScale="85000" lnSpcReduction="10000"/>
          </a:bodyPr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5.1 Tâches liées à la configuration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5.2 Tâches de routine liées à l’administration de SQL Server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5.3 Automatisation des tâches de maintenance de routine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5.4 Création d’alertes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800" b="1" dirty="0">
                <a:solidFill>
                  <a:srgbClr val="C00000"/>
                </a:solidFill>
              </a:rPr>
              <a:t>5.5 Résolution des problèmes liés à l’automatisation de SQL Server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5.6 Automatisation de travaux sur plusieurs serveurs</a:t>
            </a:r>
          </a:p>
        </p:txBody>
      </p:sp>
      <p:sp>
        <p:nvSpPr>
          <p:cNvPr id="248836" name="Espace réservé du numéro de diapositive 3">
            <a:extLst>
              <a:ext uri="{FF2B5EF4-FFF2-40B4-BE49-F238E27FC236}">
                <a16:creationId xmlns:a16="http://schemas.microsoft.com/office/drawing/2014/main" id="{FE827E58-EC3C-4D62-BE2D-6142E5868B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E43D4C-A7CB-4564-9128-A7800B4605C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48837" name="Espace réservé de la date 4">
            <a:extLst>
              <a:ext uri="{FF2B5EF4-FFF2-40B4-BE49-F238E27FC236}">
                <a16:creationId xmlns:a16="http://schemas.microsoft.com/office/drawing/2014/main" id="{B9A8CDE6-9FF5-42C5-A269-FEFA66B300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itre 1">
            <a:extLst>
              <a:ext uri="{FF2B5EF4-FFF2-40B4-BE49-F238E27FC236}">
                <a16:creationId xmlns:a16="http://schemas.microsoft.com/office/drawing/2014/main" id="{6A252428-A8C7-470F-A203-C4A9A637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5888"/>
            <a:ext cx="8424863" cy="1081087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/>
              <a:t>5.5 Résolution des problèmes liés à l’automatisation de SQL Server</a:t>
            </a:r>
          </a:p>
        </p:txBody>
      </p:sp>
      <p:sp>
        <p:nvSpPr>
          <p:cNvPr id="247811" name="Espace réservé du contenu 2">
            <a:extLst>
              <a:ext uri="{FF2B5EF4-FFF2-40B4-BE49-F238E27FC236}">
                <a16:creationId xmlns:a16="http://schemas.microsoft.com/office/drawing/2014/main" id="{A168DEDD-09B4-46D1-923D-55959FB3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341438"/>
            <a:ext cx="7416800" cy="46085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108000" tIns="0" rIns="108000" bIns="0"/>
          <a:lstStyle/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dirty="0"/>
              <a:t>Si Travaux, alertes ou notifications automatisés </a:t>
            </a:r>
            <a:r>
              <a:rPr lang="fr-FR" altLang="fr-FR" b="1" dirty="0">
                <a:solidFill>
                  <a:srgbClr val="FF0000"/>
                </a:solidFill>
              </a:rPr>
              <a:t>ne fonctionnent pas correctement</a:t>
            </a:r>
            <a:r>
              <a:rPr lang="fr-FR" altLang="fr-FR" dirty="0"/>
              <a:t> alors :</a:t>
            </a:r>
          </a:p>
          <a:p>
            <a:pPr marL="360000" lvl="1" indent="-180000"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dirty="0"/>
              <a:t>vérifier que l’Agent SQL Server est </a:t>
            </a:r>
            <a:r>
              <a:rPr lang="fr-FR" altLang="fr-FR" b="1" dirty="0"/>
              <a:t>démarré</a:t>
            </a:r>
            <a:r>
              <a:rPr lang="fr-FR" altLang="fr-FR" dirty="0"/>
              <a:t>,</a:t>
            </a:r>
          </a:p>
          <a:p>
            <a:pPr marL="360000" lvl="1" indent="-180000"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dirty="0"/>
              <a:t>vérifier que le rôle </a:t>
            </a:r>
            <a:r>
              <a:rPr lang="fr-FR" altLang="fr-FR" b="1" dirty="0" err="1"/>
              <a:t>sysadmin</a:t>
            </a:r>
            <a:r>
              <a:rPr lang="fr-FR" altLang="fr-FR" dirty="0"/>
              <a:t> est attribué à son compte de connexion</a:t>
            </a:r>
          </a:p>
          <a:p>
            <a:pPr marL="360000" lvl="1" indent="-180000"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dirty="0"/>
              <a:t>vérifier que le </a:t>
            </a:r>
            <a:r>
              <a:rPr lang="fr-FR" altLang="fr-FR" b="1" dirty="0"/>
              <a:t>mot de passe </a:t>
            </a:r>
            <a:r>
              <a:rPr lang="fr-FR" altLang="fr-FR" dirty="0"/>
              <a:t>est valide</a:t>
            </a:r>
          </a:p>
        </p:txBody>
      </p:sp>
      <p:sp>
        <p:nvSpPr>
          <p:cNvPr id="249860" name="Espace réservé du numéro de diapositive 1">
            <a:extLst>
              <a:ext uri="{FF2B5EF4-FFF2-40B4-BE49-F238E27FC236}">
                <a16:creationId xmlns:a16="http://schemas.microsoft.com/office/drawing/2014/main" id="{1B04B395-495A-43C9-A0D7-E354AC2B7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214484-0CEC-44C2-8435-33D7BE60A8F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49861" name="Espace réservé de la date 2">
            <a:extLst>
              <a:ext uri="{FF2B5EF4-FFF2-40B4-BE49-F238E27FC236}">
                <a16:creationId xmlns:a16="http://schemas.microsoft.com/office/drawing/2014/main" id="{41F1D616-C923-4E6A-A1C5-B6E6E768A5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itre 1">
            <a:extLst>
              <a:ext uri="{FF2B5EF4-FFF2-40B4-BE49-F238E27FC236}">
                <a16:creationId xmlns:a16="http://schemas.microsoft.com/office/drawing/2014/main" id="{617D86C6-D433-4109-A03B-F4A4DCCB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4450"/>
            <a:ext cx="8424863" cy="1081088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/>
              <a:t>5.5 Résolution des problèmes liés à l’automatisation de SQL Server (suite)</a:t>
            </a:r>
          </a:p>
        </p:txBody>
      </p:sp>
      <p:sp>
        <p:nvSpPr>
          <p:cNvPr id="250883" name="Espace réservé du contenu 2">
            <a:extLst>
              <a:ext uri="{FF2B5EF4-FFF2-40B4-BE49-F238E27FC236}">
                <a16:creationId xmlns:a16="http://schemas.microsoft.com/office/drawing/2014/main" id="{86CEE6FF-550F-4B53-81C8-1668714A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268413"/>
            <a:ext cx="7559675" cy="48244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108000" tIns="0" rIns="108000" bIns="0"/>
          <a:lstStyle/>
          <a:p>
            <a:pPr marL="179388" lvl="1" indent="-179388"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/>
              <a:t>vérifier que le travail, la planification, l’alerte et l’opérateur sont </a:t>
            </a:r>
            <a:r>
              <a:rPr lang="fr-FR" altLang="fr-FR" b="1">
                <a:solidFill>
                  <a:srgbClr val="FF0000"/>
                </a:solidFill>
              </a:rPr>
              <a:t>activés</a:t>
            </a:r>
          </a:p>
          <a:p>
            <a:pPr marL="179388" lvl="1" indent="-179388"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/>
              <a:t>vérifier que les </a:t>
            </a:r>
            <a:r>
              <a:rPr lang="fr-FR" altLang="fr-FR" b="1">
                <a:solidFill>
                  <a:srgbClr val="FF0000"/>
                </a:solidFill>
              </a:rPr>
              <a:t>utilisateurs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disposent des </a:t>
            </a:r>
            <a:r>
              <a:rPr lang="fr-FR" altLang="fr-FR" b="1">
                <a:solidFill>
                  <a:srgbClr val="FF0000"/>
                </a:solidFill>
              </a:rPr>
              <a:t>autorisations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pour exécuter ces types de travaux</a:t>
            </a:r>
          </a:p>
          <a:p>
            <a:pPr marL="179388" lvl="1" indent="-179388"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/>
              <a:t>vérifier que le </a:t>
            </a:r>
            <a:r>
              <a:rPr lang="fr-FR" altLang="fr-FR" b="1">
                <a:solidFill>
                  <a:srgbClr val="FF0000"/>
                </a:solidFill>
              </a:rPr>
              <a:t>compte d’utilisateur de domaine </a:t>
            </a:r>
            <a:r>
              <a:rPr lang="fr-FR" altLang="fr-FR"/>
              <a:t>utilisé en tant que </a:t>
            </a:r>
            <a:r>
              <a:rPr lang="fr-FR" altLang="fr-FR" b="1">
                <a:solidFill>
                  <a:srgbClr val="FF0000"/>
                </a:solidFill>
              </a:rPr>
              <a:t>compte proxy </a:t>
            </a:r>
            <a:r>
              <a:rPr lang="fr-FR" altLang="fr-FR"/>
              <a:t>dispose des </a:t>
            </a:r>
            <a:r>
              <a:rPr lang="fr-FR" altLang="fr-FR" b="1">
                <a:solidFill>
                  <a:srgbClr val="FF0000"/>
                </a:solidFill>
              </a:rPr>
              <a:t>autorisations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pour exécuter les travaux</a:t>
            </a:r>
          </a:p>
        </p:txBody>
      </p:sp>
      <p:sp>
        <p:nvSpPr>
          <p:cNvPr id="250884" name="Espace réservé du numéro de diapositive 1">
            <a:extLst>
              <a:ext uri="{FF2B5EF4-FFF2-40B4-BE49-F238E27FC236}">
                <a16:creationId xmlns:a16="http://schemas.microsoft.com/office/drawing/2014/main" id="{8D487B6D-8321-42CB-AA90-A2E70830E4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044B69-D472-4BE0-AC43-999D1CE41BB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50885" name="Espace réservé de la date 2">
            <a:extLst>
              <a:ext uri="{FF2B5EF4-FFF2-40B4-BE49-F238E27FC236}">
                <a16:creationId xmlns:a16="http://schemas.microsoft.com/office/drawing/2014/main" id="{BC722612-0836-431C-AFC4-8590EBFB56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re 1">
            <a:extLst>
              <a:ext uri="{FF2B5EF4-FFF2-40B4-BE49-F238E27FC236}">
                <a16:creationId xmlns:a16="http://schemas.microsoft.com/office/drawing/2014/main" id="{AD497949-5043-4655-8A86-96D0FDFD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4450"/>
            <a:ext cx="8424863" cy="1081088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/>
              <a:t>5.5 Résolution des problèmes liés à l’automatisation de SQL Server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A2EBB-69B8-45BC-B734-50B4A5C7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256212"/>
          </a:xfrm>
          <a:ln>
            <a:solidFill>
              <a:schemeClr val="accent1"/>
            </a:solidFill>
          </a:ln>
        </p:spPr>
        <p:txBody>
          <a:bodyPr lIns="36000" tIns="0" rIns="36000" bIns="0" rtlCol="0">
            <a:noAutofit/>
          </a:bodyPr>
          <a:lstStyle/>
          <a:p>
            <a:pPr marL="360000" lvl="1" indent="-180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b="1" dirty="0">
                <a:latin typeface="+mj-lt"/>
              </a:rPr>
              <a:t>consulter les </a:t>
            </a:r>
            <a:r>
              <a:rPr lang="fr-FR" b="1" dirty="0">
                <a:solidFill>
                  <a:srgbClr val="FF0000"/>
                </a:solidFill>
                <a:latin typeface="+mj-lt"/>
              </a:rPr>
              <a:t>messages d’erreurs </a:t>
            </a:r>
            <a:r>
              <a:rPr lang="fr-FR" dirty="0">
                <a:latin typeface="+mj-lt"/>
              </a:rPr>
              <a:t>dans le journal d’applications Windows et les journaux d’erreurs de l’Agent SQL Server pour déterminer l’origine du problème et le résoudre</a:t>
            </a:r>
          </a:p>
          <a:p>
            <a:pPr marL="360000" lvl="1" indent="-180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b="1" dirty="0">
                <a:latin typeface="+mj-lt"/>
              </a:rPr>
              <a:t>vérifier que la </a:t>
            </a:r>
            <a:r>
              <a:rPr lang="fr-FR" b="1" dirty="0">
                <a:solidFill>
                  <a:srgbClr val="FF0000"/>
                </a:solidFill>
                <a:latin typeface="+mj-lt"/>
              </a:rPr>
              <a:t>taille du fichier </a:t>
            </a:r>
            <a:r>
              <a:rPr lang="fr-FR" dirty="0">
                <a:latin typeface="+mj-lt"/>
              </a:rPr>
              <a:t>et la taille de croissance de la BD </a:t>
            </a:r>
            <a:r>
              <a:rPr lang="fr-FR" b="1" dirty="0" err="1">
                <a:latin typeface="+mj-lt"/>
              </a:rPr>
              <a:t>msdb</a:t>
            </a:r>
            <a:r>
              <a:rPr lang="fr-FR" dirty="0">
                <a:latin typeface="+mj-lt"/>
              </a:rPr>
              <a:t> correspondent au nombre de lignes conservées dans </a:t>
            </a:r>
            <a:r>
              <a:rPr lang="fr-FR" b="1" dirty="0" err="1">
                <a:solidFill>
                  <a:srgbClr val="FF0000"/>
                </a:solidFill>
                <a:latin typeface="+mj-lt"/>
              </a:rPr>
              <a:t>sysjobhistory</a:t>
            </a:r>
            <a:endParaRPr lang="fr-FR" b="1" dirty="0">
              <a:solidFill>
                <a:srgbClr val="FF0000"/>
              </a:solidFill>
              <a:latin typeface="+mj-lt"/>
            </a:endParaRPr>
          </a:p>
          <a:p>
            <a:pPr marL="360000" lvl="1" indent="-180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>
                <a:latin typeface="+mj-lt"/>
              </a:rPr>
              <a:t>vérifier le </a:t>
            </a:r>
            <a:r>
              <a:rPr lang="fr-FR" b="1" dirty="0">
                <a:latin typeface="+mj-lt"/>
              </a:rPr>
              <a:t>fonctionnement du client de </a:t>
            </a:r>
            <a:r>
              <a:rPr lang="fr-FR" b="1" dirty="0">
                <a:solidFill>
                  <a:srgbClr val="FF0000"/>
                </a:solidFill>
                <a:latin typeface="+mj-lt"/>
              </a:rPr>
              <a:t>messagerie</a:t>
            </a:r>
          </a:p>
        </p:txBody>
      </p:sp>
      <p:sp>
        <p:nvSpPr>
          <p:cNvPr id="251908" name="Espace réservé du numéro de diapositive 1">
            <a:extLst>
              <a:ext uri="{FF2B5EF4-FFF2-40B4-BE49-F238E27FC236}">
                <a16:creationId xmlns:a16="http://schemas.microsoft.com/office/drawing/2014/main" id="{87B976B2-7B69-40FE-A414-B32911893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2AD8D3-A090-4A53-8A17-F4AC7E36FDA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51909" name="Espace réservé de la date 3">
            <a:extLst>
              <a:ext uri="{FF2B5EF4-FFF2-40B4-BE49-F238E27FC236}">
                <a16:creationId xmlns:a16="http://schemas.microsoft.com/office/drawing/2014/main" id="{D9137A6D-6830-4923-97F6-61DEE97BDB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itre 1">
            <a:extLst>
              <a:ext uri="{FF2B5EF4-FFF2-40B4-BE49-F238E27FC236}">
                <a16:creationId xmlns:a16="http://schemas.microsoft.com/office/drawing/2014/main" id="{96BF62A7-277B-4D18-90E3-3EFB693B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-26988"/>
            <a:ext cx="8928100" cy="792163"/>
          </a:xfrm>
        </p:spPr>
        <p:txBody>
          <a:bodyPr/>
          <a:lstStyle/>
          <a:p>
            <a:pPr eaLnBrk="1" hangingPunct="1"/>
            <a:r>
              <a:rPr lang="fr-FR" altLang="fr-FR" sz="3400" b="1"/>
              <a:t>Résolution des problèmes liés aux alertes</a:t>
            </a:r>
          </a:p>
        </p:txBody>
      </p:sp>
      <p:sp>
        <p:nvSpPr>
          <p:cNvPr id="252931" name="Espace réservé du contenu 2">
            <a:extLst>
              <a:ext uri="{FF2B5EF4-FFF2-40B4-BE49-F238E27FC236}">
                <a16:creationId xmlns:a16="http://schemas.microsoft.com/office/drawing/2014/main" id="{90747E6F-ABAB-4AF2-9DE6-BBAD1AAE1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981075"/>
            <a:ext cx="7416800" cy="49688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107950" lvl="1" indent="-250825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Facteurs pouvant entraîner un </a:t>
            </a:r>
            <a:r>
              <a:rPr lang="fr-FR" altLang="fr-FR" sz="3000" b="1">
                <a:solidFill>
                  <a:srgbClr val="FF0000"/>
                </a:solidFill>
              </a:rPr>
              <a:t>retard</a:t>
            </a:r>
            <a:r>
              <a:rPr lang="fr-FR" altLang="fr-FR" sz="3000"/>
              <a:t> de traitement des alertes</a:t>
            </a:r>
          </a:p>
          <a:p>
            <a:pPr marL="358775" lvl="2" indent="-179388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2800"/>
              <a:t>Le </a:t>
            </a:r>
            <a:r>
              <a:rPr lang="fr-FR" altLang="fr-FR" sz="2800" b="1">
                <a:solidFill>
                  <a:srgbClr val="FF0000"/>
                </a:solidFill>
              </a:rPr>
              <a:t>journal</a:t>
            </a:r>
            <a:r>
              <a:rPr lang="fr-FR" altLang="fr-FR" sz="2800"/>
              <a:t> d’application Windows est </a:t>
            </a:r>
            <a:r>
              <a:rPr lang="fr-FR" altLang="fr-FR" sz="2800" b="1">
                <a:solidFill>
                  <a:srgbClr val="FF0000"/>
                </a:solidFill>
              </a:rPr>
              <a:t>plein</a:t>
            </a:r>
          </a:p>
          <a:p>
            <a:pPr marL="358775" lvl="2" indent="-179388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2800"/>
              <a:t>L’utilisation du </a:t>
            </a:r>
            <a:r>
              <a:rPr lang="fr-FR" altLang="fr-FR" sz="2800" b="1">
                <a:solidFill>
                  <a:srgbClr val="FF0000"/>
                </a:solidFill>
              </a:rPr>
              <a:t>processeur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est inhabituellement élevée</a:t>
            </a:r>
          </a:p>
          <a:p>
            <a:pPr marL="358775" lvl="2" indent="-179388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2800"/>
              <a:t>Le nombre de </a:t>
            </a:r>
            <a:r>
              <a:rPr lang="fr-FR" altLang="fr-FR" sz="2800" b="1">
                <a:solidFill>
                  <a:srgbClr val="FF0000"/>
                </a:solidFill>
              </a:rPr>
              <a:t>réponses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aux alertes est </a:t>
            </a:r>
            <a:r>
              <a:rPr lang="fr-FR" altLang="fr-FR" sz="2800" b="1">
                <a:solidFill>
                  <a:srgbClr val="FF0000"/>
                </a:solidFill>
              </a:rPr>
              <a:t>élevé</a:t>
            </a:r>
          </a:p>
        </p:txBody>
      </p:sp>
      <p:sp>
        <p:nvSpPr>
          <p:cNvPr id="252932" name="Espace réservé du numéro de diapositive 1">
            <a:extLst>
              <a:ext uri="{FF2B5EF4-FFF2-40B4-BE49-F238E27FC236}">
                <a16:creationId xmlns:a16="http://schemas.microsoft.com/office/drawing/2014/main" id="{12E20FEE-FCAE-42E5-A495-4B20D83D75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4D30B4-D4B2-44D6-810C-7DDCC5CC7A3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52933" name="Espace réservé de la date 2">
            <a:extLst>
              <a:ext uri="{FF2B5EF4-FFF2-40B4-BE49-F238E27FC236}">
                <a16:creationId xmlns:a16="http://schemas.microsoft.com/office/drawing/2014/main" id="{0B189D48-C38D-4760-982B-5CF2B11898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itre 1">
            <a:extLst>
              <a:ext uri="{FF2B5EF4-FFF2-40B4-BE49-F238E27FC236}">
                <a16:creationId xmlns:a16="http://schemas.microsoft.com/office/drawing/2014/main" id="{033735EF-24C8-4FB8-8853-FEECAB25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-26988"/>
            <a:ext cx="8928100" cy="792163"/>
          </a:xfrm>
        </p:spPr>
        <p:txBody>
          <a:bodyPr/>
          <a:lstStyle/>
          <a:p>
            <a:pPr eaLnBrk="1" hangingPunct="1"/>
            <a:r>
              <a:rPr lang="fr-FR" altLang="fr-FR" sz="3400" b="1"/>
              <a:t>Résolution des problèmes liés aux alertes</a:t>
            </a:r>
          </a:p>
        </p:txBody>
      </p:sp>
      <p:sp>
        <p:nvSpPr>
          <p:cNvPr id="253955" name="Espace réservé du contenu 2">
            <a:extLst>
              <a:ext uri="{FF2B5EF4-FFF2-40B4-BE49-F238E27FC236}">
                <a16:creationId xmlns:a16="http://schemas.microsoft.com/office/drawing/2014/main" id="{BAB5583E-937D-4914-8D73-E627F989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836613"/>
            <a:ext cx="7273925" cy="48244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107950" lvl="1" indent="-250825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 b="1"/>
              <a:t> Résolution</a:t>
            </a:r>
            <a:r>
              <a:rPr lang="fr-FR" altLang="fr-FR" sz="3000"/>
              <a:t> du retard de traitement des alertes</a:t>
            </a:r>
          </a:p>
          <a:p>
            <a:pPr marL="358775" lvl="2" indent="-179388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2800" b="1"/>
              <a:t> </a:t>
            </a:r>
            <a:r>
              <a:rPr lang="fr-FR" altLang="fr-FR" sz="2800" b="1">
                <a:solidFill>
                  <a:srgbClr val="FF0000"/>
                </a:solidFill>
              </a:rPr>
              <a:t>Désactivez</a:t>
            </a:r>
            <a:r>
              <a:rPr lang="fr-FR" altLang="fr-FR" sz="2800"/>
              <a:t> temporairement </a:t>
            </a:r>
            <a:r>
              <a:rPr lang="fr-FR" altLang="fr-FR" sz="2800" b="1">
                <a:solidFill>
                  <a:srgbClr val="FF0000"/>
                </a:solidFill>
              </a:rPr>
              <a:t>l’alerte</a:t>
            </a:r>
          </a:p>
          <a:p>
            <a:pPr marL="358775" lvl="2" indent="-179388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2800" b="1"/>
              <a:t> </a:t>
            </a:r>
            <a:r>
              <a:rPr lang="fr-FR" altLang="fr-FR" sz="2800" b="1">
                <a:solidFill>
                  <a:srgbClr val="FF0000"/>
                </a:solidFill>
              </a:rPr>
              <a:t>Augmenter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le </a:t>
            </a:r>
            <a:r>
              <a:rPr lang="fr-FR" altLang="fr-FR" sz="2800" b="1">
                <a:solidFill>
                  <a:srgbClr val="FF0000"/>
                </a:solidFill>
              </a:rPr>
              <a:t>délai</a:t>
            </a:r>
            <a:r>
              <a:rPr lang="fr-FR" altLang="fr-FR" sz="2800">
                <a:solidFill>
                  <a:srgbClr val="FF0000"/>
                </a:solidFill>
              </a:rPr>
              <a:t> </a:t>
            </a:r>
            <a:r>
              <a:rPr lang="fr-FR" altLang="fr-FR" sz="2800"/>
              <a:t>entre les réponses</a:t>
            </a:r>
          </a:p>
          <a:p>
            <a:pPr marL="358775" lvl="2" indent="-179388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2800"/>
              <a:t>Corriger le problème des </a:t>
            </a:r>
            <a:r>
              <a:rPr lang="fr-FR" altLang="fr-FR" sz="2800" b="1">
                <a:solidFill>
                  <a:srgbClr val="FF0000"/>
                </a:solidFill>
              </a:rPr>
              <a:t>ressources globales</a:t>
            </a:r>
          </a:p>
          <a:p>
            <a:pPr marL="358775" lvl="2" indent="-179388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2800" b="1"/>
              <a:t> </a:t>
            </a:r>
            <a:r>
              <a:rPr lang="fr-FR" altLang="fr-FR" sz="2800" b="1">
                <a:solidFill>
                  <a:srgbClr val="FF0000"/>
                </a:solidFill>
              </a:rPr>
              <a:t>Vider le journal </a:t>
            </a:r>
            <a:r>
              <a:rPr lang="fr-FR" altLang="fr-FR" sz="2800"/>
              <a:t>d’applications Windows</a:t>
            </a:r>
          </a:p>
        </p:txBody>
      </p:sp>
      <p:sp>
        <p:nvSpPr>
          <p:cNvPr id="253956" name="Espace réservé du numéro de diapositive 1">
            <a:extLst>
              <a:ext uri="{FF2B5EF4-FFF2-40B4-BE49-F238E27FC236}">
                <a16:creationId xmlns:a16="http://schemas.microsoft.com/office/drawing/2014/main" id="{13A61591-F409-4550-A104-966A11039D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D414CF-56EA-47FB-BE9A-786BC46F73D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53957" name="Espace réservé de la date 2">
            <a:extLst>
              <a:ext uri="{FF2B5EF4-FFF2-40B4-BE49-F238E27FC236}">
                <a16:creationId xmlns:a16="http://schemas.microsoft.com/office/drawing/2014/main" id="{2B95CD0B-1686-4B7F-B1CE-51E531709B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12895-0CD2-4D98-9A76-60B1E2A8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450"/>
            <a:ext cx="9144000" cy="6477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5. Exécution de tâches administratives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D2219-7C8B-4264-9DAF-10D888D0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765175"/>
            <a:ext cx="8351837" cy="5543550"/>
          </a:xfrm>
          <a:ln>
            <a:solidFill>
              <a:schemeClr val="accent1"/>
            </a:solidFill>
          </a:ln>
        </p:spPr>
        <p:txBody>
          <a:bodyPr lIns="108000" tIns="0" rIns="108000" bIns="0" rtlCol="0">
            <a:normAutofit fontScale="85000" lnSpcReduction="20000"/>
          </a:bodyPr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5.1 Tâches liées à la configuration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5.2 Tâches de routine liées à l’administration de SQL Server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5.3 Automatisation des tâches de maintenance de routine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5.4 Création d’alertes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500" dirty="0"/>
              <a:t>5.5 Résolution des problèmes liés à l’automatisation de SQL Server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fr-FR" sz="3800" b="1" dirty="0">
                <a:solidFill>
                  <a:srgbClr val="C00000"/>
                </a:solidFill>
              </a:rPr>
              <a:t>5.6 Automatisation de travaux sur plusieurs serveurs</a:t>
            </a:r>
          </a:p>
        </p:txBody>
      </p:sp>
      <p:sp>
        <p:nvSpPr>
          <p:cNvPr id="254980" name="Espace réservé du numéro de diapositive 3">
            <a:extLst>
              <a:ext uri="{FF2B5EF4-FFF2-40B4-BE49-F238E27FC236}">
                <a16:creationId xmlns:a16="http://schemas.microsoft.com/office/drawing/2014/main" id="{380DF086-D1C4-4C15-858D-16686440DE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321D98-737D-4DFE-B70C-CCE8FDF34D1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54981" name="Espace réservé de la date 4">
            <a:extLst>
              <a:ext uri="{FF2B5EF4-FFF2-40B4-BE49-F238E27FC236}">
                <a16:creationId xmlns:a16="http://schemas.microsoft.com/office/drawing/2014/main" id="{031D8FF0-2AE5-4985-AEEF-729FD71C7D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u contenu 4">
            <a:extLst>
              <a:ext uri="{FF2B5EF4-FFF2-40B4-BE49-F238E27FC236}">
                <a16:creationId xmlns:a16="http://schemas.microsoft.com/office/drawing/2014/main" id="{8F8A571B-F922-4B40-8168-E641C386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3600"/>
              <a:t>1.1 Présentation de SQL Server</a:t>
            </a: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3600"/>
              <a:t>1.2 Intégration de SQL Server</a:t>
            </a: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4000" b="1">
                <a:solidFill>
                  <a:srgbClr val="C00000"/>
                </a:solidFill>
              </a:rPr>
              <a:t>1.3 Bases de données SQL Server</a:t>
            </a: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3600"/>
              <a:t>1.4 Sécurité de SQL Server</a:t>
            </a: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3600"/>
              <a:t>1.5 Utilisation de SQL Server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E4394B7-3FAB-43F9-AF59-A6F75DD669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1. Vue d’ensemble de SQL-Server</a:t>
            </a:r>
          </a:p>
        </p:txBody>
      </p:sp>
      <p:sp>
        <p:nvSpPr>
          <p:cNvPr id="33796" name="Espace réservé du numéro de diapositive 3">
            <a:extLst>
              <a:ext uri="{FF2B5EF4-FFF2-40B4-BE49-F238E27FC236}">
                <a16:creationId xmlns:a16="http://schemas.microsoft.com/office/drawing/2014/main" id="{F2CC15BB-AAA5-439A-B5C9-6F81BEA3B0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CEE70E-35D3-48F0-974C-602E8F02F46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3797" name="Espace réservé de la date 2">
            <a:extLst>
              <a:ext uri="{FF2B5EF4-FFF2-40B4-BE49-F238E27FC236}">
                <a16:creationId xmlns:a16="http://schemas.microsoft.com/office/drawing/2014/main" id="{64DDAB34-DA4D-43E4-B5D1-A32930A70D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itre 1">
            <a:extLst>
              <a:ext uri="{FF2B5EF4-FFF2-40B4-BE49-F238E27FC236}">
                <a16:creationId xmlns:a16="http://schemas.microsoft.com/office/drawing/2014/main" id="{4D973208-0E7E-43BD-B073-1E646415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-26988"/>
            <a:ext cx="8208963" cy="1079501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/>
              <a:t>5.6 Automatisation de travaux sur plusieurs serveurs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3F5DA-A20E-4245-B1E9-0FA16957A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343775" cy="4824412"/>
          </a:xfrm>
          <a:ln>
            <a:solidFill>
              <a:schemeClr val="accent1"/>
            </a:solidFill>
          </a:ln>
        </p:spPr>
        <p:txBody>
          <a:bodyPr lIns="36000" tIns="0" rIns="36000" bIns="0" rtlCol="0">
            <a:noAutofit/>
          </a:bodyPr>
          <a:lstStyle/>
          <a:p>
            <a:pPr marL="72000" lvl="1" indent="-216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>
                <a:latin typeface="+mj-lt"/>
              </a:rPr>
              <a:t>Rôle d’un </a:t>
            </a:r>
            <a:r>
              <a:rPr lang="fr-FR" sz="3000" b="1" dirty="0">
                <a:solidFill>
                  <a:srgbClr val="FF0000"/>
                </a:solidFill>
                <a:latin typeface="+mj-lt"/>
              </a:rPr>
              <a:t>serveur principal </a:t>
            </a:r>
            <a:r>
              <a:rPr lang="fr-FR" sz="3000" b="1" dirty="0">
                <a:latin typeface="+mj-lt"/>
              </a:rPr>
              <a:t>: </a:t>
            </a:r>
            <a:r>
              <a:rPr lang="fr-FR" sz="3000" dirty="0">
                <a:latin typeface="+mj-lt"/>
              </a:rPr>
              <a:t>définir, planifier et gérer les travaux sur tous les </a:t>
            </a:r>
            <a:r>
              <a:rPr lang="fr-FR" sz="3000" b="1" dirty="0">
                <a:solidFill>
                  <a:srgbClr val="FF0000"/>
                </a:solidFill>
                <a:latin typeface="+mj-lt"/>
              </a:rPr>
              <a:t>serveurs cibles</a:t>
            </a:r>
          </a:p>
          <a:p>
            <a:pPr marL="72000" lvl="1" indent="-216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>
                <a:latin typeface="+mj-lt"/>
              </a:rPr>
              <a:t>Définition d’un </a:t>
            </a:r>
            <a:r>
              <a:rPr lang="fr-FR" sz="3000" b="1" dirty="0">
                <a:latin typeface="+mj-lt"/>
              </a:rPr>
              <a:t>serveur principal </a:t>
            </a:r>
            <a:r>
              <a:rPr lang="fr-FR" sz="3000" dirty="0">
                <a:latin typeface="+mj-lt"/>
              </a:rPr>
              <a:t>: par SQL Server Entreprise Manager ou </a:t>
            </a:r>
            <a:r>
              <a:rPr lang="fr-FR" sz="3000" b="1" dirty="0" err="1">
                <a:solidFill>
                  <a:srgbClr val="FF0000"/>
                </a:solidFill>
                <a:latin typeface="+mj-lt"/>
              </a:rPr>
              <a:t>sp_msx_enlist</a:t>
            </a:r>
            <a:endParaRPr lang="fr-FR" sz="3000" dirty="0">
              <a:solidFill>
                <a:srgbClr val="FF0000"/>
              </a:solidFill>
              <a:latin typeface="+mj-lt"/>
            </a:endParaRPr>
          </a:p>
          <a:p>
            <a:pPr marL="72000" lvl="1" indent="-216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>
                <a:latin typeface="+mj-lt"/>
              </a:rPr>
              <a:t>On doit lui inscrire au </a:t>
            </a:r>
            <a:r>
              <a:rPr lang="fr-FR" sz="3000" b="1" dirty="0">
                <a:solidFill>
                  <a:srgbClr val="FF0000"/>
                </a:solidFill>
                <a:latin typeface="+mj-lt"/>
              </a:rPr>
              <a:t>moins un serveur cible</a:t>
            </a:r>
          </a:p>
          <a:p>
            <a:pPr marL="72000" lvl="1" indent="-216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>
                <a:latin typeface="+mj-lt"/>
              </a:rPr>
              <a:t>Une ligne sera stockée dans </a:t>
            </a:r>
            <a:r>
              <a:rPr lang="fr-FR" sz="3000" b="1" dirty="0" err="1">
                <a:solidFill>
                  <a:srgbClr val="FF0000"/>
                </a:solidFill>
                <a:latin typeface="+mj-lt"/>
              </a:rPr>
              <a:t>systargetservers</a:t>
            </a:r>
            <a:endParaRPr lang="fr-FR" sz="3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6004" name="Espace réservé du numéro de diapositive 1">
            <a:extLst>
              <a:ext uri="{FF2B5EF4-FFF2-40B4-BE49-F238E27FC236}">
                <a16:creationId xmlns:a16="http://schemas.microsoft.com/office/drawing/2014/main" id="{D1D7DCF5-7301-4C9E-B313-0504C2A26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3CF746-D85C-4FCB-9C55-BF3A7548BB1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56005" name="Espace réservé de la date 3">
            <a:extLst>
              <a:ext uri="{FF2B5EF4-FFF2-40B4-BE49-F238E27FC236}">
                <a16:creationId xmlns:a16="http://schemas.microsoft.com/office/drawing/2014/main" id="{8950ADEF-8C26-49EB-BF06-6543F6B80F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itre 1">
            <a:extLst>
              <a:ext uri="{FF2B5EF4-FFF2-40B4-BE49-F238E27FC236}">
                <a16:creationId xmlns:a16="http://schemas.microsoft.com/office/drawing/2014/main" id="{49930928-3A91-4F97-BC62-176104C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0"/>
            <a:ext cx="8496300" cy="119697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/>
              <a:t>5.6 Automatisation de travaux sur plusieurs serveurs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D8A149-CE0C-433B-901B-25304916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196975"/>
            <a:ext cx="7200900" cy="4752975"/>
          </a:xfrm>
          <a:ln>
            <a:solidFill>
              <a:schemeClr val="accent1"/>
            </a:solidFill>
          </a:ln>
        </p:spPr>
        <p:txBody>
          <a:bodyPr lIns="36000" tIns="0" rIns="36000" bIns="0" rtlCol="0">
            <a:noAutofit/>
          </a:bodyPr>
          <a:lstStyle/>
          <a:p>
            <a:pPr marL="72000" lvl="1" indent="-216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>
                <a:latin typeface="+mj-lt"/>
              </a:rPr>
              <a:t>Un </a:t>
            </a:r>
            <a:r>
              <a:rPr lang="fr-FR" b="1" dirty="0">
                <a:solidFill>
                  <a:srgbClr val="FF0000"/>
                </a:solidFill>
                <a:latin typeface="+mj-lt"/>
              </a:rPr>
              <a:t>compte et un mot de passe </a:t>
            </a:r>
            <a:r>
              <a:rPr lang="fr-FR" dirty="0">
                <a:latin typeface="+mj-lt"/>
              </a:rPr>
              <a:t>d’ouverture de session SQL Server sont </a:t>
            </a:r>
            <a:r>
              <a:rPr lang="fr-FR" b="1" dirty="0">
                <a:latin typeface="+mj-lt"/>
              </a:rPr>
              <a:t>automatiquement </a:t>
            </a:r>
            <a:r>
              <a:rPr lang="fr-FR" b="1" dirty="0">
                <a:solidFill>
                  <a:srgbClr val="FF0000"/>
                </a:solidFill>
                <a:latin typeface="+mj-lt"/>
              </a:rPr>
              <a:t>créés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pour </a:t>
            </a:r>
            <a:r>
              <a:rPr lang="fr-FR" b="1" dirty="0">
                <a:solidFill>
                  <a:srgbClr val="FF0000"/>
                </a:solidFill>
                <a:latin typeface="+mj-lt"/>
              </a:rPr>
              <a:t>chaque serveur cible</a:t>
            </a:r>
          </a:p>
          <a:p>
            <a:pPr marL="72000" lvl="1" indent="-216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>
                <a:latin typeface="+mj-lt"/>
              </a:rPr>
              <a:t>Les </a:t>
            </a:r>
            <a:r>
              <a:rPr lang="fr-FR" b="1" dirty="0">
                <a:latin typeface="+mj-lt"/>
              </a:rPr>
              <a:t>serveurs cibles </a:t>
            </a:r>
            <a:r>
              <a:rPr lang="fr-FR" dirty="0">
                <a:latin typeface="+mj-lt"/>
              </a:rPr>
              <a:t>sont attribués à un </a:t>
            </a:r>
            <a:r>
              <a:rPr lang="fr-FR" b="1" dirty="0">
                <a:solidFill>
                  <a:srgbClr val="FF0000"/>
                </a:solidFill>
                <a:latin typeface="+mj-lt"/>
              </a:rPr>
              <a:t>seul</a:t>
            </a:r>
            <a:r>
              <a:rPr lang="fr-FR" b="1" dirty="0">
                <a:latin typeface="+mj-lt"/>
              </a:rPr>
              <a:t> serveur principal</a:t>
            </a:r>
          </a:p>
          <a:p>
            <a:pPr marL="72000" lvl="1" indent="-216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>
                <a:latin typeface="+mj-lt"/>
              </a:rPr>
              <a:t>Ils doivent être situés dans le </a:t>
            </a:r>
            <a:r>
              <a:rPr lang="fr-FR" b="1" dirty="0">
                <a:solidFill>
                  <a:srgbClr val="FF0000"/>
                </a:solidFill>
                <a:latin typeface="+mj-lt"/>
              </a:rPr>
              <a:t>même domaine </a:t>
            </a:r>
            <a:r>
              <a:rPr lang="fr-FR" b="1" dirty="0">
                <a:latin typeface="+mj-lt"/>
              </a:rPr>
              <a:t>Windows</a:t>
            </a:r>
            <a:r>
              <a:rPr lang="fr-FR" dirty="0">
                <a:latin typeface="+mj-lt"/>
              </a:rPr>
              <a:t> que le </a:t>
            </a:r>
            <a:r>
              <a:rPr lang="fr-FR" b="1" dirty="0"/>
              <a:t>serveur principal</a:t>
            </a:r>
            <a:endParaRPr lang="fr-FR" dirty="0">
              <a:latin typeface="+mj-lt"/>
            </a:endParaRPr>
          </a:p>
        </p:txBody>
      </p:sp>
      <p:sp>
        <p:nvSpPr>
          <p:cNvPr id="257028" name="Espace réservé du numéro de diapositive 1">
            <a:extLst>
              <a:ext uri="{FF2B5EF4-FFF2-40B4-BE49-F238E27FC236}">
                <a16:creationId xmlns:a16="http://schemas.microsoft.com/office/drawing/2014/main" id="{098DC71B-754C-4883-9F32-D45E40622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12FF32-4F21-47C6-9D53-79C511036D8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57029" name="Espace réservé de la date 3">
            <a:extLst>
              <a:ext uri="{FF2B5EF4-FFF2-40B4-BE49-F238E27FC236}">
                <a16:creationId xmlns:a16="http://schemas.microsoft.com/office/drawing/2014/main" id="{1CF517DA-58F9-46EE-B193-657BC0583E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itre 1">
            <a:extLst>
              <a:ext uri="{FF2B5EF4-FFF2-40B4-BE49-F238E27FC236}">
                <a16:creationId xmlns:a16="http://schemas.microsoft.com/office/drawing/2014/main" id="{3FCE2FF9-67B6-450C-927F-3F550D77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025"/>
            <a:ext cx="9144000" cy="692150"/>
          </a:xfrm>
        </p:spPr>
        <p:txBody>
          <a:bodyPr/>
          <a:lstStyle/>
          <a:p>
            <a:pPr eaLnBrk="1" hangingPunct="1"/>
            <a:r>
              <a:rPr lang="fr-FR" altLang="fr-FR" sz="3400" b="1"/>
              <a:t>Définition des travaux sur plusieurs serveurs</a:t>
            </a:r>
          </a:p>
        </p:txBody>
      </p:sp>
      <p:sp>
        <p:nvSpPr>
          <p:cNvPr id="253955" name="Espace réservé du contenu 2">
            <a:extLst>
              <a:ext uri="{FF2B5EF4-FFF2-40B4-BE49-F238E27FC236}">
                <a16:creationId xmlns:a16="http://schemas.microsoft.com/office/drawing/2014/main" id="{002C45E3-870A-4DB6-B224-AF0005EE5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909638"/>
            <a:ext cx="7559675" cy="52562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0" lvl="1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b="1" u="sng" dirty="0"/>
              <a:t>Fonctionnement</a:t>
            </a:r>
          </a:p>
          <a:p>
            <a:pPr marL="71438" lvl="1" indent="-142875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b="1" dirty="0"/>
              <a:t> </a:t>
            </a:r>
            <a:r>
              <a:rPr lang="fr-FR" altLang="fr-FR" b="1" dirty="0">
                <a:solidFill>
                  <a:srgbClr val="FF0000"/>
                </a:solidFill>
              </a:rPr>
              <a:t>Création</a:t>
            </a:r>
            <a:r>
              <a:rPr lang="fr-FR" altLang="fr-FR" dirty="0">
                <a:solidFill>
                  <a:srgbClr val="FF0000"/>
                </a:solidFill>
              </a:rPr>
              <a:t> </a:t>
            </a:r>
            <a:r>
              <a:rPr lang="fr-FR" altLang="fr-FR" dirty="0"/>
              <a:t>de travaux sur le </a:t>
            </a:r>
            <a:r>
              <a:rPr lang="fr-FR" altLang="fr-FR" b="1" dirty="0"/>
              <a:t>serveur </a:t>
            </a:r>
            <a:r>
              <a:rPr lang="fr-FR" altLang="fr-FR" b="1" dirty="0">
                <a:solidFill>
                  <a:srgbClr val="FF0000"/>
                </a:solidFill>
              </a:rPr>
              <a:t>principal</a:t>
            </a:r>
          </a:p>
          <a:p>
            <a:pPr marL="71438" lvl="1" indent="-142875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 Le serveur principal les poste dans la table système </a:t>
            </a:r>
            <a:r>
              <a:rPr lang="fr-FR" altLang="fr-FR" b="1" dirty="0" err="1">
                <a:solidFill>
                  <a:srgbClr val="FF0000"/>
                </a:solidFill>
              </a:rPr>
              <a:t>sysdownloadlist</a:t>
            </a:r>
            <a:endParaRPr lang="fr-FR" altLang="fr-FR" b="1" dirty="0">
              <a:solidFill>
                <a:srgbClr val="FF0000"/>
              </a:solidFill>
            </a:endParaRPr>
          </a:p>
          <a:p>
            <a:pPr marL="71438" lvl="1" indent="-142875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 Les serveurs </a:t>
            </a:r>
            <a:r>
              <a:rPr lang="fr-FR" altLang="fr-FR" b="1" dirty="0">
                <a:solidFill>
                  <a:srgbClr val="FF0000"/>
                </a:solidFill>
              </a:rPr>
              <a:t>cibles consultent </a:t>
            </a:r>
            <a:r>
              <a:rPr lang="fr-FR" altLang="fr-FR" dirty="0"/>
              <a:t>cette table (travaux nouveaux ou mis à jour)</a:t>
            </a:r>
          </a:p>
          <a:p>
            <a:pPr marL="71438" lvl="1" indent="-142875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 Les serveurs </a:t>
            </a:r>
            <a:r>
              <a:rPr lang="fr-FR" altLang="fr-FR" b="1" dirty="0">
                <a:solidFill>
                  <a:srgbClr val="FF0000"/>
                </a:solidFill>
              </a:rPr>
              <a:t>cibles exécutent </a:t>
            </a:r>
            <a:r>
              <a:rPr lang="fr-FR" altLang="fr-FR" dirty="0"/>
              <a:t>ces travaux et envoient l’état du résultat du travail à la fin</a:t>
            </a:r>
          </a:p>
          <a:p>
            <a:pPr marL="71438" lvl="1" indent="-142875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dirty="0"/>
              <a:t> Le serveur principal enregistre les informations relatives au résultat du travail dans </a:t>
            </a:r>
            <a:r>
              <a:rPr lang="fr-FR" b="1" dirty="0" err="1">
                <a:solidFill>
                  <a:srgbClr val="FF0000"/>
                </a:solidFill>
              </a:rPr>
              <a:t>sysjobservers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58052" name="Espace réservé du numéro de diapositive 1">
            <a:extLst>
              <a:ext uri="{FF2B5EF4-FFF2-40B4-BE49-F238E27FC236}">
                <a16:creationId xmlns:a16="http://schemas.microsoft.com/office/drawing/2014/main" id="{001029F0-4513-426C-A2EA-5159B4685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937BE2-2808-4267-A11C-C4885FA11A0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58053" name="Espace réservé de la date 2">
            <a:extLst>
              <a:ext uri="{FF2B5EF4-FFF2-40B4-BE49-F238E27FC236}">
                <a16:creationId xmlns:a16="http://schemas.microsoft.com/office/drawing/2014/main" id="{17C924B7-F04A-4BFB-8F6C-04D793954E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itre 1">
            <a:extLst>
              <a:ext uri="{FF2B5EF4-FFF2-40B4-BE49-F238E27FC236}">
                <a16:creationId xmlns:a16="http://schemas.microsoft.com/office/drawing/2014/main" id="{61C20D47-DF7A-4C2B-8D45-26C9D9A6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/>
              <a:t>Modification des définitions de travaux</a:t>
            </a:r>
            <a:br>
              <a:rPr lang="fr-FR" altLang="fr-FR" sz="3400" b="1"/>
            </a:br>
            <a:r>
              <a:rPr lang="fr-FR" altLang="fr-FR" sz="3400" b="1"/>
              <a:t>sur plusieurs serveurs</a:t>
            </a:r>
          </a:p>
        </p:txBody>
      </p:sp>
      <p:sp>
        <p:nvSpPr>
          <p:cNvPr id="259075" name="Espace réservé du contenu 2">
            <a:extLst>
              <a:ext uri="{FF2B5EF4-FFF2-40B4-BE49-F238E27FC236}">
                <a16:creationId xmlns:a16="http://schemas.microsoft.com/office/drawing/2014/main" id="{E3B139FB-B162-44CA-91D6-0B396D38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125538"/>
            <a:ext cx="7200900" cy="48958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71438" lvl="1" indent="-142875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Les définitions des travaux </a:t>
            </a:r>
            <a:r>
              <a:rPr lang="fr-FR" altLang="fr-FR" b="1">
                <a:solidFill>
                  <a:srgbClr val="FF0000"/>
                </a:solidFill>
              </a:rPr>
              <a:t>ne peuvent être modifiés sur le serveur cible</a:t>
            </a:r>
          </a:p>
          <a:p>
            <a:pPr marL="71438" lvl="1" indent="-142875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les </a:t>
            </a:r>
            <a:r>
              <a:rPr lang="fr-FR" altLang="fr-FR" b="1">
                <a:solidFill>
                  <a:srgbClr val="FF0000"/>
                </a:solidFill>
              </a:rPr>
              <a:t>modifications</a:t>
            </a:r>
            <a:r>
              <a:rPr lang="fr-FR" altLang="fr-FR" b="1"/>
              <a:t> </a:t>
            </a:r>
            <a:r>
              <a:rPr lang="fr-FR" altLang="fr-FR"/>
              <a:t>doivent être effectuées sur le </a:t>
            </a:r>
            <a:r>
              <a:rPr lang="fr-FR" altLang="fr-FR" b="1"/>
              <a:t>serveur </a:t>
            </a:r>
            <a:r>
              <a:rPr lang="fr-FR" altLang="fr-FR" b="1">
                <a:solidFill>
                  <a:srgbClr val="FF0000"/>
                </a:solidFill>
              </a:rPr>
              <a:t>principal</a:t>
            </a:r>
          </a:p>
          <a:p>
            <a:pPr marL="71438" lvl="1" indent="-142875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 SQL Server Entreprise Manager </a:t>
            </a:r>
            <a:r>
              <a:rPr lang="fr-FR" altLang="fr-FR" b="1">
                <a:solidFill>
                  <a:srgbClr val="FF0000"/>
                </a:solidFill>
              </a:rPr>
              <a:t>poste automatiquement</a:t>
            </a:r>
            <a:r>
              <a:rPr lang="fr-FR" altLang="fr-FR"/>
              <a:t> les instructions nécessaires dans la liste de téléchargement</a:t>
            </a:r>
          </a:p>
        </p:txBody>
      </p:sp>
      <p:sp>
        <p:nvSpPr>
          <p:cNvPr id="259076" name="Espace réservé du numéro de diapositive 1">
            <a:extLst>
              <a:ext uri="{FF2B5EF4-FFF2-40B4-BE49-F238E27FC236}">
                <a16:creationId xmlns:a16="http://schemas.microsoft.com/office/drawing/2014/main" id="{D1946BB2-7713-4111-8F6A-D23C5F019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28096F-A711-4ABD-B3FB-F67764FA3F1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59077" name="Espace réservé de la date 3">
            <a:extLst>
              <a:ext uri="{FF2B5EF4-FFF2-40B4-BE49-F238E27FC236}">
                <a16:creationId xmlns:a16="http://schemas.microsoft.com/office/drawing/2014/main" id="{50AD7733-EDC5-4B29-B424-E5E5821044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A27FF-4C18-47C3-8C79-FAD6AD15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4450"/>
            <a:ext cx="8893175" cy="792163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6. Sauvegarde de Base de Données</a:t>
            </a:r>
          </a:p>
        </p:txBody>
      </p:sp>
      <p:sp>
        <p:nvSpPr>
          <p:cNvPr id="260099" name="Espace réservé du contenu 2">
            <a:extLst>
              <a:ext uri="{FF2B5EF4-FFF2-40B4-BE49-F238E27FC236}">
                <a16:creationId xmlns:a16="http://schemas.microsoft.com/office/drawing/2014/main" id="{64438FA8-107B-4619-BA27-3F27469E2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63" y="908050"/>
            <a:ext cx="8497887" cy="55435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>
                <a:solidFill>
                  <a:srgbClr val="FF0000"/>
                </a:solidFill>
              </a:rPr>
              <a:t>6.1 Protection contre les pertes de données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6.2 Définition et changement de mode de récupération de BD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6.3 Sauvegarde de SQL Server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6.4 Moment approprié pour sauvegarder des BD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6.5 Exécution de sauvegardes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6.6 Types de méthodes de sauvegarde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6.7 Planification d’une stratégie de sauvegarde</a:t>
            </a:r>
          </a:p>
        </p:txBody>
      </p:sp>
      <p:sp>
        <p:nvSpPr>
          <p:cNvPr id="260100" name="Espace réservé du numéro de diapositive 3">
            <a:extLst>
              <a:ext uri="{FF2B5EF4-FFF2-40B4-BE49-F238E27FC236}">
                <a16:creationId xmlns:a16="http://schemas.microsoft.com/office/drawing/2014/main" id="{684E3AA3-F023-4854-A79A-1515377E9E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C40931-4772-459B-98A1-AE92BB643D2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60101" name="Espace réservé de la date 3">
            <a:extLst>
              <a:ext uri="{FF2B5EF4-FFF2-40B4-BE49-F238E27FC236}">
                <a16:creationId xmlns:a16="http://schemas.microsoft.com/office/drawing/2014/main" id="{4846DE07-DA35-4C01-A42A-7F04ABC14C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itre 1">
            <a:extLst>
              <a:ext uri="{FF2B5EF4-FFF2-40B4-BE49-F238E27FC236}">
                <a16:creationId xmlns:a16="http://schemas.microsoft.com/office/drawing/2014/main" id="{A7C43349-0DA7-433A-8973-252F39BB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-26988"/>
            <a:ext cx="8928100" cy="576263"/>
          </a:xfrm>
        </p:spPr>
        <p:txBody>
          <a:bodyPr/>
          <a:lstStyle/>
          <a:p>
            <a:pPr eaLnBrk="1" hangingPunct="1"/>
            <a:r>
              <a:rPr lang="fr-FR" altLang="fr-FR" sz="3800" b="1"/>
              <a:t>6.1 Protection contre les pertes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AAC695-4468-47BD-AFBB-DDB97E84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93738"/>
            <a:ext cx="7704137" cy="5543550"/>
          </a:xfrm>
          <a:ln>
            <a:solidFill>
              <a:schemeClr val="accent1"/>
            </a:solidFill>
          </a:ln>
        </p:spPr>
        <p:txBody>
          <a:bodyPr rtlCol="0">
            <a:normAutofit fontScale="77500" lnSpcReduction="20000"/>
          </a:bodyPr>
          <a:lstStyle/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900" b="1" dirty="0">
                <a:solidFill>
                  <a:srgbClr val="FF0000"/>
                </a:solidFill>
              </a:rPr>
              <a:t>Pertes</a:t>
            </a:r>
            <a:r>
              <a:rPr lang="fr-FR" sz="3900" dirty="0">
                <a:solidFill>
                  <a:srgbClr val="FF0000"/>
                </a:solidFill>
              </a:rPr>
              <a:t> </a:t>
            </a:r>
            <a:r>
              <a:rPr lang="fr-FR" sz="3900" dirty="0"/>
              <a:t>dues à une mauvaise utilisation de DELETE, UPDATE, propagation de virus destructeurs, catastrophes naturelles (incendie,…), vol</a:t>
            </a:r>
          </a:p>
          <a:p>
            <a:pPr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900" dirty="0"/>
              <a:t>Définition d’une </a:t>
            </a:r>
            <a:r>
              <a:rPr lang="fr-FR" sz="3900" b="1" dirty="0">
                <a:solidFill>
                  <a:srgbClr val="FF0000"/>
                </a:solidFill>
              </a:rPr>
              <a:t>stratégie</a:t>
            </a:r>
            <a:r>
              <a:rPr lang="fr-FR" sz="3900" dirty="0">
                <a:solidFill>
                  <a:srgbClr val="FF0000"/>
                </a:solidFill>
              </a:rPr>
              <a:t> </a:t>
            </a:r>
            <a:r>
              <a:rPr lang="fr-FR" sz="3900" dirty="0"/>
              <a:t>de sauvegarde</a:t>
            </a:r>
          </a:p>
          <a:p>
            <a:pPr marL="540000" lvl="1" indent="-2520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600" dirty="0"/>
              <a:t>Pour </a:t>
            </a:r>
            <a:r>
              <a:rPr lang="fr-FR" sz="3600" b="1" dirty="0">
                <a:solidFill>
                  <a:srgbClr val="FF0000"/>
                </a:solidFill>
              </a:rPr>
              <a:t>minimiser</a:t>
            </a:r>
            <a:r>
              <a:rPr lang="fr-FR" sz="3600" dirty="0">
                <a:solidFill>
                  <a:srgbClr val="FF0000"/>
                </a:solidFill>
              </a:rPr>
              <a:t> </a:t>
            </a:r>
            <a:r>
              <a:rPr lang="fr-FR" sz="3600" dirty="0"/>
              <a:t>les pertes de données</a:t>
            </a:r>
          </a:p>
          <a:p>
            <a:pPr marL="540000" lvl="1" indent="-2520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600" dirty="0"/>
              <a:t>Pour </a:t>
            </a:r>
            <a:r>
              <a:rPr lang="fr-FR" sz="3600" b="1" dirty="0">
                <a:solidFill>
                  <a:srgbClr val="FF0000"/>
                </a:solidFill>
              </a:rPr>
              <a:t>récupérer</a:t>
            </a:r>
            <a:r>
              <a:rPr lang="fr-FR" sz="3600" dirty="0">
                <a:solidFill>
                  <a:srgbClr val="FF0000"/>
                </a:solidFill>
              </a:rPr>
              <a:t> </a:t>
            </a:r>
            <a:r>
              <a:rPr lang="fr-FR" sz="3600" dirty="0"/>
              <a:t>les données perdues</a:t>
            </a:r>
          </a:p>
          <a:p>
            <a:pPr marL="540000" lvl="1" indent="-2520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600" dirty="0"/>
              <a:t>Pour </a:t>
            </a:r>
            <a:r>
              <a:rPr lang="fr-FR" sz="3600" b="1" dirty="0">
                <a:solidFill>
                  <a:srgbClr val="FF0000"/>
                </a:solidFill>
              </a:rPr>
              <a:t>restaurer</a:t>
            </a:r>
            <a:r>
              <a:rPr lang="fr-FR" sz="3600" dirty="0">
                <a:solidFill>
                  <a:srgbClr val="FF0000"/>
                </a:solidFill>
              </a:rPr>
              <a:t> </a:t>
            </a:r>
            <a:r>
              <a:rPr lang="fr-FR" sz="3600" dirty="0"/>
              <a:t>les données avec un </a:t>
            </a:r>
            <a:r>
              <a:rPr lang="fr-FR" sz="3600" b="1" dirty="0">
                <a:solidFill>
                  <a:srgbClr val="FF0000"/>
                </a:solidFill>
              </a:rPr>
              <a:t>impact minimal</a:t>
            </a:r>
            <a:r>
              <a:rPr lang="fr-FR" sz="3600" dirty="0"/>
              <a:t> sur la production</a:t>
            </a:r>
          </a:p>
          <a:p>
            <a:pPr marL="571500" lvl="1" indent="-5715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900" dirty="0"/>
              <a:t>Sauvegardes </a:t>
            </a:r>
            <a:r>
              <a:rPr lang="fr-FR" sz="3900" b="1" dirty="0">
                <a:solidFill>
                  <a:srgbClr val="FF0000"/>
                </a:solidFill>
              </a:rPr>
              <a:t>régulières</a:t>
            </a:r>
          </a:p>
        </p:txBody>
      </p:sp>
      <p:sp>
        <p:nvSpPr>
          <p:cNvPr id="262148" name="Espace réservé du numéro de diapositive 3">
            <a:extLst>
              <a:ext uri="{FF2B5EF4-FFF2-40B4-BE49-F238E27FC236}">
                <a16:creationId xmlns:a16="http://schemas.microsoft.com/office/drawing/2014/main" id="{079A4D3A-133B-4433-815A-13BDA97296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36E5E8-7BB7-4043-AB9F-C1B147F7005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62149" name="Espace réservé de la date 3">
            <a:extLst>
              <a:ext uri="{FF2B5EF4-FFF2-40B4-BE49-F238E27FC236}">
                <a16:creationId xmlns:a16="http://schemas.microsoft.com/office/drawing/2014/main" id="{F4BEA1F4-4278-4522-B03E-92F5E79F92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re 1">
            <a:extLst>
              <a:ext uri="{FF2B5EF4-FFF2-40B4-BE49-F238E27FC236}">
                <a16:creationId xmlns:a16="http://schemas.microsoft.com/office/drawing/2014/main" id="{8427B0A7-9606-4DC7-B65B-43273A24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2700"/>
            <a:ext cx="8424863" cy="608013"/>
          </a:xfrm>
        </p:spPr>
        <p:txBody>
          <a:bodyPr/>
          <a:lstStyle/>
          <a:p>
            <a:pPr eaLnBrk="1" hangingPunct="1"/>
            <a:r>
              <a:rPr lang="fr-FR" altLang="fr-FR" sz="3800" b="1"/>
              <a:t>Sauvegardes régulières</a:t>
            </a:r>
          </a:p>
        </p:txBody>
      </p:sp>
      <p:sp>
        <p:nvSpPr>
          <p:cNvPr id="263171" name="Espace réservé du contenu 2">
            <a:extLst>
              <a:ext uri="{FF2B5EF4-FFF2-40B4-BE49-F238E27FC236}">
                <a16:creationId xmlns:a16="http://schemas.microsoft.com/office/drawing/2014/main" id="{60A29CF2-5ED4-45E2-9E6B-748DF3D74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692150"/>
            <a:ext cx="7848600" cy="56642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87338" indent="-287338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 Faire des sauvegardes</a:t>
            </a:r>
            <a:r>
              <a:rPr lang="fr-FR" altLang="fr-FR" sz="3000" b="1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fréquentes </a:t>
            </a:r>
            <a:r>
              <a:rPr lang="fr-FR" altLang="fr-FR" sz="3000"/>
              <a:t>si le système se trouve dans un environnement</a:t>
            </a:r>
            <a:r>
              <a:rPr lang="fr-FR" altLang="fr-FR" sz="3000" b="1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OLTP </a:t>
            </a:r>
          </a:p>
          <a:p>
            <a:pPr marL="287338" indent="-287338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 b="1"/>
              <a:t> </a:t>
            </a:r>
            <a:r>
              <a:rPr lang="fr-FR" altLang="fr-FR" sz="3000"/>
              <a:t>Faire des sauvegardes</a:t>
            </a:r>
            <a:r>
              <a:rPr lang="fr-FR" altLang="fr-FR" sz="3000" b="1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moins fréquentes </a:t>
            </a:r>
            <a:r>
              <a:rPr lang="fr-FR" altLang="fr-FR" sz="3000"/>
              <a:t>si le système a peu d’activités (</a:t>
            </a:r>
            <a:r>
              <a:rPr lang="fr-FR" altLang="fr-FR" sz="3000" b="1">
                <a:solidFill>
                  <a:srgbClr val="FF0000"/>
                </a:solidFill>
              </a:rPr>
              <a:t>OLAP</a:t>
            </a:r>
            <a:r>
              <a:rPr lang="fr-FR" altLang="fr-FR" sz="3000"/>
              <a:t>)</a:t>
            </a:r>
          </a:p>
          <a:p>
            <a:pPr marL="287338" indent="-287338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Planifier</a:t>
            </a:r>
            <a:r>
              <a:rPr lang="fr-FR" altLang="fr-FR" sz="3000" b="1"/>
              <a:t> </a:t>
            </a:r>
            <a:r>
              <a:rPr lang="fr-FR" altLang="fr-FR" sz="3000"/>
              <a:t>les sauvegardes à un moment ou </a:t>
            </a:r>
            <a:r>
              <a:rPr lang="fr-FR" altLang="fr-FR" sz="3000" b="1">
                <a:solidFill>
                  <a:srgbClr val="FF0000"/>
                </a:solidFill>
              </a:rPr>
              <a:t>aucune mise à jour </a:t>
            </a:r>
            <a:r>
              <a:rPr lang="fr-FR" altLang="fr-FR" sz="3000"/>
              <a:t>majeure n’est effectuée dans SQL Server</a:t>
            </a:r>
          </a:p>
          <a:p>
            <a:pPr marL="287338" indent="-287338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 Après avoir déterminé la stratégie de sauvegarde, on peut </a:t>
            </a:r>
            <a:r>
              <a:rPr lang="fr-FR" altLang="fr-FR" sz="3000" b="1">
                <a:solidFill>
                  <a:srgbClr val="FF0000"/>
                </a:solidFill>
              </a:rPr>
              <a:t>automatiser</a:t>
            </a:r>
            <a:r>
              <a:rPr lang="fr-FR" altLang="fr-FR" sz="3000" b="1"/>
              <a:t> </a:t>
            </a:r>
            <a:r>
              <a:rPr lang="fr-FR" altLang="fr-FR" sz="3000"/>
              <a:t>le processus</a:t>
            </a:r>
          </a:p>
        </p:txBody>
      </p:sp>
      <p:sp>
        <p:nvSpPr>
          <p:cNvPr id="263172" name="Espace réservé du numéro de diapositive 3">
            <a:extLst>
              <a:ext uri="{FF2B5EF4-FFF2-40B4-BE49-F238E27FC236}">
                <a16:creationId xmlns:a16="http://schemas.microsoft.com/office/drawing/2014/main" id="{F0A92A0B-03EB-4AC8-8E6A-EB66743FA9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3867EA-F420-47FD-B5D7-873404C3C2A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63173" name="Espace réservé de la date 2">
            <a:extLst>
              <a:ext uri="{FF2B5EF4-FFF2-40B4-BE49-F238E27FC236}">
                <a16:creationId xmlns:a16="http://schemas.microsoft.com/office/drawing/2014/main" id="{ACDCAE75-4A8C-4EE9-8A7F-F7182199AB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C7D18-81A2-4B41-9BB2-B8AA5EAB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4450"/>
            <a:ext cx="8893175" cy="792163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6. Sauvegarde de Base de Données</a:t>
            </a:r>
          </a:p>
        </p:txBody>
      </p:sp>
      <p:sp>
        <p:nvSpPr>
          <p:cNvPr id="264195" name="Espace réservé du contenu 2">
            <a:extLst>
              <a:ext uri="{FF2B5EF4-FFF2-40B4-BE49-F238E27FC236}">
                <a16:creationId xmlns:a16="http://schemas.microsoft.com/office/drawing/2014/main" id="{BA40167E-065D-487A-8939-F930FEB1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63" y="908050"/>
            <a:ext cx="8497887" cy="55435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6.1 Protection contre les pertes de données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>
                <a:solidFill>
                  <a:srgbClr val="FF0000"/>
                </a:solidFill>
              </a:rPr>
              <a:t>6.2 Définition et changement de mode de récupération de BD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6.3 Sauvegarde de SQL Server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6.4 Moment approprié pour sauvegarder des BD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6.5 Exécution de sauvegardes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6.6 Types de méthodes de sauvegarde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6.7 Planification d’une stratégie de sauvegarde</a:t>
            </a:r>
          </a:p>
        </p:txBody>
      </p:sp>
      <p:sp>
        <p:nvSpPr>
          <p:cNvPr id="264196" name="Espace réservé du numéro de diapositive 3">
            <a:extLst>
              <a:ext uri="{FF2B5EF4-FFF2-40B4-BE49-F238E27FC236}">
                <a16:creationId xmlns:a16="http://schemas.microsoft.com/office/drawing/2014/main" id="{B83CE738-EF44-4FCA-ABAF-7237F06DA4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F0819A-F1AA-4257-8226-A766C59DCE1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64197" name="Espace réservé de la date 3">
            <a:extLst>
              <a:ext uri="{FF2B5EF4-FFF2-40B4-BE49-F238E27FC236}">
                <a16:creationId xmlns:a16="http://schemas.microsoft.com/office/drawing/2014/main" id="{5CDEF624-D0C1-468D-BC13-CE892BA862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itre 1">
            <a:extLst>
              <a:ext uri="{FF2B5EF4-FFF2-40B4-BE49-F238E27FC236}">
                <a16:creationId xmlns:a16="http://schemas.microsoft.com/office/drawing/2014/main" id="{C867298A-42BE-4A21-B4C2-B78626BA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0"/>
            <a:ext cx="8928100" cy="1052513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6.2 Définition et changement de mode de récupération de BD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6B5DA3-1130-45D8-B3C2-2ABA2AC1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125538"/>
            <a:ext cx="7704138" cy="4967287"/>
          </a:xfrm>
          <a:ln>
            <a:solidFill>
              <a:schemeClr val="accent1"/>
            </a:solidFill>
          </a:ln>
        </p:spPr>
        <p:txBody>
          <a:bodyPr rtlCol="0">
            <a:normAutofit fontScale="62500" lnSpcReduction="20000"/>
          </a:bodyPr>
          <a:lstStyle/>
          <a:p>
            <a:pPr algn="just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4800" dirty="0">
                <a:latin typeface="+mj-lt"/>
              </a:rPr>
              <a:t>Définition d’un </a:t>
            </a:r>
            <a:r>
              <a:rPr lang="fr-FR" sz="4800" b="1" dirty="0">
                <a:solidFill>
                  <a:srgbClr val="FF0000"/>
                </a:solidFill>
                <a:latin typeface="+mj-lt"/>
              </a:rPr>
              <a:t>mode de récupération </a:t>
            </a:r>
            <a:r>
              <a:rPr lang="fr-FR" sz="4800" dirty="0">
                <a:latin typeface="+mj-lt"/>
              </a:rPr>
              <a:t>de BD</a:t>
            </a:r>
          </a:p>
          <a:p>
            <a:pPr marL="540000" lvl="1" indent="-252000" algn="just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4500" dirty="0">
                <a:latin typeface="+mj-lt"/>
              </a:rPr>
              <a:t>Mode récupération </a:t>
            </a:r>
            <a:r>
              <a:rPr lang="fr-FR" sz="4500" b="1" dirty="0">
                <a:solidFill>
                  <a:srgbClr val="FF0000"/>
                </a:solidFill>
                <a:latin typeface="+mj-lt"/>
              </a:rPr>
              <a:t>complète</a:t>
            </a:r>
          </a:p>
          <a:p>
            <a:pPr marL="540000" lvl="1" indent="-252000" algn="just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4500" dirty="0">
                <a:latin typeface="+mj-lt"/>
              </a:rPr>
              <a:t>Mode de récupération </a:t>
            </a:r>
            <a:r>
              <a:rPr lang="fr-FR" sz="4500" b="1" dirty="0" err="1">
                <a:solidFill>
                  <a:srgbClr val="FF0000"/>
                </a:solidFill>
                <a:latin typeface="+mj-lt"/>
              </a:rPr>
              <a:t>Bulk_Logged</a:t>
            </a:r>
            <a:endParaRPr lang="fr-FR" sz="4500" b="1" dirty="0">
              <a:solidFill>
                <a:srgbClr val="FF0000"/>
              </a:solidFill>
              <a:latin typeface="+mj-lt"/>
            </a:endParaRPr>
          </a:p>
          <a:p>
            <a:pPr marL="540000" lvl="1" indent="-252000" algn="just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4500" dirty="0">
                <a:latin typeface="+mj-lt"/>
              </a:rPr>
              <a:t>Mode de récupération </a:t>
            </a:r>
            <a:r>
              <a:rPr lang="fr-FR" sz="4500" b="1" dirty="0">
                <a:solidFill>
                  <a:srgbClr val="FF0000"/>
                </a:solidFill>
                <a:latin typeface="+mj-lt"/>
              </a:rPr>
              <a:t>simple</a:t>
            </a:r>
          </a:p>
          <a:p>
            <a:pPr algn="just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4800" dirty="0">
                <a:latin typeface="+mj-lt"/>
              </a:rPr>
              <a:t>Changement de mode de récupération de BD</a:t>
            </a:r>
          </a:p>
          <a:p>
            <a:pPr marL="0" indent="0" algn="just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300" i="1" dirty="0">
                <a:latin typeface="+mj-lt"/>
                <a:cs typeface="Times New Roman" pitchFamily="18" charset="0"/>
              </a:rPr>
              <a:t>	</a:t>
            </a:r>
            <a:r>
              <a:rPr lang="fr-FR" sz="4300" i="1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ALTER DATABASE </a:t>
            </a:r>
            <a:r>
              <a:rPr lang="fr-FR" sz="4300" i="1" dirty="0" err="1">
                <a:solidFill>
                  <a:srgbClr val="7030A0"/>
                </a:solidFill>
                <a:latin typeface="+mj-lt"/>
                <a:cs typeface="Times New Roman" pitchFamily="18" charset="0"/>
              </a:rPr>
              <a:t>NomBD</a:t>
            </a:r>
            <a:endParaRPr lang="fr-FR" sz="4300" i="1" dirty="0">
              <a:solidFill>
                <a:srgbClr val="7030A0"/>
              </a:solidFill>
              <a:latin typeface="+mj-lt"/>
              <a:cs typeface="Times New Roman" pitchFamily="18" charset="0"/>
            </a:endParaRPr>
          </a:p>
          <a:p>
            <a:pPr marL="0" indent="0" algn="just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300" i="1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	SET RECOVERY {</a:t>
            </a:r>
            <a:r>
              <a:rPr lang="fr-FR" sz="4300" b="1" i="1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FULL</a:t>
            </a:r>
            <a:r>
              <a:rPr lang="fr-FR" sz="4300" i="1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|</a:t>
            </a:r>
            <a:r>
              <a:rPr lang="fr-FR" sz="4300" b="1" i="1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SIMPLE</a:t>
            </a:r>
            <a:r>
              <a:rPr lang="fr-FR" sz="4300" i="1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|</a:t>
            </a:r>
            <a:r>
              <a:rPr lang="fr-FR" sz="4300" b="1" i="1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BULK_LOGGED</a:t>
            </a:r>
            <a:r>
              <a:rPr lang="fr-FR" sz="4300" i="1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}</a:t>
            </a:r>
          </a:p>
        </p:txBody>
      </p:sp>
      <p:sp>
        <p:nvSpPr>
          <p:cNvPr id="266244" name="Espace réservé du numéro de diapositive 3">
            <a:extLst>
              <a:ext uri="{FF2B5EF4-FFF2-40B4-BE49-F238E27FC236}">
                <a16:creationId xmlns:a16="http://schemas.microsoft.com/office/drawing/2014/main" id="{C47EA444-F86D-40D6-B623-DF340745D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49879A-C859-478C-9E7C-7244D0B65360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66245" name="Espace réservé de la date 3">
            <a:extLst>
              <a:ext uri="{FF2B5EF4-FFF2-40B4-BE49-F238E27FC236}">
                <a16:creationId xmlns:a16="http://schemas.microsoft.com/office/drawing/2014/main" id="{3DD641C3-163F-478B-8047-A2BF1AD64F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itre 1">
            <a:extLst>
              <a:ext uri="{FF2B5EF4-FFF2-40B4-BE49-F238E27FC236}">
                <a16:creationId xmlns:a16="http://schemas.microsoft.com/office/drawing/2014/main" id="{258B154C-8691-4ED8-9550-88770328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2875"/>
            <a:ext cx="8135937" cy="549275"/>
          </a:xfrm>
        </p:spPr>
        <p:txBody>
          <a:bodyPr/>
          <a:lstStyle/>
          <a:p>
            <a:pPr eaLnBrk="1" hangingPunct="1"/>
            <a:r>
              <a:rPr lang="fr-FR" altLang="fr-FR" sz="3400" b="1"/>
              <a:t>Mode de récupération </a:t>
            </a:r>
            <a:r>
              <a:rPr lang="fr-FR" altLang="fr-FR" sz="3400" b="1">
                <a:solidFill>
                  <a:srgbClr val="FF0000"/>
                </a:solidFill>
              </a:rPr>
              <a:t>complète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B5C1DA-9946-4669-AED8-1229EA106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908050"/>
            <a:ext cx="6985000" cy="5207000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36000" indent="-72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 Utilisé lorsque la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récupération totale </a:t>
            </a:r>
            <a:r>
              <a:rPr lang="fr-FR" sz="3000" dirty="0">
                <a:latin typeface="+mj-lt"/>
                <a:cs typeface="Times New Roman" pitchFamily="18" charset="0"/>
              </a:rPr>
              <a:t>du support endommagé est la plus</a:t>
            </a:r>
            <a:r>
              <a:rPr lang="fr-FR" sz="3000" b="1" dirty="0">
                <a:latin typeface="+mj-lt"/>
                <a:cs typeface="Times New Roman" pitchFamily="18" charset="0"/>
              </a:rPr>
              <a:t>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prioritaire</a:t>
            </a:r>
          </a:p>
          <a:p>
            <a:pPr marL="36000" indent="-72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 Utilise des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copies de la BD</a:t>
            </a:r>
            <a:r>
              <a:rPr lang="fr-FR" sz="3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000" dirty="0">
                <a:latin typeface="+mj-lt"/>
                <a:cs typeface="Times New Roman" pitchFamily="18" charset="0"/>
              </a:rPr>
              <a:t>et toutes les informations des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journaux</a:t>
            </a:r>
            <a:r>
              <a:rPr lang="fr-FR" sz="3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000" dirty="0">
                <a:latin typeface="+mj-lt"/>
                <a:cs typeface="Times New Roman" pitchFamily="18" charset="0"/>
              </a:rPr>
              <a:t>pour restaurer la BD</a:t>
            </a:r>
          </a:p>
          <a:p>
            <a:pPr marL="36000" indent="-72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 SQL Server consigne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toutes les modifications </a:t>
            </a:r>
            <a:r>
              <a:rPr lang="fr-FR" sz="3000" dirty="0">
                <a:latin typeface="+mj-lt"/>
                <a:cs typeface="Times New Roman" pitchFamily="18" charset="0"/>
              </a:rPr>
              <a:t>apportées à la BD</a:t>
            </a:r>
          </a:p>
        </p:txBody>
      </p:sp>
      <p:sp>
        <p:nvSpPr>
          <p:cNvPr id="267268" name="Espace réservé du numéro de diapositive 3">
            <a:extLst>
              <a:ext uri="{FF2B5EF4-FFF2-40B4-BE49-F238E27FC236}">
                <a16:creationId xmlns:a16="http://schemas.microsoft.com/office/drawing/2014/main" id="{4CB9EC1E-9B36-4A70-8641-B2C5B5932B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C466CC-4D57-4664-A60B-333D549D86E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67269" name="Espace réservé de la date 3">
            <a:extLst>
              <a:ext uri="{FF2B5EF4-FFF2-40B4-BE49-F238E27FC236}">
                <a16:creationId xmlns:a16="http://schemas.microsoft.com/office/drawing/2014/main" id="{A367DDAE-5D32-40BB-87E4-380A93D762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5712539-6AF5-4D15-B72D-04C1F47E4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909638"/>
            <a:ext cx="7959725" cy="5040312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36000" rIns="36000" bIns="36000" rtlCol="0">
            <a:normAutofit/>
          </a:bodyPr>
          <a:lstStyle/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dirty="0"/>
              <a:t>Chaque ordinateur SQL Server possède 2 types de bases de données :</a:t>
            </a:r>
          </a:p>
          <a:p>
            <a:pPr marL="72000" indent="-72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400" dirty="0"/>
              <a:t> </a:t>
            </a:r>
            <a:r>
              <a:rPr lang="fr-FR" sz="3400" b="1" i="1" u="sng" dirty="0"/>
              <a:t>Bases de données système </a:t>
            </a:r>
            <a:r>
              <a:rPr lang="fr-FR" sz="3400" dirty="0"/>
              <a:t>: stockent les informations globales relatives à SQL Server,</a:t>
            </a:r>
          </a:p>
          <a:p>
            <a:pPr marL="72000" indent="-72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400" dirty="0"/>
              <a:t> </a:t>
            </a:r>
            <a:r>
              <a:rPr lang="fr-FR" sz="3400" b="1" i="1" u="sng" dirty="0"/>
              <a:t>Bases de données utilisateurs </a:t>
            </a:r>
            <a:r>
              <a:rPr lang="fr-FR" sz="3400" dirty="0"/>
              <a:t>: créées par l’utilisateur.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7A3488A-5E9F-406F-B95C-105890A3A7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44450"/>
            <a:ext cx="8229600" cy="6223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1.3 Bases de données SQL Server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4820" name="Espace réservé du numéro de diapositive 3">
            <a:extLst>
              <a:ext uri="{FF2B5EF4-FFF2-40B4-BE49-F238E27FC236}">
                <a16:creationId xmlns:a16="http://schemas.microsoft.com/office/drawing/2014/main" id="{FBEE78C4-12CC-4B20-A89A-ECCE3E45F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392D61-11C4-4E5B-8E13-C15709EFEC4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4821" name="Espace réservé de la date 2">
            <a:extLst>
              <a:ext uri="{FF2B5EF4-FFF2-40B4-BE49-F238E27FC236}">
                <a16:creationId xmlns:a16="http://schemas.microsoft.com/office/drawing/2014/main" id="{28D2A080-4265-410C-9799-51AAE15404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itre 1">
            <a:extLst>
              <a:ext uri="{FF2B5EF4-FFF2-40B4-BE49-F238E27FC236}">
                <a16:creationId xmlns:a16="http://schemas.microsoft.com/office/drawing/2014/main" id="{C7A29DA0-C477-41DC-A358-84142133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2875"/>
            <a:ext cx="8135937" cy="549275"/>
          </a:xfrm>
        </p:spPr>
        <p:txBody>
          <a:bodyPr/>
          <a:lstStyle/>
          <a:p>
            <a:pPr eaLnBrk="1" hangingPunct="1"/>
            <a:r>
              <a:rPr lang="fr-FR" altLang="fr-FR" sz="3400" b="1"/>
              <a:t>Mode de récupération </a:t>
            </a:r>
            <a:r>
              <a:rPr lang="fr-FR" altLang="fr-FR" sz="3400" b="1">
                <a:solidFill>
                  <a:srgbClr val="FF0000"/>
                </a:solidFill>
              </a:rPr>
              <a:t>complète</a:t>
            </a:r>
            <a:r>
              <a:rPr lang="fr-FR" altLang="fr-FR" sz="3400" b="1"/>
              <a:t>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7663C9-B011-4B79-A13E-713248D11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981075"/>
            <a:ext cx="7415213" cy="5111750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36000" indent="-72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Si les journaux eux-mêmes ne sont pas endommagés, SQL Server peut récupérer toutes les données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sauf les transactions en cours </a:t>
            </a:r>
            <a:r>
              <a:rPr lang="fr-FR" sz="2800" dirty="0">
                <a:latin typeface="+mj-lt"/>
                <a:cs typeface="Times New Roman" pitchFamily="18" charset="0"/>
              </a:rPr>
              <a:t>au moment de la défaillance</a:t>
            </a:r>
          </a:p>
          <a:p>
            <a:pPr marL="36000" indent="-72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Possibilité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d’insérer des marques </a:t>
            </a:r>
            <a:r>
              <a:rPr lang="fr-FR" sz="2800" dirty="0">
                <a:latin typeface="+mj-lt"/>
                <a:cs typeface="Times New Roman" pitchFamily="18" charset="0"/>
              </a:rPr>
              <a:t>nommées dans le journal des transactions</a:t>
            </a:r>
          </a:p>
          <a:p>
            <a:pPr marL="36000" indent="-72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Donc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récupération</a:t>
            </a:r>
            <a:r>
              <a:rPr lang="fr-FR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jusqu’à cette marque</a:t>
            </a:r>
          </a:p>
        </p:txBody>
      </p:sp>
      <p:sp>
        <p:nvSpPr>
          <p:cNvPr id="268292" name="Espace réservé du numéro de diapositive 3">
            <a:extLst>
              <a:ext uri="{FF2B5EF4-FFF2-40B4-BE49-F238E27FC236}">
                <a16:creationId xmlns:a16="http://schemas.microsoft.com/office/drawing/2014/main" id="{4FA4C4A6-151F-47E2-A132-2D58E29A4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85BE50-96B8-4F55-BB01-CAD17C6DB64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68293" name="Espace réservé de la date 3">
            <a:extLst>
              <a:ext uri="{FF2B5EF4-FFF2-40B4-BE49-F238E27FC236}">
                <a16:creationId xmlns:a16="http://schemas.microsoft.com/office/drawing/2014/main" id="{1378A41B-7213-4CB2-B6DC-F5BD222219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itre 1">
            <a:extLst>
              <a:ext uri="{FF2B5EF4-FFF2-40B4-BE49-F238E27FC236}">
                <a16:creationId xmlns:a16="http://schemas.microsoft.com/office/drawing/2014/main" id="{00B7116F-596A-46FC-A467-0AAEF6DE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0"/>
            <a:ext cx="8135937" cy="765175"/>
          </a:xfrm>
        </p:spPr>
        <p:txBody>
          <a:bodyPr/>
          <a:lstStyle/>
          <a:p>
            <a:pPr eaLnBrk="1" hangingPunct="1"/>
            <a:r>
              <a:rPr lang="fr-FR" altLang="fr-FR" sz="3400" b="1"/>
              <a:t>Mode de récupération </a:t>
            </a:r>
            <a:r>
              <a:rPr lang="fr-FR" altLang="fr-FR" sz="3400" b="1">
                <a:solidFill>
                  <a:srgbClr val="FF0000"/>
                </a:solidFill>
              </a:rPr>
              <a:t>Bulk_Logged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B9AFA-F476-487A-9CB4-F6D2D69A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908050"/>
            <a:ext cx="7705725" cy="5257800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36000" indent="-72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Utilise aussi les sauvegardes des BD et des journaux pour recréer la BD</a:t>
            </a:r>
          </a:p>
          <a:p>
            <a:pPr marL="36000" indent="-72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Moins de place </a:t>
            </a:r>
            <a:r>
              <a:rPr lang="fr-FR" sz="2800" dirty="0">
                <a:latin typeface="+mj-lt"/>
                <a:cs typeface="Times New Roman" pitchFamily="18" charset="0"/>
              </a:rPr>
              <a:t>dans le journal pour : CREATE INDEX, SELECT INTO, WRITETEXT, UPDATETEXT, …</a:t>
            </a:r>
          </a:p>
          <a:p>
            <a:pPr marL="36000" indent="-72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Le journal n’enregistre que l’occurrence de ces opérations</a:t>
            </a:r>
          </a:p>
          <a:p>
            <a:pPr marL="36000" indent="-72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permet de restaurer toutes les données mais</a:t>
            </a:r>
            <a:r>
              <a:rPr lang="fr-FR" sz="2800" b="1" dirty="0">
                <a:latin typeface="+mj-lt"/>
                <a:cs typeface="Times New Roman" pitchFamily="18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pas partiellement</a:t>
            </a:r>
            <a:r>
              <a:rPr lang="fr-FR" sz="2800" b="1" dirty="0">
                <a:latin typeface="+mj-lt"/>
                <a:cs typeface="Times New Roman" pitchFamily="18" charset="0"/>
              </a:rPr>
              <a:t> </a:t>
            </a:r>
            <a:r>
              <a:rPr lang="fr-FR" sz="2800" dirty="0">
                <a:latin typeface="+mj-lt"/>
                <a:cs typeface="Times New Roman" pitchFamily="18" charset="0"/>
              </a:rPr>
              <a:t>(à une marque donnée par exemple)</a:t>
            </a:r>
          </a:p>
        </p:txBody>
      </p:sp>
      <p:sp>
        <p:nvSpPr>
          <p:cNvPr id="269316" name="Espace réservé du numéro de diapositive 3">
            <a:extLst>
              <a:ext uri="{FF2B5EF4-FFF2-40B4-BE49-F238E27FC236}">
                <a16:creationId xmlns:a16="http://schemas.microsoft.com/office/drawing/2014/main" id="{5F6505E4-F1DB-4E0F-9F9A-AE8F73001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A574C3-8CF6-46D0-969D-1AA02225C90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69317" name="Espace réservé de la date 3">
            <a:extLst>
              <a:ext uri="{FF2B5EF4-FFF2-40B4-BE49-F238E27FC236}">
                <a16:creationId xmlns:a16="http://schemas.microsoft.com/office/drawing/2014/main" id="{B5F05901-CA4E-4286-9F63-7B6328AB15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itre 1">
            <a:extLst>
              <a:ext uri="{FF2B5EF4-FFF2-40B4-BE49-F238E27FC236}">
                <a16:creationId xmlns:a16="http://schemas.microsoft.com/office/drawing/2014/main" id="{EAE1E0FF-FCB5-4B19-B5FA-BCEC6A5B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42875"/>
            <a:ext cx="8642350" cy="549275"/>
          </a:xfrm>
        </p:spPr>
        <p:txBody>
          <a:bodyPr/>
          <a:lstStyle/>
          <a:p>
            <a:pPr eaLnBrk="1" hangingPunct="1"/>
            <a:r>
              <a:rPr lang="fr-FR" altLang="fr-FR" sz="3400" b="1"/>
              <a:t>Mode de récupération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594CEE-D9AF-4B58-BA33-6EAD289D5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836613"/>
            <a:ext cx="7129463" cy="5256212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36000" indent="-72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Utilise des copies complètes ou différentielles de la BD</a:t>
            </a:r>
          </a:p>
          <a:p>
            <a:pPr marL="36000" indent="-72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La récupération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se limite </a:t>
            </a:r>
            <a:r>
              <a:rPr lang="fr-FR" sz="2800" dirty="0">
                <a:latin typeface="+mj-lt"/>
                <a:cs typeface="Times New Roman" pitchFamily="18" charset="0"/>
              </a:rPr>
              <a:t>à la restauration de la BD jusqu’au moment de la dernière sauvegarde</a:t>
            </a:r>
          </a:p>
          <a:p>
            <a:pPr marL="36000" indent="-72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Toutes les modifications effectuées après la sauvegarde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sont perdues </a:t>
            </a:r>
            <a:r>
              <a:rPr lang="fr-FR" sz="2800" dirty="0">
                <a:latin typeface="+mj-lt"/>
                <a:cs typeface="Times New Roman" pitchFamily="18" charset="0"/>
              </a:rPr>
              <a:t>et doivent être recréées</a:t>
            </a:r>
          </a:p>
        </p:txBody>
      </p:sp>
      <p:sp>
        <p:nvSpPr>
          <p:cNvPr id="270340" name="Espace réservé du numéro de diapositive 3">
            <a:extLst>
              <a:ext uri="{FF2B5EF4-FFF2-40B4-BE49-F238E27FC236}">
                <a16:creationId xmlns:a16="http://schemas.microsoft.com/office/drawing/2014/main" id="{DF42F864-C1F2-4ABA-A1A2-EC58089C54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FE54D-130F-4990-A3FD-004C9DE3622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70341" name="Espace réservé de la date 3">
            <a:extLst>
              <a:ext uri="{FF2B5EF4-FFF2-40B4-BE49-F238E27FC236}">
                <a16:creationId xmlns:a16="http://schemas.microsoft.com/office/drawing/2014/main" id="{34187112-0F34-4DCA-9467-D1584BFABD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itre 1">
            <a:extLst>
              <a:ext uri="{FF2B5EF4-FFF2-40B4-BE49-F238E27FC236}">
                <a16:creationId xmlns:a16="http://schemas.microsoft.com/office/drawing/2014/main" id="{AB795733-F8BD-463D-B130-4739870B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42875"/>
            <a:ext cx="8642350" cy="549275"/>
          </a:xfrm>
        </p:spPr>
        <p:txBody>
          <a:bodyPr/>
          <a:lstStyle/>
          <a:p>
            <a:pPr eaLnBrk="1" hangingPunct="1"/>
            <a:r>
              <a:rPr lang="fr-FR" altLang="fr-FR" sz="3400" b="1"/>
              <a:t>Mode de récupération simple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56758-2F4D-45EE-AA73-0192A893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08050"/>
            <a:ext cx="6985000" cy="5113338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b="1" u="sng" dirty="0">
                <a:latin typeface="+mj-lt"/>
                <a:cs typeface="Times New Roman" pitchFamily="18" charset="0"/>
              </a:rPr>
              <a:t>Avantage</a:t>
            </a:r>
            <a:r>
              <a:rPr lang="fr-FR" sz="2800" dirty="0">
                <a:latin typeface="+mj-lt"/>
                <a:cs typeface="Times New Roman" pitchFamily="18" charset="0"/>
              </a:rPr>
              <a:t> :</a:t>
            </a:r>
          </a:p>
          <a:p>
            <a:pPr marL="36000" indent="-72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</a:t>
            </a:r>
            <a:r>
              <a:rPr lang="fr-FR" sz="2800" dirty="0">
                <a:cs typeface="Times New Roman" pitchFamily="18" charset="0"/>
              </a:rPr>
              <a:t> Utilisé pour les BD </a:t>
            </a:r>
            <a:r>
              <a:rPr lang="fr-FR" sz="2800" b="1" dirty="0">
                <a:solidFill>
                  <a:srgbClr val="FF0000"/>
                </a:solidFill>
                <a:cs typeface="Times New Roman" pitchFamily="18" charset="0"/>
              </a:rPr>
              <a:t>peu volumineuses</a:t>
            </a:r>
            <a:endParaRPr lang="fr-FR" sz="2800" dirty="0">
              <a:solidFill>
                <a:srgbClr val="FF0000"/>
              </a:solidFill>
              <a:cs typeface="Times New Roman" pitchFamily="18" charset="0"/>
            </a:endParaRPr>
          </a:p>
          <a:p>
            <a:pPr marL="36000" indent="-72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cs typeface="Times New Roman" pitchFamily="18" charset="0"/>
              </a:rPr>
              <a:t> Utilisé dans les BD dans lesquelles les données sont </a:t>
            </a:r>
            <a:r>
              <a:rPr lang="fr-FR" sz="2800" b="1" dirty="0">
                <a:solidFill>
                  <a:srgbClr val="FF0000"/>
                </a:solidFill>
                <a:cs typeface="Times New Roman" pitchFamily="18" charset="0"/>
              </a:rPr>
              <a:t>rarement modifiées</a:t>
            </a:r>
          </a:p>
          <a:p>
            <a:pPr marL="36000" indent="-72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Faible espace </a:t>
            </a:r>
            <a:r>
              <a:rPr lang="fr-FR" sz="2800" dirty="0">
                <a:latin typeface="+mj-lt"/>
                <a:cs typeface="Times New Roman" pitchFamily="18" charset="0"/>
              </a:rPr>
              <a:t>de stockage occupé par les journaux</a:t>
            </a:r>
          </a:p>
          <a:p>
            <a:pPr marL="36000" indent="-72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Facile</a:t>
            </a:r>
            <a:r>
              <a:rPr lang="fr-FR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2800" dirty="0">
                <a:latin typeface="+mj-lt"/>
                <a:cs typeface="Times New Roman" pitchFamily="18" charset="0"/>
              </a:rPr>
              <a:t>à mettre en œuvre</a:t>
            </a:r>
          </a:p>
        </p:txBody>
      </p:sp>
      <p:sp>
        <p:nvSpPr>
          <p:cNvPr id="271364" name="Espace réservé du numéro de diapositive 3">
            <a:extLst>
              <a:ext uri="{FF2B5EF4-FFF2-40B4-BE49-F238E27FC236}">
                <a16:creationId xmlns:a16="http://schemas.microsoft.com/office/drawing/2014/main" id="{A17FBF90-BA87-4626-AC79-FBBA5F1F7F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FDE0CD-5DDC-4E6F-B57F-4BCEEFC7634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71365" name="Espace réservé de la date 3">
            <a:extLst>
              <a:ext uri="{FF2B5EF4-FFF2-40B4-BE49-F238E27FC236}">
                <a16:creationId xmlns:a16="http://schemas.microsoft.com/office/drawing/2014/main" id="{C10CF1F9-A6DF-4712-8409-5C0A774CF6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813BB-A75B-44F7-8077-11D9E2DC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4450"/>
            <a:ext cx="8893175" cy="792163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6. Sauvegarde de Base de Données</a:t>
            </a:r>
          </a:p>
        </p:txBody>
      </p:sp>
      <p:sp>
        <p:nvSpPr>
          <p:cNvPr id="272387" name="Espace réservé du contenu 2">
            <a:extLst>
              <a:ext uri="{FF2B5EF4-FFF2-40B4-BE49-F238E27FC236}">
                <a16:creationId xmlns:a16="http://schemas.microsoft.com/office/drawing/2014/main" id="{78A4EA52-E626-4336-8C33-A744FAF3E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63" y="908050"/>
            <a:ext cx="8497887" cy="55435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6.1 Protection contre les pertes de données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6.2 Définition et changement de mode de récupération de BD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>
                <a:solidFill>
                  <a:srgbClr val="FF0000"/>
                </a:solidFill>
              </a:rPr>
              <a:t>6.3 Sauvegarde de SQL Server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6.4 Moment approprié pour sauvegarder des BD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6.5 Exécution de sauvegardes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6.6 Types de méthodes de sauvegarde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6.7 Planification d’une stratégie de sauvegarde</a:t>
            </a:r>
          </a:p>
        </p:txBody>
      </p:sp>
      <p:sp>
        <p:nvSpPr>
          <p:cNvPr id="272388" name="Espace réservé du numéro de diapositive 3">
            <a:extLst>
              <a:ext uri="{FF2B5EF4-FFF2-40B4-BE49-F238E27FC236}">
                <a16:creationId xmlns:a16="http://schemas.microsoft.com/office/drawing/2014/main" id="{C71A6523-7DAC-4C61-8DF8-2DA573DAFE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AFD129-6B7B-48A6-9434-2612CABCA5D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72389" name="Espace réservé de la date 3">
            <a:extLst>
              <a:ext uri="{FF2B5EF4-FFF2-40B4-BE49-F238E27FC236}">
                <a16:creationId xmlns:a16="http://schemas.microsoft.com/office/drawing/2014/main" id="{2FFC04BC-2620-4ECC-9F0F-EF8844A15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itre 1">
            <a:extLst>
              <a:ext uri="{FF2B5EF4-FFF2-40B4-BE49-F238E27FC236}">
                <a16:creationId xmlns:a16="http://schemas.microsoft.com/office/drawing/2014/main" id="{59DEABB3-68B8-4623-A478-515A675C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0"/>
            <a:ext cx="8569325" cy="549275"/>
          </a:xfrm>
        </p:spPr>
        <p:txBody>
          <a:bodyPr/>
          <a:lstStyle/>
          <a:p>
            <a:pPr eaLnBrk="1" hangingPunct="1"/>
            <a:r>
              <a:rPr lang="fr-FR" altLang="fr-FR" sz="3800" b="1"/>
              <a:t>6.3 Sauvegarde de SQL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CF064-B507-4B5F-ADD5-9B2FF188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547688"/>
            <a:ext cx="8569325" cy="5689600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72000" indent="-108000" algn="just" eaLnBrk="1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</a:rPr>
              <a:t> Permet de </a:t>
            </a:r>
            <a:r>
              <a:rPr lang="fr-FR" sz="2800" b="1" dirty="0">
                <a:solidFill>
                  <a:srgbClr val="FF0000"/>
                </a:solidFill>
                <a:latin typeface="+mj-lt"/>
              </a:rPr>
              <a:t>sauvegarder une BD en cours d’utilisation</a:t>
            </a:r>
          </a:p>
          <a:p>
            <a:pPr marL="72000" indent="-108000" algn="just" eaLnBrk="1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Sauvegarde les fichiers de BD originaux et enregistre leur emplacement</a:t>
            </a:r>
          </a:p>
          <a:p>
            <a:pPr marL="72000" indent="-108000" algn="just" eaLnBrk="1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La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sauvegarde contient </a:t>
            </a:r>
            <a:r>
              <a:rPr lang="fr-FR" sz="2800" dirty="0">
                <a:latin typeface="+mj-lt"/>
                <a:cs typeface="Times New Roman" pitchFamily="18" charset="0"/>
              </a:rPr>
              <a:t>le </a:t>
            </a:r>
            <a:r>
              <a:rPr lang="fr-FR" sz="2800" b="1" dirty="0">
                <a:latin typeface="+mj-lt"/>
                <a:cs typeface="Times New Roman" pitchFamily="18" charset="0"/>
              </a:rPr>
              <a:t>schéma et la structure de fichiers</a:t>
            </a:r>
            <a:r>
              <a:rPr lang="fr-FR" sz="2800" dirty="0">
                <a:latin typeface="+mj-lt"/>
                <a:cs typeface="Times New Roman" pitchFamily="18" charset="0"/>
              </a:rPr>
              <a:t>, les </a:t>
            </a:r>
            <a:r>
              <a:rPr lang="fr-FR" sz="2800" b="1" dirty="0">
                <a:latin typeface="+mj-lt"/>
                <a:cs typeface="Times New Roman" pitchFamily="18" charset="0"/>
              </a:rPr>
              <a:t>données</a:t>
            </a:r>
            <a:r>
              <a:rPr lang="fr-FR" sz="2800" dirty="0">
                <a:latin typeface="+mj-lt"/>
                <a:cs typeface="Times New Roman" pitchFamily="18" charset="0"/>
              </a:rPr>
              <a:t> et des </a:t>
            </a:r>
            <a:r>
              <a:rPr lang="fr-FR" sz="2800" b="1" dirty="0">
                <a:latin typeface="+mj-lt"/>
                <a:cs typeface="Times New Roman" pitchFamily="18" charset="0"/>
              </a:rPr>
              <a:t>parties des fichiers journaux </a:t>
            </a:r>
            <a:r>
              <a:rPr lang="fr-FR" sz="2800" dirty="0">
                <a:latin typeface="+mj-lt"/>
                <a:cs typeface="Times New Roman" pitchFamily="18" charset="0"/>
              </a:rPr>
              <a:t>de transactions contenant les activités de BD survenues depuis le début du processus de sauvegarde</a:t>
            </a:r>
          </a:p>
          <a:p>
            <a:pPr marL="72000" indent="-108000" algn="just" eaLnBrk="1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SQL Server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utilise ces sauvegardes </a:t>
            </a:r>
            <a:r>
              <a:rPr lang="fr-FR" sz="2800" dirty="0">
                <a:latin typeface="+mj-lt"/>
                <a:cs typeface="Times New Roman" pitchFamily="18" charset="0"/>
              </a:rPr>
              <a:t>pour </a:t>
            </a:r>
            <a:r>
              <a:rPr lang="fr-FR" sz="2800" b="1" dirty="0">
                <a:latin typeface="+mj-lt"/>
                <a:cs typeface="Times New Roman" pitchFamily="18" charset="0"/>
              </a:rPr>
              <a:t>recréer</a:t>
            </a:r>
            <a:r>
              <a:rPr lang="fr-FR" sz="2800" dirty="0">
                <a:latin typeface="+mj-lt"/>
                <a:cs typeface="Times New Roman" pitchFamily="18" charset="0"/>
              </a:rPr>
              <a:t> les fichiers à </a:t>
            </a:r>
            <a:r>
              <a:rPr lang="fr-FR" sz="2800" b="1" dirty="0">
                <a:latin typeface="+mj-lt"/>
                <a:cs typeface="Times New Roman" pitchFamily="18" charset="0"/>
              </a:rPr>
              <a:t>leur emplacement d’origine </a:t>
            </a:r>
            <a:r>
              <a:rPr lang="fr-FR" sz="2800" dirty="0">
                <a:latin typeface="+mj-lt"/>
                <a:cs typeface="Times New Roman" pitchFamily="18" charset="0"/>
              </a:rPr>
              <a:t>avec les objets et les données lorsqu’on restaure la BD</a:t>
            </a:r>
          </a:p>
        </p:txBody>
      </p:sp>
      <p:sp>
        <p:nvSpPr>
          <p:cNvPr id="274436" name="Espace réservé du numéro de diapositive 3">
            <a:extLst>
              <a:ext uri="{FF2B5EF4-FFF2-40B4-BE49-F238E27FC236}">
                <a16:creationId xmlns:a16="http://schemas.microsoft.com/office/drawing/2014/main" id="{999AD5C2-7C86-4F22-839A-EA611FAF6F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4BAE88-0BB6-48A5-B0C2-0E1A29AA4FF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74437" name="Espace réservé de la date 3">
            <a:extLst>
              <a:ext uri="{FF2B5EF4-FFF2-40B4-BE49-F238E27FC236}">
                <a16:creationId xmlns:a16="http://schemas.microsoft.com/office/drawing/2014/main" id="{07A2E2FD-AE81-4436-ADDB-1F71E14158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re 1">
            <a:extLst>
              <a:ext uri="{FF2B5EF4-FFF2-40B4-BE49-F238E27FC236}">
                <a16:creationId xmlns:a16="http://schemas.microsoft.com/office/drawing/2014/main" id="{2CA7BAD7-E617-42EF-9552-DEAD3563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-26988"/>
            <a:ext cx="8928100" cy="620713"/>
          </a:xfrm>
        </p:spPr>
        <p:txBody>
          <a:bodyPr/>
          <a:lstStyle/>
          <a:p>
            <a:pPr eaLnBrk="1" hangingPunct="1"/>
            <a:r>
              <a:rPr lang="fr-FR" altLang="fr-FR" sz="3400" b="1"/>
              <a:t>Exécution et stockage des sauvegardes</a:t>
            </a:r>
          </a:p>
        </p:txBody>
      </p:sp>
      <p:sp>
        <p:nvSpPr>
          <p:cNvPr id="271363" name="Espace réservé du contenu 2">
            <a:extLst>
              <a:ext uri="{FF2B5EF4-FFF2-40B4-BE49-F238E27FC236}">
                <a16:creationId xmlns:a16="http://schemas.microsoft.com/office/drawing/2014/main" id="{FAB3616E-9FCA-4FA4-B4D1-2B5FFE26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665163"/>
            <a:ext cx="7272337" cy="542766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63525" indent="-263525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>
                <a:cs typeface="Times New Roman" panose="02020603050405020304" pitchFamily="18" charset="0"/>
              </a:rPr>
              <a:t> </a:t>
            </a:r>
            <a:r>
              <a:rPr lang="fr-FR" altLang="fr-FR" sz="3000" b="1" dirty="0">
                <a:cs typeface="Times New Roman" panose="02020603050405020304" pitchFamily="18" charset="0"/>
              </a:rPr>
              <a:t>Personnes autorisées :</a:t>
            </a:r>
          </a:p>
          <a:p>
            <a:pPr marL="360000" lvl="1" indent="-180000" algn="just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dirty="0">
                <a:cs typeface="Times New Roman" panose="02020603050405020304" pitchFamily="18" charset="0"/>
              </a:rPr>
              <a:t>Membres d’un rôle défini par l’utilisateur</a:t>
            </a:r>
            <a:endParaRPr lang="fr-FR" altLang="fr-FR" b="1" dirty="0">
              <a:cs typeface="Times New Roman" panose="02020603050405020304" pitchFamily="18" charset="0"/>
            </a:endParaRPr>
          </a:p>
          <a:p>
            <a:pPr marL="360000" lvl="1" indent="-180000" algn="just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dirty="0">
                <a:cs typeface="Times New Roman" panose="02020603050405020304" pitchFamily="18" charset="0"/>
              </a:rPr>
              <a:t>Membres de </a:t>
            </a:r>
            <a:r>
              <a:rPr lang="fr-FR" altLang="fr-FR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sysadmin</a:t>
            </a:r>
            <a:r>
              <a:rPr lang="fr-FR" altLang="fr-FR" b="1" dirty="0">
                <a:cs typeface="Times New Roman" panose="02020603050405020304" pitchFamily="18" charset="0"/>
              </a:rPr>
              <a:t>,</a:t>
            </a:r>
            <a:r>
              <a:rPr lang="fr-FR" altLang="fr-FR" dirty="0">
                <a:cs typeface="Times New Roman" panose="02020603050405020304" pitchFamily="18" charset="0"/>
              </a:rPr>
              <a:t> </a:t>
            </a:r>
            <a:r>
              <a:rPr lang="fr-FR" altLang="fr-FR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db_owner</a:t>
            </a:r>
            <a:r>
              <a:rPr lang="fr-FR" altLang="fr-FR" dirty="0">
                <a:cs typeface="Times New Roman" panose="02020603050405020304" pitchFamily="18" charset="0"/>
              </a:rPr>
              <a:t> et </a:t>
            </a:r>
            <a:r>
              <a:rPr lang="fr-FR" altLang="fr-FR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db_backupoperator</a:t>
            </a:r>
            <a:endParaRPr lang="fr-FR" altLang="fr-FR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263525" lvl="1" indent="-263525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b="1" dirty="0">
                <a:cs typeface="Times New Roman" panose="02020603050405020304" pitchFamily="18" charset="0"/>
              </a:rPr>
              <a:t>Emplacements de stockage :</a:t>
            </a:r>
          </a:p>
          <a:p>
            <a:pPr marL="360000" lvl="2" indent="-180000" algn="just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2800" dirty="0">
                <a:cs typeface="Times New Roman" panose="02020603050405020304" pitchFamily="18" charset="0"/>
              </a:rPr>
              <a:t>Fichier sur le </a:t>
            </a:r>
            <a:r>
              <a:rPr lang="fr-FR" altLang="fr-FR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disque</a:t>
            </a:r>
            <a:r>
              <a:rPr lang="fr-FR" altLang="fr-FR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fr-FR" altLang="fr-FR" sz="2800" dirty="0">
                <a:cs typeface="Times New Roman" panose="02020603050405020304" pitchFamily="18" charset="0"/>
              </a:rPr>
              <a:t>dur local ou en réseau</a:t>
            </a:r>
          </a:p>
          <a:p>
            <a:pPr marL="360000" lvl="2" indent="-180000" algn="just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Bande</a:t>
            </a:r>
            <a:r>
              <a:rPr lang="fr-FR" altLang="fr-FR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fr-FR" altLang="fr-FR" sz="2800" dirty="0">
                <a:cs typeface="Times New Roman" panose="02020603050405020304" pitchFamily="18" charset="0"/>
              </a:rPr>
              <a:t>(le lecteur de bande doit être connecté localement à SQL Server)</a:t>
            </a:r>
          </a:p>
          <a:p>
            <a:pPr marL="360000" lvl="2" indent="-180000" algn="just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Canal</a:t>
            </a:r>
            <a:r>
              <a:rPr lang="fr-FR" altLang="fr-FR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fr-FR" altLang="fr-FR" sz="2800" dirty="0">
                <a:cs typeface="Times New Roman" panose="02020603050405020304" pitchFamily="18" charset="0"/>
              </a:rPr>
              <a:t>nommé</a:t>
            </a:r>
          </a:p>
        </p:txBody>
      </p:sp>
      <p:sp>
        <p:nvSpPr>
          <p:cNvPr id="275460" name="Espace réservé du numéro de diapositive 3">
            <a:extLst>
              <a:ext uri="{FF2B5EF4-FFF2-40B4-BE49-F238E27FC236}">
                <a16:creationId xmlns:a16="http://schemas.microsoft.com/office/drawing/2014/main" id="{9721609C-C941-479C-9679-8A96E29F05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A3F467-F51D-49B2-B211-49D10381D8F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75461" name="Espace réservé de la date 2">
            <a:extLst>
              <a:ext uri="{FF2B5EF4-FFF2-40B4-BE49-F238E27FC236}">
                <a16:creationId xmlns:a16="http://schemas.microsoft.com/office/drawing/2014/main" id="{45E6FDE3-0D11-4E02-92A2-69038B066D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AB8B5-2F74-4F75-83DA-BDD88B91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4450"/>
            <a:ext cx="8893175" cy="792163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6. Sauvegarde de Base de Données</a:t>
            </a:r>
          </a:p>
        </p:txBody>
      </p:sp>
      <p:sp>
        <p:nvSpPr>
          <p:cNvPr id="276483" name="Espace réservé du contenu 2">
            <a:extLst>
              <a:ext uri="{FF2B5EF4-FFF2-40B4-BE49-F238E27FC236}">
                <a16:creationId xmlns:a16="http://schemas.microsoft.com/office/drawing/2014/main" id="{423EA019-8F27-416E-8150-F479C2C1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08050"/>
            <a:ext cx="8713788" cy="55435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6.1 Protection contre les pertes de données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6.2 Définition et changement de mode de récupération de BD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6.3 Sauvegarde de SQL Server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>
                <a:solidFill>
                  <a:srgbClr val="FF0000"/>
                </a:solidFill>
              </a:rPr>
              <a:t>6.4 Moment approprié pour sauvegarder des BD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6.5 Exécution de sauvegardes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6.6 Types de méthodes de sauvegarde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6.7 Planification d’une stratégie de sauvegarde</a:t>
            </a:r>
          </a:p>
        </p:txBody>
      </p:sp>
      <p:sp>
        <p:nvSpPr>
          <p:cNvPr id="276484" name="Espace réservé du numéro de diapositive 3">
            <a:extLst>
              <a:ext uri="{FF2B5EF4-FFF2-40B4-BE49-F238E27FC236}">
                <a16:creationId xmlns:a16="http://schemas.microsoft.com/office/drawing/2014/main" id="{957EA9B1-50A8-4BA4-B69C-642F178EE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FE17B-2598-4165-B3D4-F1D59EE36E9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76485" name="Espace réservé de la date 3">
            <a:extLst>
              <a:ext uri="{FF2B5EF4-FFF2-40B4-BE49-F238E27FC236}">
                <a16:creationId xmlns:a16="http://schemas.microsoft.com/office/drawing/2014/main" id="{73F51DDA-0B16-4588-AA67-D41667D2C2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itre 1">
            <a:extLst>
              <a:ext uri="{FF2B5EF4-FFF2-40B4-BE49-F238E27FC236}">
                <a16:creationId xmlns:a16="http://schemas.microsoft.com/office/drawing/2014/main" id="{761C1004-B1D5-4F38-86AB-04D69DAA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1438"/>
            <a:ext cx="8351837" cy="1125537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6.4 Moment approprié pour sauvegarder des BD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29CE7-1877-4C7E-BABD-98862E9BB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68413"/>
            <a:ext cx="8351837" cy="4608512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600" dirty="0">
                <a:latin typeface="+mj-lt"/>
                <a:cs typeface="Times New Roman" pitchFamily="18" charset="0"/>
              </a:rPr>
              <a:t>Sauvegarde de BD système</a:t>
            </a:r>
          </a:p>
          <a:p>
            <a:pPr algn="just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600" dirty="0">
                <a:latin typeface="+mj-lt"/>
                <a:cs typeface="Times New Roman" pitchFamily="18" charset="0"/>
              </a:rPr>
              <a:t>Sauvegarde de BD utilisateur</a:t>
            </a:r>
          </a:p>
          <a:p>
            <a:pPr algn="just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600" dirty="0">
                <a:latin typeface="+mj-lt"/>
                <a:cs typeface="Times New Roman" pitchFamily="18" charset="0"/>
              </a:rPr>
              <a:t>Activités à éviter pendant la sauvegarde</a:t>
            </a:r>
          </a:p>
        </p:txBody>
      </p:sp>
      <p:sp>
        <p:nvSpPr>
          <p:cNvPr id="278532" name="Espace réservé du numéro de diapositive 3">
            <a:extLst>
              <a:ext uri="{FF2B5EF4-FFF2-40B4-BE49-F238E27FC236}">
                <a16:creationId xmlns:a16="http://schemas.microsoft.com/office/drawing/2014/main" id="{67DF70C6-96E4-4867-AB4E-A17E83E21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804BAF-B4D8-4D38-B482-43861CC8454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78533" name="Espace réservé de la date 3">
            <a:extLst>
              <a:ext uri="{FF2B5EF4-FFF2-40B4-BE49-F238E27FC236}">
                <a16:creationId xmlns:a16="http://schemas.microsoft.com/office/drawing/2014/main" id="{8AFD434B-517A-4525-8DED-20B966187A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re 1">
            <a:extLst>
              <a:ext uri="{FF2B5EF4-FFF2-40B4-BE49-F238E27FC236}">
                <a16:creationId xmlns:a16="http://schemas.microsoft.com/office/drawing/2014/main" id="{9FFAA947-9A71-4C43-817B-E3630490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1438"/>
            <a:ext cx="8351837" cy="620712"/>
          </a:xfrm>
        </p:spPr>
        <p:txBody>
          <a:bodyPr/>
          <a:lstStyle/>
          <a:p>
            <a:pPr eaLnBrk="1" hangingPunct="1"/>
            <a:r>
              <a:rPr lang="fr-FR" altLang="fr-FR" sz="3800" b="1"/>
              <a:t>Sauvegarde de BD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A14321-1633-493D-92F4-93EA6C6B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836613"/>
            <a:ext cx="7561263" cy="5256212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Après modification de la BD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master</a:t>
            </a:r>
          </a:p>
          <a:p>
            <a:pPr marL="216000" lvl="1" indent="-108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Create</a:t>
            </a:r>
            <a:r>
              <a:rPr lang="fr-FR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dirty="0" err="1">
                <a:latin typeface="+mj-lt"/>
                <a:cs typeface="Times New Roman" pitchFamily="18" charset="0"/>
              </a:rPr>
              <a:t>Database</a:t>
            </a:r>
            <a:r>
              <a:rPr lang="fr-FR" dirty="0">
                <a:latin typeface="+mj-lt"/>
                <a:cs typeface="Times New Roman" pitchFamily="18" charset="0"/>
              </a:rPr>
              <a:t>, </a:t>
            </a:r>
            <a:r>
              <a:rPr lang="fr-FR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Alter</a:t>
            </a:r>
            <a:r>
              <a:rPr lang="fr-FR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dirty="0" err="1">
                <a:latin typeface="+mj-lt"/>
                <a:cs typeface="Times New Roman" pitchFamily="18" charset="0"/>
              </a:rPr>
              <a:t>Database</a:t>
            </a:r>
            <a:r>
              <a:rPr lang="fr-FR" dirty="0">
                <a:latin typeface="+mj-lt"/>
                <a:cs typeface="Times New Roman" pitchFamily="18" charset="0"/>
              </a:rPr>
              <a:t>, </a:t>
            </a:r>
            <a:r>
              <a:rPr lang="fr-FR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Drop</a:t>
            </a:r>
            <a:r>
              <a:rPr lang="fr-FR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dirty="0" err="1">
                <a:latin typeface="+mj-lt"/>
                <a:cs typeface="Times New Roman" pitchFamily="18" charset="0"/>
              </a:rPr>
              <a:t>Database</a:t>
            </a:r>
            <a:endParaRPr lang="fr-FR" dirty="0">
              <a:latin typeface="+mj-lt"/>
              <a:cs typeface="Times New Roman" pitchFamily="18" charset="0"/>
            </a:endParaRPr>
          </a:p>
          <a:p>
            <a:pPr marL="216000" lvl="1" indent="-10800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>
                <a:latin typeface="+mj-lt"/>
                <a:cs typeface="Times New Roman" pitchFamily="18" charset="0"/>
              </a:rPr>
              <a:t>Utilisation de certaines </a:t>
            </a:r>
            <a:r>
              <a:rPr lang="fr-FR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procédures</a:t>
            </a:r>
            <a:r>
              <a:rPr lang="fr-FR" dirty="0">
                <a:latin typeface="+mj-lt"/>
                <a:cs typeface="Times New Roman" pitchFamily="18" charset="0"/>
              </a:rPr>
              <a:t> : </a:t>
            </a:r>
            <a:r>
              <a:rPr lang="fr-FR" b="1" dirty="0" err="1">
                <a:latin typeface="+mj-lt"/>
                <a:cs typeface="Times New Roman" pitchFamily="18" charset="0"/>
              </a:rPr>
              <a:t>sp_logdevice</a:t>
            </a:r>
            <a:r>
              <a:rPr lang="fr-FR" dirty="0">
                <a:latin typeface="+mj-lt"/>
                <a:cs typeface="Times New Roman" pitchFamily="18" charset="0"/>
              </a:rPr>
              <a:t>, </a:t>
            </a:r>
            <a:r>
              <a:rPr lang="fr-FR" b="1" dirty="0" err="1">
                <a:latin typeface="+mj-lt"/>
                <a:cs typeface="Times New Roman" pitchFamily="18" charset="0"/>
              </a:rPr>
              <a:t>sp_addserver</a:t>
            </a:r>
            <a:r>
              <a:rPr lang="fr-FR" dirty="0">
                <a:latin typeface="+mj-lt"/>
                <a:cs typeface="Times New Roman" pitchFamily="18" charset="0"/>
              </a:rPr>
              <a:t>, </a:t>
            </a:r>
            <a:r>
              <a:rPr lang="fr-FR" b="1" dirty="0" err="1">
                <a:latin typeface="+mj-lt"/>
                <a:cs typeface="Times New Roman" pitchFamily="18" charset="0"/>
              </a:rPr>
              <a:t>sp_dropserver</a:t>
            </a:r>
            <a:r>
              <a:rPr lang="fr-FR" dirty="0">
                <a:latin typeface="+mj-lt"/>
                <a:cs typeface="Times New Roman" pitchFamily="18" charset="0"/>
              </a:rPr>
              <a:t>, </a:t>
            </a:r>
            <a:r>
              <a:rPr lang="fr-FR" b="1" dirty="0" err="1">
                <a:latin typeface="+mj-lt"/>
                <a:cs typeface="Times New Roman" pitchFamily="18" charset="0"/>
              </a:rPr>
              <a:t>sp_addlinkedserver</a:t>
            </a:r>
            <a:r>
              <a:rPr lang="fr-FR" dirty="0">
                <a:latin typeface="+mj-lt"/>
                <a:cs typeface="Times New Roman" pitchFamily="18" charset="0"/>
              </a:rPr>
              <a:t> et </a:t>
            </a:r>
            <a:r>
              <a:rPr lang="fr-FR" b="1" dirty="0" err="1">
                <a:latin typeface="+mj-lt"/>
                <a:cs typeface="Times New Roman" pitchFamily="18" charset="0"/>
              </a:rPr>
              <a:t>sp_addmessage</a:t>
            </a:r>
            <a:endParaRPr lang="fr-FR" dirty="0">
              <a:latin typeface="+mj-lt"/>
              <a:cs typeface="Times New Roman" pitchFamily="18" charset="0"/>
            </a:endParaRPr>
          </a:p>
          <a:p>
            <a:pPr marL="342900" lvl="1" indent="-3429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Après modification de la BD </a:t>
            </a:r>
            <a:r>
              <a:rPr lang="fr-FR" sz="30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msdb</a:t>
            </a:r>
            <a:endParaRPr lang="fr-FR" sz="3000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 marL="342900" lvl="1" indent="-3429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000" dirty="0">
                <a:cs typeface="Times New Roman" pitchFamily="18" charset="0"/>
              </a:rPr>
              <a:t>Après modification de la BD </a:t>
            </a:r>
            <a:r>
              <a:rPr lang="fr-FR" sz="3000" b="1" dirty="0">
                <a:solidFill>
                  <a:srgbClr val="FF0000"/>
                </a:solidFill>
                <a:cs typeface="Times New Roman" pitchFamily="18" charset="0"/>
              </a:rPr>
              <a:t>model</a:t>
            </a:r>
          </a:p>
        </p:txBody>
      </p:sp>
      <p:sp>
        <p:nvSpPr>
          <p:cNvPr id="279556" name="Espace réservé du numéro de diapositive 3">
            <a:extLst>
              <a:ext uri="{FF2B5EF4-FFF2-40B4-BE49-F238E27FC236}">
                <a16:creationId xmlns:a16="http://schemas.microsoft.com/office/drawing/2014/main" id="{C59852B3-BB11-4A35-9342-5C3DB1BB28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235F8C-2E62-4DA4-86EB-2021E35A02F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79557" name="Espace réservé de la date 3">
            <a:extLst>
              <a:ext uri="{FF2B5EF4-FFF2-40B4-BE49-F238E27FC236}">
                <a16:creationId xmlns:a16="http://schemas.microsoft.com/office/drawing/2014/main" id="{87C45253-9957-4EEC-9022-3F9575DF8E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u contenu 4">
            <a:extLst>
              <a:ext uri="{FF2B5EF4-FFF2-40B4-BE49-F238E27FC236}">
                <a16:creationId xmlns:a16="http://schemas.microsoft.com/office/drawing/2014/main" id="{F313F754-F725-4F3C-A928-2EB31C64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981075"/>
            <a:ext cx="8064500" cy="5040313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0" indent="0" algn="just" eaLnBrk="1" hangingPunct="1">
              <a:lnSpc>
                <a:spcPct val="13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fr-FR" altLang="fr-FR" sz="3400" dirty="0"/>
              <a:t>A l’installation de SQL Server le programme d’installation </a:t>
            </a:r>
            <a:r>
              <a:rPr lang="fr-FR" altLang="fr-FR" sz="3400" b="1" dirty="0"/>
              <a:t>crée </a:t>
            </a:r>
            <a:r>
              <a:rPr lang="fr-FR" altLang="fr-FR" sz="3400" dirty="0"/>
              <a:t>:</a:t>
            </a:r>
          </a:p>
          <a:p>
            <a:pPr marL="446088" indent="-182563" algn="just" eaLnBrk="1" hangingPunct="1">
              <a:lnSpc>
                <a:spcPct val="130000"/>
              </a:lnSpc>
              <a:spcBef>
                <a:spcPts val="600"/>
              </a:spcBef>
              <a:buFontTx/>
              <a:buChar char="-"/>
              <a:defRPr/>
            </a:pPr>
            <a:r>
              <a:rPr lang="fr-FR" altLang="fr-FR" sz="3000" dirty="0"/>
              <a:t>des BD système</a:t>
            </a:r>
          </a:p>
          <a:p>
            <a:pPr marL="446088" indent="-182563" algn="just" eaLnBrk="1" hangingPunct="1">
              <a:lnSpc>
                <a:spcPct val="130000"/>
              </a:lnSpc>
              <a:spcBef>
                <a:spcPts val="600"/>
              </a:spcBef>
              <a:buFontTx/>
              <a:buChar char="-"/>
              <a:defRPr/>
            </a:pPr>
            <a:r>
              <a:rPr lang="fr-FR" altLang="fr-FR" sz="3000" dirty="0"/>
              <a:t>des exemples de BD utilisateur.</a:t>
            </a:r>
          </a:p>
          <a:p>
            <a:pPr marL="0" indent="0" algn="just" eaLnBrk="1" hangingPunct="1">
              <a:lnSpc>
                <a:spcPct val="13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fr-FR" altLang="fr-FR" sz="3400" dirty="0"/>
              <a:t>La BD </a:t>
            </a:r>
            <a:r>
              <a:rPr lang="fr-FR" altLang="fr-FR" sz="3400" b="1" dirty="0"/>
              <a:t>distribution</a:t>
            </a:r>
            <a:r>
              <a:rPr lang="fr-FR" altLang="fr-FR" sz="3400" dirty="0"/>
              <a:t> est installée lorsqu’on configure SQL Server pour des activités de réplication.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DBE97FE-D686-43BC-9DAB-358ADFD8FC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142875"/>
            <a:ext cx="8229600" cy="6223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1.3 Bases de données SQL Server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5844" name="Espace réservé du numéro de diapositive 3">
            <a:extLst>
              <a:ext uri="{FF2B5EF4-FFF2-40B4-BE49-F238E27FC236}">
                <a16:creationId xmlns:a16="http://schemas.microsoft.com/office/drawing/2014/main" id="{9134B896-DBDA-45E4-8403-8333D812F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3142BA-EFF2-4DBA-B9F8-5FA91F82541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5845" name="Espace réservé de la date 2">
            <a:extLst>
              <a:ext uri="{FF2B5EF4-FFF2-40B4-BE49-F238E27FC236}">
                <a16:creationId xmlns:a16="http://schemas.microsoft.com/office/drawing/2014/main" id="{430A455B-24F9-44C1-AE5D-B9629CDCE9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itre 1">
            <a:extLst>
              <a:ext uri="{FF2B5EF4-FFF2-40B4-BE49-F238E27FC236}">
                <a16:creationId xmlns:a16="http://schemas.microsoft.com/office/drawing/2014/main" id="{56262A0C-C465-4981-9BBC-CC428C4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1438"/>
            <a:ext cx="8351837" cy="836612"/>
          </a:xfrm>
        </p:spPr>
        <p:txBody>
          <a:bodyPr/>
          <a:lstStyle/>
          <a:p>
            <a:pPr eaLnBrk="1" hangingPunct="1"/>
            <a:r>
              <a:rPr lang="fr-FR" altLang="fr-FR" sz="3400" b="1"/>
              <a:t>Sauvegarde de BD utilisateur</a:t>
            </a:r>
          </a:p>
        </p:txBody>
      </p:sp>
      <p:sp>
        <p:nvSpPr>
          <p:cNvPr id="280579" name="Espace réservé du contenu 2">
            <a:extLst>
              <a:ext uri="{FF2B5EF4-FFF2-40B4-BE49-F238E27FC236}">
                <a16:creationId xmlns:a16="http://schemas.microsoft.com/office/drawing/2014/main" id="{9097D0EF-A5A8-4E29-83FB-F49A1C5E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25" y="836613"/>
            <a:ext cx="7345363" cy="55197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Après création </a:t>
            </a:r>
            <a:r>
              <a:rPr lang="fr-FR" altLang="fr-FR" sz="2800" dirty="0">
                <a:cs typeface="Times New Roman" panose="02020603050405020304" pitchFamily="18" charset="0"/>
              </a:rPr>
              <a:t>de BD ou son chargement en données</a:t>
            </a:r>
            <a:endParaRPr lang="fr-FR" altLang="fr-FR" sz="2800" b="1" dirty="0">
              <a:cs typeface="Times New Roman" panose="02020603050405020304" pitchFamily="18" charset="0"/>
            </a:endParaRPr>
          </a:p>
          <a:p>
            <a:pPr marL="342900" lvl="1" indent="-342900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dirty="0">
                <a:cs typeface="Times New Roman" panose="02020603050405020304" pitchFamily="18" charset="0"/>
              </a:rPr>
              <a:t>Après création d’</a:t>
            </a:r>
            <a:r>
              <a:rPr lang="fr-FR" altLang="fr-FR" b="1" dirty="0">
                <a:solidFill>
                  <a:srgbClr val="FF0000"/>
                </a:solidFill>
                <a:cs typeface="Times New Roman" panose="02020603050405020304" pitchFamily="18" charset="0"/>
              </a:rPr>
              <a:t>index</a:t>
            </a:r>
          </a:p>
          <a:p>
            <a:pPr marL="342900" lvl="1" indent="-342900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dirty="0">
                <a:cs typeface="Times New Roman" panose="02020603050405020304" pitchFamily="18" charset="0"/>
              </a:rPr>
              <a:t>Après </a:t>
            </a:r>
            <a:r>
              <a:rPr lang="fr-FR" altLang="fr-FR" b="1" dirty="0">
                <a:solidFill>
                  <a:srgbClr val="FF0000"/>
                </a:solidFill>
                <a:cs typeface="Times New Roman" panose="02020603050405020304" pitchFamily="18" charset="0"/>
              </a:rPr>
              <a:t>vidage du journal </a:t>
            </a:r>
            <a:r>
              <a:rPr lang="fr-FR" altLang="fr-FR" dirty="0">
                <a:cs typeface="Times New Roman" panose="02020603050405020304" pitchFamily="18" charset="0"/>
              </a:rPr>
              <a:t>de transactions :</a:t>
            </a:r>
          </a:p>
          <a:p>
            <a:pPr marL="288000" lvl="1" indent="-144000" algn="just" eaLnBrk="1" hangingPunct="1">
              <a:lnSpc>
                <a:spcPct val="140000"/>
              </a:lnSpc>
              <a:spcBef>
                <a:spcPct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sz="2600" dirty="0">
                <a:cs typeface="Times New Roman" panose="02020603050405020304" pitchFamily="18" charset="0"/>
              </a:rPr>
              <a:t>Backup Log </a:t>
            </a:r>
            <a:r>
              <a:rPr lang="fr-FR" altLang="fr-FR" sz="2600" dirty="0" err="1">
                <a:cs typeface="Times New Roman" panose="02020603050405020304" pitchFamily="18" charset="0"/>
              </a:rPr>
              <a:t>With</a:t>
            </a:r>
            <a:r>
              <a:rPr lang="fr-FR" altLang="fr-FR" sz="2600" dirty="0">
                <a:cs typeface="Times New Roman" panose="02020603050405020304" pitchFamily="18" charset="0"/>
              </a:rPr>
              <a:t> </a:t>
            </a:r>
            <a:r>
              <a:rPr lang="fr-FR" altLang="fr-FR" sz="2600" dirty="0" err="1">
                <a:cs typeface="Times New Roman" panose="02020603050405020304" pitchFamily="18" charset="0"/>
              </a:rPr>
              <a:t>Truncate_only</a:t>
            </a:r>
            <a:endParaRPr lang="fr-FR" altLang="fr-FR" sz="2600" dirty="0">
              <a:cs typeface="Times New Roman" panose="02020603050405020304" pitchFamily="18" charset="0"/>
            </a:endParaRPr>
          </a:p>
          <a:p>
            <a:pPr marL="288000" lvl="1" indent="-144000" algn="just" eaLnBrk="1" hangingPunct="1">
              <a:lnSpc>
                <a:spcPct val="140000"/>
              </a:lnSpc>
              <a:spcBef>
                <a:spcPct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sz="2600" dirty="0">
                <a:cs typeface="Times New Roman" panose="02020603050405020304" pitchFamily="18" charset="0"/>
              </a:rPr>
              <a:t>Backup Log </a:t>
            </a:r>
            <a:r>
              <a:rPr lang="fr-FR" altLang="fr-FR" sz="2600" dirty="0" err="1">
                <a:cs typeface="Times New Roman" panose="02020603050405020304" pitchFamily="18" charset="0"/>
              </a:rPr>
              <a:t>With</a:t>
            </a:r>
            <a:r>
              <a:rPr lang="fr-FR" altLang="fr-FR" sz="2600" dirty="0">
                <a:cs typeface="Times New Roman" panose="02020603050405020304" pitchFamily="18" charset="0"/>
              </a:rPr>
              <a:t> </a:t>
            </a:r>
            <a:r>
              <a:rPr lang="fr-FR" altLang="fr-FR" sz="2600" dirty="0" err="1">
                <a:cs typeface="Times New Roman" panose="02020603050405020304" pitchFamily="18" charset="0"/>
              </a:rPr>
              <a:t>No_log</a:t>
            </a:r>
            <a:r>
              <a:rPr lang="fr-FR" altLang="fr-FR" sz="2600" dirty="0">
                <a:cs typeface="Times New Roman" panose="02020603050405020304" pitchFamily="18" charset="0"/>
              </a:rPr>
              <a:t> </a:t>
            </a:r>
          </a:p>
          <a:p>
            <a:pPr marL="342900" lvl="1" indent="-342900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dirty="0">
                <a:cs typeface="Times New Roman" panose="02020603050405020304" pitchFamily="18" charset="0"/>
              </a:rPr>
              <a:t>Après exécution d’opérations </a:t>
            </a:r>
            <a:r>
              <a:rPr lang="fr-FR" altLang="fr-FR" b="1" dirty="0">
                <a:solidFill>
                  <a:srgbClr val="FF0000"/>
                </a:solidFill>
                <a:cs typeface="Times New Roman" panose="02020603050405020304" pitchFamily="18" charset="0"/>
              </a:rPr>
              <a:t>non journalisées</a:t>
            </a:r>
          </a:p>
          <a:p>
            <a:pPr marL="288000" lvl="1" indent="-144000" algn="just" eaLnBrk="1" hangingPunct="1">
              <a:lnSpc>
                <a:spcPct val="140000"/>
              </a:lnSpc>
              <a:spcBef>
                <a:spcPct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sz="2600" dirty="0" err="1">
                <a:cs typeface="Times New Roman" panose="02020603050405020304" pitchFamily="18" charset="0"/>
              </a:rPr>
              <a:t>Writetext</a:t>
            </a:r>
            <a:r>
              <a:rPr lang="fr-FR" altLang="fr-FR" sz="2600" dirty="0">
                <a:cs typeface="Times New Roman" panose="02020603050405020304" pitchFamily="18" charset="0"/>
              </a:rPr>
              <a:t>, </a:t>
            </a:r>
            <a:r>
              <a:rPr lang="fr-FR" altLang="fr-FR" sz="2600" dirty="0" err="1">
                <a:cs typeface="Times New Roman" panose="02020603050405020304" pitchFamily="18" charset="0"/>
              </a:rPr>
              <a:t>Updatetext</a:t>
            </a:r>
            <a:endParaRPr lang="fr-FR" altLang="fr-FR" sz="2600" dirty="0">
              <a:cs typeface="Times New Roman" panose="02020603050405020304" pitchFamily="18" charset="0"/>
            </a:endParaRPr>
          </a:p>
          <a:p>
            <a:pPr marL="288000" lvl="1" indent="-144000" algn="just" eaLnBrk="1" hangingPunct="1">
              <a:lnSpc>
                <a:spcPct val="140000"/>
              </a:lnSpc>
              <a:spcBef>
                <a:spcPct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sz="2600" dirty="0">
                <a:cs typeface="Times New Roman" panose="02020603050405020304" pitchFamily="18" charset="0"/>
              </a:rPr>
              <a:t>Select ... </a:t>
            </a:r>
            <a:r>
              <a:rPr lang="fr-FR" altLang="fr-FR" sz="2600" dirty="0" err="1">
                <a:cs typeface="Times New Roman" panose="02020603050405020304" pitchFamily="18" charset="0"/>
              </a:rPr>
              <a:t>into</a:t>
            </a:r>
            <a:r>
              <a:rPr lang="fr-FR" altLang="fr-FR" sz="2600" dirty="0">
                <a:cs typeface="Times New Roman" panose="02020603050405020304" pitchFamily="18" charset="0"/>
              </a:rPr>
              <a:t> ...</a:t>
            </a:r>
          </a:p>
        </p:txBody>
      </p:sp>
      <p:sp>
        <p:nvSpPr>
          <p:cNvPr id="280580" name="Espace réservé du numéro de diapositive 3">
            <a:extLst>
              <a:ext uri="{FF2B5EF4-FFF2-40B4-BE49-F238E27FC236}">
                <a16:creationId xmlns:a16="http://schemas.microsoft.com/office/drawing/2014/main" id="{63E62A73-4BBB-4419-AE2F-004F989BD9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8ED27C-5DDF-4CA0-A1CF-58BE26C815A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80581" name="Espace réservé de la date 2">
            <a:extLst>
              <a:ext uri="{FF2B5EF4-FFF2-40B4-BE49-F238E27FC236}">
                <a16:creationId xmlns:a16="http://schemas.microsoft.com/office/drawing/2014/main" id="{A7F9A4A2-9B19-4D3E-9F08-0E48EF8D62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re 1">
            <a:extLst>
              <a:ext uri="{FF2B5EF4-FFF2-40B4-BE49-F238E27FC236}">
                <a16:creationId xmlns:a16="http://schemas.microsoft.com/office/drawing/2014/main" id="{279A18FC-2B1A-4685-B633-10E1628F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" y="100013"/>
            <a:ext cx="9037638" cy="665162"/>
          </a:xfrm>
        </p:spPr>
        <p:txBody>
          <a:bodyPr/>
          <a:lstStyle/>
          <a:p>
            <a:pPr eaLnBrk="1" hangingPunct="1"/>
            <a:r>
              <a:rPr lang="fr-FR" altLang="fr-FR" sz="3400" b="1"/>
              <a:t>Activités à éviter pendant les sauvegardes</a:t>
            </a:r>
          </a:p>
        </p:txBody>
      </p:sp>
      <p:sp>
        <p:nvSpPr>
          <p:cNvPr id="281603" name="Espace réservé du contenu 2">
            <a:extLst>
              <a:ext uri="{FF2B5EF4-FFF2-40B4-BE49-F238E27FC236}">
                <a16:creationId xmlns:a16="http://schemas.microsoft.com/office/drawing/2014/main" id="{515C74F2-99BB-4120-BB63-A2B2C797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908050"/>
            <a:ext cx="7272338" cy="50419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 b="1">
                <a:solidFill>
                  <a:srgbClr val="FF0000"/>
                </a:solidFill>
                <a:cs typeface="Times New Roman" panose="02020603050405020304" pitchFamily="18" charset="0"/>
              </a:rPr>
              <a:t>Création</a:t>
            </a:r>
            <a:r>
              <a:rPr lang="fr-FR" altLang="fr-FR" sz="300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fr-FR" altLang="fr-FR" sz="3000">
                <a:cs typeface="Times New Roman" panose="02020603050405020304" pitchFamily="18" charset="0"/>
              </a:rPr>
              <a:t>ou modification de BD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>
                <a:cs typeface="Times New Roman" panose="02020603050405020304" pitchFamily="18" charset="0"/>
              </a:rPr>
              <a:t>Exécution d’</a:t>
            </a:r>
            <a:r>
              <a:rPr lang="fr-FR" altLang="fr-FR" sz="3000" b="1">
                <a:solidFill>
                  <a:srgbClr val="FF0000"/>
                </a:solidFill>
                <a:cs typeface="Times New Roman" panose="02020603050405020304" pitchFamily="18" charset="0"/>
              </a:rPr>
              <a:t>opérateurs</a:t>
            </a:r>
            <a:r>
              <a:rPr lang="fr-FR" altLang="fr-FR" sz="3000">
                <a:cs typeface="Times New Roman" panose="02020603050405020304" pitchFamily="18" charset="0"/>
              </a:rPr>
              <a:t> de croissance automatique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>
                <a:cs typeface="Times New Roman" panose="02020603050405020304" pitchFamily="18" charset="0"/>
              </a:rPr>
              <a:t>Création d’</a:t>
            </a:r>
            <a:r>
              <a:rPr lang="fr-FR" altLang="fr-FR" sz="3000" b="1">
                <a:solidFill>
                  <a:srgbClr val="FF0000"/>
                </a:solidFill>
                <a:cs typeface="Times New Roman" panose="02020603050405020304" pitchFamily="18" charset="0"/>
              </a:rPr>
              <a:t>index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>
                <a:cs typeface="Times New Roman" panose="02020603050405020304" pitchFamily="18" charset="0"/>
              </a:rPr>
              <a:t>Exécution d’opérations </a:t>
            </a:r>
            <a:r>
              <a:rPr lang="fr-FR" altLang="fr-FR" sz="3000" b="1">
                <a:solidFill>
                  <a:srgbClr val="FF0000"/>
                </a:solidFill>
                <a:cs typeface="Times New Roman" panose="02020603050405020304" pitchFamily="18" charset="0"/>
              </a:rPr>
              <a:t>non journalisées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 b="1">
                <a:solidFill>
                  <a:srgbClr val="FF0000"/>
                </a:solidFill>
                <a:cs typeface="Times New Roman" panose="02020603050405020304" pitchFamily="18" charset="0"/>
              </a:rPr>
              <a:t>Compactage</a:t>
            </a:r>
            <a:r>
              <a:rPr lang="fr-FR" altLang="fr-FR" sz="300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fr-FR" altLang="fr-FR" sz="3000">
                <a:cs typeface="Times New Roman" panose="02020603050405020304" pitchFamily="18" charset="0"/>
              </a:rPr>
              <a:t>d’une BD</a:t>
            </a:r>
          </a:p>
        </p:txBody>
      </p:sp>
      <p:sp>
        <p:nvSpPr>
          <p:cNvPr id="281604" name="Espace réservé du numéro de diapositive 3">
            <a:extLst>
              <a:ext uri="{FF2B5EF4-FFF2-40B4-BE49-F238E27FC236}">
                <a16:creationId xmlns:a16="http://schemas.microsoft.com/office/drawing/2014/main" id="{932CBE6A-6CBE-4E9B-965B-F4758D884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024AF6-B1E4-4D8E-8E99-E6D0249C837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81605" name="Espace réservé de la date 2">
            <a:extLst>
              <a:ext uri="{FF2B5EF4-FFF2-40B4-BE49-F238E27FC236}">
                <a16:creationId xmlns:a16="http://schemas.microsoft.com/office/drawing/2014/main" id="{1FC669F4-BA89-4A11-8CDB-68D749683D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17D4A-CC77-43A3-BF7C-02A2E731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4450"/>
            <a:ext cx="8893175" cy="792163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6. Sauvegarde de Base de Données</a:t>
            </a:r>
          </a:p>
        </p:txBody>
      </p:sp>
      <p:sp>
        <p:nvSpPr>
          <p:cNvPr id="282627" name="Espace réservé du contenu 2">
            <a:extLst>
              <a:ext uri="{FF2B5EF4-FFF2-40B4-BE49-F238E27FC236}">
                <a16:creationId xmlns:a16="http://schemas.microsoft.com/office/drawing/2014/main" id="{8CD3E918-78BB-4D09-9406-E2BD6444B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08050"/>
            <a:ext cx="8207375" cy="54006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108000" tIns="36000" rIns="108000" bIns="36000"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6.1 Protection contre les pertes de données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6.2 Définition et changement de mode de récupération de BD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6.3 Sauvegarde de SQL Server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6.4 Moment approprié pour sauvegarder des BD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>
                <a:solidFill>
                  <a:srgbClr val="FF0000"/>
                </a:solidFill>
              </a:rPr>
              <a:t>6.5 Exécution de sauvegardes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6.6 Types de méthodes de sauvegarde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6.7 Planification d’une stratégie de sauvegarde</a:t>
            </a:r>
          </a:p>
        </p:txBody>
      </p:sp>
      <p:sp>
        <p:nvSpPr>
          <p:cNvPr id="282628" name="Espace réservé du numéro de diapositive 3">
            <a:extLst>
              <a:ext uri="{FF2B5EF4-FFF2-40B4-BE49-F238E27FC236}">
                <a16:creationId xmlns:a16="http://schemas.microsoft.com/office/drawing/2014/main" id="{FD6C87F5-5EE2-44ED-A660-547C0EFB3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CA415D-D4C4-451D-866E-DE143DFEC53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82629" name="Espace réservé de la date 3">
            <a:extLst>
              <a:ext uri="{FF2B5EF4-FFF2-40B4-BE49-F238E27FC236}">
                <a16:creationId xmlns:a16="http://schemas.microsoft.com/office/drawing/2014/main" id="{87818760-D5FC-4DC9-B5A2-A2671F3480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itre 1">
            <a:extLst>
              <a:ext uri="{FF2B5EF4-FFF2-40B4-BE49-F238E27FC236}">
                <a16:creationId xmlns:a16="http://schemas.microsoft.com/office/drawing/2014/main" id="{D5B437F7-AE4E-49AA-941A-3081D895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1438"/>
            <a:ext cx="8351837" cy="620712"/>
          </a:xfrm>
        </p:spPr>
        <p:txBody>
          <a:bodyPr/>
          <a:lstStyle/>
          <a:p>
            <a:pPr eaLnBrk="1" hangingPunct="1"/>
            <a:r>
              <a:rPr lang="fr-FR" altLang="fr-FR" sz="3800" b="1"/>
              <a:t>6.5 Exécution de sauvegardes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312066-C3E1-4ACB-96F3-B6915A23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765175"/>
            <a:ext cx="7561263" cy="5256213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Création </a:t>
            </a:r>
            <a:r>
              <a:rPr lang="fr-FR" sz="3000" b="1" dirty="0">
                <a:latin typeface="+mj-lt"/>
                <a:cs typeface="Times New Roman" pitchFamily="18" charset="0"/>
              </a:rPr>
              <a:t>d’unités</a:t>
            </a:r>
            <a:r>
              <a:rPr lang="fr-FR" sz="3000" dirty="0">
                <a:latin typeface="+mj-lt"/>
                <a:cs typeface="Times New Roman" pitchFamily="18" charset="0"/>
              </a:rPr>
              <a:t> de sauvegarde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Création de </a:t>
            </a:r>
            <a:r>
              <a:rPr lang="fr-FR" sz="3000" b="1" dirty="0">
                <a:latin typeface="+mj-lt"/>
                <a:cs typeface="Times New Roman" pitchFamily="18" charset="0"/>
              </a:rPr>
              <a:t>fichiers de sauvegarde </a:t>
            </a:r>
            <a:r>
              <a:rPr lang="fr-FR" sz="3000" dirty="0">
                <a:latin typeface="+mj-lt"/>
                <a:cs typeface="Times New Roman" pitchFamily="18" charset="0"/>
              </a:rPr>
              <a:t>sans unité permanente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Utilisation de </a:t>
            </a:r>
            <a:r>
              <a:rPr lang="fr-FR" sz="3000" b="1" dirty="0">
                <a:latin typeface="+mj-lt"/>
                <a:cs typeface="Times New Roman" pitchFamily="18" charset="0"/>
              </a:rPr>
              <a:t>plusieurs fichiers </a:t>
            </a:r>
            <a:r>
              <a:rPr lang="fr-FR" sz="3000" dirty="0">
                <a:latin typeface="+mj-lt"/>
                <a:cs typeface="Times New Roman" pitchFamily="18" charset="0"/>
              </a:rPr>
              <a:t>de sauvegarde pour stocker les sauvegardes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Utilisation de l’instruction </a:t>
            </a:r>
            <a:r>
              <a:rPr lang="fr-FR" sz="3000" b="1" dirty="0">
                <a:latin typeface="+mj-lt"/>
                <a:cs typeface="Times New Roman" pitchFamily="18" charset="0"/>
              </a:rPr>
              <a:t>BACKUP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Sauvegarde sur un </a:t>
            </a:r>
            <a:r>
              <a:rPr lang="fr-FR" sz="3000" b="1" dirty="0">
                <a:latin typeface="+mj-lt"/>
                <a:cs typeface="Times New Roman" pitchFamily="18" charset="0"/>
              </a:rPr>
              <a:t>lecteur de bande</a:t>
            </a:r>
          </a:p>
        </p:txBody>
      </p:sp>
      <p:sp>
        <p:nvSpPr>
          <p:cNvPr id="284676" name="Espace réservé du numéro de diapositive 3">
            <a:extLst>
              <a:ext uri="{FF2B5EF4-FFF2-40B4-BE49-F238E27FC236}">
                <a16:creationId xmlns:a16="http://schemas.microsoft.com/office/drawing/2014/main" id="{9D9C0AEE-AFE2-42CD-9ADB-3E57F1688F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F3B025-BB1E-4E0C-AB97-E8394EDD0C50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84677" name="Espace réservé de la date 3">
            <a:extLst>
              <a:ext uri="{FF2B5EF4-FFF2-40B4-BE49-F238E27FC236}">
                <a16:creationId xmlns:a16="http://schemas.microsoft.com/office/drawing/2014/main" id="{F4BA1F11-B7D0-4147-999F-D29D82D682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itre 1">
            <a:extLst>
              <a:ext uri="{FF2B5EF4-FFF2-40B4-BE49-F238E27FC236}">
                <a16:creationId xmlns:a16="http://schemas.microsoft.com/office/drawing/2014/main" id="{EDF2B7A2-658B-43B9-A844-BFC53BE7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1438"/>
            <a:ext cx="8351837" cy="549275"/>
          </a:xfrm>
        </p:spPr>
        <p:txBody>
          <a:bodyPr/>
          <a:lstStyle/>
          <a:p>
            <a:pPr eaLnBrk="1" hangingPunct="1"/>
            <a:r>
              <a:rPr lang="fr-FR" altLang="fr-FR" sz="3400" b="1"/>
              <a:t>Création d’</a:t>
            </a:r>
            <a:r>
              <a:rPr lang="fr-FR" altLang="fr-FR" sz="3400" b="1">
                <a:solidFill>
                  <a:srgbClr val="FF0000"/>
                </a:solidFill>
              </a:rPr>
              <a:t>Unités</a:t>
            </a:r>
            <a:r>
              <a:rPr lang="fr-FR" altLang="fr-FR" sz="3400" b="1"/>
              <a:t> de sauvegarde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216751-BA9A-4F2D-B8AD-48D74D1CA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620713"/>
            <a:ext cx="7561263" cy="5616575"/>
          </a:xfrm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000" b="1" dirty="0">
                <a:latin typeface="+mj-lt"/>
                <a:cs typeface="Times New Roman" pitchFamily="18" charset="0"/>
              </a:rPr>
              <a:t>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Raisons</a:t>
            </a:r>
            <a:r>
              <a:rPr lang="fr-FR" sz="3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000" dirty="0">
                <a:latin typeface="+mj-lt"/>
                <a:cs typeface="Times New Roman" pitchFamily="18" charset="0"/>
              </a:rPr>
              <a:t>justifiant la création d’unités de sauvegarde permanentes :</a:t>
            </a:r>
          </a:p>
          <a:p>
            <a:pPr lvl="1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Réutilisation</a:t>
            </a:r>
            <a:r>
              <a:rPr lang="fr-FR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dirty="0">
                <a:latin typeface="+mj-lt"/>
                <a:cs typeface="Times New Roman" pitchFamily="18" charset="0"/>
              </a:rPr>
              <a:t>de fichiers de sauvegarde</a:t>
            </a:r>
          </a:p>
          <a:p>
            <a:pPr lvl="1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Automatisation</a:t>
            </a:r>
            <a:r>
              <a:rPr lang="fr-FR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dirty="0">
                <a:latin typeface="+mj-lt"/>
                <a:cs typeface="Times New Roman" pitchFamily="18" charset="0"/>
              </a:rPr>
              <a:t>des sauvegardes</a:t>
            </a:r>
          </a:p>
          <a:p>
            <a:pPr marL="342900" lvl="1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 Utilisation de </a:t>
            </a:r>
            <a:r>
              <a:rPr lang="fr-FR" sz="3000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sp_addumpdevice</a:t>
            </a:r>
            <a:endParaRPr lang="fr-FR" sz="3000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>
                <a:latin typeface="+mj-lt"/>
                <a:cs typeface="Times New Roman" pitchFamily="18" charset="0"/>
              </a:rPr>
              <a:t>Spécifier le </a:t>
            </a:r>
            <a:r>
              <a:rPr lang="fr-FR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nom logique</a:t>
            </a:r>
          </a:p>
          <a:p>
            <a:pPr lvl="1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>
                <a:latin typeface="+mj-lt"/>
                <a:cs typeface="Times New Roman" pitchFamily="18" charset="0"/>
              </a:rPr>
              <a:t>Les noms logiques et physiques sont stockées dans </a:t>
            </a:r>
            <a:r>
              <a:rPr lang="fr-FR" b="1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sysdevices</a:t>
            </a:r>
            <a:r>
              <a:rPr lang="fr-FR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dirty="0">
                <a:latin typeface="+mj-lt"/>
                <a:cs typeface="Times New Roman" pitchFamily="18" charset="0"/>
              </a:rPr>
              <a:t>de la BD </a:t>
            </a:r>
            <a:r>
              <a:rPr lang="fr-FR" b="1" dirty="0">
                <a:latin typeface="+mj-lt"/>
                <a:cs typeface="Times New Roman" pitchFamily="18" charset="0"/>
              </a:rPr>
              <a:t>master</a:t>
            </a:r>
          </a:p>
        </p:txBody>
      </p:sp>
      <p:sp>
        <p:nvSpPr>
          <p:cNvPr id="285700" name="Espace réservé du numéro de diapositive 3">
            <a:extLst>
              <a:ext uri="{FF2B5EF4-FFF2-40B4-BE49-F238E27FC236}">
                <a16:creationId xmlns:a16="http://schemas.microsoft.com/office/drawing/2014/main" id="{D96C8048-5182-4922-9709-1FD11CC035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9604E-BA9B-4D8D-9AEB-E2F8EE1BC7A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85701" name="Espace réservé de la date 3">
            <a:extLst>
              <a:ext uri="{FF2B5EF4-FFF2-40B4-BE49-F238E27FC236}">
                <a16:creationId xmlns:a16="http://schemas.microsoft.com/office/drawing/2014/main" id="{1F912130-A386-4DD9-93CA-C2658B10C1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5318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itre 1">
            <a:extLst>
              <a:ext uri="{FF2B5EF4-FFF2-40B4-BE49-F238E27FC236}">
                <a16:creationId xmlns:a16="http://schemas.microsoft.com/office/drawing/2014/main" id="{FC9A9184-307C-4238-BC79-35868A2F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4450"/>
            <a:ext cx="8208962" cy="647700"/>
          </a:xfrm>
        </p:spPr>
        <p:txBody>
          <a:bodyPr/>
          <a:lstStyle/>
          <a:p>
            <a:pPr eaLnBrk="1" hangingPunct="1"/>
            <a:r>
              <a:rPr lang="fr-FR" altLang="fr-FR" sz="3400" b="1"/>
              <a:t>Exemples</a:t>
            </a:r>
          </a:p>
        </p:txBody>
      </p:sp>
      <p:sp>
        <p:nvSpPr>
          <p:cNvPr id="286723" name="Espace réservé du contenu 2">
            <a:extLst>
              <a:ext uri="{FF2B5EF4-FFF2-40B4-BE49-F238E27FC236}">
                <a16:creationId xmlns:a16="http://schemas.microsoft.com/office/drawing/2014/main" id="{77259F05-D505-42FF-B1DD-1A7E1341D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620713"/>
            <a:ext cx="7921625" cy="56165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 b="1" u="sng">
                <a:cs typeface="Times New Roman" panose="02020603050405020304" pitchFamily="18" charset="0"/>
              </a:rPr>
              <a:t>Exemple 1 :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 b="1"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fr-FR" altLang="fr-FR" sz="2800" b="1">
                <a:cs typeface="Times New Roman" panose="02020603050405020304" pitchFamily="18" charset="0"/>
              </a:rPr>
              <a:t>	</a:t>
            </a:r>
            <a:r>
              <a:rPr lang="fr-FR" altLang="fr-FR" sz="26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USE master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6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         	EXEC </a:t>
            </a:r>
            <a:r>
              <a:rPr lang="fr-FR" altLang="fr-FR" sz="2600" b="1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sp_addumpdevice</a:t>
            </a:r>
            <a:r>
              <a:rPr lang="fr-FR" altLang="fr-FR" sz="26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 '</a:t>
            </a:r>
            <a:r>
              <a:rPr lang="fr-FR" altLang="fr-FR" sz="2600" b="1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disk</a:t>
            </a:r>
            <a:r>
              <a:rPr lang="fr-FR" altLang="fr-FR" sz="26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', 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6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	'mybackupfile',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6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         	'C:\Buckup\MyBackupFile.bak'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cs typeface="Times New Roman" panose="02020603050405020304" pitchFamily="18" charset="0"/>
                <a:sym typeface="Wingdings" panose="05000000000000000000" pitchFamily="2" charset="2"/>
              </a:rPr>
              <a:t> création d’un fichier de sauvegarde sur le disque</a:t>
            </a:r>
            <a:endParaRPr lang="fr-FR" altLang="fr-FR" sz="2800" i="1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 b="1" u="sng">
                <a:cs typeface="Times New Roman" panose="02020603050405020304" pitchFamily="18" charset="0"/>
              </a:rPr>
              <a:t>Exemple 2 :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 b="1"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fr-FR" altLang="fr-FR" sz="26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USE master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6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       EXEC </a:t>
            </a:r>
            <a:r>
              <a:rPr lang="fr-FR" altLang="fr-FR" sz="2600" b="1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sp_addumpdevice</a:t>
            </a:r>
            <a:r>
              <a:rPr lang="fr-FR" altLang="fr-FR" sz="26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 '</a:t>
            </a:r>
            <a:r>
              <a:rPr lang="fr-FR" altLang="fr-FR" sz="2600" b="1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tape</a:t>
            </a:r>
            <a:r>
              <a:rPr lang="fr-FR" altLang="fr-FR" sz="26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', 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6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      ' mytape1', '\\.\tape0'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cs typeface="Times New Roman" panose="02020603050405020304" pitchFamily="18" charset="0"/>
                <a:sym typeface="Wingdings" panose="05000000000000000000" pitchFamily="2" charset="2"/>
              </a:rPr>
              <a:t> création d’une unité de sauvegarde sur une bande</a:t>
            </a:r>
            <a:endParaRPr lang="fr-FR" altLang="fr-FR" sz="2800" b="1">
              <a:cs typeface="Times New Roman" panose="02020603050405020304" pitchFamily="18" charset="0"/>
            </a:endParaRPr>
          </a:p>
        </p:txBody>
      </p:sp>
      <p:sp>
        <p:nvSpPr>
          <p:cNvPr id="286724" name="Espace réservé du numéro de diapositive 3">
            <a:extLst>
              <a:ext uri="{FF2B5EF4-FFF2-40B4-BE49-F238E27FC236}">
                <a16:creationId xmlns:a16="http://schemas.microsoft.com/office/drawing/2014/main" id="{C3371EE9-B57A-46A0-B308-E5375F503A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B0267A-0F55-42D6-9CFB-75C35A986AB0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86725" name="Espace réservé de la date 2">
            <a:extLst>
              <a:ext uri="{FF2B5EF4-FFF2-40B4-BE49-F238E27FC236}">
                <a16:creationId xmlns:a16="http://schemas.microsoft.com/office/drawing/2014/main" id="{A91FE572-230A-4220-B5C2-7DC3D86F6B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itre 1">
            <a:extLst>
              <a:ext uri="{FF2B5EF4-FFF2-40B4-BE49-F238E27FC236}">
                <a16:creationId xmlns:a16="http://schemas.microsoft.com/office/drawing/2014/main" id="{ADA3B020-DF8D-4015-B0E5-6D25479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9366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/>
              <a:t>Création de fichiers de sauvegarde sans unité de sauvegarde</a:t>
            </a:r>
          </a:p>
        </p:txBody>
      </p:sp>
      <p:sp>
        <p:nvSpPr>
          <p:cNvPr id="287747" name="Espace réservé du contenu 2">
            <a:extLst>
              <a:ext uri="{FF2B5EF4-FFF2-40B4-BE49-F238E27FC236}">
                <a16:creationId xmlns:a16="http://schemas.microsoft.com/office/drawing/2014/main" id="{6DADBAF8-D7BC-46A5-9018-968331E07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981075"/>
            <a:ext cx="7273925" cy="50403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 sz="3000" b="1">
                <a:solidFill>
                  <a:srgbClr val="FF0000"/>
                </a:solidFill>
                <a:cs typeface="Times New Roman" panose="02020603050405020304" pitchFamily="18" charset="0"/>
              </a:rPr>
              <a:t>Raisons</a:t>
            </a:r>
            <a:r>
              <a:rPr lang="fr-FR" altLang="fr-FR" sz="300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fr-FR" altLang="fr-FR" sz="3000">
                <a:cs typeface="Times New Roman" panose="02020603050405020304" pitchFamily="18" charset="0"/>
              </a:rPr>
              <a:t>justifiant la création d’unités de sauvegarde sans unité permanente :</a:t>
            </a:r>
          </a:p>
          <a:p>
            <a:pPr marL="358775" lvl="1" indent="-179388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>
                <a:cs typeface="Times New Roman" panose="02020603050405020304" pitchFamily="18" charset="0"/>
              </a:rPr>
              <a:t>On </a:t>
            </a:r>
            <a:r>
              <a:rPr lang="fr-FR" altLang="fr-FR" b="1">
                <a:solidFill>
                  <a:srgbClr val="FF0000"/>
                </a:solidFill>
                <a:cs typeface="Times New Roman" panose="02020603050405020304" pitchFamily="18" charset="0"/>
              </a:rPr>
              <a:t>ne veut pas </a:t>
            </a:r>
            <a:r>
              <a:rPr lang="fr-FR" altLang="fr-FR">
                <a:cs typeface="Times New Roman" panose="02020603050405020304" pitchFamily="18" charset="0"/>
              </a:rPr>
              <a:t>réutiliser le fichier de sauvegarde</a:t>
            </a:r>
          </a:p>
          <a:p>
            <a:pPr marL="358775" lvl="1" indent="-179388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>
                <a:cs typeface="Times New Roman" panose="02020603050405020304" pitchFamily="18" charset="0"/>
              </a:rPr>
              <a:t>Exécution d’</a:t>
            </a:r>
            <a:r>
              <a:rPr lang="fr-FR" altLang="fr-FR" b="1">
                <a:solidFill>
                  <a:srgbClr val="FF0000"/>
                </a:solidFill>
                <a:cs typeface="Times New Roman" panose="02020603050405020304" pitchFamily="18" charset="0"/>
              </a:rPr>
              <a:t>une seule</a:t>
            </a:r>
            <a:r>
              <a:rPr lang="fr-FR" altLang="fr-FR">
                <a:cs typeface="Times New Roman" panose="02020603050405020304" pitchFamily="18" charset="0"/>
              </a:rPr>
              <a:t> sauvegarde</a:t>
            </a:r>
          </a:p>
          <a:p>
            <a:pPr marL="358775" lvl="1" indent="-179388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b="1">
                <a:solidFill>
                  <a:srgbClr val="FF0000"/>
                </a:solidFill>
                <a:cs typeface="Times New Roman" panose="02020603050405020304" pitchFamily="18" charset="0"/>
              </a:rPr>
              <a:t>Test</a:t>
            </a:r>
            <a:r>
              <a:rPr lang="fr-FR" altLang="fr-FR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fr-FR" altLang="fr-FR">
                <a:cs typeface="Times New Roman" panose="02020603050405020304" pitchFamily="18" charset="0"/>
              </a:rPr>
              <a:t>de l’opération de sauvegarde en vue de l’automatiser</a:t>
            </a:r>
          </a:p>
        </p:txBody>
      </p:sp>
      <p:sp>
        <p:nvSpPr>
          <p:cNvPr id="287748" name="Espace réservé du numéro de diapositive 3">
            <a:extLst>
              <a:ext uri="{FF2B5EF4-FFF2-40B4-BE49-F238E27FC236}">
                <a16:creationId xmlns:a16="http://schemas.microsoft.com/office/drawing/2014/main" id="{F43F678B-95C1-4A04-977F-0843C93B4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4E9B08-6C02-420B-B072-A0DF6987770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87749" name="Espace réservé de la date 2">
            <a:extLst>
              <a:ext uri="{FF2B5EF4-FFF2-40B4-BE49-F238E27FC236}">
                <a16:creationId xmlns:a16="http://schemas.microsoft.com/office/drawing/2014/main" id="{F97C2FF8-DD22-49E0-B8B8-1D8444CE0A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itre 1">
            <a:extLst>
              <a:ext uri="{FF2B5EF4-FFF2-40B4-BE49-F238E27FC236}">
                <a16:creationId xmlns:a16="http://schemas.microsoft.com/office/drawing/2014/main" id="{0CB05667-4F2D-4212-A777-869B3511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796925"/>
          </a:xfrm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</a:pPr>
            <a:r>
              <a:rPr lang="fr-FR" altLang="fr-FR" sz="3400" b="1">
                <a:cs typeface="Times New Roman" panose="02020603050405020304" pitchFamily="18" charset="0"/>
              </a:rPr>
              <a:t>Utilisation de </a:t>
            </a:r>
            <a:r>
              <a:rPr lang="fr-FR" altLang="fr-FR" sz="3400" b="1">
                <a:solidFill>
                  <a:srgbClr val="FF0000"/>
                </a:solidFill>
                <a:cs typeface="Times New Roman" panose="02020603050405020304" pitchFamily="18" charset="0"/>
              </a:rPr>
              <a:t>BACKUP</a:t>
            </a:r>
            <a:r>
              <a:rPr lang="fr-FR" altLang="fr-FR" sz="3400" b="1">
                <a:cs typeface="Times New Roman" panose="02020603050405020304" pitchFamily="18" charset="0"/>
              </a:rPr>
              <a:t> DATABASE</a:t>
            </a:r>
          </a:p>
        </p:txBody>
      </p:sp>
      <p:sp>
        <p:nvSpPr>
          <p:cNvPr id="288771" name="Espace réservé du contenu 2">
            <a:extLst>
              <a:ext uri="{FF2B5EF4-FFF2-40B4-BE49-F238E27FC236}">
                <a16:creationId xmlns:a16="http://schemas.microsoft.com/office/drawing/2014/main" id="{13586F4A-ECDD-4601-904F-14247EB1B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841375"/>
            <a:ext cx="7200900" cy="54673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60000" lvl="1" indent="-360000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>
                <a:cs typeface="Times New Roman" panose="02020603050405020304" pitchFamily="18" charset="0"/>
              </a:rPr>
              <a:t>Spécifier un </a:t>
            </a:r>
            <a:r>
              <a:rPr lang="fr-FR" altLang="fr-FR" sz="3000" b="1" dirty="0">
                <a:solidFill>
                  <a:srgbClr val="FF0000"/>
                </a:solidFill>
                <a:cs typeface="Times New Roman" panose="02020603050405020304" pitchFamily="18" charset="0"/>
              </a:rPr>
              <a:t>type de support </a:t>
            </a:r>
            <a:r>
              <a:rPr lang="fr-FR" altLang="fr-FR" sz="3000" dirty="0">
                <a:cs typeface="Times New Roman" panose="02020603050405020304" pitchFamily="18" charset="0"/>
              </a:rPr>
              <a:t>(d</a:t>
            </a:r>
            <a:r>
              <a:rPr lang="fr-FR" altLang="fr-FR" dirty="0">
                <a:cs typeface="Times New Roman" panose="02020603050405020304" pitchFamily="18" charset="0"/>
              </a:rPr>
              <a:t>isque, Bande, Canal nommé)</a:t>
            </a:r>
          </a:p>
          <a:p>
            <a:pPr marL="360000" lvl="1" indent="-360000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>
                <a:cs typeface="Times New Roman" panose="02020603050405020304" pitchFamily="18" charset="0"/>
              </a:rPr>
              <a:t>Spécifier un </a:t>
            </a:r>
            <a:r>
              <a:rPr lang="fr-FR" altLang="fr-FR" sz="3000" b="1" dirty="0">
                <a:solidFill>
                  <a:srgbClr val="FF0000"/>
                </a:solidFill>
                <a:cs typeface="Times New Roman" panose="02020603050405020304" pitchFamily="18" charset="0"/>
              </a:rPr>
              <a:t>chemin d’accès</a:t>
            </a:r>
          </a:p>
          <a:p>
            <a:pPr marL="360000" lvl="1" indent="-360000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>
                <a:cs typeface="Times New Roman" panose="02020603050405020304" pitchFamily="18" charset="0"/>
              </a:rPr>
              <a:t>Spécifier un </a:t>
            </a:r>
            <a:r>
              <a:rPr lang="fr-FR" altLang="fr-FR" sz="3000" b="1" dirty="0">
                <a:solidFill>
                  <a:srgbClr val="FF0000"/>
                </a:solidFill>
                <a:cs typeface="Times New Roman" panose="02020603050405020304" pitchFamily="18" charset="0"/>
              </a:rPr>
              <a:t>nom de fichier</a:t>
            </a:r>
          </a:p>
          <a:p>
            <a:pPr marL="180000" lvl="1" indent="0" algn="just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b="1" u="sng" dirty="0">
                <a:cs typeface="Times New Roman" panose="02020603050405020304" pitchFamily="18" charset="0"/>
              </a:rPr>
              <a:t>Exemple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i="1" dirty="0">
                <a:latin typeface="Calibri Light" panose="020F0302020204030204" pitchFamily="34" charset="0"/>
                <a:cs typeface="Times New Roman" panose="02020603050405020304" pitchFamily="18" charset="0"/>
              </a:rPr>
              <a:t>	</a:t>
            </a:r>
            <a:r>
              <a:rPr lang="fr-FR" altLang="fr-FR" sz="2600" i="1" dirty="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USE master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i="1" dirty="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</a:t>
            </a:r>
            <a:r>
              <a:rPr lang="fr-FR" altLang="fr-FR" sz="2600" b="1" i="1" dirty="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BACKUP</a:t>
            </a:r>
            <a:r>
              <a:rPr lang="fr-FR" altLang="fr-FR" sz="2600" i="1" dirty="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fr-FR" altLang="fr-FR" sz="2600" i="1" dirty="0" err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Northwind</a:t>
            </a:r>
            <a:endParaRPr lang="fr-FR" altLang="fr-FR" sz="2600" i="1" dirty="0">
              <a:solidFill>
                <a:srgbClr val="7030A0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i="1" dirty="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TO </a:t>
            </a:r>
            <a:r>
              <a:rPr lang="fr-FR" altLang="fr-FR" sz="2600" b="1" i="1" dirty="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DISK</a:t>
            </a:r>
            <a:r>
              <a:rPr lang="fr-FR" altLang="fr-FR" sz="2600" i="1" dirty="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=‘C:\</a:t>
            </a:r>
            <a:r>
              <a:rPr lang="fr-FR" altLang="fr-FR" sz="2600" i="1" dirty="0" err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Temp</a:t>
            </a:r>
            <a:r>
              <a:rPr lang="fr-FR" altLang="fr-FR" sz="2600" i="1" dirty="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\</a:t>
            </a:r>
            <a:r>
              <a:rPr lang="fr-FR" altLang="fr-FR" sz="2600" i="1" dirty="0" err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MyCustomers.bak</a:t>
            </a:r>
            <a:r>
              <a:rPr lang="fr-FR" altLang="fr-FR" sz="2600" i="1" dirty="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’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800" dirty="0">
                <a:cs typeface="Times New Roman" panose="02020603050405020304" pitchFamily="18" charset="0"/>
                <a:sym typeface="Wingdings" panose="05000000000000000000" pitchFamily="2" charset="2"/>
              </a:rPr>
              <a:t> création d’un fichier et sauvegarde</a:t>
            </a:r>
            <a:endParaRPr lang="fr-FR" altLang="fr-FR" sz="2600" i="1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8772" name="Espace réservé du numéro de diapositive 3">
            <a:extLst>
              <a:ext uri="{FF2B5EF4-FFF2-40B4-BE49-F238E27FC236}">
                <a16:creationId xmlns:a16="http://schemas.microsoft.com/office/drawing/2014/main" id="{328E0FAF-012E-437E-A4F0-09A6A10FA2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BFFB81-1030-4949-95CB-AB377C88398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88773" name="Espace réservé de la date 2">
            <a:extLst>
              <a:ext uri="{FF2B5EF4-FFF2-40B4-BE49-F238E27FC236}">
                <a16:creationId xmlns:a16="http://schemas.microsoft.com/office/drawing/2014/main" id="{266B10A8-D0AA-476F-B794-AF3C83B08E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itre 1">
            <a:extLst>
              <a:ext uri="{FF2B5EF4-FFF2-40B4-BE49-F238E27FC236}">
                <a16:creationId xmlns:a16="http://schemas.microsoft.com/office/drawing/2014/main" id="{13089938-F631-4A7D-B41E-6D0D9236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9366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>
                <a:cs typeface="Times New Roman" panose="02020603050405020304" pitchFamily="18" charset="0"/>
              </a:rPr>
              <a:t>Utilisation de plusieurs fichiers de sauvegarde pour stocker les sauvegardes</a:t>
            </a:r>
            <a:endParaRPr lang="fr-FR" altLang="fr-FR" sz="3400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FE755C-3131-4CDD-BFE6-71ECF594B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981075"/>
            <a:ext cx="7488238" cy="5184775"/>
          </a:xfrm>
          <a:ln>
            <a:solidFill>
              <a:schemeClr val="accent1"/>
            </a:solidFill>
          </a:ln>
        </p:spPr>
        <p:txBody>
          <a:bodyPr rtlCol="0">
            <a:normAutofit fontScale="92500"/>
          </a:bodyPr>
          <a:lstStyle/>
          <a:p>
            <a:pPr marL="180000" indent="-180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Intérêt</a:t>
            </a:r>
            <a:r>
              <a:rPr lang="fr-FR" sz="3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 :</a:t>
            </a:r>
            <a:r>
              <a:rPr lang="fr-FR" sz="3000" dirty="0">
                <a:latin typeface="+mj-lt"/>
                <a:cs typeface="Times New Roman" pitchFamily="18" charset="0"/>
              </a:rPr>
              <a:t>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réduire</a:t>
            </a:r>
            <a:r>
              <a:rPr lang="fr-FR" sz="3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000" dirty="0">
                <a:latin typeface="+mj-lt"/>
                <a:cs typeface="Times New Roman" pitchFamily="18" charset="0"/>
              </a:rPr>
              <a:t>la durée totale de la sauvegarde</a:t>
            </a:r>
          </a:p>
          <a:p>
            <a:pPr marL="180000" indent="-180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Contrainte :</a:t>
            </a:r>
            <a:r>
              <a:rPr lang="fr-FR" sz="3000" b="1" dirty="0">
                <a:latin typeface="+mj-lt"/>
                <a:cs typeface="Times New Roman" pitchFamily="18" charset="0"/>
              </a:rPr>
              <a:t> </a:t>
            </a:r>
            <a:r>
              <a:rPr lang="fr-FR" sz="3000" dirty="0">
                <a:latin typeface="+mj-lt"/>
                <a:cs typeface="Times New Roman" pitchFamily="18" charset="0"/>
              </a:rPr>
              <a:t>Toutes les unités utilisées doivent être de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même type de support </a:t>
            </a:r>
            <a:r>
              <a:rPr lang="fr-FR" sz="3000" dirty="0">
                <a:latin typeface="+mj-lt"/>
                <a:cs typeface="Times New Roman" pitchFamily="18" charset="0"/>
              </a:rPr>
              <a:t>(disque, bande)</a:t>
            </a:r>
          </a:p>
          <a:p>
            <a:pPr marL="180000" indent="-180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On peut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combiner</a:t>
            </a:r>
            <a:r>
              <a:rPr lang="fr-FR" sz="3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000" dirty="0">
                <a:latin typeface="+mj-lt"/>
                <a:cs typeface="Times New Roman" pitchFamily="18" charset="0"/>
              </a:rPr>
              <a:t>des fichiers permanents et temporaires</a:t>
            </a:r>
          </a:p>
          <a:p>
            <a:pPr marL="180000" indent="-180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Problème : </a:t>
            </a:r>
            <a:r>
              <a:rPr lang="fr-FR" sz="3000" dirty="0">
                <a:latin typeface="+mj-lt"/>
                <a:cs typeface="Times New Roman" pitchFamily="18" charset="0"/>
              </a:rPr>
              <a:t>Si on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formate</a:t>
            </a:r>
            <a:r>
              <a:rPr lang="fr-FR" sz="3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000" dirty="0">
                <a:latin typeface="+mj-lt"/>
                <a:cs typeface="Times New Roman" pitchFamily="18" charset="0"/>
              </a:rPr>
              <a:t>un fichier, les données des autres fichiers ne sont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plus valides</a:t>
            </a:r>
          </a:p>
        </p:txBody>
      </p:sp>
      <p:sp>
        <p:nvSpPr>
          <p:cNvPr id="289796" name="Espace réservé du numéro de diapositive 3">
            <a:extLst>
              <a:ext uri="{FF2B5EF4-FFF2-40B4-BE49-F238E27FC236}">
                <a16:creationId xmlns:a16="http://schemas.microsoft.com/office/drawing/2014/main" id="{D1B9A5E6-C113-41E4-B3DB-B17EC1A30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2A77B-6B01-474B-9E12-93BEF4D7B40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89797" name="Espace réservé de la date 3">
            <a:extLst>
              <a:ext uri="{FF2B5EF4-FFF2-40B4-BE49-F238E27FC236}">
                <a16:creationId xmlns:a16="http://schemas.microsoft.com/office/drawing/2014/main" id="{1CFB0134-CB79-42F6-A70F-9624BF44B4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itre 1">
            <a:extLst>
              <a:ext uri="{FF2B5EF4-FFF2-40B4-BE49-F238E27FC236}">
                <a16:creationId xmlns:a16="http://schemas.microsoft.com/office/drawing/2014/main" id="{C83EB374-C5A2-4F90-915D-982B07B0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44450"/>
            <a:ext cx="7993062" cy="1081088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400" b="1">
                <a:cs typeface="Times New Roman" panose="02020603050405020304" pitchFamily="18" charset="0"/>
              </a:rPr>
              <a:t>Utilisation des options INIT, NOINIT</a:t>
            </a:r>
            <a:br>
              <a:rPr lang="fr-FR" altLang="fr-FR" sz="3400" b="1">
                <a:cs typeface="Times New Roman" panose="02020603050405020304" pitchFamily="18" charset="0"/>
              </a:rPr>
            </a:br>
            <a:r>
              <a:rPr lang="fr-FR" altLang="fr-FR" sz="3400" b="1">
                <a:cs typeface="Times New Roman" panose="02020603050405020304" pitchFamily="18" charset="0"/>
              </a:rPr>
              <a:t>et FORMAT</a:t>
            </a:r>
            <a:endParaRPr lang="fr-FR" altLang="fr-FR" sz="3400" b="1"/>
          </a:p>
        </p:txBody>
      </p:sp>
      <p:sp>
        <p:nvSpPr>
          <p:cNvPr id="290819" name="Espace réservé du contenu 2">
            <a:extLst>
              <a:ext uri="{FF2B5EF4-FFF2-40B4-BE49-F238E27FC236}">
                <a16:creationId xmlns:a16="http://schemas.microsoft.com/office/drawing/2014/main" id="{C7EFDD1D-642E-4DA4-BC0B-94DC46B87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052513"/>
            <a:ext cx="7416800" cy="51133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457200" lvl="1" indent="-4572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 b="1">
                <a:solidFill>
                  <a:srgbClr val="FF0000"/>
                </a:solidFill>
                <a:cs typeface="Times New Roman" panose="02020603050405020304" pitchFamily="18" charset="0"/>
              </a:rPr>
              <a:t>NOINIT</a:t>
            </a:r>
            <a:r>
              <a:rPr lang="fr-FR" altLang="fr-FR" sz="300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fr-FR" altLang="fr-FR" sz="3000">
                <a:cs typeface="Times New Roman" panose="02020603050405020304" pitchFamily="18" charset="0"/>
              </a:rPr>
              <a:t>: ajoute les sauvegardes à un fichier (pris par défaut)</a:t>
            </a:r>
          </a:p>
          <a:p>
            <a:pPr marL="457200" lvl="1" indent="-4572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 b="1">
                <a:solidFill>
                  <a:srgbClr val="FF0000"/>
                </a:solidFill>
                <a:cs typeface="Times New Roman" panose="02020603050405020304" pitchFamily="18" charset="0"/>
              </a:rPr>
              <a:t>INIT</a:t>
            </a:r>
            <a:r>
              <a:rPr lang="fr-FR" altLang="fr-FR" sz="300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fr-FR" altLang="fr-FR" sz="3000">
                <a:cs typeface="Times New Roman" panose="02020603050405020304" pitchFamily="18" charset="0"/>
              </a:rPr>
              <a:t>: écrase un fichier de sauvegarde</a:t>
            </a:r>
          </a:p>
          <a:p>
            <a:pPr marL="457200" lvl="1" indent="-4572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 b="1">
                <a:solidFill>
                  <a:srgbClr val="FF0000"/>
                </a:solidFill>
                <a:cs typeface="Times New Roman" panose="02020603050405020304" pitchFamily="18" charset="0"/>
              </a:rPr>
              <a:t>FORMAT</a:t>
            </a:r>
            <a:r>
              <a:rPr lang="fr-FR" altLang="fr-FR" sz="3000">
                <a:solidFill>
                  <a:srgbClr val="FF0000"/>
                </a:solidFill>
                <a:cs typeface="Times New Roman" panose="02020603050405020304" pitchFamily="18" charset="0"/>
              </a:rPr>
              <a:t> :</a:t>
            </a:r>
          </a:p>
          <a:p>
            <a:pPr marL="358775" lvl="2" indent="-179388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>
                <a:cs typeface="Times New Roman" panose="02020603050405020304" pitchFamily="18" charset="0"/>
              </a:rPr>
              <a:t>Ecrase le contenu d’un fichier de sauvegarde </a:t>
            </a:r>
          </a:p>
          <a:p>
            <a:pPr marL="358775" lvl="2" indent="-179388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>
                <a:cs typeface="Times New Roman" panose="02020603050405020304" pitchFamily="18" charset="0"/>
              </a:rPr>
              <a:t>Subdivise un jeu de sauvegardes réparti</a:t>
            </a:r>
          </a:p>
        </p:txBody>
      </p:sp>
      <p:sp>
        <p:nvSpPr>
          <p:cNvPr id="290820" name="Espace réservé du numéro de diapositive 3">
            <a:extLst>
              <a:ext uri="{FF2B5EF4-FFF2-40B4-BE49-F238E27FC236}">
                <a16:creationId xmlns:a16="http://schemas.microsoft.com/office/drawing/2014/main" id="{3E20020F-3A20-47A0-922A-CFF3306D93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6BF894-55CA-4794-A45C-3A3D35C8E6F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90821" name="Espace réservé de la date 2">
            <a:extLst>
              <a:ext uri="{FF2B5EF4-FFF2-40B4-BE49-F238E27FC236}">
                <a16:creationId xmlns:a16="http://schemas.microsoft.com/office/drawing/2014/main" id="{8B9EF93A-BDDA-490D-9D59-D634896F52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0DE984FF-7B9E-4717-9DA0-A69B77E59C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0"/>
            <a:ext cx="8229600" cy="47625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1.3 Bases de données SQL Server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6867" name="Espace réservé du numéro de diapositive 3">
            <a:extLst>
              <a:ext uri="{FF2B5EF4-FFF2-40B4-BE49-F238E27FC236}">
                <a16:creationId xmlns:a16="http://schemas.microsoft.com/office/drawing/2014/main" id="{0740606D-D472-470F-B755-48B8DB6313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1CB153-8AD9-4A3A-8E49-37F7DC98EF00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D680685C-9B4A-4F22-AE4B-CAFB676B6E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825" y="714375"/>
          <a:ext cx="8713788" cy="544036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71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1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3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 BD</a:t>
                      </a:r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3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61"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C00000"/>
                          </a:solidFill>
                        </a:rPr>
                        <a:t>master</a:t>
                      </a:r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contrôle les BD utilisateur et le fonctionnement global</a:t>
                      </a:r>
                      <a:r>
                        <a:rPr lang="fr-FR" sz="2400" baseline="0" dirty="0"/>
                        <a:t> de SQL Server</a:t>
                      </a:r>
                      <a:endParaRPr lang="fr-FR" sz="2400" dirty="0"/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231"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C00000"/>
                          </a:solidFill>
                        </a:rPr>
                        <a:t>model</a:t>
                      </a:r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offre un modèle pour les nouvelles BD utilisateur</a:t>
                      </a:r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231">
                <a:tc>
                  <a:txBody>
                    <a:bodyPr/>
                    <a:lstStyle/>
                    <a:p>
                      <a:r>
                        <a:rPr lang="en-US" sz="2600" noProof="0" dirty="0" err="1">
                          <a:solidFill>
                            <a:srgbClr val="C00000"/>
                          </a:solidFill>
                        </a:rPr>
                        <a:t>tempdb</a:t>
                      </a:r>
                      <a:endParaRPr lang="en-US" sz="260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offre une zone de stockage pour les tables temporaires</a:t>
                      </a:r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961">
                <a:tc>
                  <a:txBody>
                    <a:bodyPr/>
                    <a:lstStyle/>
                    <a:p>
                      <a:r>
                        <a:rPr lang="fr-FR" sz="2600" dirty="0" err="1">
                          <a:solidFill>
                            <a:srgbClr val="C00000"/>
                          </a:solidFill>
                        </a:rPr>
                        <a:t>msdb</a:t>
                      </a:r>
                      <a:endParaRPr lang="fr-FR" sz="2600" dirty="0">
                        <a:solidFill>
                          <a:srgbClr val="C00000"/>
                        </a:solidFill>
                      </a:endParaRPr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offre une zone de stockage</a:t>
                      </a:r>
                      <a:r>
                        <a:rPr lang="fr-FR" sz="2400" baseline="0" dirty="0"/>
                        <a:t> pour les informations de programmation et l’historique des travaux</a:t>
                      </a:r>
                      <a:endParaRPr lang="fr-FR" sz="2400" dirty="0"/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961"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C00000"/>
                          </a:solidFill>
                        </a:rPr>
                        <a:t>distribution</a:t>
                      </a:r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stocke les données relatives à l’historique et aux transactions utilisées</a:t>
                      </a:r>
                      <a:r>
                        <a:rPr lang="fr-FR" sz="2400" baseline="0" dirty="0"/>
                        <a:t> dans la réplication</a:t>
                      </a:r>
                      <a:endParaRPr lang="fr-FR" sz="2400" dirty="0"/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545"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C00000"/>
                          </a:solidFill>
                        </a:rPr>
                        <a:t>pubs</a:t>
                      </a:r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propose un exemple de BD comme outil</a:t>
                      </a:r>
                      <a:r>
                        <a:rPr lang="fr-FR" sz="2400" baseline="0" dirty="0"/>
                        <a:t> d’apprentissage</a:t>
                      </a:r>
                      <a:endParaRPr lang="fr-FR" sz="2400" dirty="0"/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315">
                <a:tc>
                  <a:txBody>
                    <a:bodyPr/>
                    <a:lstStyle/>
                    <a:p>
                      <a:r>
                        <a:rPr lang="fr-FR" sz="2600" dirty="0" err="1">
                          <a:solidFill>
                            <a:srgbClr val="C00000"/>
                          </a:solidFill>
                        </a:rPr>
                        <a:t>Northwind</a:t>
                      </a:r>
                      <a:endParaRPr lang="fr-FR" sz="2600" dirty="0">
                        <a:solidFill>
                          <a:srgbClr val="C00000"/>
                        </a:solidFill>
                      </a:endParaRPr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propose un exemple de BD comme outil</a:t>
                      </a:r>
                      <a:r>
                        <a:rPr lang="fr-FR" sz="2400" baseline="0" dirty="0"/>
                        <a:t> d’apprentissage</a:t>
                      </a:r>
                      <a:endParaRPr lang="fr-FR" sz="2400" dirty="0"/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7964">
                <a:tc>
                  <a:txBody>
                    <a:bodyPr/>
                    <a:lstStyle/>
                    <a:p>
                      <a:r>
                        <a:rPr lang="fr-FR" sz="2600" dirty="0">
                          <a:solidFill>
                            <a:srgbClr val="C00000"/>
                          </a:solidFill>
                        </a:rPr>
                        <a:t>Utilisateur1</a:t>
                      </a:r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Identifie une BD définie par l’utilisateur</a:t>
                      </a:r>
                    </a:p>
                  </a:txBody>
                  <a:tcPr marL="36003" marR="36003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6900" name="Espace réservé de la date 2">
            <a:extLst>
              <a:ext uri="{FF2B5EF4-FFF2-40B4-BE49-F238E27FC236}">
                <a16:creationId xmlns:a16="http://schemas.microsoft.com/office/drawing/2014/main" id="{DC4E7EE7-298D-47A8-9E14-A6DECCA8BF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Titre 1">
            <a:extLst>
              <a:ext uri="{FF2B5EF4-FFF2-40B4-BE49-F238E27FC236}">
                <a16:creationId xmlns:a16="http://schemas.microsoft.com/office/drawing/2014/main" id="{4231A22C-093F-4802-AB6F-096D47CF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88913"/>
            <a:ext cx="7993063" cy="719137"/>
          </a:xfrm>
        </p:spPr>
        <p:txBody>
          <a:bodyPr/>
          <a:lstStyle/>
          <a:p>
            <a:pPr eaLnBrk="1" hangingPunct="1"/>
            <a:r>
              <a:rPr lang="fr-FR" altLang="fr-FR" sz="3400" b="1">
                <a:cs typeface="Times New Roman" panose="02020603050405020304" pitchFamily="18" charset="0"/>
              </a:rPr>
              <a:t>Sauvegarde sur un lecteur de bande</a:t>
            </a:r>
            <a:endParaRPr lang="fr-FR" altLang="fr-FR" sz="3400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F69B2-F5BD-4294-9AEC-3586D251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052513"/>
            <a:ext cx="7416800" cy="4824412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b="1" u="sng" dirty="0">
                <a:latin typeface="+mj-lt"/>
                <a:cs typeface="Times New Roman" pitchFamily="18" charset="0"/>
              </a:rPr>
              <a:t>Bandes :</a:t>
            </a:r>
            <a:r>
              <a:rPr lang="fr-FR" dirty="0">
                <a:latin typeface="+mj-lt"/>
                <a:cs typeface="Times New Roman" pitchFamily="18" charset="0"/>
              </a:rPr>
              <a:t> support de stockage </a:t>
            </a:r>
            <a:r>
              <a:rPr lang="fr-FR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pratique</a:t>
            </a:r>
            <a:r>
              <a:rPr lang="fr-FR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dirty="0">
                <a:latin typeface="+mj-lt"/>
                <a:cs typeface="Times New Roman" pitchFamily="18" charset="0"/>
              </a:rPr>
              <a:t>car :</a:t>
            </a:r>
          </a:p>
          <a:p>
            <a:pPr marL="360000" indent="-180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Peu</a:t>
            </a:r>
            <a:r>
              <a:rPr lang="fr-FR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dirty="0">
                <a:latin typeface="+mj-lt"/>
                <a:cs typeface="Times New Roman" pitchFamily="18" charset="0"/>
              </a:rPr>
              <a:t>coûteuses</a:t>
            </a:r>
          </a:p>
          <a:p>
            <a:pPr marL="360000" indent="-180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>
                <a:latin typeface="+mj-lt"/>
                <a:cs typeface="Times New Roman" pitchFamily="18" charset="0"/>
              </a:rPr>
              <a:t>Offrent un </a:t>
            </a:r>
            <a:r>
              <a:rPr lang="fr-FR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volume</a:t>
            </a:r>
            <a:r>
              <a:rPr lang="fr-FR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dirty="0">
                <a:latin typeface="+mj-lt"/>
                <a:cs typeface="Times New Roman" pitchFamily="18" charset="0"/>
              </a:rPr>
              <a:t>de stockage important</a:t>
            </a:r>
          </a:p>
          <a:p>
            <a:pPr marL="360000" indent="-180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>
                <a:latin typeface="+mj-lt"/>
                <a:cs typeface="Times New Roman" pitchFamily="18" charset="0"/>
              </a:rPr>
              <a:t>Peuvent être conservées en </a:t>
            </a:r>
            <a:r>
              <a:rPr lang="fr-FR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dehors</a:t>
            </a:r>
            <a:r>
              <a:rPr lang="fr-FR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dirty="0">
                <a:latin typeface="+mj-lt"/>
                <a:cs typeface="Times New Roman" pitchFamily="18" charset="0"/>
              </a:rPr>
              <a:t>du site</a:t>
            </a:r>
          </a:p>
          <a:p>
            <a:pPr marL="360000" indent="-1800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>
                <a:latin typeface="+mj-lt"/>
                <a:cs typeface="Times New Roman" pitchFamily="18" charset="0"/>
              </a:rPr>
              <a:t>Donc meilleure </a:t>
            </a:r>
            <a:r>
              <a:rPr lang="fr-FR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sécurité</a:t>
            </a:r>
            <a:r>
              <a:rPr lang="fr-FR" dirty="0">
                <a:latin typeface="+mj-lt"/>
                <a:cs typeface="Times New Roman" pitchFamily="18" charset="0"/>
              </a:rPr>
              <a:t> des données</a:t>
            </a:r>
          </a:p>
        </p:txBody>
      </p:sp>
      <p:sp>
        <p:nvSpPr>
          <p:cNvPr id="291844" name="Espace réservé du numéro de diapositive 3">
            <a:extLst>
              <a:ext uri="{FF2B5EF4-FFF2-40B4-BE49-F238E27FC236}">
                <a16:creationId xmlns:a16="http://schemas.microsoft.com/office/drawing/2014/main" id="{EBAA9A2E-2427-454B-B8FF-2FA319BCA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924FA8-D93A-4524-BBE6-FD7ABAE8498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91845" name="Espace réservé de la date 3">
            <a:extLst>
              <a:ext uri="{FF2B5EF4-FFF2-40B4-BE49-F238E27FC236}">
                <a16:creationId xmlns:a16="http://schemas.microsoft.com/office/drawing/2014/main" id="{1D441F70-9623-4B0B-A14A-6132AEB223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Titre 1">
            <a:extLst>
              <a:ext uri="{FF2B5EF4-FFF2-40B4-BE49-F238E27FC236}">
                <a16:creationId xmlns:a16="http://schemas.microsoft.com/office/drawing/2014/main" id="{75E81C96-BFDA-4251-991F-3DBF546D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576263"/>
          </a:xfrm>
        </p:spPr>
        <p:txBody>
          <a:bodyPr/>
          <a:lstStyle/>
          <a:p>
            <a:pPr eaLnBrk="1" hangingPunct="1"/>
            <a:r>
              <a:rPr lang="fr-FR" altLang="fr-FR" sz="4000" b="1">
                <a:cs typeface="Times New Roman" panose="02020603050405020304" pitchFamily="18" charset="0"/>
              </a:rPr>
              <a:t>Sauvegarde sur un lecteur de bande</a:t>
            </a:r>
            <a:endParaRPr lang="fr-FR" altLang="fr-FR" sz="4000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377FB-FE73-4E07-AB0E-B6190CD8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908050"/>
            <a:ext cx="7993063" cy="5400675"/>
          </a:xfrm>
          <a:ln>
            <a:solidFill>
              <a:schemeClr val="accent1"/>
            </a:solidFill>
          </a:ln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Rattachement local </a:t>
            </a:r>
            <a:r>
              <a:rPr lang="fr-FR" sz="3000" dirty="0">
                <a:latin typeface="+mj-lt"/>
                <a:cs typeface="Times New Roman" pitchFamily="18" charset="0"/>
              </a:rPr>
              <a:t>du lecteur de bandes à SQL Server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Enregistrement</a:t>
            </a:r>
            <a:r>
              <a:rPr lang="fr-FR" sz="3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000" dirty="0">
                <a:latin typeface="+mj-lt"/>
                <a:cs typeface="Times New Roman" pitchFamily="18" charset="0"/>
              </a:rPr>
              <a:t>des informations de sauvegarde sur l’étiquette de la bande (Nom de la BD, Heure et Date, Type de sauvegarde)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Stockage</a:t>
            </a:r>
            <a:r>
              <a:rPr lang="fr-FR" sz="3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000" dirty="0">
                <a:latin typeface="+mj-lt"/>
                <a:cs typeface="Times New Roman" pitchFamily="18" charset="0"/>
              </a:rPr>
              <a:t>de sauvegardes SQL Server et non-SQL Server (Format de sauvegarde standard : </a:t>
            </a:r>
            <a:r>
              <a:rPr lang="fr-FR" sz="3000" b="1" i="1" dirty="0">
                <a:latin typeface="+mj-lt"/>
                <a:cs typeface="Times New Roman" pitchFamily="18" charset="0"/>
              </a:rPr>
              <a:t>MS Tape Format</a:t>
            </a:r>
            <a:r>
              <a:rPr lang="fr-FR" sz="3000" dirty="0">
                <a:latin typeface="+mj-lt"/>
                <a:cs typeface="Times New Roman" pitchFamily="18" charset="0"/>
              </a:rPr>
              <a:t>)</a:t>
            </a:r>
          </a:p>
        </p:txBody>
      </p:sp>
      <p:sp>
        <p:nvSpPr>
          <p:cNvPr id="292868" name="Espace réservé du numéro de diapositive 3">
            <a:extLst>
              <a:ext uri="{FF2B5EF4-FFF2-40B4-BE49-F238E27FC236}">
                <a16:creationId xmlns:a16="http://schemas.microsoft.com/office/drawing/2014/main" id="{BC3C3A53-3996-48EC-A83E-3068C822D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5FF681-DCED-467B-AEF7-6B534D2CA70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92869" name="Espace réservé de la date 3">
            <a:extLst>
              <a:ext uri="{FF2B5EF4-FFF2-40B4-BE49-F238E27FC236}">
                <a16:creationId xmlns:a16="http://schemas.microsoft.com/office/drawing/2014/main" id="{D9720EC1-A7D1-400C-9A08-403E5B7720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itre 1">
            <a:extLst>
              <a:ext uri="{FF2B5EF4-FFF2-40B4-BE49-F238E27FC236}">
                <a16:creationId xmlns:a16="http://schemas.microsoft.com/office/drawing/2014/main" id="{CCF72878-B200-47D8-BF26-F8DA465B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85225" cy="576263"/>
          </a:xfrm>
        </p:spPr>
        <p:txBody>
          <a:bodyPr/>
          <a:lstStyle/>
          <a:p>
            <a:pPr eaLnBrk="1" hangingPunct="1"/>
            <a:r>
              <a:rPr lang="fr-FR" altLang="fr-FR" sz="3800" b="1">
                <a:cs typeface="Times New Roman" panose="02020603050405020304" pitchFamily="18" charset="0"/>
              </a:rPr>
              <a:t>Spécification des options de bande</a:t>
            </a:r>
            <a:endParaRPr lang="fr-FR" altLang="fr-FR" sz="3800" b="1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A44FC34-844D-4E1A-B5FD-3E073C5FA7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1188" y="620713"/>
          <a:ext cx="8112125" cy="569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192">
                <a:tc>
                  <a:txBody>
                    <a:bodyPr/>
                    <a:lstStyle/>
                    <a:p>
                      <a:pPr algn="l"/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Option</a:t>
                      </a:r>
                    </a:p>
                  </a:txBody>
                  <a:tcPr marL="36001" marR="36001" marT="35999" marB="3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Description</a:t>
                      </a:r>
                    </a:p>
                  </a:txBody>
                  <a:tcPr marL="36001" marR="36001" marT="35999" marB="3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192">
                <a:tc>
                  <a:txBody>
                    <a:bodyPr/>
                    <a:lstStyle/>
                    <a:p>
                      <a:pPr algn="l"/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UNLOAD</a:t>
                      </a:r>
                      <a:r>
                        <a:rPr lang="fr-FR" sz="2000" dirty="0"/>
                        <a:t> (Par défaut)</a:t>
                      </a:r>
                    </a:p>
                  </a:txBody>
                  <a:tcPr marL="36001" marR="36001" marT="35999" marB="3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Rembobine et extrait automatiquement la bande une fois la sauvegarde terminée</a:t>
                      </a:r>
                    </a:p>
                  </a:txBody>
                  <a:tcPr marL="36001" marR="36001" marT="35999" marB="3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721">
                <a:tc>
                  <a:txBody>
                    <a:bodyPr/>
                    <a:lstStyle/>
                    <a:p>
                      <a:pPr algn="l"/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NOUNLOAD</a:t>
                      </a:r>
                    </a:p>
                  </a:txBody>
                  <a:tcPr marL="36001" marR="36001" marT="35999" marB="3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Ne rembobine pas et n’extrait pas automatiquement la bande</a:t>
                      </a:r>
                    </a:p>
                  </a:txBody>
                  <a:tcPr marL="36001" marR="36001" marT="35999" marB="3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192">
                <a:tc>
                  <a:txBody>
                    <a:bodyPr/>
                    <a:lstStyle/>
                    <a:p>
                      <a:pPr algn="l"/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BLOCKSIZE</a:t>
                      </a:r>
                    </a:p>
                  </a:txBody>
                  <a:tcPr marL="36001" marR="36001" marT="35999" marB="3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Change la taille des blocs physiques exprimée en octets</a:t>
                      </a:r>
                    </a:p>
                  </a:txBody>
                  <a:tcPr marL="36001" marR="36001" marT="35999" marB="3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721">
                <a:tc>
                  <a:txBody>
                    <a:bodyPr/>
                    <a:lstStyle/>
                    <a:p>
                      <a:pPr algn="l"/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FORMAT</a:t>
                      </a:r>
                    </a:p>
                  </a:txBody>
                  <a:tcPr marL="36001" marR="36001" marT="35999" marB="3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Ecrit un en-tête sur les fichiers utilisés pour une sauvegarde</a:t>
                      </a:r>
                    </a:p>
                  </a:txBody>
                  <a:tcPr marL="36001" marR="36001" marT="35999" marB="3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192">
                <a:tc>
                  <a:txBody>
                    <a:bodyPr/>
                    <a:lstStyle/>
                    <a:p>
                      <a:pPr algn="l"/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SKIP</a:t>
                      </a:r>
                    </a:p>
                  </a:txBody>
                  <a:tcPr marL="36001" marR="36001" marT="35999" marB="3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Ignore les étiquettes de bande ANSI</a:t>
                      </a:r>
                    </a:p>
                  </a:txBody>
                  <a:tcPr marL="36001" marR="36001" marT="35999" marB="3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192">
                <a:tc>
                  <a:txBody>
                    <a:bodyPr/>
                    <a:lstStyle/>
                    <a:p>
                      <a:pPr algn="l"/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NOSKIP</a:t>
                      </a:r>
                      <a:r>
                        <a:rPr lang="fr-FR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sz="2000" dirty="0"/>
                        <a:t>(Par défaut)</a:t>
                      </a:r>
                    </a:p>
                  </a:txBody>
                  <a:tcPr marL="36001" marR="36001" marT="35999" marB="3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Lit les étiquettes de bande ANSI</a:t>
                      </a:r>
                    </a:p>
                  </a:txBody>
                  <a:tcPr marL="36001" marR="36001" marT="35999" marB="3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7721">
                <a:tc>
                  <a:txBody>
                    <a:bodyPr/>
                    <a:lstStyle/>
                    <a:p>
                      <a:pPr algn="l"/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RESTART</a:t>
                      </a:r>
                    </a:p>
                  </a:txBody>
                  <a:tcPr marL="36001" marR="36001" marT="35999" marB="3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Redémarre l’opération de sauvegarde à partir du point d’interruption</a:t>
                      </a:r>
                    </a:p>
                  </a:txBody>
                  <a:tcPr marL="36001" marR="36001" marT="35999" marB="35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3920" name="Espace réservé du numéro de diapositive 3">
            <a:extLst>
              <a:ext uri="{FF2B5EF4-FFF2-40B4-BE49-F238E27FC236}">
                <a16:creationId xmlns:a16="http://schemas.microsoft.com/office/drawing/2014/main" id="{C1F4D012-9A46-4DC6-92CA-75DBE368EE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7698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03BAF2-4195-4187-BDFA-D5B829937D40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93921" name="Espace réservé de la date 2">
            <a:extLst>
              <a:ext uri="{FF2B5EF4-FFF2-40B4-BE49-F238E27FC236}">
                <a16:creationId xmlns:a16="http://schemas.microsoft.com/office/drawing/2014/main" id="{4160876E-C82D-4986-AC8C-76D416A7E5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37698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2B091-1002-46F0-87A1-AA9DFBB6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4450"/>
            <a:ext cx="8893175" cy="792163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6. Sauvegarde de Base de Données</a:t>
            </a:r>
          </a:p>
        </p:txBody>
      </p:sp>
      <p:sp>
        <p:nvSpPr>
          <p:cNvPr id="294915" name="Espace réservé du contenu 2">
            <a:extLst>
              <a:ext uri="{FF2B5EF4-FFF2-40B4-BE49-F238E27FC236}">
                <a16:creationId xmlns:a16="http://schemas.microsoft.com/office/drawing/2014/main" id="{D89C3EA7-931A-4A04-B197-85A7278D6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08050"/>
            <a:ext cx="8207375" cy="54006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6.1 Protection contre les pertes de données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6.2 Définition et changement de mode de récupération de BD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6.3 Sauvegarde de SQL Server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6.4 Moment approprié pour sauvegarder des BD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6.5 Exécution de sauvegardes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>
                <a:solidFill>
                  <a:srgbClr val="FF0000"/>
                </a:solidFill>
              </a:rPr>
              <a:t>6.6 Types de méthodes de sauvegarde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6.7 Planification d’une stratégie de sauvegarde</a:t>
            </a:r>
          </a:p>
        </p:txBody>
      </p:sp>
      <p:sp>
        <p:nvSpPr>
          <p:cNvPr id="294916" name="Espace réservé du numéro de diapositive 3">
            <a:extLst>
              <a:ext uri="{FF2B5EF4-FFF2-40B4-BE49-F238E27FC236}">
                <a16:creationId xmlns:a16="http://schemas.microsoft.com/office/drawing/2014/main" id="{EC6B358D-9ADC-497A-910B-9247C3F2C7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90E7D9-8C00-43FB-BBF8-5A998291E9A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94917" name="Espace réservé de la date 3">
            <a:extLst>
              <a:ext uri="{FF2B5EF4-FFF2-40B4-BE49-F238E27FC236}">
                <a16:creationId xmlns:a16="http://schemas.microsoft.com/office/drawing/2014/main" id="{E4A1EE64-5829-44C3-AB06-2D63EA8DA3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itre 1">
            <a:extLst>
              <a:ext uri="{FF2B5EF4-FFF2-40B4-BE49-F238E27FC236}">
                <a16:creationId xmlns:a16="http://schemas.microsoft.com/office/drawing/2014/main" id="{96A8BA7D-2496-4E08-B0CE-E1195650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1438"/>
            <a:ext cx="8351837" cy="693737"/>
          </a:xfrm>
        </p:spPr>
        <p:txBody>
          <a:bodyPr/>
          <a:lstStyle/>
          <a:p>
            <a:pPr eaLnBrk="1" hangingPunct="1"/>
            <a:r>
              <a:rPr lang="fr-FR" altLang="fr-FR" sz="4000" b="1"/>
              <a:t>6.6 Types de méthodes de sauvegarde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8AC4D-208A-4A7B-BFFF-B71565B0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981075"/>
            <a:ext cx="7993063" cy="5040313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600" dirty="0">
                <a:latin typeface="+mj-lt"/>
                <a:cs typeface="Times New Roman" pitchFamily="18" charset="0"/>
              </a:rPr>
              <a:t>Sauvegarde de BD </a:t>
            </a:r>
            <a:r>
              <a:rPr lang="fr-FR" sz="36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complète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600" dirty="0">
                <a:latin typeface="+mj-lt"/>
                <a:cs typeface="Times New Roman" pitchFamily="18" charset="0"/>
              </a:rPr>
              <a:t>Sauvegarde </a:t>
            </a:r>
            <a:r>
              <a:rPr lang="fr-FR" sz="36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différentielle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600" dirty="0">
                <a:latin typeface="+mj-lt"/>
                <a:cs typeface="Times New Roman" pitchFamily="18" charset="0"/>
              </a:rPr>
              <a:t>Sauvegarde du </a:t>
            </a:r>
            <a:r>
              <a:rPr lang="fr-FR" sz="36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journal</a:t>
            </a:r>
            <a:r>
              <a:rPr lang="fr-FR" sz="36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600" dirty="0">
                <a:latin typeface="+mj-lt"/>
                <a:cs typeface="Times New Roman" pitchFamily="18" charset="0"/>
              </a:rPr>
              <a:t>des transactions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600" dirty="0">
                <a:latin typeface="+mj-lt"/>
                <a:cs typeface="Times New Roman" pitchFamily="18" charset="0"/>
              </a:rPr>
              <a:t>Sauvegarde d’un </a:t>
            </a:r>
            <a:r>
              <a:rPr lang="fr-FR" sz="36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fichier</a:t>
            </a:r>
            <a:r>
              <a:rPr lang="fr-FR" sz="36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600" dirty="0">
                <a:latin typeface="+mj-lt"/>
                <a:cs typeface="Times New Roman" pitchFamily="18" charset="0"/>
              </a:rPr>
              <a:t>ou d’un groupe de fichiers de BD</a:t>
            </a:r>
          </a:p>
        </p:txBody>
      </p:sp>
      <p:sp>
        <p:nvSpPr>
          <p:cNvPr id="296964" name="Espace réservé du numéro de diapositive 3">
            <a:extLst>
              <a:ext uri="{FF2B5EF4-FFF2-40B4-BE49-F238E27FC236}">
                <a16:creationId xmlns:a16="http://schemas.microsoft.com/office/drawing/2014/main" id="{88BF927F-09DA-43F4-8002-029987986F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362057-7C42-40C8-A568-FA86965B5D4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96965" name="Espace réservé de la date 3">
            <a:extLst>
              <a:ext uri="{FF2B5EF4-FFF2-40B4-BE49-F238E27FC236}">
                <a16:creationId xmlns:a16="http://schemas.microsoft.com/office/drawing/2014/main" id="{DC2FAE8A-C758-42FC-ABCB-9E1744CB47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itre 1">
            <a:extLst>
              <a:ext uri="{FF2B5EF4-FFF2-40B4-BE49-F238E27FC236}">
                <a16:creationId xmlns:a16="http://schemas.microsoft.com/office/drawing/2014/main" id="{00160576-EFF4-4105-B4D6-8D3569F8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351837" cy="620713"/>
          </a:xfrm>
        </p:spPr>
        <p:txBody>
          <a:bodyPr/>
          <a:lstStyle/>
          <a:p>
            <a:pPr eaLnBrk="1" hangingPunct="1"/>
            <a:r>
              <a:rPr lang="fr-FR" altLang="fr-FR" sz="3800" b="1"/>
              <a:t>Sauvegarde de BD complète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DB6103-30B7-4F28-B865-7DD09AA0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692150"/>
            <a:ext cx="7632700" cy="5689600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180000" indent="-18000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Sert de point de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référence</a:t>
            </a:r>
            <a:r>
              <a:rPr lang="fr-FR" sz="3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000" dirty="0">
                <a:latin typeface="+mj-lt"/>
                <a:cs typeface="Times New Roman" pitchFamily="18" charset="0"/>
              </a:rPr>
              <a:t>en cas de défaillance du système</a:t>
            </a:r>
          </a:p>
          <a:p>
            <a:pPr marL="180000" indent="-18000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Sauvegarde</a:t>
            </a:r>
            <a:r>
              <a:rPr lang="fr-FR" sz="3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000" dirty="0">
                <a:latin typeface="+mj-lt"/>
                <a:cs typeface="Times New Roman" pitchFamily="18" charset="0"/>
              </a:rPr>
              <a:t>les fichiers, objets et données d’origine</a:t>
            </a:r>
          </a:p>
          <a:p>
            <a:pPr marL="180000" indent="-18000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Sauvegarde des parties du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journal</a:t>
            </a:r>
            <a:r>
              <a:rPr lang="fr-FR" sz="3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000" dirty="0">
                <a:latin typeface="+mj-lt"/>
                <a:cs typeface="Times New Roman" pitchFamily="18" charset="0"/>
              </a:rPr>
              <a:t>des transactions</a:t>
            </a:r>
          </a:p>
          <a:p>
            <a:pPr marL="180000" indent="-18000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>
                <a:cs typeface="Times New Roman" pitchFamily="18" charset="0"/>
              </a:rPr>
              <a:t>SQL Server sauvegarde toutes les </a:t>
            </a:r>
            <a:r>
              <a:rPr lang="fr-FR" sz="3000" b="1" dirty="0">
                <a:solidFill>
                  <a:srgbClr val="FF0000"/>
                </a:solidFill>
                <a:cs typeface="Times New Roman" pitchFamily="18" charset="0"/>
              </a:rPr>
              <a:t>activités</a:t>
            </a:r>
            <a:r>
              <a:rPr lang="fr-FR" sz="30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fr-FR" sz="3000" dirty="0">
                <a:cs typeface="Times New Roman" pitchFamily="18" charset="0"/>
              </a:rPr>
              <a:t>survenues </a:t>
            </a:r>
            <a:r>
              <a:rPr lang="fr-FR" sz="3000" b="1" dirty="0">
                <a:solidFill>
                  <a:srgbClr val="FF0000"/>
                </a:solidFill>
                <a:cs typeface="Times New Roman" pitchFamily="18" charset="0"/>
              </a:rPr>
              <a:t>pendant la sauvegarde</a:t>
            </a:r>
          </a:p>
          <a:p>
            <a:pPr marL="180000" indent="-18000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>
                <a:cs typeface="Times New Roman" pitchFamily="18" charset="0"/>
              </a:rPr>
              <a:t>Il sauvegarde toutes les </a:t>
            </a:r>
            <a:r>
              <a:rPr lang="fr-FR" sz="3000" b="1" dirty="0">
                <a:solidFill>
                  <a:srgbClr val="FF0000"/>
                </a:solidFill>
                <a:cs typeface="Times New Roman" pitchFamily="18" charset="0"/>
              </a:rPr>
              <a:t>transactions</a:t>
            </a:r>
            <a:r>
              <a:rPr lang="fr-FR" sz="30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fr-FR" sz="3000" b="1" dirty="0">
                <a:solidFill>
                  <a:srgbClr val="FF0000"/>
                </a:solidFill>
                <a:cs typeface="Times New Roman" pitchFamily="18" charset="0"/>
              </a:rPr>
              <a:t>non validées </a:t>
            </a:r>
            <a:r>
              <a:rPr lang="fr-FR" sz="3000" dirty="0">
                <a:cs typeface="Times New Roman" pitchFamily="18" charset="0"/>
              </a:rPr>
              <a:t>dans le journal des transactions</a:t>
            </a:r>
          </a:p>
        </p:txBody>
      </p:sp>
      <p:sp>
        <p:nvSpPr>
          <p:cNvPr id="297988" name="Espace réservé du numéro de diapositive 3">
            <a:extLst>
              <a:ext uri="{FF2B5EF4-FFF2-40B4-BE49-F238E27FC236}">
                <a16:creationId xmlns:a16="http://schemas.microsoft.com/office/drawing/2014/main" id="{D4AFCCAC-0ADA-4E51-8A8D-E8388869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12EA35-0DEA-4D25-8C48-E9A2FEC5A86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97989" name="Espace réservé de la date 3">
            <a:extLst>
              <a:ext uri="{FF2B5EF4-FFF2-40B4-BE49-F238E27FC236}">
                <a16:creationId xmlns:a16="http://schemas.microsoft.com/office/drawing/2014/main" id="{195EC825-15B1-4DFE-BB61-DD70F1BC77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Titre 1">
            <a:extLst>
              <a:ext uri="{FF2B5EF4-FFF2-40B4-BE49-F238E27FC236}">
                <a16:creationId xmlns:a16="http://schemas.microsoft.com/office/drawing/2014/main" id="{6CEB240C-9634-46B8-BDA0-AEC6B05D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1438"/>
            <a:ext cx="8351837" cy="620712"/>
          </a:xfrm>
        </p:spPr>
        <p:txBody>
          <a:bodyPr/>
          <a:lstStyle/>
          <a:p>
            <a:pPr eaLnBrk="1" hangingPunct="1"/>
            <a:r>
              <a:rPr lang="fr-FR" altLang="fr-FR" sz="3800" b="1"/>
              <a:t>Exemple 1</a:t>
            </a:r>
          </a:p>
        </p:txBody>
      </p:sp>
      <p:sp>
        <p:nvSpPr>
          <p:cNvPr id="299011" name="Espace réservé du contenu 2">
            <a:extLst>
              <a:ext uri="{FF2B5EF4-FFF2-40B4-BE49-F238E27FC236}">
                <a16:creationId xmlns:a16="http://schemas.microsoft.com/office/drawing/2014/main" id="{13535D42-B1C9-40DB-95E6-8483DA8FA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765175"/>
            <a:ext cx="7993063" cy="54721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USE master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EXEC </a:t>
            </a:r>
            <a:r>
              <a:rPr lang="fr-FR" altLang="fr-FR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sp_addumpdevice</a:t>
            </a: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 ‘disk’, ‘NwindBac’, ‘C:\NwindBac.bak’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BACKUP</a:t>
            </a: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 DATABASE Northwind TO NwindBac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 sz="300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altLang="fr-FR" sz="3400">
                <a:cs typeface="Times New Roman" panose="02020603050405020304" pitchFamily="18" charset="0"/>
                <a:sym typeface="Wingdings" panose="05000000000000000000" pitchFamily="2" charset="2"/>
              </a:rPr>
              <a:t>Une unité de sauvegarde est créée et une sauvegarde complète est effectuée</a:t>
            </a:r>
            <a:endParaRPr lang="fr-FR" altLang="fr-FR" sz="3400">
              <a:cs typeface="Times New Roman" panose="02020603050405020304" pitchFamily="18" charset="0"/>
            </a:endParaRPr>
          </a:p>
        </p:txBody>
      </p:sp>
      <p:sp>
        <p:nvSpPr>
          <p:cNvPr id="299012" name="Espace réservé du numéro de diapositive 3">
            <a:extLst>
              <a:ext uri="{FF2B5EF4-FFF2-40B4-BE49-F238E27FC236}">
                <a16:creationId xmlns:a16="http://schemas.microsoft.com/office/drawing/2014/main" id="{657CA46D-820F-4C99-AC10-3FE8FFBA8A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371D62-3871-4803-BA54-A242B828292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99013" name="Espace réservé de la date 2">
            <a:extLst>
              <a:ext uri="{FF2B5EF4-FFF2-40B4-BE49-F238E27FC236}">
                <a16:creationId xmlns:a16="http://schemas.microsoft.com/office/drawing/2014/main" id="{EEA119E9-E69E-4BF8-B0CB-210FCB2492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itre 1">
            <a:extLst>
              <a:ext uri="{FF2B5EF4-FFF2-40B4-BE49-F238E27FC236}">
                <a16:creationId xmlns:a16="http://schemas.microsoft.com/office/drawing/2014/main" id="{4363F0AD-FB48-4DB1-82F1-A0B0E1F2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1438"/>
            <a:ext cx="8351837" cy="620712"/>
          </a:xfrm>
        </p:spPr>
        <p:txBody>
          <a:bodyPr/>
          <a:lstStyle/>
          <a:p>
            <a:pPr eaLnBrk="1" hangingPunct="1"/>
            <a:r>
              <a:rPr lang="fr-FR" altLang="fr-FR" sz="3800" b="1"/>
              <a:t>Exemple 2</a:t>
            </a:r>
          </a:p>
        </p:txBody>
      </p:sp>
      <p:sp>
        <p:nvSpPr>
          <p:cNvPr id="300035" name="Espace réservé du contenu 2">
            <a:extLst>
              <a:ext uri="{FF2B5EF4-FFF2-40B4-BE49-F238E27FC236}">
                <a16:creationId xmlns:a16="http://schemas.microsoft.com/office/drawing/2014/main" id="{FD1445DC-4A33-4B06-9D9D-6976215F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765175"/>
            <a:ext cx="7993063" cy="54721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BACKUP</a:t>
            </a:r>
            <a:r>
              <a:rPr lang="fr-FR" altLang="fr-FR" sz="34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 DATABASE Northwind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TO NwindBac 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>
                <a:latin typeface="Calibri Light" panose="020F0302020204030204" pitchFamily="34" charset="0"/>
                <a:cs typeface="Times New Roman" panose="02020603050405020304" pitchFamily="18" charset="0"/>
              </a:rPr>
              <a:t>	</a:t>
            </a:r>
            <a:r>
              <a:rPr lang="fr-FR" altLang="fr-FR" sz="34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WITH </a:t>
            </a:r>
            <a:r>
              <a:rPr lang="fr-FR" altLang="fr-FR" sz="34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INIT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altLang="fr-FR" sz="3400">
                <a:cs typeface="Times New Roman" panose="02020603050405020304" pitchFamily="18" charset="0"/>
                <a:sym typeface="Wingdings" panose="05000000000000000000" pitchFamily="2" charset="2"/>
              </a:rPr>
              <a:t>L’intégralité de la BD est sauvegardée dans le fichier </a:t>
            </a:r>
            <a:r>
              <a:rPr lang="fr-FR" altLang="fr-FR" sz="3400" i="1">
                <a:cs typeface="Times New Roman" panose="02020603050405020304" pitchFamily="18" charset="0"/>
                <a:sym typeface="Wingdings" panose="05000000000000000000" pitchFamily="2" charset="2"/>
              </a:rPr>
              <a:t>NwindBac</a:t>
            </a:r>
            <a:r>
              <a:rPr lang="fr-FR" altLang="fr-FR" sz="3400">
                <a:cs typeface="Times New Roman" panose="02020603050405020304" pitchFamily="18" charset="0"/>
                <a:sym typeface="Wingdings" panose="05000000000000000000" pitchFamily="2" charset="2"/>
              </a:rPr>
              <a:t> et toutes les sauvegardes précédentes dans le fichiers sont écrasées</a:t>
            </a:r>
            <a:endParaRPr lang="fr-FR" altLang="fr-FR" sz="3400">
              <a:cs typeface="Times New Roman" panose="02020603050405020304" pitchFamily="18" charset="0"/>
            </a:endParaRPr>
          </a:p>
        </p:txBody>
      </p:sp>
      <p:sp>
        <p:nvSpPr>
          <p:cNvPr id="300036" name="Espace réservé du numéro de diapositive 3">
            <a:extLst>
              <a:ext uri="{FF2B5EF4-FFF2-40B4-BE49-F238E27FC236}">
                <a16:creationId xmlns:a16="http://schemas.microsoft.com/office/drawing/2014/main" id="{1DBE110E-2EA4-4C13-AA3B-5E0153D39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55CF9D-FF0A-4665-BD27-B09BE2DB2B2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00037" name="Espace réservé de la date 2">
            <a:extLst>
              <a:ext uri="{FF2B5EF4-FFF2-40B4-BE49-F238E27FC236}">
                <a16:creationId xmlns:a16="http://schemas.microsoft.com/office/drawing/2014/main" id="{127ED6A4-B743-44DE-A43F-D3B25ACB74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itre 1">
            <a:extLst>
              <a:ext uri="{FF2B5EF4-FFF2-40B4-BE49-F238E27FC236}">
                <a16:creationId xmlns:a16="http://schemas.microsoft.com/office/drawing/2014/main" id="{68A1AD85-80BC-4D42-8D97-3656E01F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1438"/>
            <a:ext cx="8351837" cy="620712"/>
          </a:xfrm>
        </p:spPr>
        <p:txBody>
          <a:bodyPr/>
          <a:lstStyle/>
          <a:p>
            <a:pPr eaLnBrk="1" hangingPunct="1"/>
            <a:r>
              <a:rPr lang="fr-FR" altLang="fr-FR" sz="3800" b="1"/>
              <a:t>Exemple 3</a:t>
            </a:r>
          </a:p>
        </p:txBody>
      </p:sp>
      <p:sp>
        <p:nvSpPr>
          <p:cNvPr id="301059" name="Espace réservé du contenu 2">
            <a:extLst>
              <a:ext uri="{FF2B5EF4-FFF2-40B4-BE49-F238E27FC236}">
                <a16:creationId xmlns:a16="http://schemas.microsoft.com/office/drawing/2014/main" id="{5D4644D4-9925-4C75-9321-7029C264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908050"/>
            <a:ext cx="7993063" cy="5329238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>
                <a:latin typeface="Calibri Light" panose="020F0302020204030204" pitchFamily="34" charset="0"/>
                <a:cs typeface="Times New Roman" panose="02020603050405020304" pitchFamily="18" charset="0"/>
              </a:rPr>
              <a:t>	</a:t>
            </a:r>
            <a:r>
              <a:rPr lang="fr-FR" altLang="fr-FR" sz="34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BACKUP</a:t>
            </a:r>
            <a:r>
              <a:rPr lang="fr-FR" altLang="fr-FR" sz="34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 DATABASE Northwind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TO NwindBac 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WITH </a:t>
            </a:r>
            <a:r>
              <a:rPr lang="fr-FR" altLang="fr-FR" sz="34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NOINIT</a:t>
            </a:r>
          </a:p>
          <a:p>
            <a:pPr mar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 sz="280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altLang="fr-FR" sz="3400">
                <a:cs typeface="Times New Roman" panose="02020603050405020304" pitchFamily="18" charset="0"/>
                <a:sym typeface="Wingdings" panose="05000000000000000000" pitchFamily="2" charset="2"/>
              </a:rPr>
              <a:t>Une sauvegarde de la BD complète est ajoutée au fichier </a:t>
            </a:r>
            <a:r>
              <a:rPr lang="fr-FR" altLang="fr-FR" sz="3400" i="1">
                <a:cs typeface="Times New Roman" panose="02020603050405020304" pitchFamily="18" charset="0"/>
                <a:sym typeface="Wingdings" panose="05000000000000000000" pitchFamily="2" charset="2"/>
              </a:rPr>
              <a:t>NwindBac</a:t>
            </a:r>
            <a:r>
              <a:rPr lang="fr-FR" altLang="fr-FR" sz="3400">
                <a:cs typeface="Times New Roman" panose="02020603050405020304" pitchFamily="18" charset="0"/>
                <a:sym typeface="Wingdings" panose="05000000000000000000" pitchFamily="2" charset="2"/>
              </a:rPr>
              <a:t> et tout fichier de sauvegarde précédent est conservé</a:t>
            </a:r>
            <a:endParaRPr lang="fr-FR" altLang="fr-FR" sz="3400">
              <a:cs typeface="Times New Roman" panose="02020603050405020304" pitchFamily="18" charset="0"/>
            </a:endParaRPr>
          </a:p>
        </p:txBody>
      </p:sp>
      <p:sp>
        <p:nvSpPr>
          <p:cNvPr id="301060" name="Espace réservé du numéro de diapositive 3">
            <a:extLst>
              <a:ext uri="{FF2B5EF4-FFF2-40B4-BE49-F238E27FC236}">
                <a16:creationId xmlns:a16="http://schemas.microsoft.com/office/drawing/2014/main" id="{D5C2EFF9-7FA3-4535-8A52-B18217411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996E03-D27F-49C2-8215-4BC07842218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01061" name="Espace réservé de la date 2">
            <a:extLst>
              <a:ext uri="{FF2B5EF4-FFF2-40B4-BE49-F238E27FC236}">
                <a16:creationId xmlns:a16="http://schemas.microsoft.com/office/drawing/2014/main" id="{43202796-AAA4-40C2-A8A5-A4AC94EBE9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itre 1">
            <a:extLst>
              <a:ext uri="{FF2B5EF4-FFF2-40B4-BE49-F238E27FC236}">
                <a16:creationId xmlns:a16="http://schemas.microsoft.com/office/drawing/2014/main" id="{AD321907-3E76-44D5-8024-F379F26C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1438"/>
            <a:ext cx="8351837" cy="620712"/>
          </a:xfrm>
        </p:spPr>
        <p:txBody>
          <a:bodyPr/>
          <a:lstStyle/>
          <a:p>
            <a:pPr eaLnBrk="1" hangingPunct="1"/>
            <a:r>
              <a:rPr lang="fr-FR" altLang="fr-FR" sz="3800" b="1"/>
              <a:t>Exemple 4</a:t>
            </a:r>
          </a:p>
        </p:txBody>
      </p:sp>
      <p:sp>
        <p:nvSpPr>
          <p:cNvPr id="302083" name="Espace réservé du contenu 2">
            <a:extLst>
              <a:ext uri="{FF2B5EF4-FFF2-40B4-BE49-F238E27FC236}">
                <a16:creationId xmlns:a16="http://schemas.microsoft.com/office/drawing/2014/main" id="{D221AAEB-EAEB-40E8-9584-04056EF8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836613"/>
            <a:ext cx="7993063" cy="51847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>
                <a:latin typeface="Calibri Light" panose="020F0302020204030204" pitchFamily="34" charset="0"/>
                <a:cs typeface="Times New Roman" panose="02020603050405020304" pitchFamily="18" charset="0"/>
              </a:rPr>
              <a:t>	</a:t>
            </a:r>
            <a:r>
              <a:rPr lang="fr-FR" altLang="fr-FR" sz="34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BACKUP DATABASE Northwind TO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DISK=‘D:\MyTempBackup.bak’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 sz="280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>
                <a:cs typeface="Times New Roman" panose="02020603050405020304" pitchFamily="18" charset="0"/>
                <a:sym typeface="Wingdings" panose="05000000000000000000" pitchFamily="2" charset="2"/>
              </a:rPr>
              <a:t> Crée un fichier de sauvegarde sur le disque et effectue une sauvegarde complète de cette BD dans ce fichier</a:t>
            </a:r>
            <a:endParaRPr lang="fr-FR" altLang="fr-FR" sz="3400">
              <a:cs typeface="Times New Roman" panose="02020603050405020304" pitchFamily="18" charset="0"/>
            </a:endParaRPr>
          </a:p>
        </p:txBody>
      </p:sp>
      <p:sp>
        <p:nvSpPr>
          <p:cNvPr id="302084" name="Espace réservé du numéro de diapositive 3">
            <a:extLst>
              <a:ext uri="{FF2B5EF4-FFF2-40B4-BE49-F238E27FC236}">
                <a16:creationId xmlns:a16="http://schemas.microsoft.com/office/drawing/2014/main" id="{486BECF9-8913-44B2-81B9-1BF6CCBE80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F9061D-D18D-41DC-A04C-0274CAD5A39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02085" name="Espace réservé de la date 2">
            <a:extLst>
              <a:ext uri="{FF2B5EF4-FFF2-40B4-BE49-F238E27FC236}">
                <a16:creationId xmlns:a16="http://schemas.microsoft.com/office/drawing/2014/main" id="{8B90D49B-977A-4F3B-A39C-6C43C2CFA4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9F9DFD50-3C1B-451C-81EF-20A027C8BC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71438"/>
            <a:ext cx="8229600" cy="549275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1.3 Bases de données SQL Server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7891" name="Espace réservé du numéro de diapositive 3">
            <a:extLst>
              <a:ext uri="{FF2B5EF4-FFF2-40B4-BE49-F238E27FC236}">
                <a16:creationId xmlns:a16="http://schemas.microsoft.com/office/drawing/2014/main" id="{316AC486-13AA-4AA2-8962-90EC4D8D2F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51937C-AFF7-4122-B560-F64C74D7260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6628" name="Espace réservé du contenu 4">
            <a:extLst>
              <a:ext uri="{FF2B5EF4-FFF2-40B4-BE49-F238E27FC236}">
                <a16:creationId xmlns:a16="http://schemas.microsoft.com/office/drawing/2014/main" id="{81B715A2-4818-4FF0-9657-B62C6A74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620713"/>
            <a:ext cx="8218487" cy="5688012"/>
          </a:xfrm>
          <a:ln>
            <a:solidFill>
              <a:schemeClr val="tx1">
                <a:alpha val="96077"/>
              </a:schemeClr>
            </a:solidFill>
            <a:miter lim="800000"/>
            <a:headEnd/>
            <a:tailEnd/>
          </a:ln>
        </p:spPr>
        <p:txBody>
          <a:bodyPr lIns="72000" tIns="0" rIns="72000" bIns="0"/>
          <a:lstStyle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b="1"/>
              <a:t>- </a:t>
            </a:r>
            <a:r>
              <a:rPr lang="fr-FR" altLang="fr-FR" b="1">
                <a:solidFill>
                  <a:srgbClr val="FF0000"/>
                </a:solidFill>
              </a:rPr>
              <a:t>Objets</a:t>
            </a:r>
            <a:r>
              <a:rPr lang="fr-FR" altLang="fr-FR" b="1"/>
              <a:t> de base de données :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	</a:t>
            </a:r>
            <a:r>
              <a:rPr lang="fr-FR" altLang="fr-FR" sz="2800"/>
              <a:t>Table, Type de données, Contrainte, Valeurs par 	défaut, Règle, Index, Vue, Fonction définie par 	l’utilisateur, Procédure stockée, Déclencheur</a:t>
            </a:r>
          </a:p>
          <a:p>
            <a:pPr marL="0" indent="0" eaLnBrk="1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 b="1"/>
              <a:t>- </a:t>
            </a:r>
            <a:r>
              <a:rPr lang="fr-FR" altLang="fr-FR" b="1">
                <a:solidFill>
                  <a:srgbClr val="FF0000"/>
                </a:solidFill>
              </a:rPr>
              <a:t>Références</a:t>
            </a:r>
            <a:r>
              <a:rPr lang="fr-FR" altLang="fr-FR" b="1"/>
              <a:t> aux objets de base de données :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 b="1"/>
              <a:t>	- Nom complet :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i="1"/>
              <a:t>		</a:t>
            </a:r>
            <a:r>
              <a:rPr lang="fr-FR" altLang="fr-FR" sz="2800" i="1"/>
              <a:t>serveur.base_données.propriétaire.objet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 b="1"/>
              <a:t>	- Noms incomplets :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i="1"/>
              <a:t>		</a:t>
            </a:r>
            <a:r>
              <a:rPr lang="fr-FR" altLang="fr-FR" sz="2800" i="1"/>
              <a:t>base_données.propriétaire.objet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 i="1"/>
              <a:t>		propriétaire.objet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 i="1"/>
              <a:t>		objet</a:t>
            </a:r>
          </a:p>
        </p:txBody>
      </p:sp>
      <p:sp>
        <p:nvSpPr>
          <p:cNvPr id="37893" name="Espace réservé de la date 2">
            <a:extLst>
              <a:ext uri="{FF2B5EF4-FFF2-40B4-BE49-F238E27FC236}">
                <a16:creationId xmlns:a16="http://schemas.microsoft.com/office/drawing/2014/main" id="{438B03DD-657F-4ED0-BF32-14CBF0E64D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itre 1">
            <a:extLst>
              <a:ext uri="{FF2B5EF4-FFF2-40B4-BE49-F238E27FC236}">
                <a16:creationId xmlns:a16="http://schemas.microsoft.com/office/drawing/2014/main" id="{47FEBC8D-D088-4227-8B1E-7E2BE10D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1438"/>
            <a:ext cx="8351837" cy="620712"/>
          </a:xfrm>
        </p:spPr>
        <p:txBody>
          <a:bodyPr/>
          <a:lstStyle/>
          <a:p>
            <a:pPr eaLnBrk="1" hangingPunct="1"/>
            <a:r>
              <a:rPr lang="fr-FR" altLang="fr-FR" sz="3800" b="1"/>
              <a:t>Sauvegarde de BD différentielle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D48695-0315-4809-BE53-4803ADDD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765175"/>
            <a:ext cx="7993063" cy="5472113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180000" indent="-108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400" dirty="0">
                <a:latin typeface="+mj-lt"/>
                <a:cs typeface="Times New Roman" pitchFamily="18" charset="0"/>
              </a:rPr>
              <a:t> Convient aux BD </a:t>
            </a:r>
            <a:r>
              <a:rPr lang="fr-FR" sz="34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souvent modifiées</a:t>
            </a:r>
          </a:p>
          <a:p>
            <a:pPr marL="180000" indent="-108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400" dirty="0">
                <a:latin typeface="+mj-lt"/>
                <a:cs typeface="Times New Roman" pitchFamily="18" charset="0"/>
              </a:rPr>
              <a:t> </a:t>
            </a:r>
            <a:r>
              <a:rPr lang="fr-FR" sz="34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Requiert</a:t>
            </a:r>
            <a:r>
              <a:rPr lang="fr-FR" sz="3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400" dirty="0">
                <a:latin typeface="+mj-lt"/>
                <a:cs typeface="Times New Roman" pitchFamily="18" charset="0"/>
              </a:rPr>
              <a:t>une sauvegarde de BD complète</a:t>
            </a:r>
          </a:p>
          <a:p>
            <a:pPr marL="180000" indent="-108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400" dirty="0">
                <a:latin typeface="+mj-lt"/>
                <a:cs typeface="Times New Roman" pitchFamily="18" charset="0"/>
              </a:rPr>
              <a:t> Sauvegarde les modifications effectuées </a:t>
            </a:r>
            <a:r>
              <a:rPr lang="fr-FR" sz="34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depuis la dernière </a:t>
            </a:r>
            <a:r>
              <a:rPr lang="fr-FR" sz="3400" dirty="0">
                <a:latin typeface="+mj-lt"/>
                <a:cs typeface="Times New Roman" pitchFamily="18" charset="0"/>
              </a:rPr>
              <a:t>sauvegarde de BD complète</a:t>
            </a:r>
          </a:p>
          <a:p>
            <a:pPr marL="180000" indent="-108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400" dirty="0">
                <a:latin typeface="+mj-lt"/>
                <a:cs typeface="Times New Roman" pitchFamily="18" charset="0"/>
              </a:rPr>
              <a:t> </a:t>
            </a:r>
            <a:r>
              <a:rPr lang="fr-FR" sz="34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Réduit</a:t>
            </a:r>
            <a:r>
              <a:rPr lang="fr-FR" sz="3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400" dirty="0">
                <a:latin typeface="+mj-lt"/>
                <a:cs typeface="Times New Roman" pitchFamily="18" charset="0"/>
              </a:rPr>
              <a:t>la durée des processus de sauvegarde et de restauration</a:t>
            </a:r>
          </a:p>
        </p:txBody>
      </p:sp>
      <p:sp>
        <p:nvSpPr>
          <p:cNvPr id="303108" name="Espace réservé du numéro de diapositive 3">
            <a:extLst>
              <a:ext uri="{FF2B5EF4-FFF2-40B4-BE49-F238E27FC236}">
                <a16:creationId xmlns:a16="http://schemas.microsoft.com/office/drawing/2014/main" id="{CE93739B-CB88-4AD1-AFE7-B15B4CA0F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1FB073-BB77-4311-BAB2-B8691C87B74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03109" name="Espace réservé de la date 3">
            <a:extLst>
              <a:ext uri="{FF2B5EF4-FFF2-40B4-BE49-F238E27FC236}">
                <a16:creationId xmlns:a16="http://schemas.microsoft.com/office/drawing/2014/main" id="{7A4E487A-F1D9-408E-BC3E-F37A7426A1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itre 1">
            <a:extLst>
              <a:ext uri="{FF2B5EF4-FFF2-40B4-BE49-F238E27FC236}">
                <a16:creationId xmlns:a16="http://schemas.microsoft.com/office/drawing/2014/main" id="{E54BE1C1-8A1D-4A39-82B3-E9CF8B06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1438"/>
            <a:ext cx="8351837" cy="620712"/>
          </a:xfrm>
        </p:spPr>
        <p:txBody>
          <a:bodyPr/>
          <a:lstStyle/>
          <a:p>
            <a:pPr eaLnBrk="1" hangingPunct="1"/>
            <a:r>
              <a:rPr lang="fr-FR" altLang="fr-FR" sz="3800" b="1"/>
              <a:t>Sauvegarde de BD différentielle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B25C7-04F8-4047-A1FB-C08C1363E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765175"/>
            <a:ext cx="8353425" cy="5327650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72000" indent="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000" b="1" u="sng" dirty="0">
                <a:latin typeface="+mj-lt"/>
                <a:cs typeface="Times New Roman" pitchFamily="18" charset="0"/>
              </a:rPr>
              <a:t>Lors d’une sauvegarde différentielle, SQL Server :</a:t>
            </a:r>
          </a:p>
          <a:p>
            <a:pPr marL="72000" indent="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Sauvegarde les parties de la BD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modifiées</a:t>
            </a:r>
            <a:r>
              <a:rPr lang="fr-FR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2800" dirty="0">
                <a:latin typeface="+mj-lt"/>
                <a:cs typeface="Times New Roman" pitchFamily="18" charset="0"/>
              </a:rPr>
              <a:t>depuis la dernière sauvegarde complète de la BD</a:t>
            </a:r>
          </a:p>
          <a:p>
            <a:pPr marL="72000" indent="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Sauvegarde toute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activité</a:t>
            </a:r>
            <a:r>
              <a:rPr lang="fr-FR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2800" dirty="0">
                <a:latin typeface="+mj-lt"/>
                <a:cs typeface="Times New Roman" pitchFamily="18" charset="0"/>
              </a:rPr>
              <a:t>survenue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pendant</a:t>
            </a:r>
            <a:r>
              <a:rPr lang="fr-FR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2800" dirty="0">
                <a:latin typeface="+mj-lt"/>
                <a:cs typeface="Times New Roman" pitchFamily="18" charset="0"/>
              </a:rPr>
              <a:t>la sauvegarde différentielle,</a:t>
            </a:r>
          </a:p>
          <a:p>
            <a:pPr marL="72000" indent="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</a:t>
            </a:r>
            <a:r>
              <a:rPr lang="fr-FR" sz="2800" dirty="0">
                <a:cs typeface="Times New Roman" pitchFamily="18" charset="0"/>
              </a:rPr>
              <a:t>Sauvegarde </a:t>
            </a:r>
            <a:r>
              <a:rPr lang="fr-FR" sz="2800" dirty="0">
                <a:latin typeface="+mj-lt"/>
                <a:cs typeface="Times New Roman" pitchFamily="18" charset="0"/>
              </a:rPr>
              <a:t>toute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transaction non validée </a:t>
            </a:r>
            <a:r>
              <a:rPr lang="fr-FR" sz="2800" dirty="0">
                <a:latin typeface="+mj-lt"/>
                <a:cs typeface="Times New Roman" pitchFamily="18" charset="0"/>
              </a:rPr>
              <a:t>dans le journal des transactions</a:t>
            </a:r>
          </a:p>
        </p:txBody>
      </p:sp>
      <p:sp>
        <p:nvSpPr>
          <p:cNvPr id="304132" name="Espace réservé du numéro de diapositive 3">
            <a:extLst>
              <a:ext uri="{FF2B5EF4-FFF2-40B4-BE49-F238E27FC236}">
                <a16:creationId xmlns:a16="http://schemas.microsoft.com/office/drawing/2014/main" id="{CD4256AD-5BF8-4155-A838-B58A1746E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972F11-6837-4FA7-AC2E-70BE9576F46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04133" name="Espace réservé de la date 3">
            <a:extLst>
              <a:ext uri="{FF2B5EF4-FFF2-40B4-BE49-F238E27FC236}">
                <a16:creationId xmlns:a16="http://schemas.microsoft.com/office/drawing/2014/main" id="{A5DF4E1F-740F-4FF7-99A1-C745836171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itre 1">
            <a:extLst>
              <a:ext uri="{FF2B5EF4-FFF2-40B4-BE49-F238E27FC236}">
                <a16:creationId xmlns:a16="http://schemas.microsoft.com/office/drawing/2014/main" id="{9DC0D09D-929E-46FA-BDB4-7D3F7C26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1438"/>
            <a:ext cx="8351837" cy="477837"/>
          </a:xfrm>
        </p:spPr>
        <p:txBody>
          <a:bodyPr/>
          <a:lstStyle/>
          <a:p>
            <a:pPr eaLnBrk="1" hangingPunct="1"/>
            <a:r>
              <a:rPr lang="fr-FR" altLang="fr-FR" sz="3800" b="1"/>
              <a:t>Sauvegarde de BD différentielle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BCCB7-A5A3-4616-BB64-D558AA491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693738"/>
            <a:ext cx="7416800" cy="5543550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72000" indent="0" algn="just" eaLnBrk="1" fontAlgn="auto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000" b="1" dirty="0">
                <a:latin typeface="+mj-lt"/>
                <a:cs typeface="Times New Roman" pitchFamily="18" charset="0"/>
              </a:rPr>
              <a:t>Lors d’une sauvegarde différentielle :</a:t>
            </a:r>
          </a:p>
          <a:p>
            <a:pPr marL="72000" indent="0" algn="just" eaLnBrk="1" fontAlgn="auto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Si une ligne de la BD a été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modifiée plusieurs fois</a:t>
            </a:r>
            <a:r>
              <a:rPr lang="fr-FR" sz="2800" dirty="0">
                <a:latin typeface="+mj-lt"/>
                <a:cs typeface="Times New Roman" pitchFamily="18" charset="0"/>
              </a:rPr>
              <a:t> depuis la dernière sauvegarde de BD complète, la sauvegarde différentielle contient uniquement le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dernier</a:t>
            </a:r>
            <a:r>
              <a:rPr lang="fr-FR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2800" dirty="0">
                <a:latin typeface="+mj-lt"/>
                <a:cs typeface="Times New Roman" pitchFamily="18" charset="0"/>
              </a:rPr>
              <a:t>ensemble de valeurs de cette ligne</a:t>
            </a:r>
          </a:p>
          <a:p>
            <a:pPr marL="72000" indent="0" algn="just" eaLnBrk="1" fontAlgn="auto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Alors que </a:t>
            </a:r>
            <a:r>
              <a:rPr lang="fr-FR" sz="2800" b="1" dirty="0">
                <a:latin typeface="+mj-lt"/>
                <a:cs typeface="Times New Roman" pitchFamily="18" charset="0"/>
              </a:rPr>
              <a:t>dans une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sauvegarde du LOG</a:t>
            </a:r>
            <a:r>
              <a:rPr lang="fr-FR" sz="2800" dirty="0">
                <a:latin typeface="+mj-lt"/>
                <a:cs typeface="Times New Roman" pitchFamily="18" charset="0"/>
              </a:rPr>
              <a:t>, le journal contient un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historique</a:t>
            </a:r>
            <a:r>
              <a:rPr lang="fr-FR" sz="2800" b="1" dirty="0">
                <a:latin typeface="+mj-lt"/>
                <a:cs typeface="Times New Roman" pitchFamily="18" charset="0"/>
              </a:rPr>
              <a:t> de toutes les modifications </a:t>
            </a:r>
            <a:r>
              <a:rPr lang="fr-FR" sz="2800" dirty="0">
                <a:latin typeface="+mj-lt"/>
                <a:cs typeface="Times New Roman" pitchFamily="18" charset="0"/>
              </a:rPr>
              <a:t>apportée à cette ligne</a:t>
            </a:r>
          </a:p>
        </p:txBody>
      </p:sp>
      <p:sp>
        <p:nvSpPr>
          <p:cNvPr id="305156" name="Espace réservé du numéro de diapositive 3">
            <a:extLst>
              <a:ext uri="{FF2B5EF4-FFF2-40B4-BE49-F238E27FC236}">
                <a16:creationId xmlns:a16="http://schemas.microsoft.com/office/drawing/2014/main" id="{AF33B827-CDCE-4E9D-934E-68A44FF8C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E66949-5134-4900-8330-7C7DAFB69F8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05157" name="Espace réservé de la date 3">
            <a:extLst>
              <a:ext uri="{FF2B5EF4-FFF2-40B4-BE49-F238E27FC236}">
                <a16:creationId xmlns:a16="http://schemas.microsoft.com/office/drawing/2014/main" id="{B245F433-B9B0-4438-AC2F-B55170686A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itre 1">
            <a:extLst>
              <a:ext uri="{FF2B5EF4-FFF2-40B4-BE49-F238E27FC236}">
                <a16:creationId xmlns:a16="http://schemas.microsoft.com/office/drawing/2014/main" id="{719B6747-82B7-4F5A-A1D9-1605ECA3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351837" cy="620713"/>
          </a:xfrm>
        </p:spPr>
        <p:txBody>
          <a:bodyPr/>
          <a:lstStyle/>
          <a:p>
            <a:pPr eaLnBrk="1" hangingPunct="1"/>
            <a:r>
              <a:rPr lang="fr-FR" altLang="fr-FR" sz="3800" b="1"/>
              <a:t>Sauvegarde de BD différentielle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F7A6F7-BE45-400F-97E3-335C4611D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692150"/>
            <a:ext cx="7921625" cy="5684838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72000"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La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durée</a:t>
            </a:r>
            <a:r>
              <a:rPr lang="fr-FR" sz="2800" b="1" dirty="0">
                <a:latin typeface="+mj-lt"/>
                <a:cs typeface="Times New Roman" pitchFamily="18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de sauvegarde </a:t>
            </a:r>
            <a:r>
              <a:rPr lang="fr-FR" sz="2800" dirty="0">
                <a:latin typeface="+mj-lt"/>
                <a:cs typeface="Times New Roman" pitchFamily="18" charset="0"/>
              </a:rPr>
              <a:t>d’une BD est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réduite</a:t>
            </a:r>
            <a:r>
              <a:rPr lang="fr-FR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2800" dirty="0">
                <a:latin typeface="+mj-lt"/>
                <a:cs typeface="Times New Roman" pitchFamily="18" charset="0"/>
              </a:rPr>
              <a:t>car les jeux de sauvegardes sont plus petits que pour une sauvegarde complète</a:t>
            </a:r>
          </a:p>
          <a:p>
            <a:pPr marL="72000"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La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durée de restauration </a:t>
            </a:r>
            <a:r>
              <a:rPr lang="fr-FR" sz="2800" dirty="0">
                <a:latin typeface="+mj-lt"/>
                <a:cs typeface="Times New Roman" pitchFamily="18" charset="0"/>
              </a:rPr>
              <a:t>d’une BD est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réduite</a:t>
            </a:r>
            <a:r>
              <a:rPr lang="fr-FR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2800" dirty="0">
                <a:latin typeface="+mj-lt"/>
                <a:cs typeface="Times New Roman" pitchFamily="18" charset="0"/>
              </a:rPr>
              <a:t>car il n’est pas nécessaire d’appliquer une série de fichiers LOG</a:t>
            </a:r>
          </a:p>
          <a:p>
            <a:pPr marL="72000"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2800" dirty="0">
                <a:latin typeface="+mj-lt"/>
                <a:cs typeface="Times New Roman" pitchFamily="18" charset="0"/>
              </a:rPr>
              <a:t> On doit définir une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convention</a:t>
            </a:r>
            <a:r>
              <a:rPr lang="fr-FR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de nommage </a:t>
            </a:r>
            <a:r>
              <a:rPr lang="fr-FR" sz="2800" dirty="0">
                <a:latin typeface="+mj-lt"/>
                <a:cs typeface="Times New Roman" pitchFamily="18" charset="0"/>
              </a:rPr>
              <a:t>pour les fichiers de sauvegarde</a:t>
            </a:r>
          </a:p>
          <a:p>
            <a:pPr marL="72000"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>
                <a:latin typeface="+mj-lt"/>
                <a:cs typeface="Times New Roman" pitchFamily="18" charset="0"/>
                <a:sym typeface="Wingdings" panose="05000000000000000000" pitchFamily="2" charset="2"/>
              </a:rPr>
              <a:t> </a:t>
            </a:r>
            <a:r>
              <a:rPr lang="fr-FR" sz="28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distinguer</a:t>
            </a:r>
            <a:r>
              <a:rPr lang="fr-FR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2800" dirty="0">
                <a:latin typeface="+mj-lt"/>
                <a:cs typeface="Times New Roman" pitchFamily="18" charset="0"/>
              </a:rPr>
              <a:t>les fichiers contenant les différents types de sauvegardes (complètes, différentielles,…)</a:t>
            </a:r>
          </a:p>
        </p:txBody>
      </p:sp>
      <p:sp>
        <p:nvSpPr>
          <p:cNvPr id="306180" name="Espace réservé du numéro de diapositive 3">
            <a:extLst>
              <a:ext uri="{FF2B5EF4-FFF2-40B4-BE49-F238E27FC236}">
                <a16:creationId xmlns:a16="http://schemas.microsoft.com/office/drawing/2014/main" id="{69ED5D90-1519-4AFE-BF37-2B28B00167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7698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786986-BF83-4971-9322-1075D917FB9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06181" name="Espace réservé de la date 3">
            <a:extLst>
              <a:ext uri="{FF2B5EF4-FFF2-40B4-BE49-F238E27FC236}">
                <a16:creationId xmlns:a16="http://schemas.microsoft.com/office/drawing/2014/main" id="{74BA5896-8D8A-4CC2-941D-21D2E8D875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37698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itre 1">
            <a:extLst>
              <a:ext uri="{FF2B5EF4-FFF2-40B4-BE49-F238E27FC236}">
                <a16:creationId xmlns:a16="http://schemas.microsoft.com/office/drawing/2014/main" id="{94F2AD12-0C6E-47D2-AB4F-7B7191A7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1438"/>
            <a:ext cx="8351837" cy="620712"/>
          </a:xfrm>
        </p:spPr>
        <p:txBody>
          <a:bodyPr/>
          <a:lstStyle/>
          <a:p>
            <a:pPr eaLnBrk="1" hangingPunct="1"/>
            <a:r>
              <a:rPr lang="fr-FR" altLang="fr-FR" sz="4000" b="1"/>
              <a:t>Syntaxe partielle et exemple</a:t>
            </a:r>
          </a:p>
        </p:txBody>
      </p:sp>
      <p:sp>
        <p:nvSpPr>
          <p:cNvPr id="307203" name="Espace réservé du contenu 2">
            <a:extLst>
              <a:ext uri="{FF2B5EF4-FFF2-40B4-BE49-F238E27FC236}">
                <a16:creationId xmlns:a16="http://schemas.microsoft.com/office/drawing/2014/main" id="{21A71EA6-33CA-4C50-9628-D2933CA89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692150"/>
            <a:ext cx="7993063" cy="56880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 u="sng">
                <a:cs typeface="Times New Roman" panose="02020603050405020304" pitchFamily="18" charset="0"/>
              </a:rPr>
              <a:t>Syntaxe partielle : 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latin typeface="Calibri Light" panose="020F0302020204030204" pitchFamily="34" charset="0"/>
                <a:cs typeface="Times New Roman" panose="02020603050405020304" pitchFamily="18" charset="0"/>
              </a:rPr>
              <a:t>	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BUCKUP DATABASE {BD|@Var_Nom_BD}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TO &lt;unité_sauvegarde&gt; [,…n]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[WITH [DIFFERENTIAL]]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 u="sng"/>
              <a:t>Exemple :</a:t>
            </a:r>
            <a:r>
              <a:rPr lang="fr-FR" altLang="fr-FR" sz="3000"/>
              <a:t>   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BACKUP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 DATABASE Northwind 		   		  TO DISK=‘D:MyDiffBackup.bak’ 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	   WITH 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DIFFERENTIAL</a:t>
            </a:r>
          </a:p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cs typeface="Times New Roman" panose="02020603050405020304" pitchFamily="18" charset="0"/>
                <a:sym typeface="Wingdings" panose="05000000000000000000" pitchFamily="2" charset="2"/>
              </a:rPr>
              <a:t> Une sauvegarde différentielle est créée dans un fichier de sauvegarde temporaire</a:t>
            </a:r>
            <a:endParaRPr lang="fr-FR" altLang="fr-FR">
              <a:cs typeface="Times New Roman" panose="02020603050405020304" pitchFamily="18" charset="0"/>
            </a:endParaRPr>
          </a:p>
        </p:txBody>
      </p:sp>
      <p:sp>
        <p:nvSpPr>
          <p:cNvPr id="307204" name="Espace réservé du numéro de diapositive 3">
            <a:extLst>
              <a:ext uri="{FF2B5EF4-FFF2-40B4-BE49-F238E27FC236}">
                <a16:creationId xmlns:a16="http://schemas.microsoft.com/office/drawing/2014/main" id="{16CBBDB9-1378-4B8E-9CA2-68822582F2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47481C-92B1-4E39-AD19-FD408F98996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07205" name="Espace réservé de la date 2">
            <a:extLst>
              <a:ext uri="{FF2B5EF4-FFF2-40B4-BE49-F238E27FC236}">
                <a16:creationId xmlns:a16="http://schemas.microsoft.com/office/drawing/2014/main" id="{DCC9D2A2-E50A-42D2-A576-5CA8E32188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itre 1">
            <a:extLst>
              <a:ext uri="{FF2B5EF4-FFF2-40B4-BE49-F238E27FC236}">
                <a16:creationId xmlns:a16="http://schemas.microsoft.com/office/drawing/2014/main" id="{FCB29BFA-A14D-4FF7-8ED9-33BA7747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71438"/>
            <a:ext cx="8424863" cy="620712"/>
          </a:xfrm>
        </p:spPr>
        <p:txBody>
          <a:bodyPr/>
          <a:lstStyle/>
          <a:p>
            <a:pPr eaLnBrk="1" hangingPunct="1"/>
            <a:r>
              <a:rPr lang="fr-FR" altLang="fr-FR" sz="3800" b="1"/>
              <a:t>Sauvegarde du journal des transactions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756D3-6E30-453A-A69A-C630573E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765175"/>
            <a:ext cx="7993063" cy="5472113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180000" indent="-108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400" dirty="0">
                <a:latin typeface="+mj-lt"/>
                <a:cs typeface="Times New Roman" pitchFamily="18" charset="0"/>
              </a:rPr>
              <a:t> </a:t>
            </a:r>
            <a:r>
              <a:rPr lang="fr-FR" sz="34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Requiert</a:t>
            </a:r>
            <a:r>
              <a:rPr lang="fr-FR" sz="3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400" dirty="0">
                <a:latin typeface="+mj-lt"/>
                <a:cs typeface="Times New Roman" pitchFamily="18" charset="0"/>
              </a:rPr>
              <a:t>une sauvegarde de BD </a:t>
            </a:r>
            <a:r>
              <a:rPr lang="fr-FR" sz="34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complète</a:t>
            </a:r>
          </a:p>
          <a:p>
            <a:pPr marL="180000" indent="-108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400" dirty="0">
                <a:latin typeface="+mj-lt"/>
                <a:cs typeface="Times New Roman" pitchFamily="18" charset="0"/>
              </a:rPr>
              <a:t> Sauvegarde le journal des transactions </a:t>
            </a:r>
            <a:r>
              <a:rPr lang="fr-FR" sz="34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entre</a:t>
            </a:r>
            <a:r>
              <a:rPr lang="fr-FR" sz="3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400" dirty="0">
                <a:latin typeface="+mj-lt"/>
                <a:cs typeface="Times New Roman" pitchFamily="18" charset="0"/>
              </a:rPr>
              <a:t>la dernière instruction </a:t>
            </a:r>
            <a:r>
              <a:rPr lang="fr-FR" sz="3400" b="1" dirty="0">
                <a:latin typeface="+mj-lt"/>
                <a:cs typeface="Times New Roman" pitchFamily="18" charset="0"/>
              </a:rPr>
              <a:t>BUCKUP LOG </a:t>
            </a:r>
            <a:r>
              <a:rPr lang="fr-FR" sz="3400" dirty="0">
                <a:latin typeface="+mj-lt"/>
                <a:cs typeface="Times New Roman" pitchFamily="18" charset="0"/>
              </a:rPr>
              <a:t>exécutée correctement et la fin du journal de transactions en cours</a:t>
            </a:r>
          </a:p>
          <a:p>
            <a:pPr marL="180000" indent="-108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400" dirty="0">
                <a:latin typeface="+mj-lt"/>
                <a:cs typeface="Times New Roman" pitchFamily="18" charset="0"/>
              </a:rPr>
              <a:t> </a:t>
            </a:r>
            <a:r>
              <a:rPr lang="fr-FR" sz="34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Tronque</a:t>
            </a:r>
            <a:r>
              <a:rPr lang="fr-FR" sz="3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400" dirty="0">
                <a:latin typeface="+mj-lt"/>
                <a:cs typeface="Times New Roman" pitchFamily="18" charset="0"/>
              </a:rPr>
              <a:t>le journal des transactions</a:t>
            </a:r>
          </a:p>
        </p:txBody>
      </p:sp>
      <p:sp>
        <p:nvSpPr>
          <p:cNvPr id="308228" name="Espace réservé du numéro de diapositive 3">
            <a:extLst>
              <a:ext uri="{FF2B5EF4-FFF2-40B4-BE49-F238E27FC236}">
                <a16:creationId xmlns:a16="http://schemas.microsoft.com/office/drawing/2014/main" id="{A7A6EA8B-361A-464E-9B0B-EC36A756F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8EBD46-423A-4733-88E9-7C8FBC820D8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08229" name="Espace réservé de la date 3">
            <a:extLst>
              <a:ext uri="{FF2B5EF4-FFF2-40B4-BE49-F238E27FC236}">
                <a16:creationId xmlns:a16="http://schemas.microsoft.com/office/drawing/2014/main" id="{177D01D3-80C0-48EF-A6DB-11BF271463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Titre 1">
            <a:extLst>
              <a:ext uri="{FF2B5EF4-FFF2-40B4-BE49-F238E27FC236}">
                <a16:creationId xmlns:a16="http://schemas.microsoft.com/office/drawing/2014/main" id="{94082E47-D365-472C-8100-A98755F6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71438"/>
            <a:ext cx="8496300" cy="10541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Sauvegarde du journal des transactions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CBFDA-5B53-4D71-A6DD-D5FFCE52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125538"/>
            <a:ext cx="8172450" cy="5184775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180000" indent="-1080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000" b="1" u="sng" dirty="0">
                <a:latin typeface="+mj-lt"/>
                <a:cs typeface="Times New Roman" pitchFamily="18" charset="0"/>
              </a:rPr>
              <a:t>Lorsqu’on sauvegarde le LOG, SQL Server :</a:t>
            </a:r>
          </a:p>
          <a:p>
            <a:pPr marL="180000" indent="-1080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Sauvegarde le LOG à partir de la dernière instruction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BACKUP LOG </a:t>
            </a:r>
            <a:r>
              <a:rPr lang="fr-FR" sz="3000" dirty="0">
                <a:latin typeface="+mj-lt"/>
                <a:cs typeface="Times New Roman" pitchFamily="18" charset="0"/>
              </a:rPr>
              <a:t>exécutée avec succès et jusqu’à la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fin</a:t>
            </a:r>
            <a:r>
              <a:rPr lang="fr-FR" sz="3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000" dirty="0">
                <a:latin typeface="+mj-lt"/>
                <a:cs typeface="Times New Roman" pitchFamily="18" charset="0"/>
              </a:rPr>
              <a:t>du journal des transactions en cours</a:t>
            </a:r>
          </a:p>
          <a:p>
            <a:pPr marL="180000" indent="-1080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Tronque</a:t>
            </a:r>
            <a:r>
              <a:rPr lang="fr-FR" sz="3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000" dirty="0">
                <a:latin typeface="+mj-lt"/>
                <a:cs typeface="Times New Roman" pitchFamily="18" charset="0"/>
              </a:rPr>
              <a:t>le journal des transactions jusqu’au début de la </a:t>
            </a:r>
            <a:r>
              <a:rPr lang="fr-FR" sz="3000" b="1" dirty="0">
                <a:latin typeface="+mj-lt"/>
                <a:cs typeface="Times New Roman" pitchFamily="18" charset="0"/>
              </a:rPr>
              <a:t>partie active </a:t>
            </a:r>
            <a:r>
              <a:rPr lang="fr-FR" sz="3000" dirty="0">
                <a:latin typeface="+mj-lt"/>
                <a:cs typeface="Times New Roman" pitchFamily="18" charset="0"/>
              </a:rPr>
              <a:t>et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élimine</a:t>
            </a:r>
            <a:r>
              <a:rPr lang="fr-FR" sz="3000" b="1" dirty="0">
                <a:latin typeface="+mj-lt"/>
                <a:cs typeface="Times New Roman" pitchFamily="18" charset="0"/>
              </a:rPr>
              <a:t> la partie inactive</a:t>
            </a:r>
          </a:p>
        </p:txBody>
      </p:sp>
      <p:sp>
        <p:nvSpPr>
          <p:cNvPr id="309252" name="Espace réservé du numéro de diapositive 3">
            <a:extLst>
              <a:ext uri="{FF2B5EF4-FFF2-40B4-BE49-F238E27FC236}">
                <a16:creationId xmlns:a16="http://schemas.microsoft.com/office/drawing/2014/main" id="{90377FBF-8CF0-4EFB-95E6-DFB38BC72A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D2E27F-CD5D-4F33-A726-D6E82164836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09253" name="Espace réservé de la date 3">
            <a:extLst>
              <a:ext uri="{FF2B5EF4-FFF2-40B4-BE49-F238E27FC236}">
                <a16:creationId xmlns:a16="http://schemas.microsoft.com/office/drawing/2014/main" id="{32556895-39F1-47C9-8B94-0EA23D27D6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Titre 1">
            <a:extLst>
              <a:ext uri="{FF2B5EF4-FFF2-40B4-BE49-F238E27FC236}">
                <a16:creationId xmlns:a16="http://schemas.microsoft.com/office/drawing/2014/main" id="{13D8D3DB-97DF-4678-AC2D-F064CC98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351837" cy="504825"/>
          </a:xfrm>
        </p:spPr>
        <p:txBody>
          <a:bodyPr/>
          <a:lstStyle/>
          <a:p>
            <a:pPr eaLnBrk="1" hangingPunct="1"/>
            <a:r>
              <a:rPr lang="fr-FR" altLang="fr-FR" sz="3800" b="1"/>
              <a:t>Syntaxe partielle et exemple</a:t>
            </a:r>
          </a:p>
        </p:txBody>
      </p:sp>
      <p:sp>
        <p:nvSpPr>
          <p:cNvPr id="310275" name="Espace réservé du contenu 2">
            <a:extLst>
              <a:ext uri="{FF2B5EF4-FFF2-40B4-BE49-F238E27FC236}">
                <a16:creationId xmlns:a16="http://schemas.microsoft.com/office/drawing/2014/main" id="{1D372EBD-7FD2-455F-9154-4BE6E3066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525463"/>
            <a:ext cx="8281988" cy="578326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 u="sng">
                <a:cs typeface="Times New Roman" panose="02020603050405020304" pitchFamily="18" charset="0"/>
              </a:rPr>
              <a:t>Syntaxe partielle :</a:t>
            </a:r>
            <a:endParaRPr lang="fr-FR" altLang="fr-FR" sz="3000" b="1" u="sng"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 b="1">
                <a:latin typeface="Calibri Light" panose="020F0302020204030204" pitchFamily="34" charset="0"/>
                <a:cs typeface="Times New Roman" panose="02020603050405020304" pitchFamily="18" charset="0"/>
              </a:rPr>
              <a:t>	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BUCKUP LOG 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{</a:t>
            </a:r>
            <a:r>
              <a:rPr lang="fr-FR" altLang="fr-FR" sz="28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BD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|@</a:t>
            </a:r>
            <a:r>
              <a:rPr lang="fr-FR" altLang="fr-FR" sz="28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Var_Nom_BD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TO &lt;</a:t>
            </a:r>
            <a:r>
              <a:rPr lang="fr-FR" altLang="fr-FR" sz="28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unité_sauvegarde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&gt; [,…n]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   [WITH [,] {INIT|NOINIT}]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 u="sng"/>
              <a:t>Exemple :</a:t>
            </a:r>
            <a:r>
              <a:rPr lang="fr-FR" altLang="fr-FR" sz="3000"/>
              <a:t>  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USE master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 	          EXEC sp_addumpdevice ‘disk’, ‘NwinBacLog’, 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 		‘D:\NwinBacLog.bak’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 		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BACKUP LOG 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Northwind TO 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NwinBacLog</a:t>
            </a:r>
            <a:endParaRPr lang="fr-FR" altLang="fr-FR" sz="2800">
              <a:solidFill>
                <a:srgbClr val="7030A0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>
                <a:cs typeface="Times New Roman" panose="02020603050405020304" pitchFamily="18" charset="0"/>
                <a:sym typeface="Wingdings" panose="05000000000000000000" pitchFamily="2" charset="2"/>
              </a:rPr>
              <a:t> Crée une unité de sauvegarde sur le disque et sauvegarde le LOG de la BD Northwind</a:t>
            </a:r>
            <a:endParaRPr lang="fr-FR" altLang="fr-FR" sz="3000">
              <a:cs typeface="Times New Roman" panose="02020603050405020304" pitchFamily="18" charset="0"/>
            </a:endParaRPr>
          </a:p>
        </p:txBody>
      </p:sp>
      <p:sp>
        <p:nvSpPr>
          <p:cNvPr id="310276" name="Espace réservé du numéro de diapositive 3">
            <a:extLst>
              <a:ext uri="{FF2B5EF4-FFF2-40B4-BE49-F238E27FC236}">
                <a16:creationId xmlns:a16="http://schemas.microsoft.com/office/drawing/2014/main" id="{836A4491-B56F-4B6A-8852-FF8CB0B995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6E53C7-1B8A-451E-B545-CE19E73A351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10277" name="Espace réservé de la date 2">
            <a:extLst>
              <a:ext uri="{FF2B5EF4-FFF2-40B4-BE49-F238E27FC236}">
                <a16:creationId xmlns:a16="http://schemas.microsoft.com/office/drawing/2014/main" id="{1A6247F0-229F-4416-9CC0-447EE60376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Titre 1">
            <a:extLst>
              <a:ext uri="{FF2B5EF4-FFF2-40B4-BE49-F238E27FC236}">
                <a16:creationId xmlns:a16="http://schemas.microsoft.com/office/drawing/2014/main" id="{6A8ABF43-2DFD-476B-A63D-66BEB696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3" y="71438"/>
            <a:ext cx="8820150" cy="620712"/>
          </a:xfrm>
        </p:spPr>
        <p:txBody>
          <a:bodyPr/>
          <a:lstStyle/>
          <a:p>
            <a:pPr eaLnBrk="1" hangingPunct="1"/>
            <a:r>
              <a:rPr lang="fr-FR" altLang="fr-FR" sz="3800" b="1"/>
              <a:t>Utilisation de l’option </a:t>
            </a:r>
            <a:r>
              <a:rPr lang="fr-FR" altLang="fr-FR" sz="3800" b="1">
                <a:solidFill>
                  <a:srgbClr val="FF0000"/>
                </a:solidFill>
              </a:rPr>
              <a:t>NO_TRUNCATE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F20880-446A-4433-AAE0-0EE30F93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909638"/>
            <a:ext cx="7524750" cy="5327650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360000" indent="-180000" algn="just" eaLnBrk="1" fontAlgn="auto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SQL Server :</a:t>
            </a:r>
          </a:p>
          <a:p>
            <a:pPr marL="360000" indent="-180000" algn="just" eaLnBrk="1" fontAlgn="auto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Enregistre</a:t>
            </a:r>
            <a:r>
              <a:rPr lang="fr-FR" sz="3000" b="1" dirty="0">
                <a:latin typeface="+mj-lt"/>
                <a:cs typeface="Times New Roman" pitchFamily="18" charset="0"/>
              </a:rPr>
              <a:t> le journal des transactions </a:t>
            </a:r>
            <a:r>
              <a:rPr lang="fr-FR" sz="3000" dirty="0">
                <a:latin typeface="+mj-lt"/>
                <a:cs typeface="Times New Roman" pitchFamily="18" charset="0"/>
              </a:rPr>
              <a:t>dans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son intégralité </a:t>
            </a:r>
            <a:r>
              <a:rPr lang="fr-FR" sz="3000" dirty="0">
                <a:latin typeface="+mj-lt"/>
                <a:cs typeface="Times New Roman" pitchFamily="18" charset="0"/>
              </a:rPr>
              <a:t>même si la BD est inaccessible</a:t>
            </a:r>
          </a:p>
          <a:p>
            <a:pPr marL="360000" indent="-180000" algn="just" eaLnBrk="1" fontAlgn="auto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Ne supprime pas </a:t>
            </a:r>
            <a:r>
              <a:rPr lang="fr-FR" sz="3000" b="1" dirty="0">
                <a:latin typeface="+mj-lt"/>
                <a:cs typeface="Times New Roman" pitchFamily="18" charset="0"/>
              </a:rPr>
              <a:t>les transactions validées </a:t>
            </a:r>
            <a:r>
              <a:rPr lang="fr-FR" sz="3000" dirty="0">
                <a:latin typeface="+mj-lt"/>
                <a:cs typeface="Times New Roman" pitchFamily="18" charset="0"/>
              </a:rPr>
              <a:t>du journal des transactions</a:t>
            </a:r>
          </a:p>
          <a:p>
            <a:pPr marL="360000" indent="-180000" algn="just" eaLnBrk="1" fontAlgn="auto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latin typeface="+mj-lt"/>
                <a:cs typeface="Times New Roman" pitchFamily="18" charset="0"/>
              </a:rPr>
              <a:t>Permet de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récupérer les données </a:t>
            </a:r>
            <a:r>
              <a:rPr lang="fr-FR" sz="3000" dirty="0">
                <a:latin typeface="+mj-lt"/>
                <a:cs typeface="Times New Roman" pitchFamily="18" charset="0"/>
              </a:rPr>
              <a:t>jusqu’au moment où le système a subi la défaillance</a:t>
            </a:r>
          </a:p>
        </p:txBody>
      </p:sp>
      <p:sp>
        <p:nvSpPr>
          <p:cNvPr id="311300" name="Espace réservé du numéro de diapositive 3">
            <a:extLst>
              <a:ext uri="{FF2B5EF4-FFF2-40B4-BE49-F238E27FC236}">
                <a16:creationId xmlns:a16="http://schemas.microsoft.com/office/drawing/2014/main" id="{93C42C10-0F34-401C-AF3E-25DF427C1C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EDE93C-A0A3-423B-8E1C-50897F6E404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11301" name="Espace réservé de la date 3">
            <a:extLst>
              <a:ext uri="{FF2B5EF4-FFF2-40B4-BE49-F238E27FC236}">
                <a16:creationId xmlns:a16="http://schemas.microsoft.com/office/drawing/2014/main" id="{715CBC9C-C9D7-47C1-9360-AB3182215F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itre 1">
            <a:extLst>
              <a:ext uri="{FF2B5EF4-FFF2-40B4-BE49-F238E27FC236}">
                <a16:creationId xmlns:a16="http://schemas.microsoft.com/office/drawing/2014/main" id="{41D1DB7F-C311-446D-8428-0AFF2AFE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3" y="71438"/>
            <a:ext cx="8820150" cy="620712"/>
          </a:xfrm>
        </p:spPr>
        <p:txBody>
          <a:bodyPr/>
          <a:lstStyle/>
          <a:p>
            <a:pPr eaLnBrk="1" hangingPunct="1"/>
            <a:r>
              <a:rPr lang="fr-FR" altLang="fr-FR" sz="3800" b="1"/>
              <a:t>Vidage du journal des transactions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93442-6649-4977-BA01-2C0EBB235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765175"/>
            <a:ext cx="7956550" cy="5256213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36000" indent="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Si plein</a:t>
            </a:r>
            <a:r>
              <a:rPr lang="fr-FR" sz="3000" dirty="0">
                <a:latin typeface="+mj-lt"/>
                <a:cs typeface="Times New Roman" pitchFamily="18" charset="0"/>
              </a:rPr>
              <a:t>, on ne peut pas mettre à jour la BD ni restaurer entièrement la BD en cas de défaillance</a:t>
            </a:r>
          </a:p>
          <a:p>
            <a:pPr marL="36000" indent="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On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doit donc vider </a:t>
            </a:r>
            <a:r>
              <a:rPr lang="fr-FR" sz="3000" dirty="0">
                <a:latin typeface="+mj-lt"/>
                <a:cs typeface="Times New Roman" pitchFamily="18" charset="0"/>
              </a:rPr>
              <a:t>le journal </a:t>
            </a:r>
            <a:r>
              <a:rPr lang="fr-FR" sz="3000" b="1" dirty="0">
                <a:latin typeface="+mj-lt"/>
                <a:cs typeface="Times New Roman" pitchFamily="18" charset="0"/>
              </a:rPr>
              <a:t>soit</a:t>
            </a:r>
            <a:r>
              <a:rPr lang="fr-FR" sz="3000" dirty="0">
                <a:latin typeface="+mj-lt"/>
                <a:cs typeface="Times New Roman" pitchFamily="18" charset="0"/>
              </a:rPr>
              <a:t> en effectuant une </a:t>
            </a:r>
            <a:r>
              <a:rPr lang="fr-FR" sz="3000" b="1" dirty="0">
                <a:latin typeface="+mj-lt"/>
                <a:cs typeface="Times New Roman" pitchFamily="18" charset="0"/>
              </a:rPr>
              <a:t>sauvegarde complète </a:t>
            </a:r>
            <a:r>
              <a:rPr lang="fr-FR" sz="3000" dirty="0">
                <a:latin typeface="+mj-lt"/>
                <a:cs typeface="Times New Roman" pitchFamily="18" charset="0"/>
              </a:rPr>
              <a:t>de la BD et en enregistrant les données, </a:t>
            </a:r>
            <a:r>
              <a:rPr lang="fr-FR" sz="3000" b="1" dirty="0">
                <a:latin typeface="+mj-lt"/>
                <a:cs typeface="Times New Roman" pitchFamily="18" charset="0"/>
              </a:rPr>
              <a:t>soit</a:t>
            </a:r>
            <a:r>
              <a:rPr lang="fr-FR" sz="3000" dirty="0">
                <a:latin typeface="+mj-lt"/>
                <a:cs typeface="Times New Roman" pitchFamily="18" charset="0"/>
              </a:rPr>
              <a:t> en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tronquant</a:t>
            </a:r>
            <a:r>
              <a:rPr lang="fr-FR" sz="3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sz="3000" dirty="0">
                <a:latin typeface="+mj-lt"/>
                <a:cs typeface="Times New Roman" pitchFamily="18" charset="0"/>
              </a:rPr>
              <a:t>le LOG</a:t>
            </a:r>
          </a:p>
          <a:p>
            <a:pPr marL="36000" indent="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Par l’instruction </a:t>
            </a:r>
            <a:r>
              <a:rPr lang="fr-FR" sz="3000" b="1" dirty="0">
                <a:latin typeface="+mj-lt"/>
                <a:cs typeface="Times New Roman" pitchFamily="18" charset="0"/>
              </a:rPr>
              <a:t>BUCKUP LOG </a:t>
            </a:r>
            <a:r>
              <a:rPr lang="fr-FR" sz="3000" dirty="0">
                <a:latin typeface="+mj-lt"/>
                <a:cs typeface="Times New Roman" pitchFamily="18" charset="0"/>
              </a:rPr>
              <a:t>avec l’option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TRUNCATE_ONLY</a:t>
            </a:r>
            <a:r>
              <a:rPr lang="fr-FR" sz="3000" dirty="0">
                <a:latin typeface="+mj-lt"/>
                <a:cs typeface="Times New Roman" pitchFamily="18" charset="0"/>
              </a:rPr>
              <a:t> ou </a:t>
            </a: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NO_LOG</a:t>
            </a:r>
          </a:p>
        </p:txBody>
      </p:sp>
      <p:sp>
        <p:nvSpPr>
          <p:cNvPr id="312324" name="Espace réservé du numéro de diapositive 3">
            <a:extLst>
              <a:ext uri="{FF2B5EF4-FFF2-40B4-BE49-F238E27FC236}">
                <a16:creationId xmlns:a16="http://schemas.microsoft.com/office/drawing/2014/main" id="{4246E7C6-C995-48B4-B6DF-66BE1B0621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BD1281-C1AE-4DF5-97A2-160694B2A0D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12325" name="Espace réservé de la date 3">
            <a:extLst>
              <a:ext uri="{FF2B5EF4-FFF2-40B4-BE49-F238E27FC236}">
                <a16:creationId xmlns:a16="http://schemas.microsoft.com/office/drawing/2014/main" id="{8933AD64-1687-424F-A261-8B7EEDAF8F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77DF5F6E-A29B-4979-BF8F-F1F8F94E3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850" y="71438"/>
            <a:ext cx="8424863" cy="549275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1.3 Bases de données SQL Server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8915" name="Espace réservé du numéro de diapositive 3">
            <a:extLst>
              <a:ext uri="{FF2B5EF4-FFF2-40B4-BE49-F238E27FC236}">
                <a16:creationId xmlns:a16="http://schemas.microsoft.com/office/drawing/2014/main" id="{1C207536-3776-4F1A-9676-70EA62A2A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FBF10E-6242-432E-9E8C-2D55A8651BB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27652" name="Espace réservé du contenu 4">
            <a:extLst>
              <a:ext uri="{FF2B5EF4-FFF2-40B4-BE49-F238E27FC236}">
                <a16:creationId xmlns:a16="http://schemas.microsoft.com/office/drawing/2014/main" id="{3AC23287-C3BA-4F63-B29C-35A4ECD28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692150"/>
            <a:ext cx="8137525" cy="5545138"/>
          </a:xfrm>
          <a:ln>
            <a:solidFill>
              <a:schemeClr val="tx1">
                <a:alpha val="96077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 b="1">
                <a:solidFill>
                  <a:srgbClr val="FF0000"/>
                </a:solidFill>
              </a:rPr>
              <a:t>Tables système </a:t>
            </a:r>
            <a:r>
              <a:rPr lang="fr-FR" altLang="fr-FR" sz="2800" b="1"/>
              <a:t>: </a:t>
            </a:r>
            <a:r>
              <a:rPr lang="fr-FR" altLang="fr-FR" sz="2800"/>
              <a:t>stockent les infos sur la configuration et les définitions de toutes les BD et de tous les objets de BD,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 b="1">
                <a:solidFill>
                  <a:srgbClr val="FF0000"/>
                </a:solidFill>
              </a:rPr>
              <a:t>Catalogue de BD </a:t>
            </a:r>
            <a:r>
              <a:rPr lang="fr-FR" altLang="fr-FR" sz="2800" b="1"/>
              <a:t>: </a:t>
            </a:r>
            <a:r>
              <a:rPr lang="fr-FR" altLang="fr-FR" sz="2800"/>
              <a:t>tables système stocke les informations relatives à une BD spécifique quelconque (y compris </a:t>
            </a:r>
            <a:r>
              <a:rPr lang="fr-FR" altLang="fr-FR" sz="2800" b="1"/>
              <a:t>master</a:t>
            </a:r>
            <a:r>
              <a:rPr lang="fr-FR" altLang="fr-FR" sz="2800"/>
              <a:t>)</a:t>
            </a:r>
          </a:p>
          <a:p>
            <a:pPr marL="0" indent="0" algn="just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 b="1">
                <a:solidFill>
                  <a:srgbClr val="FF0000"/>
                </a:solidFill>
              </a:rPr>
              <a:t>Catalogue système</a:t>
            </a:r>
            <a:r>
              <a:rPr lang="fr-FR" altLang="fr-FR" sz="2800" b="1"/>
              <a:t>:</a:t>
            </a:r>
            <a:r>
              <a:rPr lang="fr-FR" altLang="fr-FR" sz="2800"/>
              <a:t> (uniquement dans la BD </a:t>
            </a:r>
            <a:r>
              <a:rPr lang="fr-FR" altLang="fr-FR" sz="2800" b="1"/>
              <a:t>master</a:t>
            </a:r>
            <a:r>
              <a:rPr lang="fr-FR" altLang="fr-FR" sz="2800"/>
              <a:t>) tables système qui stockent les métadonnées relatives au système entier et à toutes les autres BD</a:t>
            </a:r>
          </a:p>
        </p:txBody>
      </p:sp>
      <p:sp>
        <p:nvSpPr>
          <p:cNvPr id="38917" name="Espace réservé de la date 2">
            <a:extLst>
              <a:ext uri="{FF2B5EF4-FFF2-40B4-BE49-F238E27FC236}">
                <a16:creationId xmlns:a16="http://schemas.microsoft.com/office/drawing/2014/main" id="{8DF527F8-477A-4BCD-8E52-83DEFE88E9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Titre 1">
            <a:extLst>
              <a:ext uri="{FF2B5EF4-FFF2-40B4-BE49-F238E27FC236}">
                <a16:creationId xmlns:a16="http://schemas.microsoft.com/office/drawing/2014/main" id="{BDBFFC38-DD0C-4242-995F-B08BB2B5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351837" cy="504825"/>
          </a:xfrm>
        </p:spPr>
        <p:txBody>
          <a:bodyPr/>
          <a:lstStyle/>
          <a:p>
            <a:pPr eaLnBrk="1" hangingPunct="1"/>
            <a:r>
              <a:rPr lang="fr-FR" altLang="fr-FR" sz="3800" b="1"/>
              <a:t>Syntaxe partielle et exemples</a:t>
            </a:r>
          </a:p>
        </p:txBody>
      </p:sp>
      <p:sp>
        <p:nvSpPr>
          <p:cNvPr id="313347" name="Espace réservé du contenu 2">
            <a:extLst>
              <a:ext uri="{FF2B5EF4-FFF2-40B4-BE49-F238E27FC236}">
                <a16:creationId xmlns:a16="http://schemas.microsoft.com/office/drawing/2014/main" id="{B3788CA7-8B44-42AD-8310-66DCE7F6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50" y="571500"/>
            <a:ext cx="7670800" cy="57848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b="1" u="sng"/>
              <a:t>Syntaxe :</a:t>
            </a:r>
            <a:r>
              <a:rPr lang="fr-FR" altLang="fr-FR">
                <a:latin typeface="Calibri Light" panose="020F03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>
                <a:latin typeface="Calibri Light" panose="020F0302020204030204" pitchFamily="34" charset="0"/>
                <a:cs typeface="Times New Roman" panose="02020603050405020304" pitchFamily="18" charset="0"/>
              </a:rPr>
              <a:t>	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BUCKUP LOG {</a:t>
            </a:r>
            <a:r>
              <a:rPr lang="fr-FR" altLang="fr-FR" sz="28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BD|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@</a:t>
            </a:r>
            <a:r>
              <a:rPr lang="fr-FR" altLang="fr-FR" sz="28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Var_Nom_BD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      	[WITH {TRUNCATE_ONLY | NO_LOG}]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b="1" u="sng"/>
              <a:t>Exemple 1 :</a:t>
            </a:r>
            <a:r>
              <a:rPr lang="fr-FR" altLang="fr-FR">
                <a:latin typeface="Calibri Light" panose="020F03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BACKUP LOG 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Northwind WITH 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TRUNCATE_ONLY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 sz="3000">
                <a:cs typeface="Times New Roman" panose="02020603050405020304" pitchFamily="18" charset="0"/>
                <a:sym typeface="Wingdings" panose="05000000000000000000" pitchFamily="2" charset="2"/>
              </a:rPr>
              <a:t>Suppression de la partie inactive d’un LOG sans faire de copie de sauvegarde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b="1" u="sng"/>
              <a:t>Exemple 2 :</a:t>
            </a:r>
            <a:endParaRPr lang="fr-FR" altLang="fr-FR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BACKUP LOG 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Northwind WITH 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NO_LOG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>
                <a:cs typeface="Times New Roman" panose="02020603050405020304" pitchFamily="18" charset="0"/>
                <a:sym typeface="Wingdings" panose="05000000000000000000" pitchFamily="2" charset="2"/>
              </a:rPr>
              <a:t> Suppression de la partie inactive d’un LOG plein sans faire de copie de sauvegarde</a:t>
            </a:r>
            <a:endParaRPr lang="fr-FR" altLang="fr-FR" sz="3000">
              <a:cs typeface="Times New Roman" panose="02020603050405020304" pitchFamily="18" charset="0"/>
            </a:endParaRPr>
          </a:p>
        </p:txBody>
      </p:sp>
      <p:sp>
        <p:nvSpPr>
          <p:cNvPr id="313348" name="Espace réservé du numéro de diapositive 3">
            <a:extLst>
              <a:ext uri="{FF2B5EF4-FFF2-40B4-BE49-F238E27FC236}">
                <a16:creationId xmlns:a16="http://schemas.microsoft.com/office/drawing/2014/main" id="{5FB0004A-FFC0-40A8-AF2E-BEE7F03AF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62AEAD-B66B-4B57-9981-6E51078C6AF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13349" name="Espace réservé de la date 2">
            <a:extLst>
              <a:ext uri="{FF2B5EF4-FFF2-40B4-BE49-F238E27FC236}">
                <a16:creationId xmlns:a16="http://schemas.microsoft.com/office/drawing/2014/main" id="{322210A7-EA1D-41AC-816B-348A58E83E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itre 1">
            <a:extLst>
              <a:ext uri="{FF2B5EF4-FFF2-40B4-BE49-F238E27FC236}">
                <a16:creationId xmlns:a16="http://schemas.microsoft.com/office/drawing/2014/main" id="{CB72D75D-583E-4A56-B5BB-37C87A09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115888"/>
            <a:ext cx="8604250" cy="1125537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Sauvegarde d’un fichier ou d’un groupe de fichiers de BD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06F50A-5971-45A0-8FD4-104B003E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424863" cy="5111750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180000" indent="-108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400" b="1" dirty="0">
                <a:latin typeface="+mj-lt"/>
                <a:cs typeface="Times New Roman" pitchFamily="18" charset="0"/>
              </a:rPr>
              <a:t> </a:t>
            </a:r>
            <a:r>
              <a:rPr lang="fr-FR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Utilisée</a:t>
            </a:r>
            <a:r>
              <a:rPr lang="fr-FR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fr-FR" dirty="0">
                <a:latin typeface="+mj-lt"/>
                <a:cs typeface="Times New Roman" pitchFamily="18" charset="0"/>
              </a:rPr>
              <a:t>lorsqu’on ne peut pas réaliser une sauvegarde complète (</a:t>
            </a:r>
            <a:r>
              <a:rPr lang="fr-FR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BD très volumineuses</a:t>
            </a:r>
            <a:r>
              <a:rPr lang="fr-FR" dirty="0">
                <a:latin typeface="+mj-lt"/>
                <a:cs typeface="Times New Roman" pitchFamily="18" charset="0"/>
              </a:rPr>
              <a:t>)</a:t>
            </a:r>
          </a:p>
          <a:p>
            <a:pPr marL="180000" indent="-108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dirty="0">
                <a:latin typeface="+mj-lt"/>
                <a:cs typeface="Times New Roman" pitchFamily="18" charset="0"/>
              </a:rPr>
              <a:t> SQL Server effectue les tâches suivantes :</a:t>
            </a:r>
          </a:p>
          <a:p>
            <a:pPr marL="580050" lvl="1" indent="-108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Sauvegarde uniquement </a:t>
            </a:r>
            <a:r>
              <a:rPr lang="fr-FR" sz="3000" dirty="0">
                <a:latin typeface="+mj-lt"/>
                <a:cs typeface="Times New Roman" pitchFamily="18" charset="0"/>
              </a:rPr>
              <a:t>les fichiers de BD spécifiés (option FILE ou FILEGROUP)</a:t>
            </a:r>
          </a:p>
          <a:p>
            <a:pPr marL="580050" lvl="1" indent="-1080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>
                <a:latin typeface="+mj-lt"/>
                <a:cs typeface="Times New Roman" pitchFamily="18" charset="0"/>
              </a:rPr>
              <a:t>Permet de sauvegarder des fichiers de BD spécifiques et non toute la BD</a:t>
            </a:r>
          </a:p>
        </p:txBody>
      </p:sp>
      <p:sp>
        <p:nvSpPr>
          <p:cNvPr id="314372" name="Espace réservé du numéro de diapositive 3">
            <a:extLst>
              <a:ext uri="{FF2B5EF4-FFF2-40B4-BE49-F238E27FC236}">
                <a16:creationId xmlns:a16="http://schemas.microsoft.com/office/drawing/2014/main" id="{135FADEA-08AC-44C0-80E4-550C397F27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B54065-6310-4C7F-B6B8-E5A72C8B1EF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14373" name="Espace réservé de la date 3">
            <a:extLst>
              <a:ext uri="{FF2B5EF4-FFF2-40B4-BE49-F238E27FC236}">
                <a16:creationId xmlns:a16="http://schemas.microsoft.com/office/drawing/2014/main" id="{00FDC4DE-FD76-431C-92BF-FC58D49444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Titre 1">
            <a:extLst>
              <a:ext uri="{FF2B5EF4-FFF2-40B4-BE49-F238E27FC236}">
                <a16:creationId xmlns:a16="http://schemas.microsoft.com/office/drawing/2014/main" id="{5DEF6C82-0F66-4CD1-97EA-1F2204E7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115888"/>
            <a:ext cx="8604250" cy="10096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Sauvegarde d’un fichier ou d’un groupe de fichiers de BD (suite)</a:t>
            </a:r>
          </a:p>
        </p:txBody>
      </p:sp>
      <p:sp>
        <p:nvSpPr>
          <p:cNvPr id="315395" name="Espace réservé du contenu 2">
            <a:extLst>
              <a:ext uri="{FF2B5EF4-FFF2-40B4-BE49-F238E27FC236}">
                <a16:creationId xmlns:a16="http://schemas.microsoft.com/office/drawing/2014/main" id="{B4B82992-CD18-44FF-B122-D0A96FEB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25538"/>
            <a:ext cx="8424863" cy="51816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79388" indent="-10795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400">
                <a:cs typeface="Times New Roman" panose="02020603050405020304" pitchFamily="18" charset="0"/>
              </a:rPr>
              <a:t>Lorsqu’on effectue une telle sauvegarde :</a:t>
            </a:r>
          </a:p>
          <a:p>
            <a:pPr marL="579438" lvl="1" indent="-107950" algn="just" eaLnBrk="1" hangingPunct="1">
              <a:lnSpc>
                <a:spcPct val="11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>
                <a:cs typeface="Times New Roman" panose="02020603050405020304" pitchFamily="18" charset="0"/>
              </a:rPr>
              <a:t>On</a:t>
            </a:r>
            <a:r>
              <a:rPr lang="fr-FR" altLang="fr-FR" sz="3000" b="1">
                <a:solidFill>
                  <a:srgbClr val="FF0000"/>
                </a:solidFill>
                <a:cs typeface="Times New Roman" panose="02020603050405020304" pitchFamily="18" charset="0"/>
              </a:rPr>
              <a:t> doit spécifier </a:t>
            </a:r>
            <a:r>
              <a:rPr lang="fr-FR" altLang="fr-FR" sz="3000">
                <a:cs typeface="Times New Roman" panose="02020603050405020304" pitchFamily="18" charset="0"/>
              </a:rPr>
              <a:t>les fichiers ou les groupes de fichiers logiques</a:t>
            </a:r>
          </a:p>
          <a:p>
            <a:pPr marL="579438" lvl="1" indent="-107950" algn="just" eaLnBrk="1" hangingPunct="1">
              <a:lnSpc>
                <a:spcPct val="11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>
                <a:cs typeface="Times New Roman" panose="02020603050405020304" pitchFamily="18" charset="0"/>
              </a:rPr>
              <a:t>On</a:t>
            </a:r>
            <a:r>
              <a:rPr lang="fr-FR" altLang="fr-FR" sz="3000" b="1">
                <a:solidFill>
                  <a:srgbClr val="FF0000"/>
                </a:solidFill>
                <a:cs typeface="Times New Roman" panose="02020603050405020304" pitchFamily="18" charset="0"/>
              </a:rPr>
              <a:t> doit effectuer</a:t>
            </a:r>
            <a:r>
              <a:rPr lang="fr-FR" altLang="fr-FR" sz="3000">
                <a:cs typeface="Times New Roman" panose="02020603050405020304" pitchFamily="18" charset="0"/>
              </a:rPr>
              <a:t> des sauvegardes du LOG pour assurer la cohérence des fichiers restaurés par rapport à la BD restaurée</a:t>
            </a:r>
          </a:p>
          <a:p>
            <a:pPr marL="579438" lvl="1" indent="-107950" algn="just" eaLnBrk="1" hangingPunct="1">
              <a:lnSpc>
                <a:spcPct val="11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>
                <a:cs typeface="Times New Roman" panose="02020603050405020304" pitchFamily="18" charset="0"/>
              </a:rPr>
              <a:t>Il est recommandé d’établir une </a:t>
            </a:r>
            <a:r>
              <a:rPr lang="fr-FR" altLang="fr-FR" sz="3000" b="1">
                <a:solidFill>
                  <a:srgbClr val="FF0000"/>
                </a:solidFill>
                <a:cs typeface="Times New Roman" panose="02020603050405020304" pitchFamily="18" charset="0"/>
              </a:rPr>
              <a:t>stratégie de sauvegarde par rotation</a:t>
            </a:r>
          </a:p>
          <a:p>
            <a:pPr marL="579438" lvl="1" indent="-107950" algn="just" eaLnBrk="1" hangingPunct="1">
              <a:lnSpc>
                <a:spcPct val="11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>
                <a:cs typeface="Times New Roman" panose="02020603050405020304" pitchFamily="18" charset="0"/>
              </a:rPr>
              <a:t>On peut spécifier jusqu’à </a:t>
            </a:r>
            <a:r>
              <a:rPr lang="fr-FR" altLang="fr-FR" sz="3000" b="1">
                <a:solidFill>
                  <a:srgbClr val="FF0000"/>
                </a:solidFill>
                <a:cs typeface="Times New Roman" panose="02020603050405020304" pitchFamily="18" charset="0"/>
              </a:rPr>
              <a:t>16</a:t>
            </a:r>
            <a:r>
              <a:rPr lang="fr-FR" altLang="fr-FR" sz="300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fr-FR" altLang="fr-FR" sz="3000">
                <a:cs typeface="Times New Roman" panose="02020603050405020304" pitchFamily="18" charset="0"/>
              </a:rPr>
              <a:t>fichiers ou groupes de fichiers</a:t>
            </a:r>
          </a:p>
        </p:txBody>
      </p:sp>
      <p:sp>
        <p:nvSpPr>
          <p:cNvPr id="315396" name="Espace réservé du numéro de diapositive 3">
            <a:extLst>
              <a:ext uri="{FF2B5EF4-FFF2-40B4-BE49-F238E27FC236}">
                <a16:creationId xmlns:a16="http://schemas.microsoft.com/office/drawing/2014/main" id="{F74CE359-B7FE-40F5-BAC8-E8DD15BA71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A0FA7C-C6C8-4446-9020-C4076A84A74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15397" name="Espace réservé de la date 2">
            <a:extLst>
              <a:ext uri="{FF2B5EF4-FFF2-40B4-BE49-F238E27FC236}">
                <a16:creationId xmlns:a16="http://schemas.microsoft.com/office/drawing/2014/main" id="{47E82931-A5C7-4384-B31C-5F3114E165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itre 1">
            <a:extLst>
              <a:ext uri="{FF2B5EF4-FFF2-40B4-BE49-F238E27FC236}">
                <a16:creationId xmlns:a16="http://schemas.microsoft.com/office/drawing/2014/main" id="{2C9A59B7-E510-4C4E-AABC-9F24AEBF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351837" cy="504825"/>
          </a:xfrm>
        </p:spPr>
        <p:txBody>
          <a:bodyPr/>
          <a:lstStyle/>
          <a:p>
            <a:pPr eaLnBrk="1" hangingPunct="1"/>
            <a:r>
              <a:rPr lang="fr-FR" altLang="fr-FR" sz="3800" b="1"/>
              <a:t>Syntaxe partielle</a:t>
            </a:r>
          </a:p>
        </p:txBody>
      </p:sp>
      <p:sp>
        <p:nvSpPr>
          <p:cNvPr id="316419" name="Espace réservé du contenu 2">
            <a:extLst>
              <a:ext uri="{FF2B5EF4-FFF2-40B4-BE49-F238E27FC236}">
                <a16:creationId xmlns:a16="http://schemas.microsoft.com/office/drawing/2014/main" id="{D49038F8-440F-4421-8FB7-EBA3B06C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85813"/>
            <a:ext cx="8642350" cy="53070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900">
                <a:latin typeface="Calibri Light" panose="020F0302020204030204" pitchFamily="34" charset="0"/>
                <a:cs typeface="Times New Roman" panose="02020603050405020304" pitchFamily="18" charset="0"/>
              </a:rPr>
              <a:t>	</a:t>
            </a:r>
            <a:r>
              <a:rPr lang="fr-FR" altLang="fr-FR" sz="29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BUCKUP DATABASE {</a:t>
            </a:r>
            <a:r>
              <a:rPr lang="fr-FR" altLang="fr-FR" sz="29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BD</a:t>
            </a:r>
            <a:r>
              <a:rPr lang="fr-FR" altLang="fr-FR" sz="29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|@</a:t>
            </a:r>
            <a:r>
              <a:rPr lang="fr-FR" altLang="fr-FR" sz="2900" i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Var_Nom_BD</a:t>
            </a:r>
            <a:r>
              <a:rPr lang="fr-FR" altLang="fr-FR" sz="29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9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      	[&lt;fichier_ou_groupefichiers&gt;[,…n] 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9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TO &lt;unité_sauvegarde&gt; [,…n]]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 sz="290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900">
                <a:cs typeface="Times New Roman" panose="02020603050405020304" pitchFamily="18" charset="0"/>
              </a:rPr>
              <a:t>Où </a:t>
            </a:r>
            <a:r>
              <a:rPr lang="fr-FR" altLang="fr-FR" sz="29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&lt;fichier_ou_groupefichiers&gt;</a:t>
            </a:r>
            <a:r>
              <a:rPr lang="fr-FR" altLang="fr-FR" sz="2900">
                <a:cs typeface="Times New Roman" panose="02020603050405020304" pitchFamily="18" charset="0"/>
              </a:rPr>
              <a:t> représente :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 sz="290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9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{</a:t>
            </a:r>
            <a:r>
              <a:rPr lang="fr-FR" altLang="fr-FR" sz="29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FILE</a:t>
            </a:r>
            <a:r>
              <a:rPr lang="fr-FR" altLang="fr-FR" sz="29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={nom_fichier_logique|@var_nom_fichier_logique}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9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|</a:t>
            </a:r>
            <a:r>
              <a:rPr lang="fr-FR" altLang="fr-FR" sz="29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FILEGROUP</a:t>
            </a:r>
            <a:r>
              <a:rPr lang="fr-FR" altLang="fr-FR" sz="29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={nom_groupe_fichier_logique}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9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16420" name="Espace réservé du numéro de diapositive 3">
            <a:extLst>
              <a:ext uri="{FF2B5EF4-FFF2-40B4-BE49-F238E27FC236}">
                <a16:creationId xmlns:a16="http://schemas.microsoft.com/office/drawing/2014/main" id="{789011D5-05AA-436A-8788-51B2D1D24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3FB0F1-24CF-49EC-AB38-C2CEE3B0139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16421" name="Espace réservé de la date 2">
            <a:extLst>
              <a:ext uri="{FF2B5EF4-FFF2-40B4-BE49-F238E27FC236}">
                <a16:creationId xmlns:a16="http://schemas.microsoft.com/office/drawing/2014/main" id="{058AD620-A797-4700-ABED-5B1FB91FFE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itre 1">
            <a:extLst>
              <a:ext uri="{FF2B5EF4-FFF2-40B4-BE49-F238E27FC236}">
                <a16:creationId xmlns:a16="http://schemas.microsoft.com/office/drawing/2014/main" id="{17423F83-39CC-4C9F-8466-52B47A64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351837" cy="504825"/>
          </a:xfrm>
        </p:spPr>
        <p:txBody>
          <a:bodyPr/>
          <a:lstStyle/>
          <a:p>
            <a:pPr eaLnBrk="1" hangingPunct="1"/>
            <a:r>
              <a:rPr lang="fr-FR" altLang="fr-FR" sz="3800" b="1"/>
              <a:t>Exemple</a:t>
            </a:r>
          </a:p>
        </p:txBody>
      </p:sp>
      <p:sp>
        <p:nvSpPr>
          <p:cNvPr id="317443" name="Espace réservé du contenu 2">
            <a:extLst>
              <a:ext uri="{FF2B5EF4-FFF2-40B4-BE49-F238E27FC236}">
                <a16:creationId xmlns:a16="http://schemas.microsoft.com/office/drawing/2014/main" id="{72B7B045-9B81-4038-979D-358883B4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642938"/>
            <a:ext cx="8207375" cy="55943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BACKUP DATABASE </a:t>
            </a:r>
            <a:r>
              <a:rPr lang="fr-FR" altLang="fr-FR" sz="30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PhoneOrders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FILE</a:t>
            </a:r>
            <a:r>
              <a:rPr lang="fr-FR" altLang="fr-FR" sz="30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=Orders2 TO OrderBackup2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 b="1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	BUCKUP LOG </a:t>
            </a:r>
            <a:r>
              <a:rPr lang="fr-FR" altLang="fr-FR" sz="3000">
                <a:solidFill>
                  <a:srgbClr val="7030A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PhoneOrders to OrderLog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>
                <a:cs typeface="Times New Roman" panose="02020603050405020304" pitchFamily="18" charset="0"/>
                <a:sym typeface="Wingdings" panose="05000000000000000000" pitchFamily="2" charset="2"/>
              </a:rPr>
              <a:t> Le fichier Orders2 d’un groupe de fichiers de BD est sauvegardé et le LOG est stocké dans le fichier OrderLog</a:t>
            </a:r>
            <a:endParaRPr lang="fr-FR" altLang="fr-FR" sz="3400">
              <a:cs typeface="Times New Roman" panose="02020603050405020304" pitchFamily="18" charset="0"/>
            </a:endParaRPr>
          </a:p>
        </p:txBody>
      </p:sp>
      <p:sp>
        <p:nvSpPr>
          <p:cNvPr id="317444" name="Espace réservé du numéro de diapositive 3">
            <a:extLst>
              <a:ext uri="{FF2B5EF4-FFF2-40B4-BE49-F238E27FC236}">
                <a16:creationId xmlns:a16="http://schemas.microsoft.com/office/drawing/2014/main" id="{D739B5F9-2CDD-40FC-8906-A59CFCAEF7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F33093-89F2-4C69-B53A-B09B868D0A9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17445" name="Espace réservé de la date 2">
            <a:extLst>
              <a:ext uri="{FF2B5EF4-FFF2-40B4-BE49-F238E27FC236}">
                <a16:creationId xmlns:a16="http://schemas.microsoft.com/office/drawing/2014/main" id="{DE3DBFCF-CA23-4EF6-ADE2-62960DBAEE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DBD09-3EAE-4CC0-B6B0-70F6B984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4450"/>
            <a:ext cx="8893175" cy="792163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6. Sauvegarde de Base de Données</a:t>
            </a:r>
          </a:p>
        </p:txBody>
      </p:sp>
      <p:sp>
        <p:nvSpPr>
          <p:cNvPr id="318467" name="Espace réservé du contenu 2">
            <a:extLst>
              <a:ext uri="{FF2B5EF4-FFF2-40B4-BE49-F238E27FC236}">
                <a16:creationId xmlns:a16="http://schemas.microsoft.com/office/drawing/2014/main" id="{99B569EA-42CC-49C7-AF46-8B7D3A22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08050"/>
            <a:ext cx="8569325" cy="54006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6.1 Protection contre les pertes de données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6.2 Définition et changement de mode de récupération de BD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6.3 Sauvegarde de SQL Server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6.4 Moment approprié pour sauvegarder des BD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6.5 Exécution de sauvegardes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6.6 Types de méthodes de sauvegarde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>
                <a:solidFill>
                  <a:srgbClr val="FF0000"/>
                </a:solidFill>
              </a:rPr>
              <a:t>6.7 Planification d’une stratégie de sauvegarde</a:t>
            </a:r>
          </a:p>
        </p:txBody>
      </p:sp>
      <p:sp>
        <p:nvSpPr>
          <p:cNvPr id="318468" name="Espace réservé du numéro de diapositive 3">
            <a:extLst>
              <a:ext uri="{FF2B5EF4-FFF2-40B4-BE49-F238E27FC236}">
                <a16:creationId xmlns:a16="http://schemas.microsoft.com/office/drawing/2014/main" id="{A4362790-96AE-4CA6-A1B3-7A999C78BE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83F8E-4230-413D-B347-C00792FC371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18469" name="Espace réservé de la date 3">
            <a:extLst>
              <a:ext uri="{FF2B5EF4-FFF2-40B4-BE49-F238E27FC236}">
                <a16:creationId xmlns:a16="http://schemas.microsoft.com/office/drawing/2014/main" id="{8A2F4654-6C52-4C4D-A1B7-52BEB46AFF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itre 1">
            <a:extLst>
              <a:ext uri="{FF2B5EF4-FFF2-40B4-BE49-F238E27FC236}">
                <a16:creationId xmlns:a16="http://schemas.microsoft.com/office/drawing/2014/main" id="{36C22BA1-49B5-4610-B4C9-277C0597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4450"/>
            <a:ext cx="8496300" cy="11525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6.7 Planification d’une stratégie de sauvegarde</a:t>
            </a:r>
          </a:p>
        </p:txBody>
      </p:sp>
      <p:sp>
        <p:nvSpPr>
          <p:cNvPr id="320515" name="Espace réservé du contenu 2">
            <a:extLst>
              <a:ext uri="{FF2B5EF4-FFF2-40B4-BE49-F238E27FC236}">
                <a16:creationId xmlns:a16="http://schemas.microsoft.com/office/drawing/2014/main" id="{42E6AAD7-C639-4CF0-9119-1B8322E73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214438"/>
            <a:ext cx="8424862" cy="509428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 b="1">
                <a:solidFill>
                  <a:srgbClr val="FF0000"/>
                </a:solidFill>
              </a:rPr>
              <a:t>Nécessité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d’une stratégie de sauvegarde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 b="1">
                <a:solidFill>
                  <a:srgbClr val="FF0000"/>
                </a:solidFill>
              </a:rPr>
              <a:t>Choisir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la ou les méthodes adaptées à l’environnement de l’entreprise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 b="1">
                <a:solidFill>
                  <a:srgbClr val="FF0000"/>
                </a:solidFill>
              </a:rPr>
              <a:t>Tenir compte </a:t>
            </a:r>
            <a:r>
              <a:rPr lang="fr-FR" altLang="fr-FR" sz="3400"/>
              <a:t>du processus de </a:t>
            </a:r>
            <a:r>
              <a:rPr lang="fr-FR" altLang="fr-FR" sz="3400" b="1">
                <a:solidFill>
                  <a:srgbClr val="FF0000"/>
                </a:solidFill>
              </a:rPr>
              <a:t>restauration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 b="1">
                <a:solidFill>
                  <a:srgbClr val="FF0000"/>
                </a:solidFill>
              </a:rPr>
              <a:t>Tenir compte </a:t>
            </a:r>
            <a:r>
              <a:rPr lang="fr-FR" altLang="fr-FR" sz="3400"/>
              <a:t>des </a:t>
            </a:r>
            <a:r>
              <a:rPr lang="fr-FR" altLang="fr-FR" sz="3400" b="1">
                <a:solidFill>
                  <a:srgbClr val="FF0000"/>
                </a:solidFill>
              </a:rPr>
              <a:t>exigences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liées à chaque stratégie</a:t>
            </a:r>
          </a:p>
        </p:txBody>
      </p:sp>
      <p:sp>
        <p:nvSpPr>
          <p:cNvPr id="320516" name="Espace réservé du numéro de diapositive 3">
            <a:extLst>
              <a:ext uri="{FF2B5EF4-FFF2-40B4-BE49-F238E27FC236}">
                <a16:creationId xmlns:a16="http://schemas.microsoft.com/office/drawing/2014/main" id="{B0E8FBED-9EB2-4412-BB2D-A37B620C65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7D7CDF-1818-4F1B-B3BC-E3D38D3EA62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20517" name="Espace réservé de la date 2">
            <a:extLst>
              <a:ext uri="{FF2B5EF4-FFF2-40B4-BE49-F238E27FC236}">
                <a16:creationId xmlns:a16="http://schemas.microsoft.com/office/drawing/2014/main" id="{0917A152-694F-4AD3-9625-10AF2331EC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itre 1">
            <a:extLst>
              <a:ext uri="{FF2B5EF4-FFF2-40B4-BE49-F238E27FC236}">
                <a16:creationId xmlns:a16="http://schemas.microsoft.com/office/drawing/2014/main" id="{884F9792-A350-4795-B1CC-20471BB3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4450"/>
            <a:ext cx="8496300" cy="1081088"/>
          </a:xfrm>
        </p:spPr>
        <p:txBody>
          <a:bodyPr/>
          <a:lstStyle/>
          <a:p>
            <a:pPr eaLnBrk="1" hangingPunct="1"/>
            <a:r>
              <a:rPr lang="fr-FR" altLang="fr-FR" sz="3800" b="1"/>
              <a:t>Types de stratégie de sauvegarde</a:t>
            </a:r>
          </a:p>
        </p:txBody>
      </p:sp>
      <p:sp>
        <p:nvSpPr>
          <p:cNvPr id="321539" name="Espace réservé du contenu 2">
            <a:extLst>
              <a:ext uri="{FF2B5EF4-FFF2-40B4-BE49-F238E27FC236}">
                <a16:creationId xmlns:a16="http://schemas.microsoft.com/office/drawing/2014/main" id="{D5DC5D6C-EFF6-4F64-804F-39B68CD96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052513"/>
            <a:ext cx="8424862" cy="518318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400"/>
              <a:t>Stratégie de </a:t>
            </a:r>
            <a:r>
              <a:rPr lang="fr-FR" altLang="fr-FR" sz="3400" b="1"/>
              <a:t>sauvegarde complète </a:t>
            </a:r>
            <a:r>
              <a:rPr lang="fr-FR" altLang="fr-FR" sz="3400"/>
              <a:t>de BD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400"/>
              <a:t>Stratégie de </a:t>
            </a:r>
            <a:r>
              <a:rPr lang="fr-FR" altLang="fr-FR" sz="3400" b="1"/>
              <a:t>sauvegarde complète de BD et de sauvegarde du LOG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400"/>
              <a:t>Stratégie de </a:t>
            </a:r>
            <a:r>
              <a:rPr lang="fr-FR" altLang="fr-FR" sz="3400" b="1"/>
              <a:t>sauvegarde différentielle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400"/>
              <a:t>Stratégie de </a:t>
            </a:r>
            <a:r>
              <a:rPr lang="fr-FR" altLang="fr-FR" sz="3400" b="1"/>
              <a:t>sauvegarde de fichiers ou de groupes de fichiers</a:t>
            </a:r>
            <a:r>
              <a:rPr lang="fr-FR" altLang="fr-FR" sz="3400"/>
              <a:t> de BD</a:t>
            </a:r>
          </a:p>
        </p:txBody>
      </p:sp>
      <p:sp>
        <p:nvSpPr>
          <p:cNvPr id="321540" name="Espace réservé du numéro de diapositive 3">
            <a:extLst>
              <a:ext uri="{FF2B5EF4-FFF2-40B4-BE49-F238E27FC236}">
                <a16:creationId xmlns:a16="http://schemas.microsoft.com/office/drawing/2014/main" id="{EC632BA9-B5D2-435E-921A-B9F6CCE0E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11FDF2-4CFB-4E4C-BE15-280AEE40B2D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21541" name="Espace réservé de la date 2">
            <a:extLst>
              <a:ext uri="{FF2B5EF4-FFF2-40B4-BE49-F238E27FC236}">
                <a16:creationId xmlns:a16="http://schemas.microsoft.com/office/drawing/2014/main" id="{4055226B-2F54-48BB-8323-E4AB387BC5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itre 1">
            <a:extLst>
              <a:ext uri="{FF2B5EF4-FFF2-40B4-BE49-F238E27FC236}">
                <a16:creationId xmlns:a16="http://schemas.microsoft.com/office/drawing/2014/main" id="{6EDCED20-F7A5-4320-AFBF-04821C37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4450"/>
            <a:ext cx="8496300" cy="1008063"/>
          </a:xfrm>
        </p:spPr>
        <p:txBody>
          <a:bodyPr/>
          <a:lstStyle/>
          <a:p>
            <a:pPr eaLnBrk="1" hangingPunct="1"/>
            <a:r>
              <a:rPr lang="fr-FR" altLang="fr-FR" sz="3800" b="1"/>
              <a:t>Stratégie de </a:t>
            </a:r>
            <a:r>
              <a:rPr lang="fr-FR" altLang="fr-FR" sz="3800" b="1">
                <a:solidFill>
                  <a:srgbClr val="7030A0"/>
                </a:solidFill>
              </a:rPr>
              <a:t>sauvegarde complète</a:t>
            </a:r>
          </a:p>
        </p:txBody>
      </p:sp>
      <p:sp>
        <p:nvSpPr>
          <p:cNvPr id="322563" name="Espace réservé du contenu 2">
            <a:extLst>
              <a:ext uri="{FF2B5EF4-FFF2-40B4-BE49-F238E27FC236}">
                <a16:creationId xmlns:a16="http://schemas.microsoft.com/office/drawing/2014/main" id="{C928C9FA-8A70-43FD-BEBD-87756924F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96975"/>
            <a:ext cx="8424862" cy="4967288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600"/>
              <a:t>La </a:t>
            </a:r>
            <a:r>
              <a:rPr lang="fr-FR" altLang="fr-FR" sz="3600" b="1">
                <a:solidFill>
                  <a:srgbClr val="FF0000"/>
                </a:solidFill>
              </a:rPr>
              <a:t>taille</a:t>
            </a:r>
            <a:r>
              <a:rPr lang="fr-FR" altLang="fr-FR" sz="3600">
                <a:solidFill>
                  <a:srgbClr val="FF0000"/>
                </a:solidFill>
              </a:rPr>
              <a:t> </a:t>
            </a:r>
            <a:r>
              <a:rPr lang="fr-FR" altLang="fr-FR" sz="3600"/>
              <a:t>de la BD et la </a:t>
            </a:r>
            <a:r>
              <a:rPr lang="fr-FR" altLang="fr-FR" sz="3600" b="1">
                <a:solidFill>
                  <a:srgbClr val="FF0000"/>
                </a:solidFill>
              </a:rPr>
              <a:t>fréquence des modifications</a:t>
            </a:r>
            <a:r>
              <a:rPr lang="fr-FR" altLang="fr-FR" sz="3600">
                <a:solidFill>
                  <a:srgbClr val="FF0000"/>
                </a:solidFill>
              </a:rPr>
              <a:t> </a:t>
            </a:r>
            <a:r>
              <a:rPr lang="fr-FR" altLang="fr-FR" sz="3600"/>
              <a:t>déterminent le temps et les ressources nécessaires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600" b="1">
                <a:solidFill>
                  <a:srgbClr val="FF0000"/>
                </a:solidFill>
              </a:rPr>
              <a:t>Utile</a:t>
            </a:r>
            <a:r>
              <a:rPr lang="fr-FR" altLang="fr-FR" sz="3600">
                <a:solidFill>
                  <a:srgbClr val="FF0000"/>
                </a:solidFill>
              </a:rPr>
              <a:t> </a:t>
            </a:r>
            <a:r>
              <a:rPr lang="fr-FR" altLang="fr-FR" sz="3600"/>
              <a:t>dans le cas des </a:t>
            </a:r>
            <a:r>
              <a:rPr lang="fr-FR" altLang="fr-FR" sz="3600" b="1">
                <a:solidFill>
                  <a:srgbClr val="FF0000"/>
                </a:solidFill>
              </a:rPr>
              <a:t>BD petites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>
                <a:sym typeface="Wingdings" panose="05000000000000000000" pitchFamily="2" charset="2"/>
              </a:rPr>
              <a:t>	 le </a:t>
            </a:r>
            <a:r>
              <a:rPr lang="fr-FR" altLang="fr-FR" sz="3600"/>
              <a:t>temps de sauvegarde est raisonnable</a:t>
            </a:r>
          </a:p>
        </p:txBody>
      </p:sp>
      <p:sp>
        <p:nvSpPr>
          <p:cNvPr id="322564" name="Espace réservé du numéro de diapositive 3">
            <a:extLst>
              <a:ext uri="{FF2B5EF4-FFF2-40B4-BE49-F238E27FC236}">
                <a16:creationId xmlns:a16="http://schemas.microsoft.com/office/drawing/2014/main" id="{AA408644-5BB3-4D37-8619-910EF8D2B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20A947-D805-4CAA-A7A7-EED824228D8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22565" name="Espace réservé de la date 2">
            <a:extLst>
              <a:ext uri="{FF2B5EF4-FFF2-40B4-BE49-F238E27FC236}">
                <a16:creationId xmlns:a16="http://schemas.microsoft.com/office/drawing/2014/main" id="{16D986A4-677B-448D-9B7B-38E2081F49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itre 1">
            <a:extLst>
              <a:ext uri="{FF2B5EF4-FFF2-40B4-BE49-F238E27FC236}">
                <a16:creationId xmlns:a16="http://schemas.microsoft.com/office/drawing/2014/main" id="{071FF792-74F3-4EA5-84CA-C8D590B2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3" y="44450"/>
            <a:ext cx="8820150" cy="1008063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Stratégie de </a:t>
            </a:r>
            <a:r>
              <a:rPr lang="fr-FR" altLang="fr-FR" sz="3800" b="1">
                <a:solidFill>
                  <a:srgbClr val="7030A0"/>
                </a:solidFill>
              </a:rPr>
              <a:t>sauvegarde complète de BD</a:t>
            </a:r>
            <a:br>
              <a:rPr lang="fr-FR" altLang="fr-FR" sz="3800" b="1">
                <a:solidFill>
                  <a:srgbClr val="7030A0"/>
                </a:solidFill>
              </a:rPr>
            </a:br>
            <a:r>
              <a:rPr lang="fr-FR" altLang="fr-FR" sz="3800" b="1">
                <a:solidFill>
                  <a:srgbClr val="7030A0"/>
                </a:solidFill>
              </a:rPr>
              <a:t>et de sauvegarde du LOG</a:t>
            </a:r>
          </a:p>
        </p:txBody>
      </p:sp>
      <p:sp>
        <p:nvSpPr>
          <p:cNvPr id="324611" name="Espace réservé du contenu 2">
            <a:extLst>
              <a:ext uri="{FF2B5EF4-FFF2-40B4-BE49-F238E27FC236}">
                <a16:creationId xmlns:a16="http://schemas.microsoft.com/office/drawing/2014/main" id="{491D3FE9-69DC-46F8-8F27-06CC5765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268413"/>
            <a:ext cx="7704137" cy="48244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179388" indent="-179388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Sauvegarde </a:t>
            </a:r>
            <a:r>
              <a:rPr lang="fr-FR" altLang="fr-FR" b="1">
                <a:solidFill>
                  <a:srgbClr val="FF0000"/>
                </a:solidFill>
              </a:rPr>
              <a:t>complète</a:t>
            </a:r>
          </a:p>
          <a:p>
            <a:pPr marL="179388" indent="-179388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En plus, sauvegarde du </a:t>
            </a:r>
            <a:r>
              <a:rPr lang="fr-FR" altLang="fr-FR" b="1">
                <a:solidFill>
                  <a:srgbClr val="FF0000"/>
                </a:solidFill>
              </a:rPr>
              <a:t>LOG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pour enregistrer toutes les activités  de BD survenues entre deux sauvegardes complètes</a:t>
            </a:r>
          </a:p>
          <a:p>
            <a:pPr marL="179388" indent="-179388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Stratégie de sauvegarde </a:t>
            </a:r>
            <a:r>
              <a:rPr lang="fr-FR" altLang="fr-FR" b="1">
                <a:solidFill>
                  <a:srgbClr val="FF0000"/>
                </a:solidFill>
              </a:rPr>
              <a:t>couramment utilisée</a:t>
            </a:r>
          </a:p>
        </p:txBody>
      </p:sp>
      <p:sp>
        <p:nvSpPr>
          <p:cNvPr id="324612" name="Espace réservé du numéro de diapositive 3">
            <a:extLst>
              <a:ext uri="{FF2B5EF4-FFF2-40B4-BE49-F238E27FC236}">
                <a16:creationId xmlns:a16="http://schemas.microsoft.com/office/drawing/2014/main" id="{2B1725C2-A668-43F8-A369-ADB793E5FE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83176F-FAD5-43A2-AE54-BBF44D870F5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24613" name="Espace réservé de la date 2">
            <a:extLst>
              <a:ext uri="{FF2B5EF4-FFF2-40B4-BE49-F238E27FC236}">
                <a16:creationId xmlns:a16="http://schemas.microsoft.com/office/drawing/2014/main" id="{2EE09001-BD50-4431-B43B-CD9B557228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6C19959-680C-4AF6-9ABF-40402A3D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ln>
            <a:solidFill>
              <a:schemeClr val="tx1">
                <a:alpha val="70000"/>
              </a:schemeClr>
            </a:solidFill>
          </a:ln>
        </p:spPr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lnSpc>
                <a:spcPct val="1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000" b="1" dirty="0">
                <a:solidFill>
                  <a:srgbClr val="C00000"/>
                </a:solidFill>
              </a:rPr>
              <a:t>1.1 Présentation de SQL Server</a:t>
            </a:r>
          </a:p>
          <a:p>
            <a:pPr marL="514350" indent="-514350" eaLnBrk="1" fontAlgn="auto" hangingPunct="1">
              <a:lnSpc>
                <a:spcPct val="1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1.2 Intégration de SQL Server</a:t>
            </a:r>
          </a:p>
          <a:p>
            <a:pPr marL="514350" indent="-514350" eaLnBrk="1" fontAlgn="auto" hangingPunct="1">
              <a:lnSpc>
                <a:spcPct val="1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1.3 Bases de données SQL Server</a:t>
            </a:r>
          </a:p>
          <a:p>
            <a:pPr marL="514350" indent="-514350" eaLnBrk="1" fontAlgn="auto" hangingPunct="1">
              <a:lnSpc>
                <a:spcPct val="1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1.4 Sécurité de SQL Server</a:t>
            </a:r>
          </a:p>
          <a:p>
            <a:pPr marL="514350" indent="-514350" eaLnBrk="1" fontAlgn="auto" hangingPunct="1">
              <a:lnSpc>
                <a:spcPct val="1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1.5 Utilisation de SQL Server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FE58F53-B9AF-4FA7-9F66-674B63EBA2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1. Vue d’ensemble de SQL-Server</a:t>
            </a:r>
          </a:p>
        </p:txBody>
      </p:sp>
      <p:sp>
        <p:nvSpPr>
          <p:cNvPr id="9220" name="Espace réservé du numéro de diapositive 3">
            <a:extLst>
              <a:ext uri="{FF2B5EF4-FFF2-40B4-BE49-F238E27FC236}">
                <a16:creationId xmlns:a16="http://schemas.microsoft.com/office/drawing/2014/main" id="{91B0D062-C6F3-49CF-BD48-459C8EBAAC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EA0219-DC9C-4885-BD41-4C20C8A4206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9221" name="Espace réservé de la date 2">
            <a:extLst>
              <a:ext uri="{FF2B5EF4-FFF2-40B4-BE49-F238E27FC236}">
                <a16:creationId xmlns:a16="http://schemas.microsoft.com/office/drawing/2014/main" id="{DF2D8132-8F2B-49FA-9D56-1673F96F48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E341E3A1-E1CD-49C5-94A7-CB3DFD050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-26988"/>
            <a:ext cx="8229600" cy="693738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1.3 Bases de données SQL Server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9939" name="Espace réservé du numéro de diapositive 3">
            <a:extLst>
              <a:ext uri="{FF2B5EF4-FFF2-40B4-BE49-F238E27FC236}">
                <a16:creationId xmlns:a16="http://schemas.microsoft.com/office/drawing/2014/main" id="{B2BFB88A-01F4-4349-A922-44E67B54E5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BA0D9A-0A09-44AF-8DF3-9AA194F3168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1E9CD29-6704-47FE-B311-2FE04928B5FE}"/>
              </a:ext>
            </a:extLst>
          </p:cNvPr>
          <p:cNvGraphicFramePr>
            <a:graphicFrameLocks noGrp="1"/>
          </p:cNvGraphicFramePr>
          <p:nvPr/>
        </p:nvGraphicFramePr>
        <p:xfrm>
          <a:off x="325438" y="692150"/>
          <a:ext cx="8567737" cy="561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0090">
                <a:tc>
                  <a:txBody>
                    <a:bodyPr/>
                    <a:lstStyle/>
                    <a:p>
                      <a:r>
                        <a:rPr lang="fr-FR" sz="2800" dirty="0">
                          <a:solidFill>
                            <a:schemeClr val="tx1"/>
                          </a:solidFill>
                        </a:rPr>
                        <a:t>Table système</a:t>
                      </a: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>
                          <a:solidFill>
                            <a:schemeClr val="tx1"/>
                          </a:solidFill>
                        </a:rPr>
                        <a:t>Nom BD</a:t>
                      </a: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>
                          <a:solidFill>
                            <a:schemeClr val="tx1"/>
                          </a:solidFill>
                        </a:rPr>
                        <a:t>Fonction</a:t>
                      </a: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519">
                <a:tc>
                  <a:txBody>
                    <a:bodyPr/>
                    <a:lstStyle/>
                    <a:p>
                      <a:r>
                        <a:rPr lang="fr-FR" sz="2800" b="1" dirty="0" err="1">
                          <a:solidFill>
                            <a:srgbClr val="C00000"/>
                          </a:solidFill>
                        </a:rPr>
                        <a:t>syslogins</a:t>
                      </a:r>
                      <a:endParaRPr lang="fr-FR" sz="2800" b="1" dirty="0">
                        <a:solidFill>
                          <a:srgbClr val="C00000"/>
                        </a:solidFill>
                      </a:endParaRP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master</a:t>
                      </a: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Contient une ligne pour chaque compte d’ouverture de session</a:t>
                      </a: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519">
                <a:tc>
                  <a:txBody>
                    <a:bodyPr/>
                    <a:lstStyle/>
                    <a:p>
                      <a:r>
                        <a:rPr lang="fr-FR" sz="2800" b="1" dirty="0" err="1">
                          <a:solidFill>
                            <a:srgbClr val="C00000"/>
                          </a:solidFill>
                        </a:rPr>
                        <a:t>sysmessages</a:t>
                      </a:r>
                      <a:endParaRPr lang="fr-FR" sz="2800" b="1" dirty="0">
                        <a:solidFill>
                          <a:srgbClr val="C00000"/>
                        </a:solidFill>
                      </a:endParaRP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master</a:t>
                      </a: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Contient une ligne pour chaque avertissement ou erreur</a:t>
                      </a: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519">
                <a:tc>
                  <a:txBody>
                    <a:bodyPr/>
                    <a:lstStyle/>
                    <a:p>
                      <a:r>
                        <a:rPr lang="fr-FR" sz="2800" b="1" dirty="0" err="1">
                          <a:solidFill>
                            <a:srgbClr val="C00000"/>
                          </a:solidFill>
                        </a:rPr>
                        <a:t>sysdatabases</a:t>
                      </a:r>
                      <a:endParaRPr lang="fr-FR" sz="2800" b="1" dirty="0">
                        <a:solidFill>
                          <a:srgbClr val="C00000"/>
                        </a:solidFill>
                      </a:endParaRP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master</a:t>
                      </a: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Contient une ligne pour chaque base de données</a:t>
                      </a: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409">
                <a:tc>
                  <a:txBody>
                    <a:bodyPr/>
                    <a:lstStyle/>
                    <a:p>
                      <a:r>
                        <a:rPr lang="fr-FR" sz="2800" b="1" dirty="0" err="1">
                          <a:solidFill>
                            <a:srgbClr val="C00000"/>
                          </a:solidFill>
                        </a:rPr>
                        <a:t>sysusers</a:t>
                      </a:r>
                      <a:endParaRPr lang="fr-FR" sz="2800" b="1" dirty="0">
                        <a:solidFill>
                          <a:srgbClr val="C00000"/>
                        </a:solidFill>
                      </a:endParaRP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toutes</a:t>
                      </a: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Contient une ligne pour chaque</a:t>
                      </a:r>
                      <a:r>
                        <a:rPr lang="fr-FR" sz="2400" baseline="0" dirty="0">
                          <a:solidFill>
                            <a:schemeClr val="tx1"/>
                          </a:solidFill>
                        </a:rPr>
                        <a:t> utilisateur W-2000, groupe W-2000, utilisateur SQL Server ou rôle SQL Server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519">
                <a:tc>
                  <a:txBody>
                    <a:bodyPr/>
                    <a:lstStyle/>
                    <a:p>
                      <a:r>
                        <a:rPr lang="fr-FR" sz="2800" b="1" dirty="0" err="1">
                          <a:solidFill>
                            <a:srgbClr val="C00000"/>
                          </a:solidFill>
                        </a:rPr>
                        <a:t>sysobjects</a:t>
                      </a:r>
                      <a:endParaRPr lang="fr-FR" sz="2800" b="1" dirty="0">
                        <a:solidFill>
                          <a:srgbClr val="C00000"/>
                        </a:solidFill>
                      </a:endParaRP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toutes</a:t>
                      </a: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Contient une ligne pour chaque objet d’une BD</a:t>
                      </a:r>
                    </a:p>
                  </a:txBody>
                  <a:tcPr marL="35992" marR="35992" marT="35997" marB="359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970" name="Espace réservé de la date 2">
            <a:extLst>
              <a:ext uri="{FF2B5EF4-FFF2-40B4-BE49-F238E27FC236}">
                <a16:creationId xmlns:a16="http://schemas.microsoft.com/office/drawing/2014/main" id="{AD5E5D57-4F12-410E-80D2-9415975497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itre 1">
            <a:extLst>
              <a:ext uri="{FF2B5EF4-FFF2-40B4-BE49-F238E27FC236}">
                <a16:creationId xmlns:a16="http://schemas.microsoft.com/office/drawing/2014/main" id="{A2CB4A10-08F2-40D9-B5A7-815DF387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3" y="-26988"/>
            <a:ext cx="8820150" cy="720726"/>
          </a:xfrm>
        </p:spPr>
        <p:txBody>
          <a:bodyPr/>
          <a:lstStyle/>
          <a:p>
            <a:pPr eaLnBrk="1" hangingPunct="1"/>
            <a:r>
              <a:rPr lang="fr-FR" altLang="fr-FR" sz="3800" b="1"/>
              <a:t>Stratégie de </a:t>
            </a:r>
            <a:r>
              <a:rPr lang="fr-FR" altLang="fr-FR" sz="3800" b="1">
                <a:solidFill>
                  <a:srgbClr val="7030A0"/>
                </a:solidFill>
              </a:rPr>
              <a:t>sauvegarde différentielle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81B447-732D-416D-8411-B983B7711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692150"/>
            <a:ext cx="8243888" cy="5545138"/>
          </a:xfrm>
          <a:ln>
            <a:solidFill>
              <a:schemeClr val="accent1"/>
            </a:solidFill>
          </a:ln>
        </p:spPr>
        <p:txBody>
          <a:bodyPr lIns="36000" tIns="36000" rIns="36000" bIns="36000" rtlCol="0">
            <a:normAutofit lnSpcReduction="10000"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Sauvegarde </a:t>
            </a:r>
            <a:r>
              <a:rPr lang="fr-FR" sz="3000" b="1" dirty="0">
                <a:solidFill>
                  <a:srgbClr val="FF0000"/>
                </a:solidFill>
              </a:rPr>
              <a:t>complète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Des sauvegardes du </a:t>
            </a:r>
            <a:r>
              <a:rPr lang="fr-FR" sz="3000" b="1" dirty="0">
                <a:solidFill>
                  <a:srgbClr val="FF0000"/>
                </a:solidFill>
              </a:rPr>
              <a:t>LOG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Sauvegarde </a:t>
            </a:r>
            <a:r>
              <a:rPr lang="fr-FR" sz="3000" b="1" dirty="0">
                <a:solidFill>
                  <a:srgbClr val="FF0000"/>
                </a:solidFill>
              </a:rPr>
              <a:t>différentielle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Il suffit de restaurer la dernière sauvegarde différentielle pour récupérer une BD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Cette dernière sauvegarde contient toutes les modifications apportées à la BD depuis la dernière sauvegarde complète</a:t>
            </a:r>
          </a:p>
        </p:txBody>
      </p:sp>
      <p:sp>
        <p:nvSpPr>
          <p:cNvPr id="326660" name="Espace réservé du numéro de diapositive 3">
            <a:extLst>
              <a:ext uri="{FF2B5EF4-FFF2-40B4-BE49-F238E27FC236}">
                <a16:creationId xmlns:a16="http://schemas.microsoft.com/office/drawing/2014/main" id="{52512227-6F66-4C32-98A9-9913A083A0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7698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3CF6D5-0F98-418E-8EC5-A61AFB975DB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26661" name="Espace réservé de la date 3">
            <a:extLst>
              <a:ext uri="{FF2B5EF4-FFF2-40B4-BE49-F238E27FC236}">
                <a16:creationId xmlns:a16="http://schemas.microsoft.com/office/drawing/2014/main" id="{FEAC05E8-818F-43DC-A89B-FE3E2805A7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37698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itre 1">
            <a:extLst>
              <a:ext uri="{FF2B5EF4-FFF2-40B4-BE49-F238E27FC236}">
                <a16:creationId xmlns:a16="http://schemas.microsoft.com/office/drawing/2014/main" id="{154CA612-C82B-4E30-B75E-B2E122F3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3" y="115888"/>
            <a:ext cx="8820150" cy="10096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Stratégie de </a:t>
            </a:r>
            <a:r>
              <a:rPr lang="fr-FR" altLang="fr-FR" sz="3800" b="1">
                <a:solidFill>
                  <a:srgbClr val="7030A0"/>
                </a:solidFill>
              </a:rPr>
              <a:t>sauvegarde de fichiers ou de groupes de fichiers </a:t>
            </a:r>
            <a:r>
              <a:rPr lang="fr-FR" altLang="fr-FR" sz="3800" b="1"/>
              <a:t>de BD</a:t>
            </a:r>
          </a:p>
        </p:txBody>
      </p:sp>
      <p:sp>
        <p:nvSpPr>
          <p:cNvPr id="328707" name="Espace réservé du contenu 2">
            <a:extLst>
              <a:ext uri="{FF2B5EF4-FFF2-40B4-BE49-F238E27FC236}">
                <a16:creationId xmlns:a16="http://schemas.microsoft.com/office/drawing/2014/main" id="{E62A0089-2830-4738-9502-6C878FC71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63" y="1268413"/>
            <a:ext cx="7524750" cy="48974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600"/>
              <a:t>A utiliser pour 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des </a:t>
            </a:r>
            <a:r>
              <a:rPr lang="fr-FR" altLang="fr-FR" sz="3000" b="1">
                <a:solidFill>
                  <a:srgbClr val="FF0000"/>
                </a:solidFill>
              </a:rPr>
              <a:t>BD très volumineuses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>
                <a:solidFill>
                  <a:srgbClr val="FF0000"/>
                </a:solidFill>
              </a:rPr>
              <a:t>partitionnées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sur plusieurs fichiers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600"/>
              <a:t>A </a:t>
            </a:r>
            <a:r>
              <a:rPr lang="fr-FR" altLang="fr-FR" sz="3600" b="1">
                <a:solidFill>
                  <a:srgbClr val="FF0000"/>
                </a:solidFill>
              </a:rPr>
              <a:t>sauvegarder aussi </a:t>
            </a:r>
            <a:r>
              <a:rPr lang="fr-FR" altLang="fr-FR" sz="3600"/>
              <a:t>le journal des transactions</a:t>
            </a:r>
          </a:p>
        </p:txBody>
      </p:sp>
      <p:sp>
        <p:nvSpPr>
          <p:cNvPr id="328708" name="Espace réservé du numéro de diapositive 3">
            <a:extLst>
              <a:ext uri="{FF2B5EF4-FFF2-40B4-BE49-F238E27FC236}">
                <a16:creationId xmlns:a16="http://schemas.microsoft.com/office/drawing/2014/main" id="{192D87D2-8363-4640-8BB3-38BCFE90BD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7BE329-8DD5-46D7-83CC-2E3AD0DC9FD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28709" name="Espace réservé de la date 2">
            <a:extLst>
              <a:ext uri="{FF2B5EF4-FFF2-40B4-BE49-F238E27FC236}">
                <a16:creationId xmlns:a16="http://schemas.microsoft.com/office/drawing/2014/main" id="{B5B9A1BA-2994-497B-86E2-B346E5BB34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754" name="Group 2">
            <a:extLst>
              <a:ext uri="{FF2B5EF4-FFF2-40B4-BE49-F238E27FC236}">
                <a16:creationId xmlns:a16="http://schemas.microsoft.com/office/drawing/2014/main" id="{6070AA15-BB10-4872-B5D7-ABE357D9B2BC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1285875"/>
            <a:ext cx="8239125" cy="4452938"/>
            <a:chOff x="323" y="810"/>
            <a:chExt cx="5190" cy="2805"/>
          </a:xfrm>
        </p:grpSpPr>
        <p:sp>
          <p:nvSpPr>
            <p:cNvPr id="330758" name="Rectangle 3">
              <a:extLst>
                <a:ext uri="{FF2B5EF4-FFF2-40B4-BE49-F238E27FC236}">
                  <a16:creationId xmlns:a16="http://schemas.microsoft.com/office/drawing/2014/main" id="{CFF7D73C-523F-4CD3-8CE7-1EB4D1A72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883"/>
              <a:ext cx="4834" cy="3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DC0E5"/>
                </a:gs>
              </a:gsLst>
              <a:lin ang="5400000" scaled="1"/>
            </a:gradFill>
            <a:ln>
              <a:noFill/>
            </a:ln>
            <a:effectLst>
              <a:outerShdw dist="53882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marL="223838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fr-FR" altLang="fr-FR" sz="2000" b="1">
                  <a:latin typeface="Arial" panose="020B0604020202020204" pitchFamily="34" charset="0"/>
                </a:rPr>
                <a:t>Définissez une stratégie de sauvegarde</a:t>
              </a:r>
              <a:endParaRPr lang="en-US" altLang="fr-FR" sz="2000" b="1">
                <a:latin typeface="Arial" panose="020B0604020202020204" pitchFamily="34" charset="0"/>
              </a:endParaRPr>
            </a:p>
          </p:txBody>
        </p:sp>
        <p:sp>
          <p:nvSpPr>
            <p:cNvPr id="330759" name="Rectangle 4">
              <a:extLst>
                <a:ext uri="{FF2B5EF4-FFF2-40B4-BE49-F238E27FC236}">
                  <a16:creationId xmlns:a16="http://schemas.microsoft.com/office/drawing/2014/main" id="{06C0B983-6B84-4D56-B801-8941EF456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" y="887"/>
              <a:ext cx="352" cy="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249861" name="Freeform 5">
              <a:extLst>
                <a:ext uri="{FF2B5EF4-FFF2-40B4-BE49-F238E27FC236}">
                  <a16:creationId xmlns:a16="http://schemas.microsoft.com/office/drawing/2014/main" id="{759B7B40-1FEE-4746-9902-2B32B304F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" y="810"/>
              <a:ext cx="391" cy="363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60" y="110"/>
                </a:cxn>
                <a:cxn ang="0">
                  <a:pos x="69" y="110"/>
                </a:cxn>
                <a:cxn ang="0">
                  <a:pos x="78" y="115"/>
                </a:cxn>
                <a:cxn ang="0">
                  <a:pos x="87" y="124"/>
                </a:cxn>
                <a:cxn ang="0">
                  <a:pos x="92" y="128"/>
                </a:cxn>
                <a:cxn ang="0">
                  <a:pos x="96" y="142"/>
                </a:cxn>
                <a:cxn ang="0">
                  <a:pos x="96" y="156"/>
                </a:cxn>
                <a:cxn ang="0">
                  <a:pos x="96" y="170"/>
                </a:cxn>
                <a:cxn ang="0">
                  <a:pos x="101" y="188"/>
                </a:cxn>
                <a:cxn ang="0">
                  <a:pos x="106" y="202"/>
                </a:cxn>
                <a:cxn ang="0">
                  <a:pos x="110" y="215"/>
                </a:cxn>
                <a:cxn ang="0">
                  <a:pos x="115" y="225"/>
                </a:cxn>
                <a:cxn ang="0">
                  <a:pos x="128" y="225"/>
                </a:cxn>
                <a:cxn ang="0">
                  <a:pos x="358" y="5"/>
                </a:cxn>
                <a:cxn ang="0">
                  <a:pos x="367" y="5"/>
                </a:cxn>
                <a:cxn ang="0">
                  <a:pos x="372" y="0"/>
                </a:cxn>
                <a:cxn ang="0">
                  <a:pos x="381" y="5"/>
                </a:cxn>
                <a:cxn ang="0">
                  <a:pos x="390" y="9"/>
                </a:cxn>
                <a:cxn ang="0">
                  <a:pos x="390" y="55"/>
                </a:cxn>
                <a:cxn ang="0">
                  <a:pos x="390" y="64"/>
                </a:cxn>
                <a:cxn ang="0">
                  <a:pos x="385" y="73"/>
                </a:cxn>
                <a:cxn ang="0">
                  <a:pos x="381" y="78"/>
                </a:cxn>
                <a:cxn ang="0">
                  <a:pos x="376" y="82"/>
                </a:cxn>
                <a:cxn ang="0">
                  <a:pos x="128" y="335"/>
                </a:cxn>
                <a:cxn ang="0">
                  <a:pos x="106" y="353"/>
                </a:cxn>
                <a:cxn ang="0">
                  <a:pos x="87" y="357"/>
                </a:cxn>
                <a:cxn ang="0">
                  <a:pos x="64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91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8" y="133"/>
                  </a:lnTo>
                  <a:lnTo>
                    <a:pt x="32" y="128"/>
                  </a:lnTo>
                  <a:lnTo>
                    <a:pt x="37" y="119"/>
                  </a:lnTo>
                  <a:lnTo>
                    <a:pt x="41" y="115"/>
                  </a:lnTo>
                  <a:lnTo>
                    <a:pt x="46" y="115"/>
                  </a:lnTo>
                  <a:lnTo>
                    <a:pt x="50" y="115"/>
                  </a:lnTo>
                  <a:lnTo>
                    <a:pt x="55" y="110"/>
                  </a:lnTo>
                  <a:lnTo>
                    <a:pt x="60" y="110"/>
                  </a:lnTo>
                  <a:lnTo>
                    <a:pt x="64" y="110"/>
                  </a:lnTo>
                  <a:lnTo>
                    <a:pt x="69" y="110"/>
                  </a:lnTo>
                  <a:lnTo>
                    <a:pt x="73" y="115"/>
                  </a:lnTo>
                  <a:lnTo>
                    <a:pt x="78" y="115"/>
                  </a:lnTo>
                  <a:lnTo>
                    <a:pt x="87" y="119"/>
                  </a:lnTo>
                  <a:lnTo>
                    <a:pt x="87" y="124"/>
                  </a:lnTo>
                  <a:lnTo>
                    <a:pt x="92" y="124"/>
                  </a:lnTo>
                  <a:lnTo>
                    <a:pt x="92" y="128"/>
                  </a:lnTo>
                  <a:lnTo>
                    <a:pt x="96" y="137"/>
                  </a:lnTo>
                  <a:lnTo>
                    <a:pt x="96" y="142"/>
                  </a:lnTo>
                  <a:lnTo>
                    <a:pt x="96" y="147"/>
                  </a:lnTo>
                  <a:lnTo>
                    <a:pt x="96" y="156"/>
                  </a:lnTo>
                  <a:lnTo>
                    <a:pt x="96" y="165"/>
                  </a:lnTo>
                  <a:lnTo>
                    <a:pt x="96" y="170"/>
                  </a:lnTo>
                  <a:lnTo>
                    <a:pt x="96" y="179"/>
                  </a:lnTo>
                  <a:lnTo>
                    <a:pt x="101" y="188"/>
                  </a:lnTo>
                  <a:lnTo>
                    <a:pt x="101" y="192"/>
                  </a:lnTo>
                  <a:lnTo>
                    <a:pt x="106" y="202"/>
                  </a:lnTo>
                  <a:lnTo>
                    <a:pt x="106" y="206"/>
                  </a:lnTo>
                  <a:lnTo>
                    <a:pt x="110" y="215"/>
                  </a:lnTo>
                  <a:lnTo>
                    <a:pt x="115" y="220"/>
                  </a:lnTo>
                  <a:lnTo>
                    <a:pt x="115" y="225"/>
                  </a:lnTo>
                  <a:lnTo>
                    <a:pt x="119" y="225"/>
                  </a:lnTo>
                  <a:lnTo>
                    <a:pt x="128" y="225"/>
                  </a:lnTo>
                  <a:lnTo>
                    <a:pt x="353" y="9"/>
                  </a:lnTo>
                  <a:lnTo>
                    <a:pt x="358" y="5"/>
                  </a:lnTo>
                  <a:lnTo>
                    <a:pt x="362" y="5"/>
                  </a:lnTo>
                  <a:lnTo>
                    <a:pt x="367" y="5"/>
                  </a:lnTo>
                  <a:lnTo>
                    <a:pt x="367" y="0"/>
                  </a:lnTo>
                  <a:lnTo>
                    <a:pt x="372" y="0"/>
                  </a:lnTo>
                  <a:lnTo>
                    <a:pt x="376" y="0"/>
                  </a:lnTo>
                  <a:lnTo>
                    <a:pt x="381" y="5"/>
                  </a:lnTo>
                  <a:lnTo>
                    <a:pt x="385" y="5"/>
                  </a:lnTo>
                  <a:lnTo>
                    <a:pt x="390" y="9"/>
                  </a:lnTo>
                  <a:lnTo>
                    <a:pt x="390" y="14"/>
                  </a:lnTo>
                  <a:lnTo>
                    <a:pt x="390" y="55"/>
                  </a:lnTo>
                  <a:lnTo>
                    <a:pt x="390" y="60"/>
                  </a:lnTo>
                  <a:lnTo>
                    <a:pt x="390" y="64"/>
                  </a:lnTo>
                  <a:lnTo>
                    <a:pt x="385" y="69"/>
                  </a:lnTo>
                  <a:lnTo>
                    <a:pt x="385" y="73"/>
                  </a:lnTo>
                  <a:lnTo>
                    <a:pt x="385" y="78"/>
                  </a:lnTo>
                  <a:lnTo>
                    <a:pt x="381" y="78"/>
                  </a:lnTo>
                  <a:lnTo>
                    <a:pt x="381" y="82"/>
                  </a:lnTo>
                  <a:lnTo>
                    <a:pt x="376" y="82"/>
                  </a:lnTo>
                  <a:lnTo>
                    <a:pt x="376" y="87"/>
                  </a:lnTo>
                  <a:lnTo>
                    <a:pt x="128" y="335"/>
                  </a:lnTo>
                  <a:lnTo>
                    <a:pt x="115" y="344"/>
                  </a:lnTo>
                  <a:lnTo>
                    <a:pt x="106" y="353"/>
                  </a:lnTo>
                  <a:lnTo>
                    <a:pt x="96" y="357"/>
                  </a:lnTo>
                  <a:lnTo>
                    <a:pt x="87" y="357"/>
                  </a:lnTo>
                  <a:lnTo>
                    <a:pt x="73" y="362"/>
                  </a:lnTo>
                  <a:lnTo>
                    <a:pt x="64" y="357"/>
                  </a:lnTo>
                  <a:lnTo>
                    <a:pt x="60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8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solidFill>
              <a:srgbClr val="CC33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700000" algn="ctr" rotWithShape="0">
                <a:schemeClr val="folHlink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330761" name="Rectangle 6">
              <a:extLst>
                <a:ext uri="{FF2B5EF4-FFF2-40B4-BE49-F238E27FC236}">
                  <a16:creationId xmlns:a16="http://schemas.microsoft.com/office/drawing/2014/main" id="{A4A8C8AB-B7AC-4A48-951B-86FC640F1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476"/>
              <a:ext cx="4834" cy="3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DC0E5"/>
                </a:gs>
              </a:gsLst>
              <a:lin ang="5400000" scaled="1"/>
            </a:gradFill>
            <a:ln>
              <a:noFill/>
            </a:ln>
            <a:effectLst>
              <a:outerShdw dist="53882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marL="223838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fr-FR" altLang="fr-FR" sz="2000" b="1">
                  <a:latin typeface="Arial" panose="020B0604020202020204" pitchFamily="34" charset="0"/>
                </a:rPr>
                <a:t>Sauvegardez les bases de données système après les </a:t>
              </a:r>
              <a:br>
                <a:rPr lang="fr-FR" altLang="fr-FR" sz="2000" b="1">
                  <a:latin typeface="Arial" panose="020B0604020202020204" pitchFamily="34" charset="0"/>
                </a:rPr>
              </a:br>
              <a:r>
                <a:rPr lang="fr-FR" altLang="fr-FR" sz="2000" b="1">
                  <a:latin typeface="Arial" panose="020B0604020202020204" pitchFamily="34" charset="0"/>
                </a:rPr>
                <a:t>avoir modifiées</a:t>
              </a:r>
              <a:endParaRPr lang="en-US" altLang="fr-FR" sz="2000" b="1">
                <a:latin typeface="Arial" panose="020B0604020202020204" pitchFamily="34" charset="0"/>
              </a:endParaRPr>
            </a:p>
          </p:txBody>
        </p:sp>
        <p:sp>
          <p:nvSpPr>
            <p:cNvPr id="330762" name="Rectangle 7">
              <a:extLst>
                <a:ext uri="{FF2B5EF4-FFF2-40B4-BE49-F238E27FC236}">
                  <a16:creationId xmlns:a16="http://schemas.microsoft.com/office/drawing/2014/main" id="{9719C70C-3AD5-4F5E-8A89-5A85D8CE8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" y="1480"/>
              <a:ext cx="352" cy="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249864" name="Freeform 8">
              <a:extLst>
                <a:ext uri="{FF2B5EF4-FFF2-40B4-BE49-F238E27FC236}">
                  <a16:creationId xmlns:a16="http://schemas.microsoft.com/office/drawing/2014/main" id="{E8EB7675-2097-4198-9652-471C0CA8E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" y="1403"/>
              <a:ext cx="391" cy="363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60" y="110"/>
                </a:cxn>
                <a:cxn ang="0">
                  <a:pos x="69" y="110"/>
                </a:cxn>
                <a:cxn ang="0">
                  <a:pos x="78" y="115"/>
                </a:cxn>
                <a:cxn ang="0">
                  <a:pos x="87" y="124"/>
                </a:cxn>
                <a:cxn ang="0">
                  <a:pos x="92" y="128"/>
                </a:cxn>
                <a:cxn ang="0">
                  <a:pos x="96" y="142"/>
                </a:cxn>
                <a:cxn ang="0">
                  <a:pos x="96" y="156"/>
                </a:cxn>
                <a:cxn ang="0">
                  <a:pos x="96" y="170"/>
                </a:cxn>
                <a:cxn ang="0">
                  <a:pos x="101" y="188"/>
                </a:cxn>
                <a:cxn ang="0">
                  <a:pos x="106" y="202"/>
                </a:cxn>
                <a:cxn ang="0">
                  <a:pos x="110" y="215"/>
                </a:cxn>
                <a:cxn ang="0">
                  <a:pos x="115" y="225"/>
                </a:cxn>
                <a:cxn ang="0">
                  <a:pos x="128" y="225"/>
                </a:cxn>
                <a:cxn ang="0">
                  <a:pos x="358" y="5"/>
                </a:cxn>
                <a:cxn ang="0">
                  <a:pos x="367" y="5"/>
                </a:cxn>
                <a:cxn ang="0">
                  <a:pos x="372" y="0"/>
                </a:cxn>
                <a:cxn ang="0">
                  <a:pos x="381" y="5"/>
                </a:cxn>
                <a:cxn ang="0">
                  <a:pos x="390" y="9"/>
                </a:cxn>
                <a:cxn ang="0">
                  <a:pos x="390" y="55"/>
                </a:cxn>
                <a:cxn ang="0">
                  <a:pos x="390" y="64"/>
                </a:cxn>
                <a:cxn ang="0">
                  <a:pos x="385" y="73"/>
                </a:cxn>
                <a:cxn ang="0">
                  <a:pos x="381" y="78"/>
                </a:cxn>
                <a:cxn ang="0">
                  <a:pos x="376" y="82"/>
                </a:cxn>
                <a:cxn ang="0">
                  <a:pos x="128" y="335"/>
                </a:cxn>
                <a:cxn ang="0">
                  <a:pos x="106" y="353"/>
                </a:cxn>
                <a:cxn ang="0">
                  <a:pos x="87" y="357"/>
                </a:cxn>
                <a:cxn ang="0">
                  <a:pos x="64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91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8" y="133"/>
                  </a:lnTo>
                  <a:lnTo>
                    <a:pt x="32" y="128"/>
                  </a:lnTo>
                  <a:lnTo>
                    <a:pt x="37" y="119"/>
                  </a:lnTo>
                  <a:lnTo>
                    <a:pt x="41" y="115"/>
                  </a:lnTo>
                  <a:lnTo>
                    <a:pt x="46" y="115"/>
                  </a:lnTo>
                  <a:lnTo>
                    <a:pt x="50" y="115"/>
                  </a:lnTo>
                  <a:lnTo>
                    <a:pt x="55" y="110"/>
                  </a:lnTo>
                  <a:lnTo>
                    <a:pt x="60" y="110"/>
                  </a:lnTo>
                  <a:lnTo>
                    <a:pt x="64" y="110"/>
                  </a:lnTo>
                  <a:lnTo>
                    <a:pt x="69" y="110"/>
                  </a:lnTo>
                  <a:lnTo>
                    <a:pt x="73" y="115"/>
                  </a:lnTo>
                  <a:lnTo>
                    <a:pt x="78" y="115"/>
                  </a:lnTo>
                  <a:lnTo>
                    <a:pt x="87" y="119"/>
                  </a:lnTo>
                  <a:lnTo>
                    <a:pt x="87" y="124"/>
                  </a:lnTo>
                  <a:lnTo>
                    <a:pt x="92" y="124"/>
                  </a:lnTo>
                  <a:lnTo>
                    <a:pt x="92" y="128"/>
                  </a:lnTo>
                  <a:lnTo>
                    <a:pt x="96" y="137"/>
                  </a:lnTo>
                  <a:lnTo>
                    <a:pt x="96" y="142"/>
                  </a:lnTo>
                  <a:lnTo>
                    <a:pt x="96" y="147"/>
                  </a:lnTo>
                  <a:lnTo>
                    <a:pt x="96" y="156"/>
                  </a:lnTo>
                  <a:lnTo>
                    <a:pt x="96" y="165"/>
                  </a:lnTo>
                  <a:lnTo>
                    <a:pt x="96" y="170"/>
                  </a:lnTo>
                  <a:lnTo>
                    <a:pt x="96" y="179"/>
                  </a:lnTo>
                  <a:lnTo>
                    <a:pt x="101" y="188"/>
                  </a:lnTo>
                  <a:lnTo>
                    <a:pt x="101" y="192"/>
                  </a:lnTo>
                  <a:lnTo>
                    <a:pt x="106" y="202"/>
                  </a:lnTo>
                  <a:lnTo>
                    <a:pt x="106" y="206"/>
                  </a:lnTo>
                  <a:lnTo>
                    <a:pt x="110" y="215"/>
                  </a:lnTo>
                  <a:lnTo>
                    <a:pt x="115" y="220"/>
                  </a:lnTo>
                  <a:lnTo>
                    <a:pt x="115" y="225"/>
                  </a:lnTo>
                  <a:lnTo>
                    <a:pt x="119" y="225"/>
                  </a:lnTo>
                  <a:lnTo>
                    <a:pt x="128" y="225"/>
                  </a:lnTo>
                  <a:lnTo>
                    <a:pt x="353" y="9"/>
                  </a:lnTo>
                  <a:lnTo>
                    <a:pt x="358" y="5"/>
                  </a:lnTo>
                  <a:lnTo>
                    <a:pt x="362" y="5"/>
                  </a:lnTo>
                  <a:lnTo>
                    <a:pt x="367" y="5"/>
                  </a:lnTo>
                  <a:lnTo>
                    <a:pt x="367" y="0"/>
                  </a:lnTo>
                  <a:lnTo>
                    <a:pt x="372" y="0"/>
                  </a:lnTo>
                  <a:lnTo>
                    <a:pt x="376" y="0"/>
                  </a:lnTo>
                  <a:lnTo>
                    <a:pt x="381" y="5"/>
                  </a:lnTo>
                  <a:lnTo>
                    <a:pt x="385" y="5"/>
                  </a:lnTo>
                  <a:lnTo>
                    <a:pt x="390" y="9"/>
                  </a:lnTo>
                  <a:lnTo>
                    <a:pt x="390" y="14"/>
                  </a:lnTo>
                  <a:lnTo>
                    <a:pt x="390" y="55"/>
                  </a:lnTo>
                  <a:lnTo>
                    <a:pt x="390" y="60"/>
                  </a:lnTo>
                  <a:lnTo>
                    <a:pt x="390" y="64"/>
                  </a:lnTo>
                  <a:lnTo>
                    <a:pt x="385" y="69"/>
                  </a:lnTo>
                  <a:lnTo>
                    <a:pt x="385" y="73"/>
                  </a:lnTo>
                  <a:lnTo>
                    <a:pt x="385" y="78"/>
                  </a:lnTo>
                  <a:lnTo>
                    <a:pt x="381" y="78"/>
                  </a:lnTo>
                  <a:lnTo>
                    <a:pt x="381" y="82"/>
                  </a:lnTo>
                  <a:lnTo>
                    <a:pt x="376" y="82"/>
                  </a:lnTo>
                  <a:lnTo>
                    <a:pt x="376" y="87"/>
                  </a:lnTo>
                  <a:lnTo>
                    <a:pt x="128" y="335"/>
                  </a:lnTo>
                  <a:lnTo>
                    <a:pt x="115" y="344"/>
                  </a:lnTo>
                  <a:lnTo>
                    <a:pt x="106" y="353"/>
                  </a:lnTo>
                  <a:lnTo>
                    <a:pt x="96" y="357"/>
                  </a:lnTo>
                  <a:lnTo>
                    <a:pt x="87" y="357"/>
                  </a:lnTo>
                  <a:lnTo>
                    <a:pt x="73" y="362"/>
                  </a:lnTo>
                  <a:lnTo>
                    <a:pt x="64" y="357"/>
                  </a:lnTo>
                  <a:lnTo>
                    <a:pt x="60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8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solidFill>
              <a:srgbClr val="CC33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700000" algn="ctr" rotWithShape="0">
                <a:schemeClr val="folHlink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330764" name="Rectangle 9">
              <a:extLst>
                <a:ext uri="{FF2B5EF4-FFF2-40B4-BE49-F238E27FC236}">
                  <a16:creationId xmlns:a16="http://schemas.microsoft.com/office/drawing/2014/main" id="{A863463F-7975-42FD-9BBB-7A9AB68C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2069"/>
              <a:ext cx="4834" cy="3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DC0E5"/>
                </a:gs>
              </a:gsLst>
              <a:lin ang="5400000" scaled="1"/>
            </a:gradFill>
            <a:ln>
              <a:noFill/>
            </a:ln>
            <a:effectLst>
              <a:outerShdw dist="53882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marL="223838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fr-FR" altLang="fr-FR" sz="2000" b="1">
                  <a:latin typeface="Arial" panose="020B0604020202020204" pitchFamily="34" charset="0"/>
                </a:rPr>
                <a:t>Planifiez des opérations de sauvegarde à un moment où </a:t>
              </a:r>
              <a:br>
                <a:rPr lang="fr-FR" altLang="fr-FR" sz="2000" b="1">
                  <a:latin typeface="Arial" panose="020B0604020202020204" pitchFamily="34" charset="0"/>
                </a:rPr>
              </a:br>
              <a:r>
                <a:rPr lang="fr-FR" altLang="fr-FR" sz="2000" b="1">
                  <a:latin typeface="Arial" panose="020B0604020202020204" pitchFamily="34" charset="0"/>
                </a:rPr>
                <a:t>l'activité de la base de données est faible</a:t>
              </a:r>
              <a:endParaRPr lang="en-US" altLang="fr-FR" sz="200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0765" name="Rectangle 10">
              <a:extLst>
                <a:ext uri="{FF2B5EF4-FFF2-40B4-BE49-F238E27FC236}">
                  <a16:creationId xmlns:a16="http://schemas.microsoft.com/office/drawing/2014/main" id="{201D164B-87CB-4CA5-A470-3DF5A7E2D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" y="2073"/>
              <a:ext cx="352" cy="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249867" name="Freeform 11">
              <a:extLst>
                <a:ext uri="{FF2B5EF4-FFF2-40B4-BE49-F238E27FC236}">
                  <a16:creationId xmlns:a16="http://schemas.microsoft.com/office/drawing/2014/main" id="{D4BD6942-BA12-4E40-B82B-58CD38FE0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" y="1996"/>
              <a:ext cx="391" cy="363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60" y="110"/>
                </a:cxn>
                <a:cxn ang="0">
                  <a:pos x="69" y="110"/>
                </a:cxn>
                <a:cxn ang="0">
                  <a:pos x="78" y="115"/>
                </a:cxn>
                <a:cxn ang="0">
                  <a:pos x="87" y="124"/>
                </a:cxn>
                <a:cxn ang="0">
                  <a:pos x="92" y="128"/>
                </a:cxn>
                <a:cxn ang="0">
                  <a:pos x="96" y="142"/>
                </a:cxn>
                <a:cxn ang="0">
                  <a:pos x="96" y="156"/>
                </a:cxn>
                <a:cxn ang="0">
                  <a:pos x="96" y="170"/>
                </a:cxn>
                <a:cxn ang="0">
                  <a:pos x="101" y="188"/>
                </a:cxn>
                <a:cxn ang="0">
                  <a:pos x="106" y="202"/>
                </a:cxn>
                <a:cxn ang="0">
                  <a:pos x="110" y="215"/>
                </a:cxn>
                <a:cxn ang="0">
                  <a:pos x="115" y="225"/>
                </a:cxn>
                <a:cxn ang="0">
                  <a:pos x="128" y="225"/>
                </a:cxn>
                <a:cxn ang="0">
                  <a:pos x="358" y="5"/>
                </a:cxn>
                <a:cxn ang="0">
                  <a:pos x="367" y="5"/>
                </a:cxn>
                <a:cxn ang="0">
                  <a:pos x="372" y="0"/>
                </a:cxn>
                <a:cxn ang="0">
                  <a:pos x="381" y="5"/>
                </a:cxn>
                <a:cxn ang="0">
                  <a:pos x="390" y="9"/>
                </a:cxn>
                <a:cxn ang="0">
                  <a:pos x="390" y="55"/>
                </a:cxn>
                <a:cxn ang="0">
                  <a:pos x="390" y="64"/>
                </a:cxn>
                <a:cxn ang="0">
                  <a:pos x="385" y="73"/>
                </a:cxn>
                <a:cxn ang="0">
                  <a:pos x="381" y="78"/>
                </a:cxn>
                <a:cxn ang="0">
                  <a:pos x="376" y="82"/>
                </a:cxn>
                <a:cxn ang="0">
                  <a:pos x="128" y="335"/>
                </a:cxn>
                <a:cxn ang="0">
                  <a:pos x="106" y="353"/>
                </a:cxn>
                <a:cxn ang="0">
                  <a:pos x="87" y="357"/>
                </a:cxn>
                <a:cxn ang="0">
                  <a:pos x="64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91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8" y="133"/>
                  </a:lnTo>
                  <a:lnTo>
                    <a:pt x="32" y="128"/>
                  </a:lnTo>
                  <a:lnTo>
                    <a:pt x="37" y="119"/>
                  </a:lnTo>
                  <a:lnTo>
                    <a:pt x="41" y="115"/>
                  </a:lnTo>
                  <a:lnTo>
                    <a:pt x="46" y="115"/>
                  </a:lnTo>
                  <a:lnTo>
                    <a:pt x="50" y="115"/>
                  </a:lnTo>
                  <a:lnTo>
                    <a:pt x="55" y="110"/>
                  </a:lnTo>
                  <a:lnTo>
                    <a:pt x="60" y="110"/>
                  </a:lnTo>
                  <a:lnTo>
                    <a:pt x="64" y="110"/>
                  </a:lnTo>
                  <a:lnTo>
                    <a:pt x="69" y="110"/>
                  </a:lnTo>
                  <a:lnTo>
                    <a:pt x="73" y="115"/>
                  </a:lnTo>
                  <a:lnTo>
                    <a:pt x="78" y="115"/>
                  </a:lnTo>
                  <a:lnTo>
                    <a:pt x="87" y="119"/>
                  </a:lnTo>
                  <a:lnTo>
                    <a:pt x="87" y="124"/>
                  </a:lnTo>
                  <a:lnTo>
                    <a:pt x="92" y="124"/>
                  </a:lnTo>
                  <a:lnTo>
                    <a:pt x="92" y="128"/>
                  </a:lnTo>
                  <a:lnTo>
                    <a:pt x="96" y="137"/>
                  </a:lnTo>
                  <a:lnTo>
                    <a:pt x="96" y="142"/>
                  </a:lnTo>
                  <a:lnTo>
                    <a:pt x="96" y="147"/>
                  </a:lnTo>
                  <a:lnTo>
                    <a:pt x="96" y="156"/>
                  </a:lnTo>
                  <a:lnTo>
                    <a:pt x="96" y="165"/>
                  </a:lnTo>
                  <a:lnTo>
                    <a:pt x="96" y="170"/>
                  </a:lnTo>
                  <a:lnTo>
                    <a:pt x="96" y="179"/>
                  </a:lnTo>
                  <a:lnTo>
                    <a:pt x="101" y="188"/>
                  </a:lnTo>
                  <a:lnTo>
                    <a:pt x="101" y="192"/>
                  </a:lnTo>
                  <a:lnTo>
                    <a:pt x="106" y="202"/>
                  </a:lnTo>
                  <a:lnTo>
                    <a:pt x="106" y="206"/>
                  </a:lnTo>
                  <a:lnTo>
                    <a:pt x="110" y="215"/>
                  </a:lnTo>
                  <a:lnTo>
                    <a:pt x="115" y="220"/>
                  </a:lnTo>
                  <a:lnTo>
                    <a:pt x="115" y="225"/>
                  </a:lnTo>
                  <a:lnTo>
                    <a:pt x="119" y="225"/>
                  </a:lnTo>
                  <a:lnTo>
                    <a:pt x="128" y="225"/>
                  </a:lnTo>
                  <a:lnTo>
                    <a:pt x="353" y="9"/>
                  </a:lnTo>
                  <a:lnTo>
                    <a:pt x="358" y="5"/>
                  </a:lnTo>
                  <a:lnTo>
                    <a:pt x="362" y="5"/>
                  </a:lnTo>
                  <a:lnTo>
                    <a:pt x="367" y="5"/>
                  </a:lnTo>
                  <a:lnTo>
                    <a:pt x="367" y="0"/>
                  </a:lnTo>
                  <a:lnTo>
                    <a:pt x="372" y="0"/>
                  </a:lnTo>
                  <a:lnTo>
                    <a:pt x="376" y="0"/>
                  </a:lnTo>
                  <a:lnTo>
                    <a:pt x="381" y="5"/>
                  </a:lnTo>
                  <a:lnTo>
                    <a:pt x="385" y="5"/>
                  </a:lnTo>
                  <a:lnTo>
                    <a:pt x="390" y="9"/>
                  </a:lnTo>
                  <a:lnTo>
                    <a:pt x="390" y="14"/>
                  </a:lnTo>
                  <a:lnTo>
                    <a:pt x="390" y="55"/>
                  </a:lnTo>
                  <a:lnTo>
                    <a:pt x="390" y="60"/>
                  </a:lnTo>
                  <a:lnTo>
                    <a:pt x="390" y="64"/>
                  </a:lnTo>
                  <a:lnTo>
                    <a:pt x="385" y="69"/>
                  </a:lnTo>
                  <a:lnTo>
                    <a:pt x="385" y="73"/>
                  </a:lnTo>
                  <a:lnTo>
                    <a:pt x="385" y="78"/>
                  </a:lnTo>
                  <a:lnTo>
                    <a:pt x="381" y="78"/>
                  </a:lnTo>
                  <a:lnTo>
                    <a:pt x="381" y="82"/>
                  </a:lnTo>
                  <a:lnTo>
                    <a:pt x="376" y="82"/>
                  </a:lnTo>
                  <a:lnTo>
                    <a:pt x="376" y="87"/>
                  </a:lnTo>
                  <a:lnTo>
                    <a:pt x="128" y="335"/>
                  </a:lnTo>
                  <a:lnTo>
                    <a:pt x="115" y="344"/>
                  </a:lnTo>
                  <a:lnTo>
                    <a:pt x="106" y="353"/>
                  </a:lnTo>
                  <a:lnTo>
                    <a:pt x="96" y="357"/>
                  </a:lnTo>
                  <a:lnTo>
                    <a:pt x="87" y="357"/>
                  </a:lnTo>
                  <a:lnTo>
                    <a:pt x="73" y="362"/>
                  </a:lnTo>
                  <a:lnTo>
                    <a:pt x="64" y="357"/>
                  </a:lnTo>
                  <a:lnTo>
                    <a:pt x="60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8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solidFill>
              <a:srgbClr val="CC33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700000" algn="ctr" rotWithShape="0">
                <a:schemeClr val="folHlink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249868" name="Rectangle 12">
              <a:extLst>
                <a:ext uri="{FF2B5EF4-FFF2-40B4-BE49-F238E27FC236}">
                  <a16:creationId xmlns:a16="http://schemas.microsoft.com/office/drawing/2014/main" id="{CCE49EE6-2A29-431D-96A3-52271B904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2662"/>
              <a:ext cx="4834" cy="360"/>
            </a:xfrm>
            <a:prstGeom prst="rect">
              <a:avLst/>
            </a:prstGeom>
            <a:gradFill rotWithShape="0">
              <a:gsLst>
                <a:gs pos="0">
                  <a:srgbClr val="FDC0E5">
                    <a:gamma/>
                    <a:tint val="0"/>
                    <a:invGamma/>
                  </a:srgbClr>
                </a:gs>
                <a:gs pos="100000">
                  <a:srgbClr val="FDC0E5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dist="53882" dir="2700000" algn="ctr" rotWithShape="0">
                <a:schemeClr val="folHlink"/>
              </a:outerShdw>
            </a:effectLst>
          </p:spPr>
          <p:txBody>
            <a:bodyPr wrap="none" lIns="90488" tIns="44450" rIns="90488" bIns="44450" anchor="ctr"/>
            <a:lstStyle/>
            <a:p>
              <a:pPr marL="223838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000" b="1">
                  <a:latin typeface="Arial" charset="0"/>
                  <a:cs typeface="+mn-cs"/>
                </a:rPr>
                <a:t>Créez des unités de sauvegarde</a:t>
              </a:r>
              <a:r>
                <a:rPr lang="en-US" sz="2000" b="1">
                  <a:latin typeface="Arial" charset="0"/>
                  <a:cs typeface="+mn-cs"/>
                </a:rPr>
                <a:t> </a:t>
              </a:r>
            </a:p>
          </p:txBody>
        </p:sp>
        <p:sp>
          <p:nvSpPr>
            <p:cNvPr id="330768" name="Rectangle 13">
              <a:extLst>
                <a:ext uri="{FF2B5EF4-FFF2-40B4-BE49-F238E27FC236}">
                  <a16:creationId xmlns:a16="http://schemas.microsoft.com/office/drawing/2014/main" id="{F9D74700-9D34-4637-A053-A9C4CB044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" y="2666"/>
              <a:ext cx="352" cy="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249870" name="Freeform 14">
              <a:extLst>
                <a:ext uri="{FF2B5EF4-FFF2-40B4-BE49-F238E27FC236}">
                  <a16:creationId xmlns:a16="http://schemas.microsoft.com/office/drawing/2014/main" id="{92E7A75F-FB6B-4F78-97C7-B773BB17B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" y="2589"/>
              <a:ext cx="391" cy="363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60" y="110"/>
                </a:cxn>
                <a:cxn ang="0">
                  <a:pos x="69" y="110"/>
                </a:cxn>
                <a:cxn ang="0">
                  <a:pos x="78" y="115"/>
                </a:cxn>
                <a:cxn ang="0">
                  <a:pos x="87" y="124"/>
                </a:cxn>
                <a:cxn ang="0">
                  <a:pos x="92" y="128"/>
                </a:cxn>
                <a:cxn ang="0">
                  <a:pos x="96" y="142"/>
                </a:cxn>
                <a:cxn ang="0">
                  <a:pos x="96" y="156"/>
                </a:cxn>
                <a:cxn ang="0">
                  <a:pos x="96" y="170"/>
                </a:cxn>
                <a:cxn ang="0">
                  <a:pos x="101" y="188"/>
                </a:cxn>
                <a:cxn ang="0">
                  <a:pos x="106" y="202"/>
                </a:cxn>
                <a:cxn ang="0">
                  <a:pos x="110" y="215"/>
                </a:cxn>
                <a:cxn ang="0">
                  <a:pos x="115" y="225"/>
                </a:cxn>
                <a:cxn ang="0">
                  <a:pos x="128" y="225"/>
                </a:cxn>
                <a:cxn ang="0">
                  <a:pos x="358" y="5"/>
                </a:cxn>
                <a:cxn ang="0">
                  <a:pos x="367" y="5"/>
                </a:cxn>
                <a:cxn ang="0">
                  <a:pos x="372" y="0"/>
                </a:cxn>
                <a:cxn ang="0">
                  <a:pos x="381" y="5"/>
                </a:cxn>
                <a:cxn ang="0">
                  <a:pos x="390" y="9"/>
                </a:cxn>
                <a:cxn ang="0">
                  <a:pos x="390" y="55"/>
                </a:cxn>
                <a:cxn ang="0">
                  <a:pos x="390" y="64"/>
                </a:cxn>
                <a:cxn ang="0">
                  <a:pos x="385" y="73"/>
                </a:cxn>
                <a:cxn ang="0">
                  <a:pos x="381" y="78"/>
                </a:cxn>
                <a:cxn ang="0">
                  <a:pos x="376" y="82"/>
                </a:cxn>
                <a:cxn ang="0">
                  <a:pos x="128" y="335"/>
                </a:cxn>
                <a:cxn ang="0">
                  <a:pos x="106" y="353"/>
                </a:cxn>
                <a:cxn ang="0">
                  <a:pos x="87" y="357"/>
                </a:cxn>
                <a:cxn ang="0">
                  <a:pos x="64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91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8" y="133"/>
                  </a:lnTo>
                  <a:lnTo>
                    <a:pt x="32" y="128"/>
                  </a:lnTo>
                  <a:lnTo>
                    <a:pt x="37" y="119"/>
                  </a:lnTo>
                  <a:lnTo>
                    <a:pt x="41" y="115"/>
                  </a:lnTo>
                  <a:lnTo>
                    <a:pt x="46" y="115"/>
                  </a:lnTo>
                  <a:lnTo>
                    <a:pt x="50" y="115"/>
                  </a:lnTo>
                  <a:lnTo>
                    <a:pt x="55" y="110"/>
                  </a:lnTo>
                  <a:lnTo>
                    <a:pt x="60" y="110"/>
                  </a:lnTo>
                  <a:lnTo>
                    <a:pt x="64" y="110"/>
                  </a:lnTo>
                  <a:lnTo>
                    <a:pt x="69" y="110"/>
                  </a:lnTo>
                  <a:lnTo>
                    <a:pt x="73" y="115"/>
                  </a:lnTo>
                  <a:lnTo>
                    <a:pt x="78" y="115"/>
                  </a:lnTo>
                  <a:lnTo>
                    <a:pt x="87" y="119"/>
                  </a:lnTo>
                  <a:lnTo>
                    <a:pt x="87" y="124"/>
                  </a:lnTo>
                  <a:lnTo>
                    <a:pt x="92" y="124"/>
                  </a:lnTo>
                  <a:lnTo>
                    <a:pt x="92" y="128"/>
                  </a:lnTo>
                  <a:lnTo>
                    <a:pt x="96" y="137"/>
                  </a:lnTo>
                  <a:lnTo>
                    <a:pt x="96" y="142"/>
                  </a:lnTo>
                  <a:lnTo>
                    <a:pt x="96" y="147"/>
                  </a:lnTo>
                  <a:lnTo>
                    <a:pt x="96" y="156"/>
                  </a:lnTo>
                  <a:lnTo>
                    <a:pt x="96" y="165"/>
                  </a:lnTo>
                  <a:lnTo>
                    <a:pt x="96" y="170"/>
                  </a:lnTo>
                  <a:lnTo>
                    <a:pt x="96" y="179"/>
                  </a:lnTo>
                  <a:lnTo>
                    <a:pt x="101" y="188"/>
                  </a:lnTo>
                  <a:lnTo>
                    <a:pt x="101" y="192"/>
                  </a:lnTo>
                  <a:lnTo>
                    <a:pt x="106" y="202"/>
                  </a:lnTo>
                  <a:lnTo>
                    <a:pt x="106" y="206"/>
                  </a:lnTo>
                  <a:lnTo>
                    <a:pt x="110" y="215"/>
                  </a:lnTo>
                  <a:lnTo>
                    <a:pt x="115" y="220"/>
                  </a:lnTo>
                  <a:lnTo>
                    <a:pt x="115" y="225"/>
                  </a:lnTo>
                  <a:lnTo>
                    <a:pt x="119" y="225"/>
                  </a:lnTo>
                  <a:lnTo>
                    <a:pt x="128" y="225"/>
                  </a:lnTo>
                  <a:lnTo>
                    <a:pt x="353" y="9"/>
                  </a:lnTo>
                  <a:lnTo>
                    <a:pt x="358" y="5"/>
                  </a:lnTo>
                  <a:lnTo>
                    <a:pt x="362" y="5"/>
                  </a:lnTo>
                  <a:lnTo>
                    <a:pt x="367" y="5"/>
                  </a:lnTo>
                  <a:lnTo>
                    <a:pt x="367" y="0"/>
                  </a:lnTo>
                  <a:lnTo>
                    <a:pt x="372" y="0"/>
                  </a:lnTo>
                  <a:lnTo>
                    <a:pt x="376" y="0"/>
                  </a:lnTo>
                  <a:lnTo>
                    <a:pt x="381" y="5"/>
                  </a:lnTo>
                  <a:lnTo>
                    <a:pt x="385" y="5"/>
                  </a:lnTo>
                  <a:lnTo>
                    <a:pt x="390" y="9"/>
                  </a:lnTo>
                  <a:lnTo>
                    <a:pt x="390" y="14"/>
                  </a:lnTo>
                  <a:lnTo>
                    <a:pt x="390" y="55"/>
                  </a:lnTo>
                  <a:lnTo>
                    <a:pt x="390" y="60"/>
                  </a:lnTo>
                  <a:lnTo>
                    <a:pt x="390" y="64"/>
                  </a:lnTo>
                  <a:lnTo>
                    <a:pt x="385" y="69"/>
                  </a:lnTo>
                  <a:lnTo>
                    <a:pt x="385" y="73"/>
                  </a:lnTo>
                  <a:lnTo>
                    <a:pt x="385" y="78"/>
                  </a:lnTo>
                  <a:lnTo>
                    <a:pt x="381" y="78"/>
                  </a:lnTo>
                  <a:lnTo>
                    <a:pt x="381" y="82"/>
                  </a:lnTo>
                  <a:lnTo>
                    <a:pt x="376" y="82"/>
                  </a:lnTo>
                  <a:lnTo>
                    <a:pt x="376" y="87"/>
                  </a:lnTo>
                  <a:lnTo>
                    <a:pt x="128" y="335"/>
                  </a:lnTo>
                  <a:lnTo>
                    <a:pt x="115" y="344"/>
                  </a:lnTo>
                  <a:lnTo>
                    <a:pt x="106" y="353"/>
                  </a:lnTo>
                  <a:lnTo>
                    <a:pt x="96" y="357"/>
                  </a:lnTo>
                  <a:lnTo>
                    <a:pt x="87" y="357"/>
                  </a:lnTo>
                  <a:lnTo>
                    <a:pt x="73" y="362"/>
                  </a:lnTo>
                  <a:lnTo>
                    <a:pt x="64" y="357"/>
                  </a:lnTo>
                  <a:lnTo>
                    <a:pt x="60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8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solidFill>
              <a:srgbClr val="CC33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700000" algn="ctr" rotWithShape="0">
                <a:schemeClr val="folHlink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330770" name="Rectangle 15">
              <a:extLst>
                <a:ext uri="{FF2B5EF4-FFF2-40B4-BE49-F238E27FC236}">
                  <a16:creationId xmlns:a16="http://schemas.microsoft.com/office/drawing/2014/main" id="{1643D90B-C973-4F4B-86EE-D3AC754EC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3255"/>
              <a:ext cx="4834" cy="3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DC0E5"/>
                </a:gs>
              </a:gsLst>
              <a:lin ang="5400000" scaled="1"/>
            </a:gradFill>
            <a:ln>
              <a:noFill/>
            </a:ln>
            <a:effectLst>
              <a:outerShdw dist="53882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marL="223838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fr-FR" altLang="fr-FR" sz="2000" b="1">
                  <a:latin typeface="Arial" panose="020B0604020202020204" pitchFamily="34" charset="0"/>
                </a:rPr>
                <a:t>Testez votre stratégie de sauvegarde</a:t>
              </a:r>
              <a:endParaRPr lang="en-US" altLang="fr-FR" sz="2000" b="1">
                <a:latin typeface="Arial" panose="020B0604020202020204" pitchFamily="34" charset="0"/>
              </a:endParaRPr>
            </a:p>
          </p:txBody>
        </p:sp>
        <p:sp>
          <p:nvSpPr>
            <p:cNvPr id="330771" name="Rectangle 16">
              <a:extLst>
                <a:ext uri="{FF2B5EF4-FFF2-40B4-BE49-F238E27FC236}">
                  <a16:creationId xmlns:a16="http://schemas.microsoft.com/office/drawing/2014/main" id="{535C6B9A-2B84-4594-97C6-41FCFAD99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" y="3259"/>
              <a:ext cx="352" cy="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249873" name="Freeform 17">
              <a:extLst>
                <a:ext uri="{FF2B5EF4-FFF2-40B4-BE49-F238E27FC236}">
                  <a16:creationId xmlns:a16="http://schemas.microsoft.com/office/drawing/2014/main" id="{D8A14227-5376-43AA-B5CE-76443AADC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" y="3182"/>
              <a:ext cx="391" cy="363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60" y="110"/>
                </a:cxn>
                <a:cxn ang="0">
                  <a:pos x="69" y="110"/>
                </a:cxn>
                <a:cxn ang="0">
                  <a:pos x="78" y="115"/>
                </a:cxn>
                <a:cxn ang="0">
                  <a:pos x="87" y="124"/>
                </a:cxn>
                <a:cxn ang="0">
                  <a:pos x="92" y="128"/>
                </a:cxn>
                <a:cxn ang="0">
                  <a:pos x="96" y="142"/>
                </a:cxn>
                <a:cxn ang="0">
                  <a:pos x="96" y="156"/>
                </a:cxn>
                <a:cxn ang="0">
                  <a:pos x="96" y="170"/>
                </a:cxn>
                <a:cxn ang="0">
                  <a:pos x="101" y="188"/>
                </a:cxn>
                <a:cxn ang="0">
                  <a:pos x="106" y="202"/>
                </a:cxn>
                <a:cxn ang="0">
                  <a:pos x="110" y="215"/>
                </a:cxn>
                <a:cxn ang="0">
                  <a:pos x="115" y="225"/>
                </a:cxn>
                <a:cxn ang="0">
                  <a:pos x="128" y="225"/>
                </a:cxn>
                <a:cxn ang="0">
                  <a:pos x="358" y="5"/>
                </a:cxn>
                <a:cxn ang="0">
                  <a:pos x="367" y="5"/>
                </a:cxn>
                <a:cxn ang="0">
                  <a:pos x="372" y="0"/>
                </a:cxn>
                <a:cxn ang="0">
                  <a:pos x="381" y="5"/>
                </a:cxn>
                <a:cxn ang="0">
                  <a:pos x="390" y="9"/>
                </a:cxn>
                <a:cxn ang="0">
                  <a:pos x="390" y="55"/>
                </a:cxn>
                <a:cxn ang="0">
                  <a:pos x="390" y="64"/>
                </a:cxn>
                <a:cxn ang="0">
                  <a:pos x="385" y="73"/>
                </a:cxn>
                <a:cxn ang="0">
                  <a:pos x="381" y="78"/>
                </a:cxn>
                <a:cxn ang="0">
                  <a:pos x="376" y="82"/>
                </a:cxn>
                <a:cxn ang="0">
                  <a:pos x="128" y="335"/>
                </a:cxn>
                <a:cxn ang="0">
                  <a:pos x="106" y="353"/>
                </a:cxn>
                <a:cxn ang="0">
                  <a:pos x="87" y="357"/>
                </a:cxn>
                <a:cxn ang="0">
                  <a:pos x="64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91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8" y="133"/>
                  </a:lnTo>
                  <a:lnTo>
                    <a:pt x="32" y="128"/>
                  </a:lnTo>
                  <a:lnTo>
                    <a:pt x="37" y="119"/>
                  </a:lnTo>
                  <a:lnTo>
                    <a:pt x="41" y="115"/>
                  </a:lnTo>
                  <a:lnTo>
                    <a:pt x="46" y="115"/>
                  </a:lnTo>
                  <a:lnTo>
                    <a:pt x="50" y="115"/>
                  </a:lnTo>
                  <a:lnTo>
                    <a:pt x="55" y="110"/>
                  </a:lnTo>
                  <a:lnTo>
                    <a:pt x="60" y="110"/>
                  </a:lnTo>
                  <a:lnTo>
                    <a:pt x="64" y="110"/>
                  </a:lnTo>
                  <a:lnTo>
                    <a:pt x="69" y="110"/>
                  </a:lnTo>
                  <a:lnTo>
                    <a:pt x="73" y="115"/>
                  </a:lnTo>
                  <a:lnTo>
                    <a:pt x="78" y="115"/>
                  </a:lnTo>
                  <a:lnTo>
                    <a:pt x="87" y="119"/>
                  </a:lnTo>
                  <a:lnTo>
                    <a:pt x="87" y="124"/>
                  </a:lnTo>
                  <a:lnTo>
                    <a:pt x="92" y="124"/>
                  </a:lnTo>
                  <a:lnTo>
                    <a:pt x="92" y="128"/>
                  </a:lnTo>
                  <a:lnTo>
                    <a:pt x="96" y="137"/>
                  </a:lnTo>
                  <a:lnTo>
                    <a:pt x="96" y="142"/>
                  </a:lnTo>
                  <a:lnTo>
                    <a:pt x="96" y="147"/>
                  </a:lnTo>
                  <a:lnTo>
                    <a:pt x="96" y="156"/>
                  </a:lnTo>
                  <a:lnTo>
                    <a:pt x="96" y="165"/>
                  </a:lnTo>
                  <a:lnTo>
                    <a:pt x="96" y="170"/>
                  </a:lnTo>
                  <a:lnTo>
                    <a:pt x="96" y="179"/>
                  </a:lnTo>
                  <a:lnTo>
                    <a:pt x="101" y="188"/>
                  </a:lnTo>
                  <a:lnTo>
                    <a:pt x="101" y="192"/>
                  </a:lnTo>
                  <a:lnTo>
                    <a:pt x="106" y="202"/>
                  </a:lnTo>
                  <a:lnTo>
                    <a:pt x="106" y="206"/>
                  </a:lnTo>
                  <a:lnTo>
                    <a:pt x="110" y="215"/>
                  </a:lnTo>
                  <a:lnTo>
                    <a:pt x="115" y="220"/>
                  </a:lnTo>
                  <a:lnTo>
                    <a:pt x="115" y="225"/>
                  </a:lnTo>
                  <a:lnTo>
                    <a:pt x="119" y="225"/>
                  </a:lnTo>
                  <a:lnTo>
                    <a:pt x="128" y="225"/>
                  </a:lnTo>
                  <a:lnTo>
                    <a:pt x="353" y="9"/>
                  </a:lnTo>
                  <a:lnTo>
                    <a:pt x="358" y="5"/>
                  </a:lnTo>
                  <a:lnTo>
                    <a:pt x="362" y="5"/>
                  </a:lnTo>
                  <a:lnTo>
                    <a:pt x="367" y="5"/>
                  </a:lnTo>
                  <a:lnTo>
                    <a:pt x="367" y="0"/>
                  </a:lnTo>
                  <a:lnTo>
                    <a:pt x="372" y="0"/>
                  </a:lnTo>
                  <a:lnTo>
                    <a:pt x="376" y="0"/>
                  </a:lnTo>
                  <a:lnTo>
                    <a:pt x="381" y="5"/>
                  </a:lnTo>
                  <a:lnTo>
                    <a:pt x="385" y="5"/>
                  </a:lnTo>
                  <a:lnTo>
                    <a:pt x="390" y="9"/>
                  </a:lnTo>
                  <a:lnTo>
                    <a:pt x="390" y="14"/>
                  </a:lnTo>
                  <a:lnTo>
                    <a:pt x="390" y="55"/>
                  </a:lnTo>
                  <a:lnTo>
                    <a:pt x="390" y="60"/>
                  </a:lnTo>
                  <a:lnTo>
                    <a:pt x="390" y="64"/>
                  </a:lnTo>
                  <a:lnTo>
                    <a:pt x="385" y="69"/>
                  </a:lnTo>
                  <a:lnTo>
                    <a:pt x="385" y="73"/>
                  </a:lnTo>
                  <a:lnTo>
                    <a:pt x="385" y="78"/>
                  </a:lnTo>
                  <a:lnTo>
                    <a:pt x="381" y="78"/>
                  </a:lnTo>
                  <a:lnTo>
                    <a:pt x="381" y="82"/>
                  </a:lnTo>
                  <a:lnTo>
                    <a:pt x="376" y="82"/>
                  </a:lnTo>
                  <a:lnTo>
                    <a:pt x="376" y="87"/>
                  </a:lnTo>
                  <a:lnTo>
                    <a:pt x="128" y="335"/>
                  </a:lnTo>
                  <a:lnTo>
                    <a:pt x="115" y="344"/>
                  </a:lnTo>
                  <a:lnTo>
                    <a:pt x="106" y="353"/>
                  </a:lnTo>
                  <a:lnTo>
                    <a:pt x="96" y="357"/>
                  </a:lnTo>
                  <a:lnTo>
                    <a:pt x="87" y="357"/>
                  </a:lnTo>
                  <a:lnTo>
                    <a:pt x="73" y="362"/>
                  </a:lnTo>
                  <a:lnTo>
                    <a:pt x="64" y="357"/>
                  </a:lnTo>
                  <a:lnTo>
                    <a:pt x="60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8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solidFill>
              <a:srgbClr val="CC339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700000" algn="ctr" rotWithShape="0">
                <a:schemeClr val="folHlink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</p:grpSp>
      <p:sp>
        <p:nvSpPr>
          <p:cNvPr id="330755" name="Rectangle 18">
            <a:extLst>
              <a:ext uri="{FF2B5EF4-FFF2-40B4-BE49-F238E27FC236}">
                <a16:creationId xmlns:a16="http://schemas.microsoft.com/office/drawing/2014/main" id="{7C3845C4-F413-463C-A3C7-6B859B064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sz="4000" b="1"/>
              <a:t>Conseils pratiques</a:t>
            </a:r>
          </a:p>
        </p:txBody>
      </p:sp>
      <p:sp>
        <p:nvSpPr>
          <p:cNvPr id="330756" name="Espace réservé du numéro de diapositive 2">
            <a:extLst>
              <a:ext uri="{FF2B5EF4-FFF2-40B4-BE49-F238E27FC236}">
                <a16:creationId xmlns:a16="http://schemas.microsoft.com/office/drawing/2014/main" id="{964663FB-A6FA-4AFF-95ED-7B353FD6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76A0E9-AED7-465C-B8C3-22E3C0BAFDF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30757" name="Espace réservé de la date 4">
            <a:extLst>
              <a:ext uri="{FF2B5EF4-FFF2-40B4-BE49-F238E27FC236}">
                <a16:creationId xmlns:a16="http://schemas.microsoft.com/office/drawing/2014/main" id="{17D7E7F5-9145-4AAF-9B48-591F070A39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solidFill>
                  <a:srgbClr val="898989"/>
                </a:solidFill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ransition/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4280E-C546-4277-AD16-68CAD446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863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7. Restauration de Base de Données</a:t>
            </a:r>
          </a:p>
        </p:txBody>
      </p:sp>
      <p:sp>
        <p:nvSpPr>
          <p:cNvPr id="331779" name="Espace réservé du contenu 2">
            <a:extLst>
              <a:ext uri="{FF2B5EF4-FFF2-40B4-BE49-F238E27FC236}">
                <a16:creationId xmlns:a16="http://schemas.microsoft.com/office/drawing/2014/main" id="{C7A1817B-A852-4968-AF6E-B7F8EAD4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25538"/>
            <a:ext cx="8642350" cy="51117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 b="1">
                <a:solidFill>
                  <a:srgbClr val="FF0000"/>
                </a:solidFill>
              </a:rPr>
              <a:t>7.1 Processus de récupération de SQL Server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7.2 Préparation de la restauration d’une BD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7.3 Restauration de sauvegardes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7.4 Restauration de BD à partir de différents types de sauvegardes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7.5 Restauration de BD système endommagées</a:t>
            </a:r>
          </a:p>
        </p:txBody>
      </p:sp>
      <p:sp>
        <p:nvSpPr>
          <p:cNvPr id="331780" name="Espace réservé du numéro de diapositive 3">
            <a:extLst>
              <a:ext uri="{FF2B5EF4-FFF2-40B4-BE49-F238E27FC236}">
                <a16:creationId xmlns:a16="http://schemas.microsoft.com/office/drawing/2014/main" id="{FE2B9BB9-E4F1-41D2-B9E2-5CFE5D00D8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2DEF37-4731-4DC4-8206-4D67AB6C543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31781" name="Espace réservé de la date 3">
            <a:extLst>
              <a:ext uri="{FF2B5EF4-FFF2-40B4-BE49-F238E27FC236}">
                <a16:creationId xmlns:a16="http://schemas.microsoft.com/office/drawing/2014/main" id="{71B25882-0C15-4239-9143-FF6374180E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itre 1">
            <a:extLst>
              <a:ext uri="{FF2B5EF4-FFF2-40B4-BE49-F238E27FC236}">
                <a16:creationId xmlns:a16="http://schemas.microsoft.com/office/drawing/2014/main" id="{CB8FE03F-E0FD-4EB3-BB36-AA7E7387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44450"/>
            <a:ext cx="8315325" cy="936625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7.1 Processus de récupération</a:t>
            </a:r>
            <a:br>
              <a:rPr lang="fr-FR" altLang="fr-FR" sz="4000" b="1"/>
            </a:br>
            <a:r>
              <a:rPr lang="fr-FR" altLang="fr-FR" sz="4000" b="1"/>
              <a:t>de SQL Server</a:t>
            </a:r>
          </a:p>
        </p:txBody>
      </p:sp>
      <p:sp>
        <p:nvSpPr>
          <p:cNvPr id="332803" name="Espace réservé du contenu 2">
            <a:extLst>
              <a:ext uri="{FF2B5EF4-FFF2-40B4-BE49-F238E27FC236}">
                <a16:creationId xmlns:a16="http://schemas.microsoft.com/office/drawing/2014/main" id="{39E9E03D-D3A1-45C4-8847-E4771BD7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25" y="1125538"/>
            <a:ext cx="7273925" cy="50403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SQL Server </a:t>
            </a:r>
            <a:r>
              <a:rPr lang="fr-FR" altLang="fr-FR" sz="3000" b="1">
                <a:solidFill>
                  <a:srgbClr val="FF0000"/>
                </a:solidFill>
              </a:rPr>
              <a:t>examine le LOG </a:t>
            </a:r>
            <a:r>
              <a:rPr lang="fr-FR" altLang="fr-FR" sz="3000"/>
              <a:t>depuis le </a:t>
            </a:r>
            <a:r>
              <a:rPr lang="fr-FR" altLang="fr-FR" sz="3000" b="1"/>
              <a:t>dernier CHECKPOINT </a:t>
            </a:r>
            <a:r>
              <a:rPr lang="fr-FR" altLang="fr-FR" sz="3000"/>
              <a:t>jusqu’au moment de la </a:t>
            </a:r>
            <a:r>
              <a:rPr lang="fr-FR" altLang="fr-FR" sz="3000" b="1"/>
              <a:t>panne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Si le LOG contient des </a:t>
            </a:r>
            <a:r>
              <a:rPr lang="fr-FR" altLang="fr-FR" sz="3000" b="1">
                <a:solidFill>
                  <a:srgbClr val="FF0000"/>
                </a:solidFill>
              </a:rPr>
              <a:t>transactions validées non encore écrites</a:t>
            </a:r>
            <a:r>
              <a:rPr lang="fr-FR" altLang="fr-FR" sz="3000"/>
              <a:t> dans la BD, </a:t>
            </a:r>
            <a:r>
              <a:rPr lang="fr-FR" altLang="fr-FR" sz="3000" b="1">
                <a:solidFill>
                  <a:srgbClr val="FF0000"/>
                </a:solidFill>
              </a:rPr>
              <a:t>les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modifications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sont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appliquées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dans la BD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Si le LOG contient des </a:t>
            </a:r>
            <a:r>
              <a:rPr lang="fr-FR" altLang="fr-FR" sz="3000" b="1">
                <a:solidFill>
                  <a:srgbClr val="FF0000"/>
                </a:solidFill>
              </a:rPr>
              <a:t>transactions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non validées</a:t>
            </a:r>
            <a:r>
              <a:rPr lang="fr-FR" altLang="fr-FR" sz="3000"/>
              <a:t>, elles sont </a:t>
            </a:r>
            <a:r>
              <a:rPr lang="fr-FR" altLang="fr-FR" sz="3000" b="1">
                <a:solidFill>
                  <a:srgbClr val="FF0000"/>
                </a:solidFill>
              </a:rPr>
              <a:t>annulées</a:t>
            </a:r>
          </a:p>
        </p:txBody>
      </p:sp>
      <p:sp>
        <p:nvSpPr>
          <p:cNvPr id="332804" name="Espace réservé du numéro de diapositive 3">
            <a:extLst>
              <a:ext uri="{FF2B5EF4-FFF2-40B4-BE49-F238E27FC236}">
                <a16:creationId xmlns:a16="http://schemas.microsoft.com/office/drawing/2014/main" id="{751C7D53-ED21-42E4-A446-BFFA5DEC76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C4B321-FEDD-4B6B-8C71-1ABCA8F553D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32805" name="Espace réservé de la date 2">
            <a:extLst>
              <a:ext uri="{FF2B5EF4-FFF2-40B4-BE49-F238E27FC236}">
                <a16:creationId xmlns:a16="http://schemas.microsoft.com/office/drawing/2014/main" id="{553ADC8A-A030-44E6-9FA2-62D8C38015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itre 1">
            <a:extLst>
              <a:ext uri="{FF2B5EF4-FFF2-40B4-BE49-F238E27FC236}">
                <a16:creationId xmlns:a16="http://schemas.microsoft.com/office/drawing/2014/main" id="{F745000C-DB6E-4509-9DA2-44ACA04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4450"/>
            <a:ext cx="8497888" cy="10795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Activités exécutées par SQL Server pendant le processus de restauration</a:t>
            </a:r>
          </a:p>
        </p:txBody>
      </p:sp>
      <p:sp>
        <p:nvSpPr>
          <p:cNvPr id="333827" name="Espace réservé du contenu 2">
            <a:extLst>
              <a:ext uri="{FF2B5EF4-FFF2-40B4-BE49-F238E27FC236}">
                <a16:creationId xmlns:a16="http://schemas.microsoft.com/office/drawing/2014/main" id="{9071A4AE-A3F7-4BA4-BE02-900A80832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96975"/>
            <a:ext cx="8064500" cy="49688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 SQL Server effectue un </a:t>
            </a:r>
            <a:r>
              <a:rPr lang="fr-FR" altLang="fr-FR" b="1">
                <a:solidFill>
                  <a:srgbClr val="FF0000"/>
                </a:solidFill>
              </a:rPr>
              <a:t>contrôle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de sécurité et ne restaure pas si :</a:t>
            </a:r>
          </a:p>
          <a:p>
            <a:pPr marL="0" lvl="1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BD existe </a:t>
            </a:r>
            <a:r>
              <a:rPr lang="fr-FR" altLang="fr-FR" sz="3000"/>
              <a:t>déjà</a:t>
            </a:r>
          </a:p>
          <a:p>
            <a:pPr marL="0" lvl="1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Fichiers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de BD sont </a:t>
            </a:r>
            <a:r>
              <a:rPr lang="fr-FR" altLang="fr-FR" sz="3000" b="1">
                <a:solidFill>
                  <a:srgbClr val="FF0000"/>
                </a:solidFill>
              </a:rPr>
              <a:t>différents</a:t>
            </a:r>
          </a:p>
          <a:p>
            <a:pPr marL="0" lvl="1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Fichiers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de BD sont </a:t>
            </a:r>
            <a:r>
              <a:rPr lang="fr-FR" altLang="fr-FR" sz="3000" b="1">
                <a:solidFill>
                  <a:srgbClr val="FF0000"/>
                </a:solidFill>
              </a:rPr>
              <a:t>incomplets</a:t>
            </a:r>
          </a:p>
          <a:p>
            <a:pPr marL="0" lvl="1" indent="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200"/>
              <a:t> Lors d’une restauration de BD à partir d’une sauvegarde complète, SQL Server </a:t>
            </a:r>
            <a:r>
              <a:rPr lang="fr-FR" altLang="fr-FR" sz="3200" b="1">
                <a:solidFill>
                  <a:srgbClr val="FF0000"/>
                </a:solidFill>
              </a:rPr>
              <a:t>reconstitue</a:t>
            </a:r>
            <a:r>
              <a:rPr lang="fr-FR" altLang="fr-FR" sz="3200"/>
              <a:t> </a:t>
            </a:r>
            <a:r>
              <a:rPr lang="fr-FR" altLang="fr-FR" sz="3200" b="1">
                <a:solidFill>
                  <a:srgbClr val="FF0000"/>
                </a:solidFill>
              </a:rPr>
              <a:t>le schéma</a:t>
            </a:r>
            <a:r>
              <a:rPr lang="fr-FR" altLang="fr-FR" sz="3200"/>
              <a:t> complet de la BD</a:t>
            </a:r>
          </a:p>
        </p:txBody>
      </p:sp>
      <p:sp>
        <p:nvSpPr>
          <p:cNvPr id="333828" name="Espace réservé du numéro de diapositive 3">
            <a:extLst>
              <a:ext uri="{FF2B5EF4-FFF2-40B4-BE49-F238E27FC236}">
                <a16:creationId xmlns:a16="http://schemas.microsoft.com/office/drawing/2014/main" id="{CC40818D-1880-4DB6-8EFB-7B6A24791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FC1D0E-D960-47E4-8B11-B7AF2EC4F47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33829" name="Espace réservé de la date 2">
            <a:extLst>
              <a:ext uri="{FF2B5EF4-FFF2-40B4-BE49-F238E27FC236}">
                <a16:creationId xmlns:a16="http://schemas.microsoft.com/office/drawing/2014/main" id="{0BD15791-3911-4926-9784-C869ADB276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B8968-40BB-4339-AEB6-6251EA06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863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7. Restauration de Base de Données</a:t>
            </a:r>
          </a:p>
        </p:txBody>
      </p:sp>
      <p:sp>
        <p:nvSpPr>
          <p:cNvPr id="334851" name="Espace réservé du contenu 2">
            <a:extLst>
              <a:ext uri="{FF2B5EF4-FFF2-40B4-BE49-F238E27FC236}">
                <a16:creationId xmlns:a16="http://schemas.microsoft.com/office/drawing/2014/main" id="{65C37A57-9A2A-4BC9-B03C-7BBA67A9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25538"/>
            <a:ext cx="8642350" cy="51117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7.1 Processus de récupération de SQL Server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 b="1">
                <a:solidFill>
                  <a:srgbClr val="FF0000"/>
                </a:solidFill>
              </a:rPr>
              <a:t>7.2 Préparation de la restauration d’une BD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7.3 Restauration de sauvegardes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7.4 Restauration de BD à partir de différents types de sauvegardes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7.5 Restauration de BD système endommagées</a:t>
            </a:r>
          </a:p>
        </p:txBody>
      </p:sp>
      <p:sp>
        <p:nvSpPr>
          <p:cNvPr id="334852" name="Espace réservé du numéro de diapositive 3">
            <a:extLst>
              <a:ext uri="{FF2B5EF4-FFF2-40B4-BE49-F238E27FC236}">
                <a16:creationId xmlns:a16="http://schemas.microsoft.com/office/drawing/2014/main" id="{34DCE5D9-B672-460C-96F8-C532349BF7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B668EA-767E-4F48-A71D-88C6DF57EE0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34853" name="Espace réservé de la date 3">
            <a:extLst>
              <a:ext uri="{FF2B5EF4-FFF2-40B4-BE49-F238E27FC236}">
                <a16:creationId xmlns:a16="http://schemas.microsoft.com/office/drawing/2014/main" id="{B095280D-2F88-4341-8FC7-D6F0239121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Titre 1">
            <a:extLst>
              <a:ext uri="{FF2B5EF4-FFF2-40B4-BE49-F238E27FC236}">
                <a16:creationId xmlns:a16="http://schemas.microsoft.com/office/drawing/2014/main" id="{D14E97D9-2DF8-46B1-8C30-2C72DC06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0"/>
            <a:ext cx="8243888" cy="11255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4000" b="1"/>
              <a:t>7.2 Préparation de la restauration d’une BD</a:t>
            </a:r>
          </a:p>
        </p:txBody>
      </p:sp>
      <p:sp>
        <p:nvSpPr>
          <p:cNvPr id="335875" name="Espace réservé du contenu 2">
            <a:extLst>
              <a:ext uri="{FF2B5EF4-FFF2-40B4-BE49-F238E27FC236}">
                <a16:creationId xmlns:a16="http://schemas.microsoft.com/office/drawing/2014/main" id="{4AA1BC2F-7B87-4262-BB6F-0969C6AE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125538"/>
            <a:ext cx="7777162" cy="52308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On </a:t>
            </a:r>
            <a:r>
              <a:rPr lang="fr-FR" altLang="fr-FR" b="1">
                <a:solidFill>
                  <a:srgbClr val="FF0000"/>
                </a:solidFill>
              </a:rPr>
              <a:t>doit vérifier </a:t>
            </a:r>
            <a:r>
              <a:rPr lang="fr-FR" altLang="fr-FR"/>
              <a:t>les sauvegardes pour </a:t>
            </a:r>
            <a:r>
              <a:rPr lang="fr-FR" altLang="fr-FR" b="1">
                <a:solidFill>
                  <a:srgbClr val="FF0000"/>
                </a:solidFill>
              </a:rPr>
              <a:t>s’assurer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que :</a:t>
            </a:r>
          </a:p>
          <a:p>
            <a:pPr lvl="1" eaLnBrk="1" hangingPunct="1">
              <a:lnSpc>
                <a:spcPct val="135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on </a:t>
            </a:r>
            <a:r>
              <a:rPr lang="fr-FR" altLang="fr-FR" sz="3000" b="1">
                <a:solidFill>
                  <a:srgbClr val="FF0000"/>
                </a:solidFill>
              </a:rPr>
              <a:t>restaure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les données et les objets </a:t>
            </a:r>
            <a:r>
              <a:rPr lang="fr-FR" altLang="fr-FR" sz="3000" b="1">
                <a:solidFill>
                  <a:srgbClr val="FF0000"/>
                </a:solidFill>
              </a:rPr>
              <a:t>voulus</a:t>
            </a:r>
          </a:p>
          <a:p>
            <a:pPr lvl="1" eaLnBrk="1" hangingPunct="1">
              <a:lnSpc>
                <a:spcPct val="135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la sauvegarde contient les </a:t>
            </a:r>
            <a:r>
              <a:rPr lang="fr-FR" altLang="fr-FR" sz="3000" b="1">
                <a:solidFill>
                  <a:srgbClr val="FF0000"/>
                </a:solidFill>
              </a:rPr>
              <a:t>informations valides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On doit exécuter des tâches nécessaires au lancement du processus de restauration</a:t>
            </a:r>
          </a:p>
        </p:txBody>
      </p:sp>
      <p:sp>
        <p:nvSpPr>
          <p:cNvPr id="335876" name="Espace réservé du numéro de diapositive 3">
            <a:extLst>
              <a:ext uri="{FF2B5EF4-FFF2-40B4-BE49-F238E27FC236}">
                <a16:creationId xmlns:a16="http://schemas.microsoft.com/office/drawing/2014/main" id="{F735337C-28EF-4DBE-8824-5814B871F5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3E6D89-EAF9-4924-9F68-3D9730481C4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35877" name="Espace réservé de la date 2">
            <a:extLst>
              <a:ext uri="{FF2B5EF4-FFF2-40B4-BE49-F238E27FC236}">
                <a16:creationId xmlns:a16="http://schemas.microsoft.com/office/drawing/2014/main" id="{91D31C12-B729-4148-BE2F-767513173D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itre 1">
            <a:extLst>
              <a:ext uri="{FF2B5EF4-FFF2-40B4-BE49-F238E27FC236}">
                <a16:creationId xmlns:a16="http://schemas.microsoft.com/office/drawing/2014/main" id="{85677589-7F15-4BAC-8BEF-DBAC4848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0"/>
            <a:ext cx="8243888" cy="836613"/>
          </a:xfrm>
        </p:spPr>
        <p:txBody>
          <a:bodyPr/>
          <a:lstStyle/>
          <a:p>
            <a:pPr eaLnBrk="1" hangingPunct="1"/>
            <a:r>
              <a:rPr lang="fr-FR" altLang="fr-FR" sz="3800" b="1"/>
              <a:t>Vérification des sauvegardes</a:t>
            </a:r>
          </a:p>
        </p:txBody>
      </p:sp>
      <p:sp>
        <p:nvSpPr>
          <p:cNvPr id="336899" name="Espace réservé du contenu 2">
            <a:extLst>
              <a:ext uri="{FF2B5EF4-FFF2-40B4-BE49-F238E27FC236}">
                <a16:creationId xmlns:a16="http://schemas.microsoft.com/office/drawing/2014/main" id="{E84AF352-4FF9-44B7-ABFC-0FEB34C8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08050"/>
            <a:ext cx="8207375" cy="52578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Instruction </a:t>
            </a:r>
            <a:r>
              <a:rPr lang="fr-FR" altLang="fr-FR" sz="3400" b="1">
                <a:solidFill>
                  <a:srgbClr val="FF0000"/>
                </a:solidFill>
              </a:rPr>
              <a:t>RESTORE HEADERONLY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Renvoie les </a:t>
            </a:r>
            <a:r>
              <a:rPr lang="fr-FR" altLang="fr-FR" sz="3000" b="1">
                <a:solidFill>
                  <a:srgbClr val="FF0000"/>
                </a:solidFill>
              </a:rPr>
              <a:t>informations d’en-tête </a:t>
            </a:r>
            <a:r>
              <a:rPr lang="fr-FR" altLang="fr-FR" sz="3000" b="1"/>
              <a:t>d’un </a:t>
            </a:r>
            <a:r>
              <a:rPr lang="fr-FR" altLang="fr-FR" sz="3000" b="1">
                <a:solidFill>
                  <a:srgbClr val="FF0000"/>
                </a:solidFill>
              </a:rPr>
              <a:t>fichier</a:t>
            </a:r>
            <a:r>
              <a:rPr lang="fr-FR" altLang="fr-FR" sz="3000" b="1"/>
              <a:t> </a:t>
            </a:r>
            <a:r>
              <a:rPr lang="fr-FR" altLang="fr-FR" sz="3000" b="1">
                <a:solidFill>
                  <a:srgbClr val="FF0000"/>
                </a:solidFill>
              </a:rPr>
              <a:t>de sauvegarde </a:t>
            </a:r>
            <a:r>
              <a:rPr lang="fr-FR" altLang="fr-FR" sz="3000" b="1"/>
              <a:t>ou d’un jeu de sauvegardes</a:t>
            </a:r>
            <a:r>
              <a:rPr lang="fr-FR" altLang="fr-FR" sz="3000"/>
              <a:t> : (</a:t>
            </a:r>
            <a:r>
              <a:rPr lang="fr-FR" altLang="fr-FR" sz="3000" i="1"/>
              <a:t>nom et description de fichier de sauvegarde, type de support, méthode de sauvegarde, date et heure de la sauvegarde, taille de la sauvegarde</a:t>
            </a:r>
            <a:r>
              <a:rPr lang="fr-FR" altLang="fr-FR" sz="3000"/>
              <a:t>)</a:t>
            </a:r>
          </a:p>
        </p:txBody>
      </p:sp>
      <p:sp>
        <p:nvSpPr>
          <p:cNvPr id="336900" name="Espace réservé du numéro de diapositive 3">
            <a:extLst>
              <a:ext uri="{FF2B5EF4-FFF2-40B4-BE49-F238E27FC236}">
                <a16:creationId xmlns:a16="http://schemas.microsoft.com/office/drawing/2014/main" id="{DA7DF7CC-2391-4127-99E6-CC6D64FEE0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5EAA13-5365-4AC7-BBEF-BA071EFCDF1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36901" name="Espace réservé de la date 2">
            <a:extLst>
              <a:ext uri="{FF2B5EF4-FFF2-40B4-BE49-F238E27FC236}">
                <a16:creationId xmlns:a16="http://schemas.microsoft.com/office/drawing/2014/main" id="{9E91D8FE-0962-475A-BF8B-715E7BE23B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itre 1">
            <a:extLst>
              <a:ext uri="{FF2B5EF4-FFF2-40B4-BE49-F238E27FC236}">
                <a16:creationId xmlns:a16="http://schemas.microsoft.com/office/drawing/2014/main" id="{E9AF70DF-D6FB-45F4-99D7-220A8063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0"/>
            <a:ext cx="8243888" cy="692150"/>
          </a:xfrm>
        </p:spPr>
        <p:txBody>
          <a:bodyPr/>
          <a:lstStyle/>
          <a:p>
            <a:pPr eaLnBrk="1" hangingPunct="1"/>
            <a:r>
              <a:rPr lang="fr-FR" altLang="fr-FR" sz="3800" b="1"/>
              <a:t>Vérification des sauvegardes (suite)</a:t>
            </a:r>
          </a:p>
        </p:txBody>
      </p:sp>
      <p:sp>
        <p:nvSpPr>
          <p:cNvPr id="337923" name="Espace réservé du contenu 2">
            <a:extLst>
              <a:ext uri="{FF2B5EF4-FFF2-40B4-BE49-F238E27FC236}">
                <a16:creationId xmlns:a16="http://schemas.microsoft.com/office/drawing/2014/main" id="{6E9BF511-1B60-4A32-A5F4-2B45D96C2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765175"/>
            <a:ext cx="7559675" cy="54721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Instruction </a:t>
            </a:r>
            <a:r>
              <a:rPr lang="fr-FR" altLang="fr-FR" sz="3400" b="1">
                <a:solidFill>
                  <a:srgbClr val="FF0000"/>
                </a:solidFill>
              </a:rPr>
              <a:t>RESTORE FILELISTONLY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:</a:t>
            </a:r>
          </a:p>
          <a:p>
            <a:pPr marL="503238" lvl="1" algn="just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Renvoie des </a:t>
            </a:r>
            <a:r>
              <a:rPr lang="fr-FR" altLang="fr-FR" sz="3000" b="1">
                <a:solidFill>
                  <a:srgbClr val="FF0000"/>
                </a:solidFill>
              </a:rPr>
              <a:t>informations sur les fichiers de BD ou de LOG d’origine </a:t>
            </a:r>
            <a:r>
              <a:rPr lang="fr-FR" altLang="fr-FR" sz="3000"/>
              <a:t>: (</a:t>
            </a:r>
            <a:r>
              <a:rPr lang="fr-FR" altLang="fr-FR" sz="3000" i="1"/>
              <a:t>noms logiques et physiques des fichiers de BD et de LOG, type de fichier (de BD ou de LOG), appartenance à un groupe de fichiers, taille du jeu de sauvegarde en MO, taille de fichier maximale autorisée en MO</a:t>
            </a:r>
            <a:r>
              <a:rPr lang="fr-FR" altLang="fr-FR" sz="3000"/>
              <a:t>)</a:t>
            </a:r>
          </a:p>
        </p:txBody>
      </p:sp>
      <p:sp>
        <p:nvSpPr>
          <p:cNvPr id="337924" name="Espace réservé du numéro de diapositive 3">
            <a:extLst>
              <a:ext uri="{FF2B5EF4-FFF2-40B4-BE49-F238E27FC236}">
                <a16:creationId xmlns:a16="http://schemas.microsoft.com/office/drawing/2014/main" id="{8FAA796A-CBD4-48E1-B650-BB7D10662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44546-C277-459A-AEA9-41D1210C153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37925" name="Espace réservé de la date 2">
            <a:extLst>
              <a:ext uri="{FF2B5EF4-FFF2-40B4-BE49-F238E27FC236}">
                <a16:creationId xmlns:a16="http://schemas.microsoft.com/office/drawing/2014/main" id="{989329DB-4BA6-448E-B5D4-9F7468DD1C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0ECF99C9-D4C2-44FC-8604-6B53F3B413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44450"/>
            <a:ext cx="8229600" cy="69215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1.3 Bases de données SQL Server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40963" name="Espace réservé du numéro de diapositive 3">
            <a:extLst>
              <a:ext uri="{FF2B5EF4-FFF2-40B4-BE49-F238E27FC236}">
                <a16:creationId xmlns:a16="http://schemas.microsoft.com/office/drawing/2014/main" id="{952E1CDC-FF22-4493-A706-515BE973A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F0856F-F665-4251-84F6-8A34957A87D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40964" name="Espace réservé du contenu 4">
            <a:extLst>
              <a:ext uri="{FF2B5EF4-FFF2-40B4-BE49-F238E27FC236}">
                <a16:creationId xmlns:a16="http://schemas.microsoft.com/office/drawing/2014/main" id="{4ED1DB23-3EA4-4C81-BBDA-7C43A6DE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765175"/>
            <a:ext cx="8104187" cy="5616575"/>
          </a:xfrm>
          <a:ln>
            <a:solidFill>
              <a:schemeClr val="tx1">
                <a:alpha val="96077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 b="1"/>
              <a:t>Extraction des métadonnées </a:t>
            </a:r>
            <a:r>
              <a:rPr lang="fr-FR" altLang="fr-FR"/>
              <a:t>:</a:t>
            </a:r>
          </a:p>
          <a:p>
            <a:pPr marL="400050" lvl="1" indent="0" eaLnBrk="1" hangingPunct="1">
              <a:spcBef>
                <a:spcPts val="600"/>
              </a:spcBef>
              <a:buFontTx/>
              <a:buChar char="-"/>
            </a:pPr>
            <a:r>
              <a:rPr lang="fr-FR" altLang="fr-FR"/>
              <a:t> Procédures stockées système</a:t>
            </a:r>
          </a:p>
          <a:p>
            <a:pPr marL="400050" lvl="1" indent="0" eaLnBrk="1" hangingPunct="1">
              <a:spcBef>
                <a:spcPts val="600"/>
              </a:spcBef>
              <a:buFontTx/>
              <a:buChar char="-"/>
            </a:pPr>
            <a:r>
              <a:rPr lang="fr-FR" altLang="fr-FR"/>
              <a:t> Fonctions système et de métadonnées.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 b="1"/>
              <a:t>Exemples de Procédures stockées système</a:t>
            </a:r>
            <a:endParaRPr lang="fr-FR" altLang="fr-FR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D4BF88F-B84D-4853-B8B6-52CFCA050311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924175"/>
          <a:ext cx="7777162" cy="3165477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1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Procédure</a:t>
                      </a:r>
                    </a:p>
                  </a:txBody>
                  <a:tcPr marL="35999" marR="35999" marT="35967" marB="35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Description</a:t>
                      </a:r>
                    </a:p>
                  </a:txBody>
                  <a:tcPr marL="35999" marR="35999" marT="35967" marB="35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sp_help</a:t>
                      </a:r>
                      <a:r>
                        <a:rPr kumimoji="0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[objet]</a:t>
                      </a:r>
                    </a:p>
                  </a:txBody>
                  <a:tcPr marL="35999" marR="35999" marT="35967" marB="359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Fournit des informations sur l’objet de BD spécifié</a:t>
                      </a:r>
                    </a:p>
                  </a:txBody>
                  <a:tcPr marL="35999" marR="35999" marT="35967" marB="359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sp_helpdb</a:t>
                      </a:r>
                      <a:r>
                        <a:rPr kumimoji="0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[BD]</a:t>
                      </a:r>
                    </a:p>
                  </a:txBody>
                  <a:tcPr marL="35999" marR="35999" marT="35967" marB="359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Fournit des informations sur la BD spécifiée</a:t>
                      </a:r>
                    </a:p>
                  </a:txBody>
                  <a:tcPr marL="35999" marR="35999" marT="35967" marB="359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sp_helpindex</a:t>
                      </a:r>
                      <a:r>
                        <a:rPr kumimoji="0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[Table]</a:t>
                      </a:r>
                    </a:p>
                  </a:txBody>
                  <a:tcPr marL="35999" marR="35999" marT="35967" marB="359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Fournit des informations sur l’index de la table spécifiée</a:t>
                      </a:r>
                    </a:p>
                  </a:txBody>
                  <a:tcPr marL="35999" marR="35999" marT="35967" marB="359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82" name="Espace réservé de la date 3">
            <a:extLst>
              <a:ext uri="{FF2B5EF4-FFF2-40B4-BE49-F238E27FC236}">
                <a16:creationId xmlns:a16="http://schemas.microsoft.com/office/drawing/2014/main" id="{75C97573-69FA-4DCC-A251-8ADA4190D1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itre 1">
            <a:extLst>
              <a:ext uri="{FF2B5EF4-FFF2-40B4-BE49-F238E27FC236}">
                <a16:creationId xmlns:a16="http://schemas.microsoft.com/office/drawing/2014/main" id="{31C8CB07-EC49-4567-BE39-55E8FD54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0"/>
            <a:ext cx="8243888" cy="836613"/>
          </a:xfrm>
        </p:spPr>
        <p:txBody>
          <a:bodyPr/>
          <a:lstStyle/>
          <a:p>
            <a:pPr eaLnBrk="1" hangingPunct="1"/>
            <a:r>
              <a:rPr lang="fr-FR" altLang="fr-FR" sz="3800" b="1"/>
              <a:t>Vérification des sauvegardes (suite)</a:t>
            </a:r>
          </a:p>
        </p:txBody>
      </p:sp>
      <p:sp>
        <p:nvSpPr>
          <p:cNvPr id="338947" name="Espace réservé du contenu 2">
            <a:extLst>
              <a:ext uri="{FF2B5EF4-FFF2-40B4-BE49-F238E27FC236}">
                <a16:creationId xmlns:a16="http://schemas.microsoft.com/office/drawing/2014/main" id="{7025A8A6-1626-42EC-BBEE-2E1EBA707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908050"/>
            <a:ext cx="8280400" cy="54737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Instruction </a:t>
            </a:r>
            <a:r>
              <a:rPr lang="fr-FR" altLang="fr-FR" sz="3400" b="1">
                <a:solidFill>
                  <a:srgbClr val="FF0000"/>
                </a:solidFill>
              </a:rPr>
              <a:t>RESTORE LABELONLY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Renvoie des </a:t>
            </a:r>
            <a:r>
              <a:rPr lang="fr-FR" altLang="fr-FR" sz="3000" b="1">
                <a:solidFill>
                  <a:srgbClr val="FF0000"/>
                </a:solidFill>
              </a:rPr>
              <a:t>informations sur le support de sauvegarde</a:t>
            </a:r>
            <a:r>
              <a:rPr lang="fr-FR" altLang="fr-FR" sz="3000"/>
              <a:t> contenant le fichier de sauvegarde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Instruction </a:t>
            </a:r>
            <a:r>
              <a:rPr lang="fr-FR" altLang="fr-FR" sz="3400" b="1">
                <a:solidFill>
                  <a:srgbClr val="FF0000"/>
                </a:solidFill>
              </a:rPr>
              <a:t>RESTORE VERIFYONLY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Vérifie que les </a:t>
            </a:r>
            <a:r>
              <a:rPr lang="fr-FR" altLang="fr-FR" sz="3000" b="1">
                <a:solidFill>
                  <a:srgbClr val="FF0000"/>
                </a:solidFill>
              </a:rPr>
              <a:t>fichiers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constituant le jeu de sauvegardes sont </a:t>
            </a:r>
            <a:r>
              <a:rPr lang="fr-FR" altLang="fr-FR" sz="3000" b="1">
                <a:solidFill>
                  <a:srgbClr val="FF0000"/>
                </a:solidFill>
              </a:rPr>
              <a:t>complets</a:t>
            </a:r>
            <a:r>
              <a:rPr lang="fr-FR" altLang="fr-FR" sz="3000"/>
              <a:t>,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Vérifie que toutes les </a:t>
            </a:r>
            <a:r>
              <a:rPr lang="fr-FR" altLang="fr-FR" sz="3000" b="1">
                <a:solidFill>
                  <a:srgbClr val="FF0000"/>
                </a:solidFill>
              </a:rPr>
              <a:t>sauvegardes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sont </a:t>
            </a:r>
            <a:r>
              <a:rPr lang="fr-FR" altLang="fr-FR" sz="3000" b="1">
                <a:solidFill>
                  <a:srgbClr val="FF0000"/>
                </a:solidFill>
              </a:rPr>
              <a:t>lisibles</a:t>
            </a:r>
          </a:p>
        </p:txBody>
      </p:sp>
      <p:sp>
        <p:nvSpPr>
          <p:cNvPr id="338948" name="Espace réservé du numéro de diapositive 3">
            <a:extLst>
              <a:ext uri="{FF2B5EF4-FFF2-40B4-BE49-F238E27FC236}">
                <a16:creationId xmlns:a16="http://schemas.microsoft.com/office/drawing/2014/main" id="{654BFF09-31E5-4326-864B-C5E20F71A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D349D8-A663-4FD6-BA92-0F66127316F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38949" name="Espace réservé de la date 2">
            <a:extLst>
              <a:ext uri="{FF2B5EF4-FFF2-40B4-BE49-F238E27FC236}">
                <a16:creationId xmlns:a16="http://schemas.microsoft.com/office/drawing/2014/main" id="{937AF7DC-3C87-4CF6-ACBA-3504A91373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Titre 1">
            <a:extLst>
              <a:ext uri="{FF2B5EF4-FFF2-40B4-BE49-F238E27FC236}">
                <a16:creationId xmlns:a16="http://schemas.microsoft.com/office/drawing/2014/main" id="{C6041D3A-4C14-4987-8108-B1881BEB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0"/>
            <a:ext cx="8243888" cy="1052513"/>
          </a:xfrm>
        </p:spPr>
        <p:txBody>
          <a:bodyPr/>
          <a:lstStyle/>
          <a:p>
            <a:pPr eaLnBrk="1" hangingPunct="1"/>
            <a:r>
              <a:rPr lang="fr-FR" altLang="fr-FR" sz="3800" b="1"/>
              <a:t>Exécution de tâches spécifiques avant la restauration de sauvegardes</a:t>
            </a:r>
          </a:p>
        </p:txBody>
      </p:sp>
      <p:sp>
        <p:nvSpPr>
          <p:cNvPr id="339971" name="Espace réservé du contenu 2">
            <a:extLst>
              <a:ext uri="{FF2B5EF4-FFF2-40B4-BE49-F238E27FC236}">
                <a16:creationId xmlns:a16="http://schemas.microsoft.com/office/drawing/2014/main" id="{DEC2F4FE-E5FE-4979-AAFF-D747978EE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07375" cy="51847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79388" indent="-250825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400"/>
              <a:t> </a:t>
            </a:r>
            <a:r>
              <a:rPr lang="fr-FR" altLang="fr-FR" sz="3400" b="1">
                <a:solidFill>
                  <a:srgbClr val="FF0000"/>
                </a:solidFill>
              </a:rPr>
              <a:t>Restriction de l’accès </a:t>
            </a:r>
            <a:r>
              <a:rPr lang="fr-FR" altLang="fr-FR" sz="3400"/>
              <a:t>à la BD</a:t>
            </a:r>
          </a:p>
          <a:p>
            <a:pPr marL="179388" indent="-250825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	- Limitez l’accès aux membres du rôle </a:t>
            </a:r>
            <a:r>
              <a:rPr lang="fr-FR" altLang="fr-FR" sz="3000" b="1"/>
              <a:t>db_owner</a:t>
            </a:r>
            <a:r>
              <a:rPr lang="fr-FR" altLang="fr-FR" sz="3000"/>
              <a:t>, </a:t>
            </a:r>
            <a:r>
              <a:rPr lang="fr-FR" altLang="fr-FR" sz="3000" b="1"/>
              <a:t>dbcreator</a:t>
            </a:r>
            <a:r>
              <a:rPr lang="fr-FR" altLang="fr-FR" sz="3000"/>
              <a:t> ou </a:t>
            </a:r>
            <a:r>
              <a:rPr lang="fr-FR" altLang="fr-FR" sz="3000" b="1"/>
              <a:t>sysadmin</a:t>
            </a:r>
          </a:p>
          <a:p>
            <a:pPr marL="179388" indent="-250825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400"/>
              <a:t> </a:t>
            </a:r>
            <a:r>
              <a:rPr lang="fr-FR" altLang="fr-FR" sz="3400" b="1">
                <a:solidFill>
                  <a:srgbClr val="FF0000"/>
                </a:solidFill>
              </a:rPr>
              <a:t>Sauvegarde du LOG </a:t>
            </a:r>
            <a:r>
              <a:rPr lang="fr-FR" altLang="fr-FR" sz="3400"/>
              <a:t>pour :</a:t>
            </a:r>
          </a:p>
          <a:p>
            <a:pPr marL="179388" indent="-250825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	- Assurer la cohérence de la BD</a:t>
            </a:r>
          </a:p>
          <a:p>
            <a:pPr marL="179388" indent="-250825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  - Capturer les modifications effectuées entre la dernière sauvegarde du LOG et le moment auquel la BD a été déconnectée</a:t>
            </a:r>
          </a:p>
        </p:txBody>
      </p:sp>
      <p:sp>
        <p:nvSpPr>
          <p:cNvPr id="339972" name="Espace réservé du numéro de diapositive 3">
            <a:extLst>
              <a:ext uri="{FF2B5EF4-FFF2-40B4-BE49-F238E27FC236}">
                <a16:creationId xmlns:a16="http://schemas.microsoft.com/office/drawing/2014/main" id="{351DF979-2D78-42D8-B917-5D2972622B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4B7478-931B-4006-A9A4-0C3217E5A77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39973" name="Espace réservé de la date 2">
            <a:extLst>
              <a:ext uri="{FF2B5EF4-FFF2-40B4-BE49-F238E27FC236}">
                <a16:creationId xmlns:a16="http://schemas.microsoft.com/office/drawing/2014/main" id="{B9854EAB-DF27-479B-AC10-983874BAEE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8CA8C-545D-44C0-880A-6F70A48D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863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7. Restauration de Base de Données</a:t>
            </a:r>
          </a:p>
        </p:txBody>
      </p:sp>
      <p:sp>
        <p:nvSpPr>
          <p:cNvPr id="340995" name="Espace réservé du contenu 2">
            <a:extLst>
              <a:ext uri="{FF2B5EF4-FFF2-40B4-BE49-F238E27FC236}">
                <a16:creationId xmlns:a16="http://schemas.microsoft.com/office/drawing/2014/main" id="{87D8689E-B1E3-426D-971E-A949324A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25538"/>
            <a:ext cx="8642350" cy="51117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7.1 Processus de récupération de SQL Server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7.2 Préparation de la restauration d’une BD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 b="1">
                <a:solidFill>
                  <a:srgbClr val="FF0000"/>
                </a:solidFill>
              </a:rPr>
              <a:t>7.3 Restauration de sauvegardes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7.4 Restauration de BD à partir de différents types de sauvegardes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7.5 Restauration de BD système endommagées</a:t>
            </a:r>
          </a:p>
        </p:txBody>
      </p:sp>
      <p:sp>
        <p:nvSpPr>
          <p:cNvPr id="340996" name="Espace réservé du numéro de diapositive 3">
            <a:extLst>
              <a:ext uri="{FF2B5EF4-FFF2-40B4-BE49-F238E27FC236}">
                <a16:creationId xmlns:a16="http://schemas.microsoft.com/office/drawing/2014/main" id="{B4348538-4569-4330-9D64-99C098E63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075C18-8EBC-4EE2-9A86-69D9D19998C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40997" name="Espace réservé de la date 3">
            <a:extLst>
              <a:ext uri="{FF2B5EF4-FFF2-40B4-BE49-F238E27FC236}">
                <a16:creationId xmlns:a16="http://schemas.microsoft.com/office/drawing/2014/main" id="{5B5B4400-1BD6-4F83-B3BE-E53EB816E5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itre 1">
            <a:extLst>
              <a:ext uri="{FF2B5EF4-FFF2-40B4-BE49-F238E27FC236}">
                <a16:creationId xmlns:a16="http://schemas.microsoft.com/office/drawing/2014/main" id="{2F505987-C346-4E7B-92CA-FDE44057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792163"/>
          </a:xfrm>
        </p:spPr>
        <p:txBody>
          <a:bodyPr/>
          <a:lstStyle/>
          <a:p>
            <a:pPr eaLnBrk="1" hangingPunct="1"/>
            <a:r>
              <a:rPr lang="fr-FR" altLang="fr-FR" sz="4000" b="1"/>
              <a:t>7.3 Restauration de sauvegardes</a:t>
            </a:r>
          </a:p>
        </p:txBody>
      </p:sp>
      <p:sp>
        <p:nvSpPr>
          <p:cNvPr id="342019" name="Espace réservé du contenu 2">
            <a:extLst>
              <a:ext uri="{FF2B5EF4-FFF2-40B4-BE49-F238E27FC236}">
                <a16:creationId xmlns:a16="http://schemas.microsoft.com/office/drawing/2014/main" id="{8FCA5337-10FF-4A4F-8690-85D2C717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836613"/>
            <a:ext cx="8424863" cy="55451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Par SQL Server Entreprise Manager ou l’instruction </a:t>
            </a:r>
            <a:r>
              <a:rPr lang="fr-FR" altLang="fr-FR" sz="3400" b="1">
                <a:solidFill>
                  <a:srgbClr val="FF0000"/>
                </a:solidFill>
              </a:rPr>
              <a:t>RESTORE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On peut spécifier des </a:t>
            </a:r>
            <a:r>
              <a:rPr lang="fr-FR" altLang="fr-FR" sz="3400" b="1">
                <a:solidFill>
                  <a:srgbClr val="FF0000"/>
                </a:solidFill>
              </a:rPr>
              <a:t>options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propres au type de sauvegarde qu’on veut restaurer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On peut aussi </a:t>
            </a:r>
            <a:r>
              <a:rPr lang="fr-FR" altLang="fr-FR" sz="3400" b="1">
                <a:solidFill>
                  <a:srgbClr val="FF0000"/>
                </a:solidFill>
              </a:rPr>
              <a:t>décider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si on désire </a:t>
            </a:r>
            <a:r>
              <a:rPr lang="fr-FR" altLang="fr-FR" sz="3400" b="1">
                <a:solidFill>
                  <a:srgbClr val="FF0000"/>
                </a:solidFill>
              </a:rPr>
              <a:t>lancer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le processus de récupération </a:t>
            </a:r>
            <a:r>
              <a:rPr lang="fr-FR" altLang="fr-FR" sz="3400" b="1">
                <a:solidFill>
                  <a:srgbClr val="FF0000"/>
                </a:solidFill>
              </a:rPr>
              <a:t>après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chaque opération de </a:t>
            </a:r>
            <a:r>
              <a:rPr lang="fr-FR" altLang="fr-FR" sz="3400" b="1">
                <a:solidFill>
                  <a:srgbClr val="FF0000"/>
                </a:solidFill>
              </a:rPr>
              <a:t>restauration</a:t>
            </a:r>
          </a:p>
        </p:txBody>
      </p:sp>
      <p:sp>
        <p:nvSpPr>
          <p:cNvPr id="342020" name="Espace réservé du numéro de diapositive 3">
            <a:extLst>
              <a:ext uri="{FF2B5EF4-FFF2-40B4-BE49-F238E27FC236}">
                <a16:creationId xmlns:a16="http://schemas.microsoft.com/office/drawing/2014/main" id="{7E040D0D-9E7C-4A52-AB1E-B0D29F5344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9F4D78-1C63-4BB8-A17D-313C85632D3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42021" name="Espace réservé de la date 2">
            <a:extLst>
              <a:ext uri="{FF2B5EF4-FFF2-40B4-BE49-F238E27FC236}">
                <a16:creationId xmlns:a16="http://schemas.microsoft.com/office/drawing/2014/main" id="{B8B1B27D-254B-488D-A927-FEB40931EE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itre 1">
            <a:extLst>
              <a:ext uri="{FF2B5EF4-FFF2-40B4-BE49-F238E27FC236}">
                <a16:creationId xmlns:a16="http://schemas.microsoft.com/office/drawing/2014/main" id="{4B113696-0CE3-4E1B-AC2E-1A3F52AD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792163"/>
          </a:xfrm>
        </p:spPr>
        <p:txBody>
          <a:bodyPr/>
          <a:lstStyle/>
          <a:p>
            <a:pPr eaLnBrk="1" hangingPunct="1"/>
            <a:r>
              <a:rPr lang="fr-FR" altLang="fr-FR" sz="3800" b="1"/>
              <a:t>Utilisation de l’instruction RESTORE</a:t>
            </a:r>
          </a:p>
        </p:txBody>
      </p:sp>
      <p:sp>
        <p:nvSpPr>
          <p:cNvPr id="343043" name="Espace réservé du contenu 2">
            <a:extLst>
              <a:ext uri="{FF2B5EF4-FFF2-40B4-BE49-F238E27FC236}">
                <a16:creationId xmlns:a16="http://schemas.microsoft.com/office/drawing/2014/main" id="{17A74661-3B82-4999-9D2B-02AD05AD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908050"/>
            <a:ext cx="8208962" cy="51847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On </a:t>
            </a:r>
            <a:r>
              <a:rPr lang="fr-FR" altLang="fr-FR" sz="3400" b="1">
                <a:solidFill>
                  <a:srgbClr val="FF0000"/>
                </a:solidFill>
              </a:rPr>
              <a:t>n’a pas à supprimer la BD </a:t>
            </a:r>
            <a:r>
              <a:rPr lang="fr-FR" altLang="fr-FR" sz="3400"/>
              <a:t>endommagée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SQL Server </a:t>
            </a:r>
            <a:r>
              <a:rPr lang="fr-FR" altLang="fr-FR" sz="3400" b="1">
                <a:solidFill>
                  <a:srgbClr val="FF0000"/>
                </a:solidFill>
              </a:rPr>
              <a:t>crée automatiquement </a:t>
            </a:r>
            <a:r>
              <a:rPr lang="fr-FR" altLang="fr-FR" sz="3400"/>
              <a:t>les fichiers et les objets de BD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Les </a:t>
            </a:r>
            <a:r>
              <a:rPr lang="fr-FR" altLang="fr-FR" sz="3400" b="1">
                <a:solidFill>
                  <a:srgbClr val="FF0000"/>
                </a:solidFill>
              </a:rPr>
              <a:t>options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de restauration permettent de </a:t>
            </a:r>
            <a:r>
              <a:rPr lang="fr-FR" altLang="fr-FR" sz="3400" b="1">
                <a:solidFill>
                  <a:srgbClr val="FF0000"/>
                </a:solidFill>
              </a:rPr>
              <a:t>détailler la façon de restaurer </a:t>
            </a:r>
            <a:r>
              <a:rPr lang="fr-FR" altLang="fr-FR" sz="3400"/>
              <a:t>les sauvegardes</a:t>
            </a:r>
          </a:p>
        </p:txBody>
      </p:sp>
      <p:sp>
        <p:nvSpPr>
          <p:cNvPr id="343044" name="Espace réservé du numéro de diapositive 3">
            <a:extLst>
              <a:ext uri="{FF2B5EF4-FFF2-40B4-BE49-F238E27FC236}">
                <a16:creationId xmlns:a16="http://schemas.microsoft.com/office/drawing/2014/main" id="{B2AF3CAF-8D6B-4E3E-84C3-92AD5122BF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C7B91F-9BBD-45DE-8F05-89135E9E989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43045" name="Espace réservé de la date 2">
            <a:extLst>
              <a:ext uri="{FF2B5EF4-FFF2-40B4-BE49-F238E27FC236}">
                <a16:creationId xmlns:a16="http://schemas.microsoft.com/office/drawing/2014/main" id="{BB8C2FC4-4BB6-4885-A29C-197652428F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itre 1">
            <a:extLst>
              <a:ext uri="{FF2B5EF4-FFF2-40B4-BE49-F238E27FC236}">
                <a16:creationId xmlns:a16="http://schemas.microsoft.com/office/drawing/2014/main" id="{83C8F093-80C2-434A-B856-49A90071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-26988"/>
            <a:ext cx="8713787" cy="576263"/>
          </a:xfrm>
        </p:spPr>
        <p:txBody>
          <a:bodyPr/>
          <a:lstStyle/>
          <a:p>
            <a:pPr eaLnBrk="1" hangingPunct="1"/>
            <a:r>
              <a:rPr lang="fr-FR" altLang="fr-FR" sz="3800" b="1"/>
              <a:t>Syntaxe partielle</a:t>
            </a:r>
          </a:p>
        </p:txBody>
      </p:sp>
      <p:sp>
        <p:nvSpPr>
          <p:cNvPr id="344067" name="Espace réservé du contenu 2">
            <a:extLst>
              <a:ext uri="{FF2B5EF4-FFF2-40B4-BE49-F238E27FC236}">
                <a16:creationId xmlns:a16="http://schemas.microsoft.com/office/drawing/2014/main" id="{D3092883-3BEB-48DF-B64C-B9D1A7E3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549275"/>
            <a:ext cx="8496300" cy="59055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</a:rPr>
              <a:t>RESTORE DATABASE 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{BD|@var_nom_bd}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[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</a:rPr>
              <a:t>FROM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 &lt;unité_sauvegarde&gt; [,…n]]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[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</a:rPr>
              <a:t>WITH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    [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</a:rPr>
              <a:t>FILE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=numérofichier]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    [[,]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</a:rPr>
              <a:t>MOVE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 ‘nom_fichier_logique’ TO ‘nom_fichier_SE’]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    [[,]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</a:rPr>
              <a:t>REPLACE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]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    [[,] {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</a:rPr>
              <a:t>NORECOVERY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|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</a:rPr>
              <a:t>RECOVERY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|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</a:rPr>
              <a:t>STANDBY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=   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    nom_fichier_annulation}]]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    [[,]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</a:rPr>
              <a:t>RESTART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]]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/>
              <a:t>Où 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&lt;unité_sauvegarde&gt;</a:t>
            </a:r>
            <a:r>
              <a:rPr lang="fr-FR" altLang="fr-FR" sz="2800">
                <a:solidFill>
                  <a:srgbClr val="7030A0"/>
                </a:solidFill>
              </a:rPr>
              <a:t> </a:t>
            </a:r>
            <a:r>
              <a:rPr lang="fr-FR" altLang="fr-FR" sz="2800"/>
              <a:t>représente :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{{unité_sauvegarde|@var_nom_unité_sauvegarde}|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{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</a:rPr>
              <a:t>DISK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|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</a:rPr>
              <a:t>TAPE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|</a:t>
            </a:r>
            <a:r>
              <a:rPr lang="fr-FR" altLang="fr-FR" sz="2800" b="1">
                <a:solidFill>
                  <a:srgbClr val="7030A0"/>
                </a:solidFill>
                <a:latin typeface="Calibri Light" panose="020F0302020204030204" pitchFamily="34" charset="0"/>
              </a:rPr>
              <a:t>PIPE</a:t>
            </a: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}=‘unité_sauvegarde_temporaire’|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800">
                <a:solidFill>
                  <a:srgbClr val="7030A0"/>
                </a:solidFill>
                <a:latin typeface="Calibri Light" panose="020F0302020204030204" pitchFamily="34" charset="0"/>
              </a:rPr>
              <a:t>@var_nom_unité_sauvegarde_temporaire}}</a:t>
            </a:r>
          </a:p>
        </p:txBody>
      </p:sp>
      <p:sp>
        <p:nvSpPr>
          <p:cNvPr id="344068" name="Espace réservé du numéro de diapositive 3">
            <a:extLst>
              <a:ext uri="{FF2B5EF4-FFF2-40B4-BE49-F238E27FC236}">
                <a16:creationId xmlns:a16="http://schemas.microsoft.com/office/drawing/2014/main" id="{BCA25E4E-CCE5-4CE5-833E-EB0E46BE6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2AD7D4-D358-49F6-8F5C-011C43C52FB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44069" name="Espace réservé de la date 2">
            <a:extLst>
              <a:ext uri="{FF2B5EF4-FFF2-40B4-BE49-F238E27FC236}">
                <a16:creationId xmlns:a16="http://schemas.microsoft.com/office/drawing/2014/main" id="{8C29F6E6-1EC1-498D-A5A4-986E6995A9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itre 1">
            <a:extLst>
              <a:ext uri="{FF2B5EF4-FFF2-40B4-BE49-F238E27FC236}">
                <a16:creationId xmlns:a16="http://schemas.microsoft.com/office/drawing/2014/main" id="{6E1A2036-2326-4F65-AC31-70C3FB01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647700"/>
          </a:xfrm>
        </p:spPr>
        <p:txBody>
          <a:bodyPr/>
          <a:lstStyle/>
          <a:p>
            <a:pPr eaLnBrk="1" hangingPunct="1"/>
            <a:r>
              <a:rPr lang="fr-FR" altLang="fr-FR" sz="3800" b="1"/>
              <a:t>Exemple</a:t>
            </a:r>
          </a:p>
        </p:txBody>
      </p:sp>
      <p:sp>
        <p:nvSpPr>
          <p:cNvPr id="345091" name="Espace réservé du contenu 2">
            <a:extLst>
              <a:ext uri="{FF2B5EF4-FFF2-40B4-BE49-F238E27FC236}">
                <a16:creationId xmlns:a16="http://schemas.microsoft.com/office/drawing/2014/main" id="{BC2A80D2-B7E1-4E68-BB34-DA70E62D6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36613"/>
            <a:ext cx="8135937" cy="51847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	</a:t>
            </a: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</a:rPr>
              <a:t>USE master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</a:rPr>
              <a:t>	</a:t>
            </a:r>
            <a:r>
              <a:rPr lang="fr-FR" altLang="fr-FR" b="1">
                <a:solidFill>
                  <a:srgbClr val="7030A0"/>
                </a:solidFill>
                <a:latin typeface="Calibri Light" panose="020F0302020204030204" pitchFamily="34" charset="0"/>
              </a:rPr>
              <a:t>RESTORE</a:t>
            </a: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</a:rPr>
              <a:t> DATABASE Northwind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</a:rPr>
              <a:t>	FROM NwinBac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sym typeface="Wingdings" panose="05000000000000000000" pitchFamily="2" charset="2"/>
              </a:rPr>
              <a:t> Restauration de la BD Northwind à partir d’un fichier de sauvegarde permanent</a:t>
            </a:r>
            <a:endParaRPr lang="fr-FR" altLang="fr-FR"/>
          </a:p>
        </p:txBody>
      </p:sp>
      <p:sp>
        <p:nvSpPr>
          <p:cNvPr id="345092" name="Espace réservé du numéro de diapositive 3">
            <a:extLst>
              <a:ext uri="{FF2B5EF4-FFF2-40B4-BE49-F238E27FC236}">
                <a16:creationId xmlns:a16="http://schemas.microsoft.com/office/drawing/2014/main" id="{3DA85559-091A-4834-877A-7DD231950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6A5622-EE32-41FB-878B-C888DFBAE3F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45093" name="Espace réservé de la date 2">
            <a:extLst>
              <a:ext uri="{FF2B5EF4-FFF2-40B4-BE49-F238E27FC236}">
                <a16:creationId xmlns:a16="http://schemas.microsoft.com/office/drawing/2014/main" id="{F7801B40-5FD4-46DA-86EB-F8E518AF69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itre 1">
            <a:extLst>
              <a:ext uri="{FF2B5EF4-FFF2-40B4-BE49-F238E27FC236}">
                <a16:creationId xmlns:a16="http://schemas.microsoft.com/office/drawing/2014/main" id="{DC3420EF-46C1-4CC6-BB5A-C8DB679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115888"/>
            <a:ext cx="8964613" cy="576262"/>
          </a:xfrm>
        </p:spPr>
        <p:txBody>
          <a:bodyPr/>
          <a:lstStyle/>
          <a:p>
            <a:pPr eaLnBrk="1" hangingPunct="1"/>
            <a:r>
              <a:rPr lang="fr-FR" altLang="fr-FR" sz="3800" b="1"/>
              <a:t>Lancement du processus de récupération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0C5716-C267-4903-AE87-85B23623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981075"/>
            <a:ext cx="7848600" cy="4968875"/>
          </a:xfrm>
          <a:ln>
            <a:solidFill>
              <a:schemeClr val="accent1"/>
            </a:solidFill>
          </a:ln>
        </p:spPr>
        <p:txBody>
          <a:bodyPr lIns="36000" tIns="36000" rIns="36000" bIns="36000" rtlCol="0">
            <a:noAutofit/>
          </a:bodyPr>
          <a:lstStyle/>
          <a:p>
            <a:pPr marL="0" indent="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Utilisation de l’option </a:t>
            </a:r>
            <a:r>
              <a:rPr lang="fr-FR" b="1" dirty="0">
                <a:solidFill>
                  <a:srgbClr val="FF0000"/>
                </a:solidFill>
              </a:rPr>
              <a:t>RECOVERY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(par défaut) :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FF0000"/>
                </a:solidFill>
              </a:rPr>
              <a:t>A utiliser lors </a:t>
            </a:r>
            <a:r>
              <a:rPr lang="fr-FR" sz="3000" dirty="0"/>
              <a:t>de la restauration du </a:t>
            </a:r>
            <a:r>
              <a:rPr lang="fr-FR" sz="3000" b="1" dirty="0">
                <a:solidFill>
                  <a:srgbClr val="FF0000"/>
                </a:solidFill>
              </a:rPr>
              <a:t>dernier</a:t>
            </a:r>
            <a:r>
              <a:rPr lang="fr-FR" sz="3000" dirty="0">
                <a:solidFill>
                  <a:srgbClr val="FF0000"/>
                </a:solidFill>
              </a:rPr>
              <a:t> </a:t>
            </a:r>
            <a:r>
              <a:rPr lang="fr-FR" sz="3000" b="1" dirty="0">
                <a:solidFill>
                  <a:srgbClr val="FF0000"/>
                </a:solidFill>
              </a:rPr>
              <a:t>LOG </a:t>
            </a:r>
            <a:r>
              <a:rPr lang="fr-FR" sz="3000" dirty="0"/>
              <a:t>ou dans le cadre d’une restauration complète de BD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b="1" dirty="0">
                <a:solidFill>
                  <a:srgbClr val="FF0000"/>
                </a:solidFill>
              </a:rPr>
              <a:t>A ne pas utiliser si</a:t>
            </a:r>
            <a:r>
              <a:rPr lang="fr-FR" sz="3000" dirty="0">
                <a:solidFill>
                  <a:srgbClr val="FF0000"/>
                </a:solidFill>
              </a:rPr>
              <a:t> </a:t>
            </a:r>
            <a:r>
              <a:rPr lang="fr-FR" sz="3000" dirty="0"/>
              <a:t>d’autres journaux de transactions ou d’autres sauvegardes différentielles doivent être restaurées</a:t>
            </a:r>
          </a:p>
        </p:txBody>
      </p:sp>
      <p:sp>
        <p:nvSpPr>
          <p:cNvPr id="346116" name="Espace réservé du numéro de diapositive 3">
            <a:extLst>
              <a:ext uri="{FF2B5EF4-FFF2-40B4-BE49-F238E27FC236}">
                <a16:creationId xmlns:a16="http://schemas.microsoft.com/office/drawing/2014/main" id="{47FEB8AB-CC3D-4A11-B0E4-9E236F139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B9D41C-C168-43A6-8D00-031D7CE1265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46117" name="Espace réservé de la date 3">
            <a:extLst>
              <a:ext uri="{FF2B5EF4-FFF2-40B4-BE49-F238E27FC236}">
                <a16:creationId xmlns:a16="http://schemas.microsoft.com/office/drawing/2014/main" id="{1D8361CB-CC2C-4521-B5B6-87572D9B54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itre 1">
            <a:extLst>
              <a:ext uri="{FF2B5EF4-FFF2-40B4-BE49-F238E27FC236}">
                <a16:creationId xmlns:a16="http://schemas.microsoft.com/office/drawing/2014/main" id="{1C9F550F-B88E-4D92-9034-1A7586E2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15888"/>
            <a:ext cx="8064500" cy="1081087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Lancement du processus de récupération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2D8C6-7C64-4895-AA74-35D0CB43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484313"/>
            <a:ext cx="7632700" cy="4537075"/>
          </a:xfrm>
          <a:ln>
            <a:solidFill>
              <a:schemeClr val="accent1"/>
            </a:solidFill>
          </a:ln>
        </p:spPr>
        <p:txBody>
          <a:bodyPr lIns="36000" tIns="36000" rIns="36000" bIns="36000" rtlCol="0"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dirty="0"/>
              <a:t>Utilisation de l’option </a:t>
            </a:r>
            <a:r>
              <a:rPr lang="fr-FR" sz="3400" b="1" dirty="0">
                <a:solidFill>
                  <a:srgbClr val="FF0000"/>
                </a:solidFill>
              </a:rPr>
              <a:t>RECOVERY</a:t>
            </a:r>
            <a:r>
              <a:rPr lang="fr-FR" sz="3400" dirty="0">
                <a:solidFill>
                  <a:srgbClr val="FF0000"/>
                </a:solidFill>
              </a:rPr>
              <a:t> </a:t>
            </a:r>
            <a:r>
              <a:rPr lang="fr-FR" sz="3400" dirty="0"/>
              <a:t>(</a:t>
            </a:r>
            <a:r>
              <a:rPr lang="fr-FR" sz="3400" b="1" dirty="0"/>
              <a:t>suite</a:t>
            </a:r>
            <a:r>
              <a:rPr lang="fr-FR" sz="3400" dirty="0"/>
              <a:t>) :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400" dirty="0"/>
              <a:t> SQL Server </a:t>
            </a:r>
            <a:r>
              <a:rPr lang="fr-FR" sz="3400" b="1" dirty="0">
                <a:solidFill>
                  <a:srgbClr val="FF0000"/>
                </a:solidFill>
              </a:rPr>
              <a:t>annule</a:t>
            </a:r>
            <a:r>
              <a:rPr lang="fr-FR" sz="3400" dirty="0">
                <a:solidFill>
                  <a:srgbClr val="FF0000"/>
                </a:solidFill>
              </a:rPr>
              <a:t> </a:t>
            </a:r>
            <a:r>
              <a:rPr lang="fr-FR" sz="3400" dirty="0"/>
              <a:t>les </a:t>
            </a:r>
            <a:r>
              <a:rPr lang="fr-FR" sz="3400" b="1" dirty="0">
                <a:solidFill>
                  <a:srgbClr val="FF0000"/>
                </a:solidFill>
              </a:rPr>
              <a:t>transactions non validées</a:t>
            </a:r>
            <a:r>
              <a:rPr lang="fr-FR" sz="3400" b="1" dirty="0"/>
              <a:t> </a:t>
            </a:r>
            <a:r>
              <a:rPr lang="fr-FR" sz="3400" dirty="0"/>
              <a:t>dans le LOG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400" b="1" dirty="0"/>
              <a:t> </a:t>
            </a:r>
            <a:r>
              <a:rPr lang="fr-FR" sz="3400" b="1" dirty="0">
                <a:solidFill>
                  <a:srgbClr val="FF0000"/>
                </a:solidFill>
              </a:rPr>
              <a:t>transmet</a:t>
            </a:r>
            <a:r>
              <a:rPr lang="fr-FR" sz="3400" dirty="0">
                <a:solidFill>
                  <a:srgbClr val="FF0000"/>
                </a:solidFill>
              </a:rPr>
              <a:t> </a:t>
            </a:r>
            <a:r>
              <a:rPr lang="fr-FR" sz="3400" dirty="0"/>
              <a:t>les </a:t>
            </a:r>
            <a:r>
              <a:rPr lang="fr-FR" sz="3400" b="1" dirty="0">
                <a:solidFill>
                  <a:srgbClr val="FF0000"/>
                </a:solidFill>
              </a:rPr>
              <a:t>transactions validées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400" dirty="0"/>
              <a:t> Permet </a:t>
            </a:r>
            <a:r>
              <a:rPr lang="fr-FR" sz="3400" b="1" dirty="0">
                <a:solidFill>
                  <a:srgbClr val="FF0000"/>
                </a:solidFill>
              </a:rPr>
              <a:t>d’accéder</a:t>
            </a:r>
            <a:r>
              <a:rPr lang="fr-FR" sz="3400" dirty="0"/>
              <a:t> à la BD</a:t>
            </a:r>
          </a:p>
        </p:txBody>
      </p:sp>
      <p:sp>
        <p:nvSpPr>
          <p:cNvPr id="347140" name="Espace réservé du numéro de diapositive 3">
            <a:extLst>
              <a:ext uri="{FF2B5EF4-FFF2-40B4-BE49-F238E27FC236}">
                <a16:creationId xmlns:a16="http://schemas.microsoft.com/office/drawing/2014/main" id="{717C2390-CF30-4980-B0E6-52274FB5C7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5569A1-A076-4001-9203-457B377E54C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47141" name="Espace réservé de la date 3">
            <a:extLst>
              <a:ext uri="{FF2B5EF4-FFF2-40B4-BE49-F238E27FC236}">
                <a16:creationId xmlns:a16="http://schemas.microsoft.com/office/drawing/2014/main" id="{FBEB0ED3-D877-4597-9EA8-F7B96FC060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Titre 1">
            <a:extLst>
              <a:ext uri="{FF2B5EF4-FFF2-40B4-BE49-F238E27FC236}">
                <a16:creationId xmlns:a16="http://schemas.microsoft.com/office/drawing/2014/main" id="{9D36A1B3-142A-4F54-AEAA-A7C643EC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15888"/>
            <a:ext cx="8280400" cy="9366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Lancement du processus de récupération (suite)</a:t>
            </a:r>
          </a:p>
        </p:txBody>
      </p:sp>
      <p:sp>
        <p:nvSpPr>
          <p:cNvPr id="348163" name="Espace réservé du contenu 2">
            <a:extLst>
              <a:ext uri="{FF2B5EF4-FFF2-40B4-BE49-F238E27FC236}">
                <a16:creationId xmlns:a16="http://schemas.microsoft.com/office/drawing/2014/main" id="{D1AD8897-E9B7-4674-AF0B-8AC7DD31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125538"/>
            <a:ext cx="7921625" cy="48958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Utilisation de l’option </a:t>
            </a:r>
            <a:r>
              <a:rPr lang="fr-FR" altLang="fr-FR" b="1">
                <a:solidFill>
                  <a:srgbClr val="FF0000"/>
                </a:solidFill>
              </a:rPr>
              <a:t>NORECOVERY</a:t>
            </a:r>
            <a:r>
              <a:rPr lang="fr-FR" altLang="fr-FR" b="1"/>
              <a:t> :</a:t>
            </a:r>
            <a:endParaRPr lang="fr-FR" altLang="fr-FR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 b="1"/>
              <a:t> </a:t>
            </a:r>
            <a:r>
              <a:rPr lang="fr-FR" altLang="fr-FR" b="1">
                <a:solidFill>
                  <a:srgbClr val="FF0000"/>
                </a:solidFill>
              </a:rPr>
              <a:t>A utiliser </a:t>
            </a:r>
            <a:r>
              <a:rPr lang="fr-FR" altLang="fr-FR"/>
              <a:t>pour restaurer </a:t>
            </a:r>
            <a:r>
              <a:rPr lang="fr-FR" altLang="fr-FR" b="1"/>
              <a:t>toutes</a:t>
            </a:r>
            <a:r>
              <a:rPr lang="fr-FR" altLang="fr-FR"/>
              <a:t> les sauvegardes </a:t>
            </a:r>
            <a:r>
              <a:rPr lang="fr-FR" altLang="fr-FR" b="1">
                <a:solidFill>
                  <a:srgbClr val="FF0000"/>
                </a:solidFill>
              </a:rPr>
              <a:t>sauf la dernière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SQL Server </a:t>
            </a:r>
            <a:r>
              <a:rPr lang="fr-FR" altLang="fr-FR" b="1">
                <a:solidFill>
                  <a:srgbClr val="FF0000"/>
                </a:solidFill>
              </a:rPr>
              <a:t>n’annule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 b="1">
                <a:solidFill>
                  <a:srgbClr val="FF0000"/>
                </a:solidFill>
              </a:rPr>
              <a:t>pas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les </a:t>
            </a:r>
            <a:r>
              <a:rPr lang="fr-FR" altLang="fr-FR" b="1">
                <a:solidFill>
                  <a:srgbClr val="FF0000"/>
                </a:solidFill>
              </a:rPr>
              <a:t>transactions non validées</a:t>
            </a:r>
            <a:r>
              <a:rPr lang="fr-FR" altLang="fr-FR" b="1"/>
              <a:t> </a:t>
            </a:r>
            <a:r>
              <a:rPr lang="fr-FR" altLang="fr-FR"/>
              <a:t>dans le LOG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</a:t>
            </a:r>
            <a:r>
              <a:rPr lang="fr-FR" altLang="fr-FR" b="1">
                <a:solidFill>
                  <a:srgbClr val="FF0000"/>
                </a:solidFill>
              </a:rPr>
              <a:t>ne transmet pas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les transactions </a:t>
            </a:r>
            <a:r>
              <a:rPr lang="fr-FR" altLang="fr-FR" b="1">
                <a:solidFill>
                  <a:srgbClr val="FF0000"/>
                </a:solidFill>
              </a:rPr>
              <a:t>validées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La </a:t>
            </a:r>
            <a:r>
              <a:rPr lang="fr-FR" altLang="fr-FR" b="1">
                <a:solidFill>
                  <a:srgbClr val="FF0000"/>
                </a:solidFill>
              </a:rPr>
              <a:t>BD ne peut pas être utilisée </a:t>
            </a:r>
            <a:r>
              <a:rPr lang="fr-FR" altLang="fr-FR"/>
              <a:t>tant qu’elle n’est pas récupérée</a:t>
            </a:r>
            <a:endParaRPr lang="fr-FR" altLang="fr-FR" b="1"/>
          </a:p>
        </p:txBody>
      </p:sp>
      <p:sp>
        <p:nvSpPr>
          <p:cNvPr id="348164" name="Espace réservé du numéro de diapositive 3">
            <a:extLst>
              <a:ext uri="{FF2B5EF4-FFF2-40B4-BE49-F238E27FC236}">
                <a16:creationId xmlns:a16="http://schemas.microsoft.com/office/drawing/2014/main" id="{1F212A87-E1CF-4CF0-8E7F-51A9A6A7D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C7F883-B33F-489A-ADCE-893C48450C6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48165" name="Espace réservé de la date 2">
            <a:extLst>
              <a:ext uri="{FF2B5EF4-FFF2-40B4-BE49-F238E27FC236}">
                <a16:creationId xmlns:a16="http://schemas.microsoft.com/office/drawing/2014/main" id="{FF66C1F2-5BB2-4AD4-82C0-C4E126212E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457FDBC7-B563-49CC-878F-29F9BFACC8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71438"/>
            <a:ext cx="8229600" cy="836612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1.3 Bases de données SQL Server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41987" name="Espace réservé du numéro de diapositive 3">
            <a:extLst>
              <a:ext uri="{FF2B5EF4-FFF2-40B4-BE49-F238E27FC236}">
                <a16:creationId xmlns:a16="http://schemas.microsoft.com/office/drawing/2014/main" id="{53AF60CD-2EE7-48A4-823F-D8DFAD594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517E6C-0CBE-41E0-8438-0E5910FB790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41988" name="Espace réservé du contenu 4">
            <a:extLst>
              <a:ext uri="{FF2B5EF4-FFF2-40B4-BE49-F238E27FC236}">
                <a16:creationId xmlns:a16="http://schemas.microsoft.com/office/drawing/2014/main" id="{A6675D61-BBC7-4986-9536-6F69179E8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052513"/>
            <a:ext cx="7786688" cy="51625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b="1" u="sng"/>
              <a:t>Exemple :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	</a:t>
            </a:r>
            <a:r>
              <a:rPr lang="fr-FR" altLang="fr-FR" b="1" i="1">
                <a:solidFill>
                  <a:srgbClr val="C00000"/>
                </a:solidFill>
              </a:rPr>
              <a:t>EXEC sp_help Employes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 sz="2000" b="1" i="1"/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sym typeface="Wingdings" panose="05000000000000000000" pitchFamily="2" charset="2"/>
              </a:rPr>
              <a:t>  Exécution d’une procédure stockée système  afin d’obtenir des informations sur la table Employes</a:t>
            </a:r>
            <a:endParaRPr lang="fr-FR" altLang="fr-FR"/>
          </a:p>
        </p:txBody>
      </p:sp>
      <p:sp>
        <p:nvSpPr>
          <p:cNvPr id="41989" name="Espace réservé de la date 2">
            <a:extLst>
              <a:ext uri="{FF2B5EF4-FFF2-40B4-BE49-F238E27FC236}">
                <a16:creationId xmlns:a16="http://schemas.microsoft.com/office/drawing/2014/main" id="{7134B9FE-FEEB-4B08-A553-8A291798C4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itre 1">
            <a:extLst>
              <a:ext uri="{FF2B5EF4-FFF2-40B4-BE49-F238E27FC236}">
                <a16:creationId xmlns:a16="http://schemas.microsoft.com/office/drawing/2014/main" id="{9F59B5DC-A854-46B9-BE79-60B9A51A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115888"/>
            <a:ext cx="8964613" cy="576262"/>
          </a:xfrm>
        </p:spPr>
        <p:txBody>
          <a:bodyPr/>
          <a:lstStyle/>
          <a:p>
            <a:pPr eaLnBrk="1" hangingPunct="1"/>
            <a:r>
              <a:rPr lang="fr-FR" altLang="fr-FR" sz="4000" b="1"/>
              <a:t>Définition des options de restauration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68496CC-0A51-4358-A06B-E87F78C1B5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6725" y="927100"/>
          <a:ext cx="8208963" cy="5165725"/>
        </p:xfrm>
        <a:graphic>
          <a:graphicData uri="http://schemas.openxmlformats.org/drawingml/2006/table">
            <a:tbl>
              <a:tblPr/>
              <a:tblGrid>
                <a:gridCol w="216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Option RESTORE</a:t>
                      </a:r>
                    </a:p>
                  </a:txBody>
                  <a:tcPr marL="35997" marR="35997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Description</a:t>
                      </a:r>
                    </a:p>
                  </a:txBody>
                  <a:tcPr marL="35997" marR="35997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4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FILE</a:t>
                      </a:r>
                    </a:p>
                  </a:txBody>
                  <a:tcPr marL="35997" marR="35997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180000" marR="0" lvl="0" indent="-18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Restaure une sauvegarde particulière</a:t>
                      </a:r>
                    </a:p>
                    <a:p>
                      <a:pPr marL="180000" marR="0" lvl="0" indent="-18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On doit indiquer un numéro de fichier</a:t>
                      </a:r>
                    </a:p>
                  </a:txBody>
                  <a:tcPr marL="35997" marR="35997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RESTART</a:t>
                      </a:r>
                    </a:p>
                  </a:txBody>
                  <a:tcPr marL="35997" marR="35997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180000" marR="0" lvl="0" indent="-18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altLang="fr-FR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Reprend une opération de récupération interrompue</a:t>
                      </a:r>
                    </a:p>
                  </a:txBody>
                  <a:tcPr marL="35997" marR="35997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61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MOVE</a:t>
                      </a:r>
                      <a:r>
                        <a:rPr kumimoji="0" lang="fr-FR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… </a:t>
                      </a:r>
                      <a:r>
                        <a:rPr kumimoji="0" lang="fr-FR" alt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</a:t>
                      </a:r>
                    </a:p>
                  </a:txBody>
                  <a:tcPr marL="35997" marR="35997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180000" marR="0" lvl="0" indent="-18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Indique un emplacement de restauration des fichiers de sauvegarde</a:t>
                      </a:r>
                    </a:p>
                    <a:p>
                      <a:pPr marL="180000" marR="0" lvl="0" indent="-18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 utiliser pour effectuer une restauration sur un </a:t>
                      </a:r>
                      <a:r>
                        <a:rPr kumimoji="0" lang="fr-FR" alt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autre disque</a:t>
                      </a: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, serveur ou ordinateur SQL Server de secours</a:t>
                      </a:r>
                    </a:p>
                  </a:txBody>
                  <a:tcPr marL="35997" marR="35997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75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REPLACE</a:t>
                      </a:r>
                    </a:p>
                  </a:txBody>
                  <a:tcPr marL="35997" marR="35997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180000" marR="0" lvl="0" indent="-18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altLang="fr-FR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Remplace une BD existante</a:t>
                      </a:r>
                    </a:p>
                    <a:p>
                      <a:pPr marL="180000" marR="0" lvl="0" indent="-180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altLang="fr-FR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SQL Server n’effectue pas de contrôle de sécurité</a:t>
                      </a:r>
                    </a:p>
                  </a:txBody>
                  <a:tcPr marL="35997" marR="35997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9207" name="Espace réservé du numéro de diapositive 3">
            <a:extLst>
              <a:ext uri="{FF2B5EF4-FFF2-40B4-BE49-F238E27FC236}">
                <a16:creationId xmlns:a16="http://schemas.microsoft.com/office/drawing/2014/main" id="{DC39CD0E-D76A-4214-9F12-9F891EE0F5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E5406D-A640-4292-8DB6-B3558AB1D37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49208" name="Espace réservé de la date 2">
            <a:extLst>
              <a:ext uri="{FF2B5EF4-FFF2-40B4-BE49-F238E27FC236}">
                <a16:creationId xmlns:a16="http://schemas.microsoft.com/office/drawing/2014/main" id="{33DBE4DF-FE41-4798-AFA3-E4F3BDEAC8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0CD4D-5392-4C65-8AA9-EC9FB949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863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7. Restauration de Base de Données</a:t>
            </a:r>
          </a:p>
        </p:txBody>
      </p:sp>
      <p:sp>
        <p:nvSpPr>
          <p:cNvPr id="350211" name="Espace réservé du contenu 2">
            <a:extLst>
              <a:ext uri="{FF2B5EF4-FFF2-40B4-BE49-F238E27FC236}">
                <a16:creationId xmlns:a16="http://schemas.microsoft.com/office/drawing/2014/main" id="{E3ACA0ED-E5D2-4BD3-939B-494EEC10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25538"/>
            <a:ext cx="8642350" cy="51117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7.1 Processus de récupération de SQL Server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7.2 Préparation de la restauration d’une BD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7.3 Restauration de sauvegardes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 b="1">
                <a:solidFill>
                  <a:srgbClr val="FF0000"/>
                </a:solidFill>
              </a:rPr>
              <a:t>7.4 Restauration de BD à partir de différents types de sauvegardes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7.5 Restauration de BD système endommagées</a:t>
            </a:r>
          </a:p>
        </p:txBody>
      </p:sp>
      <p:sp>
        <p:nvSpPr>
          <p:cNvPr id="350212" name="Espace réservé du numéro de diapositive 3">
            <a:extLst>
              <a:ext uri="{FF2B5EF4-FFF2-40B4-BE49-F238E27FC236}">
                <a16:creationId xmlns:a16="http://schemas.microsoft.com/office/drawing/2014/main" id="{491C8B36-1F93-4DE4-8186-A434EF28DB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0801D5-FE7C-405D-8C9D-468942764F3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50213" name="Espace réservé de la date 3">
            <a:extLst>
              <a:ext uri="{FF2B5EF4-FFF2-40B4-BE49-F238E27FC236}">
                <a16:creationId xmlns:a16="http://schemas.microsoft.com/office/drawing/2014/main" id="{2BCB9E40-3D40-441D-8A9D-A7065DE08F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itre 1">
            <a:extLst>
              <a:ext uri="{FF2B5EF4-FFF2-40B4-BE49-F238E27FC236}">
                <a16:creationId xmlns:a16="http://schemas.microsoft.com/office/drawing/2014/main" id="{276093BA-4823-487E-A372-35007D01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1079500"/>
          </a:xfrm>
        </p:spPr>
        <p:txBody>
          <a:bodyPr/>
          <a:lstStyle/>
          <a:p>
            <a:pPr eaLnBrk="1" hangingPunct="1"/>
            <a:r>
              <a:rPr lang="fr-FR" altLang="fr-FR" sz="4000" b="1"/>
              <a:t>7.4 Restauration de BD à partir de différents types de sauvegardes</a:t>
            </a:r>
          </a:p>
        </p:txBody>
      </p:sp>
      <p:sp>
        <p:nvSpPr>
          <p:cNvPr id="351235" name="Espace réservé du contenu 2">
            <a:extLst>
              <a:ext uri="{FF2B5EF4-FFF2-40B4-BE49-F238E27FC236}">
                <a16:creationId xmlns:a16="http://schemas.microsoft.com/office/drawing/2014/main" id="{F38C053D-6F25-4454-842D-FFC9772A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196975"/>
            <a:ext cx="8137525" cy="50403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79388" indent="-179388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Restauration à partir d’une </a:t>
            </a:r>
            <a:r>
              <a:rPr lang="fr-FR" altLang="fr-FR" b="1">
                <a:solidFill>
                  <a:srgbClr val="FF0000"/>
                </a:solidFill>
              </a:rPr>
              <a:t>sauvegarde complète</a:t>
            </a:r>
            <a:r>
              <a:rPr lang="fr-FR" altLang="fr-FR"/>
              <a:t> de BD</a:t>
            </a:r>
          </a:p>
          <a:p>
            <a:pPr marL="179388" indent="-179388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Restauration à partir d’une </a:t>
            </a:r>
            <a:r>
              <a:rPr lang="fr-FR" altLang="fr-FR" b="1">
                <a:solidFill>
                  <a:srgbClr val="FF0000"/>
                </a:solidFill>
              </a:rPr>
              <a:t>sauvegarde différentielle</a:t>
            </a:r>
          </a:p>
          <a:p>
            <a:pPr marL="179388" indent="-179388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Restauration à partir d’une </a:t>
            </a:r>
            <a:r>
              <a:rPr lang="fr-FR" altLang="fr-FR" b="1">
                <a:solidFill>
                  <a:srgbClr val="FF0000"/>
                </a:solidFill>
              </a:rPr>
              <a:t>sauvegarde de LOG</a:t>
            </a:r>
          </a:p>
          <a:p>
            <a:pPr marL="179388" indent="-179388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Restauration à partir d’une </a:t>
            </a:r>
            <a:r>
              <a:rPr lang="fr-FR" altLang="fr-FR" b="1">
                <a:solidFill>
                  <a:srgbClr val="FF0000"/>
                </a:solidFill>
              </a:rPr>
              <a:t>sauvegarde de fichier ou de groupe de fichiers</a:t>
            </a:r>
          </a:p>
        </p:txBody>
      </p:sp>
      <p:sp>
        <p:nvSpPr>
          <p:cNvPr id="351236" name="Espace réservé du numéro de diapositive 3">
            <a:extLst>
              <a:ext uri="{FF2B5EF4-FFF2-40B4-BE49-F238E27FC236}">
                <a16:creationId xmlns:a16="http://schemas.microsoft.com/office/drawing/2014/main" id="{BF15D276-441F-42EE-B2D9-7B3DDAAE98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63876F-624E-46A3-AA97-BFB3EB6042D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51237" name="Espace réservé de la date 2">
            <a:extLst>
              <a:ext uri="{FF2B5EF4-FFF2-40B4-BE49-F238E27FC236}">
                <a16:creationId xmlns:a16="http://schemas.microsoft.com/office/drawing/2014/main" id="{60B3B9C3-291F-4DF9-9B45-543AD3D214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Titre 1">
            <a:extLst>
              <a:ext uri="{FF2B5EF4-FFF2-40B4-BE49-F238E27FC236}">
                <a16:creationId xmlns:a16="http://schemas.microsoft.com/office/drawing/2014/main" id="{CF893A11-1936-4F29-A806-8A7A43F4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1079500"/>
          </a:xfrm>
        </p:spPr>
        <p:txBody>
          <a:bodyPr/>
          <a:lstStyle/>
          <a:p>
            <a:pPr eaLnBrk="1" hangingPunct="1"/>
            <a:r>
              <a:rPr lang="fr-FR" altLang="fr-FR" sz="3800" b="1"/>
              <a:t>Restauration à partir d’une </a:t>
            </a:r>
            <a:r>
              <a:rPr lang="fr-FR" altLang="fr-FR" sz="3800" b="1">
                <a:solidFill>
                  <a:srgbClr val="7030A0"/>
                </a:solidFill>
              </a:rPr>
              <a:t>sauvegarde complète de BD</a:t>
            </a:r>
          </a:p>
        </p:txBody>
      </p:sp>
      <p:sp>
        <p:nvSpPr>
          <p:cNvPr id="352259" name="Espace réservé du contenu 2">
            <a:extLst>
              <a:ext uri="{FF2B5EF4-FFF2-40B4-BE49-F238E27FC236}">
                <a16:creationId xmlns:a16="http://schemas.microsoft.com/office/drawing/2014/main" id="{31AB3AEC-1107-4000-910E-B433361F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196975"/>
            <a:ext cx="8137525" cy="48958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On l’utilise dans les </a:t>
            </a:r>
            <a:r>
              <a:rPr lang="fr-FR" altLang="fr-FR" sz="3400" b="1" u="sng">
                <a:solidFill>
                  <a:srgbClr val="C00000"/>
                </a:solidFill>
              </a:rPr>
              <a:t>cas suivants </a:t>
            </a:r>
            <a:r>
              <a:rPr lang="fr-FR" altLang="fr-FR" sz="3400"/>
              <a:t>: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3200"/>
              <a:t> Le </a:t>
            </a:r>
            <a:r>
              <a:rPr lang="fr-FR" altLang="fr-FR" sz="3200" b="1">
                <a:solidFill>
                  <a:srgbClr val="FF0000"/>
                </a:solidFill>
              </a:rPr>
              <a:t>disque</a:t>
            </a:r>
            <a:r>
              <a:rPr lang="fr-FR" altLang="fr-FR" sz="3200">
                <a:solidFill>
                  <a:srgbClr val="FF0000"/>
                </a:solidFill>
              </a:rPr>
              <a:t> </a:t>
            </a:r>
            <a:r>
              <a:rPr lang="fr-FR" altLang="fr-FR" sz="3200"/>
              <a:t>physique est </a:t>
            </a:r>
            <a:r>
              <a:rPr lang="fr-FR" altLang="fr-FR" sz="3200" b="1">
                <a:solidFill>
                  <a:srgbClr val="FF0000"/>
                </a:solidFill>
              </a:rPr>
              <a:t>endommagé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3200" b="1"/>
              <a:t> </a:t>
            </a:r>
            <a:r>
              <a:rPr lang="fr-FR" altLang="fr-FR" sz="3200" b="1">
                <a:solidFill>
                  <a:srgbClr val="FF0000"/>
                </a:solidFill>
              </a:rPr>
              <a:t>Toute la BD </a:t>
            </a:r>
            <a:r>
              <a:rPr lang="fr-FR" altLang="fr-FR" sz="3200"/>
              <a:t>est </a:t>
            </a:r>
            <a:r>
              <a:rPr lang="fr-FR" altLang="fr-FR" sz="3200" b="1">
                <a:solidFill>
                  <a:srgbClr val="FF0000"/>
                </a:solidFill>
              </a:rPr>
              <a:t>endommagée</a:t>
            </a:r>
            <a:r>
              <a:rPr lang="fr-FR" altLang="fr-FR" sz="3200"/>
              <a:t>, détériorée ou supprimée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3200"/>
              <a:t> Pour </a:t>
            </a:r>
            <a:r>
              <a:rPr lang="fr-FR" altLang="fr-FR" sz="3200" b="1">
                <a:solidFill>
                  <a:srgbClr val="FF0000"/>
                </a:solidFill>
              </a:rPr>
              <a:t>conserver une copie</a:t>
            </a:r>
            <a:r>
              <a:rPr lang="fr-FR" altLang="fr-FR" sz="3200">
                <a:solidFill>
                  <a:srgbClr val="FF0000"/>
                </a:solidFill>
              </a:rPr>
              <a:t> </a:t>
            </a:r>
            <a:r>
              <a:rPr lang="fr-FR" altLang="fr-FR" sz="3200"/>
              <a:t>identique de la BD sur un </a:t>
            </a:r>
            <a:r>
              <a:rPr lang="fr-FR" altLang="fr-FR" sz="3200" b="1"/>
              <a:t>autre ordinateur </a:t>
            </a:r>
            <a:r>
              <a:rPr lang="fr-FR" altLang="fr-FR" sz="3200"/>
              <a:t>SQL Server</a:t>
            </a:r>
          </a:p>
        </p:txBody>
      </p:sp>
      <p:sp>
        <p:nvSpPr>
          <p:cNvPr id="352260" name="Espace réservé du numéro de diapositive 3">
            <a:extLst>
              <a:ext uri="{FF2B5EF4-FFF2-40B4-BE49-F238E27FC236}">
                <a16:creationId xmlns:a16="http://schemas.microsoft.com/office/drawing/2014/main" id="{438E4D3E-0A57-4A02-8241-D43455745A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C1C2EF-B7F1-4B3E-AF71-10048F9696D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52261" name="Espace réservé de la date 2">
            <a:extLst>
              <a:ext uri="{FF2B5EF4-FFF2-40B4-BE49-F238E27FC236}">
                <a16:creationId xmlns:a16="http://schemas.microsoft.com/office/drawing/2014/main" id="{53EF87A3-8D72-4F35-BFF6-B9877248F6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itre 1">
            <a:extLst>
              <a:ext uri="{FF2B5EF4-FFF2-40B4-BE49-F238E27FC236}">
                <a16:creationId xmlns:a16="http://schemas.microsoft.com/office/drawing/2014/main" id="{CE5720FC-3B76-4AA2-907F-E6C74B00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1079500"/>
          </a:xfrm>
        </p:spPr>
        <p:txBody>
          <a:bodyPr/>
          <a:lstStyle/>
          <a:p>
            <a:pPr eaLnBrk="1" hangingPunct="1"/>
            <a:r>
              <a:rPr lang="fr-FR" altLang="fr-FR" sz="3800" b="1"/>
              <a:t>Restauration à partir d’une </a:t>
            </a:r>
            <a:r>
              <a:rPr lang="fr-FR" altLang="fr-FR" sz="3800" b="1">
                <a:solidFill>
                  <a:srgbClr val="7030A0"/>
                </a:solidFill>
              </a:rPr>
              <a:t>sauvegarde complète de BD</a:t>
            </a:r>
            <a:r>
              <a:rPr lang="fr-FR" altLang="fr-FR" sz="3800" b="1"/>
              <a:t> (suite)</a:t>
            </a:r>
          </a:p>
        </p:txBody>
      </p:sp>
      <p:sp>
        <p:nvSpPr>
          <p:cNvPr id="353283" name="Espace réservé du contenu 2">
            <a:extLst>
              <a:ext uri="{FF2B5EF4-FFF2-40B4-BE49-F238E27FC236}">
                <a16:creationId xmlns:a16="http://schemas.microsoft.com/office/drawing/2014/main" id="{42A00AD6-3A47-413D-9B2A-CDDB21F1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268413"/>
            <a:ext cx="7632700" cy="46815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79388" lvl="1" indent="-10795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300" b="1">
                <a:solidFill>
                  <a:srgbClr val="FF0000"/>
                </a:solidFill>
              </a:rPr>
              <a:t>Démarrer</a:t>
            </a:r>
            <a:r>
              <a:rPr lang="fr-FR" altLang="fr-FR" sz="3300">
                <a:solidFill>
                  <a:srgbClr val="FF0000"/>
                </a:solidFill>
              </a:rPr>
              <a:t> </a:t>
            </a:r>
            <a:r>
              <a:rPr lang="fr-FR" altLang="fr-FR" sz="3300"/>
              <a:t>la récupération avec </a:t>
            </a:r>
            <a:r>
              <a:rPr lang="fr-FR" altLang="fr-FR" sz="3300" b="1">
                <a:solidFill>
                  <a:srgbClr val="FF0000"/>
                </a:solidFill>
              </a:rPr>
              <a:t>RECOVERY</a:t>
            </a:r>
            <a:r>
              <a:rPr lang="fr-FR" altLang="fr-FR" sz="3300">
                <a:solidFill>
                  <a:srgbClr val="FF0000"/>
                </a:solidFill>
              </a:rPr>
              <a:t> </a:t>
            </a:r>
            <a:r>
              <a:rPr lang="fr-FR" altLang="fr-FR" sz="3300"/>
              <a:t>si on n’a </a:t>
            </a:r>
            <a:r>
              <a:rPr lang="fr-FR" altLang="fr-FR" sz="3300" b="1"/>
              <a:t>aucun LOG</a:t>
            </a:r>
            <a:r>
              <a:rPr lang="fr-FR" altLang="fr-FR" sz="3300"/>
              <a:t> ni </a:t>
            </a:r>
            <a:r>
              <a:rPr lang="fr-FR" altLang="fr-FR" sz="3300" b="1"/>
              <a:t>sauvegarde différentielle</a:t>
            </a:r>
          </a:p>
          <a:p>
            <a:pPr marL="179388" lvl="1" indent="-10795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300" b="1">
                <a:solidFill>
                  <a:srgbClr val="FF0000"/>
                </a:solidFill>
              </a:rPr>
              <a:t>Retarder</a:t>
            </a:r>
            <a:r>
              <a:rPr lang="fr-FR" altLang="fr-FR" sz="3300">
                <a:solidFill>
                  <a:srgbClr val="FF0000"/>
                </a:solidFill>
              </a:rPr>
              <a:t> </a:t>
            </a:r>
            <a:r>
              <a:rPr lang="fr-FR" altLang="fr-FR" sz="3300"/>
              <a:t>la récupération (</a:t>
            </a:r>
            <a:r>
              <a:rPr lang="fr-FR" altLang="fr-FR" sz="3300" b="1">
                <a:solidFill>
                  <a:srgbClr val="FF0000"/>
                </a:solidFill>
              </a:rPr>
              <a:t>NORECOVERY</a:t>
            </a:r>
            <a:r>
              <a:rPr lang="fr-FR" altLang="fr-FR" sz="3300"/>
              <a:t>) si </a:t>
            </a:r>
            <a:r>
              <a:rPr lang="fr-FR" altLang="fr-FR" sz="3300" b="1"/>
              <a:t>on a des LOG </a:t>
            </a:r>
            <a:r>
              <a:rPr lang="fr-FR" altLang="fr-FR" sz="3300"/>
              <a:t>ou sauvegardes </a:t>
            </a:r>
            <a:r>
              <a:rPr lang="fr-FR" altLang="fr-FR" sz="3300" b="1"/>
              <a:t>différentielles</a:t>
            </a:r>
          </a:p>
        </p:txBody>
      </p:sp>
      <p:sp>
        <p:nvSpPr>
          <p:cNvPr id="353284" name="Espace réservé du numéro de diapositive 3">
            <a:extLst>
              <a:ext uri="{FF2B5EF4-FFF2-40B4-BE49-F238E27FC236}">
                <a16:creationId xmlns:a16="http://schemas.microsoft.com/office/drawing/2014/main" id="{6873284D-1992-4F1C-AC90-DC41D6817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0413F1-FD9F-4C36-9F9C-3156475F74F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53285" name="Espace réservé de la date 2">
            <a:extLst>
              <a:ext uri="{FF2B5EF4-FFF2-40B4-BE49-F238E27FC236}">
                <a16:creationId xmlns:a16="http://schemas.microsoft.com/office/drawing/2014/main" id="{0DB75F2C-AC7E-4004-9EFB-4D41D88549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Titre 1">
            <a:extLst>
              <a:ext uri="{FF2B5EF4-FFF2-40B4-BE49-F238E27FC236}">
                <a16:creationId xmlns:a16="http://schemas.microsoft.com/office/drawing/2014/main" id="{4C06E728-A082-4940-8A59-3F2C61B7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504825"/>
          </a:xfrm>
        </p:spPr>
        <p:txBody>
          <a:bodyPr/>
          <a:lstStyle/>
          <a:p>
            <a:pPr eaLnBrk="1" hangingPunct="1"/>
            <a:r>
              <a:rPr lang="fr-FR" altLang="fr-FR" sz="3800" b="1"/>
              <a:t>Exemple</a:t>
            </a:r>
          </a:p>
        </p:txBody>
      </p:sp>
      <p:sp>
        <p:nvSpPr>
          <p:cNvPr id="354307" name="Espace réservé du contenu 2">
            <a:extLst>
              <a:ext uri="{FF2B5EF4-FFF2-40B4-BE49-F238E27FC236}">
                <a16:creationId xmlns:a16="http://schemas.microsoft.com/office/drawing/2014/main" id="{7A7557AD-2A83-4495-A50F-DE16F2D55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549275"/>
            <a:ext cx="8424863" cy="58324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71438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latin typeface="Calibri Light" panose="020F0302020204030204" pitchFamily="34" charset="0"/>
              </a:rPr>
              <a:t>		</a:t>
            </a: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</a:rPr>
              <a:t>USE master</a:t>
            </a:r>
          </a:p>
          <a:p>
            <a:pPr marL="71438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</a:rPr>
              <a:t>		</a:t>
            </a:r>
            <a:r>
              <a:rPr lang="fr-FR" altLang="fr-FR" b="1">
                <a:solidFill>
                  <a:srgbClr val="7030A0"/>
                </a:solidFill>
                <a:latin typeface="Calibri Light" panose="020F0302020204030204" pitchFamily="34" charset="0"/>
              </a:rPr>
              <a:t>RESTORE</a:t>
            </a: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</a:rPr>
              <a:t> DATABASE Northwind</a:t>
            </a:r>
          </a:p>
          <a:p>
            <a:pPr marL="71438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</a:rPr>
              <a:t>		FROM NwinBac</a:t>
            </a:r>
          </a:p>
          <a:p>
            <a:pPr marL="71438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</a:rPr>
              <a:t>		WITH </a:t>
            </a:r>
            <a:r>
              <a:rPr lang="fr-FR" altLang="fr-FR" b="1">
                <a:solidFill>
                  <a:srgbClr val="7030A0"/>
                </a:solidFill>
                <a:latin typeface="Calibri Light" panose="020F0302020204030204" pitchFamily="34" charset="0"/>
              </a:rPr>
              <a:t>FILE=2</a:t>
            </a: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</a:rPr>
              <a:t>, </a:t>
            </a:r>
            <a:r>
              <a:rPr lang="fr-FR" altLang="fr-FR" b="1">
                <a:solidFill>
                  <a:srgbClr val="7030A0"/>
                </a:solidFill>
                <a:latin typeface="Calibri Light" panose="020F0302020204030204" pitchFamily="34" charset="0"/>
              </a:rPr>
              <a:t>RECOVERY</a:t>
            </a:r>
          </a:p>
          <a:p>
            <a:pPr marL="71438" lvl="1" indent="0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>
                <a:sym typeface="Wingdings" panose="05000000000000000000" pitchFamily="2" charset="2"/>
              </a:rPr>
              <a:t>Sauvegarde complète stockée dans le fichier de sauvegarde </a:t>
            </a:r>
            <a:r>
              <a:rPr lang="fr-FR" altLang="fr-FR" b="1"/>
              <a:t>NwinBac</a:t>
            </a:r>
            <a:r>
              <a:rPr lang="fr-FR" altLang="fr-FR">
                <a:latin typeface="Calibri Light" panose="020F0302020204030204" pitchFamily="34" charset="0"/>
              </a:rPr>
              <a:t> </a:t>
            </a:r>
            <a:r>
              <a:rPr lang="fr-FR" altLang="fr-FR"/>
              <a:t>et 2 sauvegardes ont été ajoutées à ce fichier</a:t>
            </a:r>
          </a:p>
          <a:p>
            <a:pPr marL="71438" lvl="1" indent="0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/>
              <a:t>La BD </a:t>
            </a:r>
            <a:r>
              <a:rPr lang="fr-FR" altLang="fr-FR" b="1"/>
              <a:t>Northwind</a:t>
            </a:r>
            <a:r>
              <a:rPr lang="fr-FR" altLang="fr-FR">
                <a:latin typeface="Calibri Light" panose="020F0302020204030204" pitchFamily="34" charset="0"/>
              </a:rPr>
              <a:t> </a:t>
            </a:r>
            <a:r>
              <a:rPr lang="fr-FR" altLang="fr-FR"/>
              <a:t>est entièrement remplacée par la 2</a:t>
            </a:r>
            <a:r>
              <a:rPr lang="fr-FR" altLang="fr-FR" baseline="30000"/>
              <a:t>ème</a:t>
            </a:r>
            <a:r>
              <a:rPr lang="fr-FR" altLang="fr-FR"/>
              <a:t> sauvegarde figurant dans l’unité de sauvegarde </a:t>
            </a:r>
            <a:r>
              <a:rPr lang="fr-FR" altLang="fr-FR" b="1"/>
              <a:t>NwinBac</a:t>
            </a:r>
            <a:endParaRPr lang="fr-FR" altLang="fr-FR"/>
          </a:p>
          <a:p>
            <a:pPr marL="71438" lvl="1" indent="0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/>
              <a:t>Enfin, le processus de récupération rétablit la cohérence de la BD (transmet les modifications validées et annule celles non validées)</a:t>
            </a:r>
          </a:p>
        </p:txBody>
      </p:sp>
      <p:sp>
        <p:nvSpPr>
          <p:cNvPr id="354308" name="Espace réservé du numéro de diapositive 3">
            <a:extLst>
              <a:ext uri="{FF2B5EF4-FFF2-40B4-BE49-F238E27FC236}">
                <a16:creationId xmlns:a16="http://schemas.microsoft.com/office/drawing/2014/main" id="{240BB5E3-A95D-4F7B-A9C4-5F69DC86A9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FF2782-A8AE-4839-841A-98B25C0D2EA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54309" name="Espace réservé de la date 2">
            <a:extLst>
              <a:ext uri="{FF2B5EF4-FFF2-40B4-BE49-F238E27FC236}">
                <a16:creationId xmlns:a16="http://schemas.microsoft.com/office/drawing/2014/main" id="{4E60FE1D-0146-44BF-B2E1-B16C467938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itre 1">
            <a:extLst>
              <a:ext uri="{FF2B5EF4-FFF2-40B4-BE49-F238E27FC236}">
                <a16:creationId xmlns:a16="http://schemas.microsoft.com/office/drawing/2014/main" id="{BA293D2E-3587-40F7-A38F-740DEEB4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10795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Restauration à partir d’une </a:t>
            </a:r>
            <a:r>
              <a:rPr lang="fr-FR" altLang="fr-FR" sz="3800" b="1">
                <a:solidFill>
                  <a:srgbClr val="7030A0"/>
                </a:solidFill>
              </a:rPr>
              <a:t>sauvegarde différentielle</a:t>
            </a:r>
          </a:p>
        </p:txBody>
      </p:sp>
      <p:sp>
        <p:nvSpPr>
          <p:cNvPr id="355331" name="Espace réservé du contenu 2">
            <a:extLst>
              <a:ext uri="{FF2B5EF4-FFF2-40B4-BE49-F238E27FC236}">
                <a16:creationId xmlns:a16="http://schemas.microsoft.com/office/drawing/2014/main" id="{66D81552-8AEA-448C-A029-CE1F81BD0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196975"/>
            <a:ext cx="8137525" cy="51847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Restaure uniquement les </a:t>
            </a:r>
            <a:r>
              <a:rPr lang="fr-FR" altLang="fr-FR" b="1">
                <a:solidFill>
                  <a:srgbClr val="FF0000"/>
                </a:solidFill>
              </a:rPr>
              <a:t>parties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de la BD qui ont été </a:t>
            </a:r>
            <a:r>
              <a:rPr lang="fr-FR" altLang="fr-FR" b="1">
                <a:solidFill>
                  <a:srgbClr val="FF0000"/>
                </a:solidFill>
              </a:rPr>
              <a:t>modifiées depuis la dernière sauvegarde complète</a:t>
            </a:r>
            <a:r>
              <a:rPr lang="fr-FR" altLang="fr-FR" b="1"/>
              <a:t> </a:t>
            </a:r>
            <a:r>
              <a:rPr lang="fr-FR" altLang="fr-FR"/>
              <a:t>de BD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b="1">
                <a:solidFill>
                  <a:srgbClr val="FF0000"/>
                </a:solidFill>
              </a:rPr>
              <a:t>Rétablit la BD à son état initial </a:t>
            </a:r>
            <a:r>
              <a:rPr lang="fr-FR" altLang="fr-FR"/>
              <a:t>au moment où la sauvegarde différentielle a été effectuée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Dure </a:t>
            </a:r>
            <a:r>
              <a:rPr lang="fr-FR" altLang="fr-FR" b="1">
                <a:solidFill>
                  <a:srgbClr val="FF0000"/>
                </a:solidFill>
              </a:rPr>
              <a:t>moins longtemps </a:t>
            </a:r>
            <a:r>
              <a:rPr lang="fr-FR" altLang="fr-FR"/>
              <a:t>que l’application d’une série de </a:t>
            </a:r>
            <a:r>
              <a:rPr lang="fr-FR" altLang="fr-FR" b="1">
                <a:solidFill>
                  <a:srgbClr val="FF0000"/>
                </a:solidFill>
              </a:rPr>
              <a:t>LOG</a:t>
            </a:r>
          </a:p>
        </p:txBody>
      </p:sp>
      <p:sp>
        <p:nvSpPr>
          <p:cNvPr id="355332" name="Espace réservé du numéro de diapositive 3">
            <a:extLst>
              <a:ext uri="{FF2B5EF4-FFF2-40B4-BE49-F238E27FC236}">
                <a16:creationId xmlns:a16="http://schemas.microsoft.com/office/drawing/2014/main" id="{3569351E-5D72-4736-9A7E-E565408413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F9701B-51FA-4C6F-8BCC-3E3E0666E4E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55333" name="Espace réservé de la date 2">
            <a:extLst>
              <a:ext uri="{FF2B5EF4-FFF2-40B4-BE49-F238E27FC236}">
                <a16:creationId xmlns:a16="http://schemas.microsoft.com/office/drawing/2014/main" id="{28A1320A-62F9-42A5-92E4-2A1C3A3536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itre 1">
            <a:extLst>
              <a:ext uri="{FF2B5EF4-FFF2-40B4-BE49-F238E27FC236}">
                <a16:creationId xmlns:a16="http://schemas.microsoft.com/office/drawing/2014/main" id="{4CD0AA59-E51D-4BA3-9991-89C2FDAD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3" y="44450"/>
            <a:ext cx="8891587" cy="10795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>
                <a:solidFill>
                  <a:srgbClr val="7030A0"/>
                </a:solidFill>
              </a:rPr>
              <a:t>Eléments à prendre en compte </a:t>
            </a:r>
            <a:r>
              <a:rPr lang="fr-FR" altLang="fr-FR" sz="3800" b="1"/>
              <a:t>pour la restauration de sauvegardes différentielles</a:t>
            </a:r>
          </a:p>
        </p:txBody>
      </p:sp>
      <p:sp>
        <p:nvSpPr>
          <p:cNvPr id="356355" name="Espace réservé du contenu 2">
            <a:extLst>
              <a:ext uri="{FF2B5EF4-FFF2-40B4-BE49-F238E27FC236}">
                <a16:creationId xmlns:a16="http://schemas.microsoft.com/office/drawing/2014/main" id="{B0289C67-BA15-4F71-917C-9EA280A7E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96975"/>
            <a:ext cx="8064500" cy="50403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 b="1"/>
              <a:t> </a:t>
            </a:r>
            <a:r>
              <a:rPr lang="fr-FR" altLang="fr-FR" sz="3400" b="1">
                <a:solidFill>
                  <a:srgbClr val="FF0000"/>
                </a:solidFill>
              </a:rPr>
              <a:t>Restaurer la sauvegarde complète </a:t>
            </a:r>
            <a:r>
              <a:rPr lang="fr-FR" altLang="fr-FR" sz="3400"/>
              <a:t>de BD </a:t>
            </a:r>
            <a:r>
              <a:rPr lang="fr-FR" altLang="fr-FR" sz="3400" b="1">
                <a:solidFill>
                  <a:srgbClr val="FF0000"/>
                </a:solidFill>
              </a:rPr>
              <a:t>avant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la sauvegarde différentielle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 b="1"/>
              <a:t> </a:t>
            </a:r>
            <a:r>
              <a:rPr lang="fr-FR" altLang="fr-FR" sz="3400" b="1">
                <a:solidFill>
                  <a:srgbClr val="FF0000"/>
                </a:solidFill>
              </a:rPr>
              <a:t>Spécifier le fichier de sauvegarde </a:t>
            </a:r>
            <a:r>
              <a:rPr lang="fr-FR" altLang="fr-FR" sz="3400"/>
              <a:t>contenant la sauvegarde différentielle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 Spécifier </a:t>
            </a:r>
            <a:r>
              <a:rPr lang="fr-FR" altLang="fr-FR" sz="3400" b="1">
                <a:solidFill>
                  <a:srgbClr val="FF0000"/>
                </a:solidFill>
              </a:rPr>
              <a:t>NORECOVERY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si d’autres LOG doivent être restaurés;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 sinon, utiliser l’option </a:t>
            </a:r>
            <a:r>
              <a:rPr lang="fr-FR" altLang="fr-FR" sz="3400" b="1">
                <a:solidFill>
                  <a:srgbClr val="FF0000"/>
                </a:solidFill>
              </a:rPr>
              <a:t>RECOVERY</a:t>
            </a:r>
          </a:p>
        </p:txBody>
      </p:sp>
      <p:sp>
        <p:nvSpPr>
          <p:cNvPr id="356356" name="Espace réservé du numéro de diapositive 3">
            <a:extLst>
              <a:ext uri="{FF2B5EF4-FFF2-40B4-BE49-F238E27FC236}">
                <a16:creationId xmlns:a16="http://schemas.microsoft.com/office/drawing/2014/main" id="{C80A0B02-991C-44C8-9DC0-ACC0F39EFE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31DA5E-38D2-4BF2-89B6-61B37365721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56357" name="Espace réservé de la date 2">
            <a:extLst>
              <a:ext uri="{FF2B5EF4-FFF2-40B4-BE49-F238E27FC236}">
                <a16:creationId xmlns:a16="http://schemas.microsoft.com/office/drawing/2014/main" id="{F70BCB46-75AB-4E38-A3DE-CB37AE49F0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itre 1">
            <a:extLst>
              <a:ext uri="{FF2B5EF4-FFF2-40B4-BE49-F238E27FC236}">
                <a16:creationId xmlns:a16="http://schemas.microsoft.com/office/drawing/2014/main" id="{413D1234-6788-4905-99E0-3DF8D5CA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504825"/>
          </a:xfrm>
        </p:spPr>
        <p:txBody>
          <a:bodyPr/>
          <a:lstStyle/>
          <a:p>
            <a:pPr eaLnBrk="1" hangingPunct="1"/>
            <a:r>
              <a:rPr lang="fr-FR" altLang="fr-FR" sz="3800" b="1"/>
              <a:t>Exemple</a:t>
            </a:r>
          </a:p>
        </p:txBody>
      </p:sp>
      <p:sp>
        <p:nvSpPr>
          <p:cNvPr id="357379" name="Espace réservé du contenu 2">
            <a:extLst>
              <a:ext uri="{FF2B5EF4-FFF2-40B4-BE49-F238E27FC236}">
                <a16:creationId xmlns:a16="http://schemas.microsoft.com/office/drawing/2014/main" id="{8DE4509F-A650-40E7-968B-826242D9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38" y="549275"/>
            <a:ext cx="8435975" cy="58324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71438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>
                <a:latin typeface="Calibri Light" panose="020F0302020204030204" pitchFamily="34" charset="0"/>
              </a:rPr>
              <a:t>		</a:t>
            </a:r>
            <a:r>
              <a:rPr lang="fr-FR" altLang="fr-FR" sz="3000">
                <a:solidFill>
                  <a:srgbClr val="7030A0"/>
                </a:solidFill>
                <a:latin typeface="Calibri Light" panose="020F0302020204030204" pitchFamily="34" charset="0"/>
              </a:rPr>
              <a:t>USE master</a:t>
            </a:r>
          </a:p>
          <a:p>
            <a:pPr marL="71438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>
                <a:solidFill>
                  <a:srgbClr val="7030A0"/>
                </a:solidFill>
                <a:latin typeface="Calibri Light" panose="020F0302020204030204" pitchFamily="34" charset="0"/>
              </a:rPr>
              <a:t>		</a:t>
            </a:r>
            <a:r>
              <a:rPr lang="fr-FR" altLang="fr-FR" sz="3000" b="1">
                <a:solidFill>
                  <a:srgbClr val="7030A0"/>
                </a:solidFill>
                <a:latin typeface="Calibri Light" panose="020F0302020204030204" pitchFamily="34" charset="0"/>
              </a:rPr>
              <a:t>RESTORE</a:t>
            </a:r>
            <a:r>
              <a:rPr lang="fr-FR" altLang="fr-FR" sz="3000">
                <a:solidFill>
                  <a:srgbClr val="7030A0"/>
                </a:solidFill>
                <a:latin typeface="Calibri Light" panose="020F0302020204030204" pitchFamily="34" charset="0"/>
              </a:rPr>
              <a:t> DATABASE Northwind</a:t>
            </a:r>
          </a:p>
          <a:p>
            <a:pPr marL="71438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>
                <a:solidFill>
                  <a:srgbClr val="7030A0"/>
                </a:solidFill>
                <a:latin typeface="Calibri Light" panose="020F0302020204030204" pitchFamily="34" charset="0"/>
              </a:rPr>
              <a:t>		FROM NwinBacDiff</a:t>
            </a:r>
          </a:p>
          <a:p>
            <a:pPr marL="71438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>
                <a:solidFill>
                  <a:srgbClr val="7030A0"/>
                </a:solidFill>
                <a:latin typeface="Calibri Light" panose="020F0302020204030204" pitchFamily="34" charset="0"/>
              </a:rPr>
              <a:t>		WITH </a:t>
            </a:r>
            <a:r>
              <a:rPr lang="fr-FR" altLang="fr-FR" sz="3000" b="1">
                <a:solidFill>
                  <a:srgbClr val="7030A0"/>
                </a:solidFill>
                <a:latin typeface="Calibri Light" panose="020F0302020204030204" pitchFamily="34" charset="0"/>
              </a:rPr>
              <a:t>NORECOVERY</a:t>
            </a:r>
          </a:p>
          <a:p>
            <a:pPr marL="71438" lvl="1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 sz="3000">
                <a:sym typeface="Wingdings" panose="05000000000000000000" pitchFamily="2" charset="2"/>
              </a:rPr>
              <a:t>Restaure une sauvegarde différentielle </a:t>
            </a:r>
            <a:r>
              <a:rPr lang="fr-FR" altLang="fr-FR" sz="3000" b="1">
                <a:sym typeface="Wingdings" panose="05000000000000000000" pitchFamily="2" charset="2"/>
              </a:rPr>
              <a:t>sans récupérer </a:t>
            </a:r>
            <a:r>
              <a:rPr lang="fr-FR" altLang="fr-FR" sz="3000">
                <a:sym typeface="Wingdings" panose="05000000000000000000" pitchFamily="2" charset="2"/>
              </a:rPr>
              <a:t>la BD</a:t>
            </a:r>
            <a:endParaRPr lang="fr-FR" altLang="fr-FR" sz="3000"/>
          </a:p>
          <a:p>
            <a:pPr marL="71438" lvl="1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 sz="3000"/>
              <a:t>Le fichier </a:t>
            </a:r>
            <a:r>
              <a:rPr lang="fr-FR" altLang="fr-FR" sz="3000" b="1"/>
              <a:t>NwinBacDiff</a:t>
            </a:r>
            <a:r>
              <a:rPr lang="fr-FR" altLang="fr-FR" sz="3000">
                <a:latin typeface="Calibri Light" panose="020F0302020204030204" pitchFamily="34" charset="0"/>
              </a:rPr>
              <a:t> </a:t>
            </a:r>
            <a:r>
              <a:rPr lang="fr-FR" altLang="fr-FR" sz="3000"/>
              <a:t>contient une sauvegarde différentielle</a:t>
            </a:r>
          </a:p>
          <a:p>
            <a:pPr marL="71438" lvl="1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 sz="3000"/>
              <a:t>SQL Server permet de </a:t>
            </a:r>
            <a:r>
              <a:rPr lang="fr-FR" altLang="fr-FR" sz="3000" b="1"/>
              <a:t>restaurer des LOG </a:t>
            </a:r>
            <a:r>
              <a:rPr lang="fr-FR" altLang="fr-FR" sz="3000"/>
              <a:t>avant de rétablir la cohérence de la BD</a:t>
            </a:r>
            <a:r>
              <a:rPr lang="fr-FR" altLang="fr-FR" sz="3000" b="1"/>
              <a:t> Northwind</a:t>
            </a:r>
            <a:r>
              <a:rPr lang="fr-FR" altLang="fr-FR" sz="3000"/>
              <a:t> en spécifiant </a:t>
            </a:r>
            <a:r>
              <a:rPr lang="fr-FR" altLang="fr-FR" sz="3000" b="1"/>
              <a:t>NORECOVERY</a:t>
            </a:r>
          </a:p>
        </p:txBody>
      </p:sp>
      <p:sp>
        <p:nvSpPr>
          <p:cNvPr id="357380" name="Espace réservé du numéro de diapositive 3">
            <a:extLst>
              <a:ext uri="{FF2B5EF4-FFF2-40B4-BE49-F238E27FC236}">
                <a16:creationId xmlns:a16="http://schemas.microsoft.com/office/drawing/2014/main" id="{8EAD8EEE-449E-4F85-9F51-1E2C81FA85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B9090B-AD5D-43A7-B258-D17C8F691AC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57381" name="Espace réservé de la date 2">
            <a:extLst>
              <a:ext uri="{FF2B5EF4-FFF2-40B4-BE49-F238E27FC236}">
                <a16:creationId xmlns:a16="http://schemas.microsoft.com/office/drawing/2014/main" id="{2C2D9C08-77D5-4C4A-B517-0CCAA6EC58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Titre 1">
            <a:extLst>
              <a:ext uri="{FF2B5EF4-FFF2-40B4-BE49-F238E27FC236}">
                <a16:creationId xmlns:a16="http://schemas.microsoft.com/office/drawing/2014/main" id="{E7B72118-F1B1-48D5-9B6B-8CF2F7C3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863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Restauration à partir d’une</a:t>
            </a:r>
            <a:br>
              <a:rPr lang="fr-FR" altLang="fr-FR" sz="3800" b="1"/>
            </a:br>
            <a:r>
              <a:rPr lang="fr-FR" altLang="fr-FR" sz="3800" b="1">
                <a:solidFill>
                  <a:srgbClr val="7030A0"/>
                </a:solidFill>
              </a:rPr>
              <a:t>sauvegarde de LOG</a:t>
            </a:r>
          </a:p>
        </p:txBody>
      </p:sp>
      <p:sp>
        <p:nvSpPr>
          <p:cNvPr id="358403" name="Espace réservé du contenu 2">
            <a:extLst>
              <a:ext uri="{FF2B5EF4-FFF2-40B4-BE49-F238E27FC236}">
                <a16:creationId xmlns:a16="http://schemas.microsoft.com/office/drawing/2014/main" id="{99386765-9596-40A0-B796-0D48DE13E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979488"/>
            <a:ext cx="7993063" cy="52578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79388" indent="-179388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b="1"/>
              <a:t> </a:t>
            </a:r>
            <a:r>
              <a:rPr lang="fr-FR" altLang="fr-FR" b="1">
                <a:solidFill>
                  <a:srgbClr val="FF0000"/>
                </a:solidFill>
              </a:rPr>
              <a:t>Restaure les modifications </a:t>
            </a:r>
            <a:r>
              <a:rPr lang="fr-FR" altLang="fr-FR"/>
              <a:t>apportées à la BD </a:t>
            </a:r>
            <a:r>
              <a:rPr lang="fr-FR" altLang="fr-FR" b="1">
                <a:solidFill>
                  <a:srgbClr val="FF0000"/>
                </a:solidFill>
              </a:rPr>
              <a:t>enregistrées dans le LOG</a:t>
            </a:r>
          </a:p>
          <a:p>
            <a:pPr marL="179388" indent="-179388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Généralement utilisée pour permettre </a:t>
            </a:r>
            <a:r>
              <a:rPr lang="fr-FR" altLang="fr-FR" b="1">
                <a:solidFill>
                  <a:srgbClr val="FF0000"/>
                </a:solidFill>
              </a:rPr>
              <a:t>l’application des modifications </a:t>
            </a:r>
            <a:r>
              <a:rPr lang="fr-FR" altLang="fr-FR"/>
              <a:t>apportées à la BD depuis la de</a:t>
            </a:r>
            <a:r>
              <a:rPr lang="fr-FR" altLang="fr-FR" b="1">
                <a:solidFill>
                  <a:srgbClr val="FF0000"/>
                </a:solidFill>
              </a:rPr>
              <a:t>rnière sauvegarde complète ou différentielle</a:t>
            </a:r>
          </a:p>
          <a:p>
            <a:pPr marL="179388" indent="-179388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Permet aussi de </a:t>
            </a:r>
            <a:r>
              <a:rPr lang="fr-FR" altLang="fr-FR" b="1">
                <a:solidFill>
                  <a:srgbClr val="FF0000"/>
                </a:solidFill>
              </a:rPr>
              <a:t>récupérer</a:t>
            </a:r>
            <a:r>
              <a:rPr lang="fr-FR" altLang="fr-FR"/>
              <a:t> une BD </a:t>
            </a:r>
            <a:r>
              <a:rPr lang="fr-FR" altLang="fr-FR" b="1">
                <a:solidFill>
                  <a:srgbClr val="FF0000"/>
                </a:solidFill>
              </a:rPr>
              <a:t>jusqu’à un certain point dans le temps</a:t>
            </a:r>
          </a:p>
        </p:txBody>
      </p:sp>
      <p:sp>
        <p:nvSpPr>
          <p:cNvPr id="358404" name="Espace réservé du numéro de diapositive 3">
            <a:extLst>
              <a:ext uri="{FF2B5EF4-FFF2-40B4-BE49-F238E27FC236}">
                <a16:creationId xmlns:a16="http://schemas.microsoft.com/office/drawing/2014/main" id="{A78CE014-E200-4E8B-9B49-D8F0D2EBC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58883F-01B7-4F1F-BF1E-1E0DFE5E7AF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58405" name="Espace réservé de la date 2">
            <a:extLst>
              <a:ext uri="{FF2B5EF4-FFF2-40B4-BE49-F238E27FC236}">
                <a16:creationId xmlns:a16="http://schemas.microsoft.com/office/drawing/2014/main" id="{FF2DB80E-60AC-41A5-A926-EC2D1A6592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12186C3C-0FB4-4CA4-8325-87381AFCF8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144463"/>
            <a:ext cx="8229600" cy="763587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1.3 Bases de données SQL Server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43011" name="Espace réservé du numéro de diapositive 3">
            <a:extLst>
              <a:ext uri="{FF2B5EF4-FFF2-40B4-BE49-F238E27FC236}">
                <a16:creationId xmlns:a16="http://schemas.microsoft.com/office/drawing/2014/main" id="{F22E034D-40F6-4BEA-821A-6983DD404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373E2E-6FCF-4387-B5E3-483FD75E4EE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43012" name="Espace réservé du contenu 4">
            <a:extLst>
              <a:ext uri="{FF2B5EF4-FFF2-40B4-BE49-F238E27FC236}">
                <a16:creationId xmlns:a16="http://schemas.microsoft.com/office/drawing/2014/main" id="{87176E26-ECC8-4A32-B06E-0A76788D5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836613"/>
            <a:ext cx="8351838" cy="539908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fr-FR" sz="3400" b="1"/>
              <a:t>Exemples de Fonctions système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CBEB54A-CC66-4B2A-91AC-37EEF31EB6F3}"/>
              </a:ext>
            </a:extLst>
          </p:cNvPr>
          <p:cNvGraphicFramePr>
            <a:graphicFrameLocks noGrp="1"/>
          </p:cNvGraphicFramePr>
          <p:nvPr/>
        </p:nvGraphicFramePr>
        <p:xfrm>
          <a:off x="644525" y="1593850"/>
          <a:ext cx="7743825" cy="406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0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Fonction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Paramètre transmis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Résultats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>
                          <a:solidFill>
                            <a:srgbClr val="C00000"/>
                          </a:solidFill>
                        </a:rPr>
                        <a:t>DB_ID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200" dirty="0">
                          <a:solidFill>
                            <a:schemeClr val="tx1"/>
                          </a:solidFill>
                        </a:rPr>
                        <a:t>Nom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200" dirty="0">
                          <a:solidFill>
                            <a:schemeClr val="tx1"/>
                          </a:solidFill>
                        </a:rPr>
                        <a:t>Identificateur de la BD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>
                          <a:solidFill>
                            <a:srgbClr val="C00000"/>
                          </a:solidFill>
                        </a:rPr>
                        <a:t>USER_NAME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>
                          <a:solidFill>
                            <a:schemeClr val="tx1"/>
                          </a:solidFill>
                        </a:rPr>
                        <a:t>Nom de l’utilisateur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>
                          <a:solidFill>
                            <a:srgbClr val="C00000"/>
                          </a:solidFill>
                        </a:rPr>
                        <a:t>COL_LENGTH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>
                          <a:solidFill>
                            <a:schemeClr val="tx1"/>
                          </a:solidFill>
                        </a:rPr>
                        <a:t>Colonne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>
                          <a:solidFill>
                            <a:schemeClr val="tx1"/>
                          </a:solidFill>
                        </a:rPr>
                        <a:t>Largeur de la colonne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>
                          <a:solidFill>
                            <a:srgbClr val="C00000"/>
                          </a:solidFill>
                        </a:rPr>
                        <a:t>STATS_DATE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>
                          <a:solidFill>
                            <a:schemeClr val="tx1"/>
                          </a:solidFill>
                        </a:rPr>
                        <a:t>Date de la dernière MAJ des statistiques de l’index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7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>
                          <a:solidFill>
                            <a:srgbClr val="C00000"/>
                          </a:solidFill>
                        </a:rPr>
                        <a:t>DATALENGTH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>
                          <a:solidFill>
                            <a:schemeClr val="tx1"/>
                          </a:solidFill>
                        </a:rPr>
                        <a:t>Type de données</a:t>
                      </a: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dirty="0">
                          <a:solidFill>
                            <a:schemeClr val="tx1"/>
                          </a:solidFill>
                        </a:rPr>
                        <a:t>Longueur réelle d’une expression</a:t>
                      </a:r>
                      <a:r>
                        <a:rPr lang="fr-FR" sz="2200" baseline="0" dirty="0">
                          <a:solidFill>
                            <a:schemeClr val="tx1"/>
                          </a:solidFill>
                        </a:rPr>
                        <a:t> de tout type de données</a:t>
                      </a:r>
                      <a:endParaRPr lang="fr-FR" sz="2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5978" marB="359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43" name="Espace réservé de la date 2">
            <a:extLst>
              <a:ext uri="{FF2B5EF4-FFF2-40B4-BE49-F238E27FC236}">
                <a16:creationId xmlns:a16="http://schemas.microsoft.com/office/drawing/2014/main" id="{5C6FDEDE-A912-4B3D-AEDA-3319179AC0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itre 1">
            <a:extLst>
              <a:ext uri="{FF2B5EF4-FFF2-40B4-BE49-F238E27FC236}">
                <a16:creationId xmlns:a16="http://schemas.microsoft.com/office/drawing/2014/main" id="{EE28C001-D5A3-4A93-8450-9C0B7FA3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936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3800" b="1">
                <a:solidFill>
                  <a:srgbClr val="7030A0"/>
                </a:solidFill>
              </a:rPr>
              <a:t>Eléments à prendre en compte </a:t>
            </a:r>
            <a:r>
              <a:rPr lang="fr-FR" altLang="fr-FR" sz="3800" b="1"/>
              <a:t>pour la restauration des journaux de transactions</a:t>
            </a:r>
          </a:p>
        </p:txBody>
      </p:sp>
      <p:sp>
        <p:nvSpPr>
          <p:cNvPr id="359427" name="Espace réservé du contenu 2">
            <a:extLst>
              <a:ext uri="{FF2B5EF4-FFF2-40B4-BE49-F238E27FC236}">
                <a16:creationId xmlns:a16="http://schemas.microsoft.com/office/drawing/2014/main" id="{8C987B15-4B5D-47E1-AF36-2C84C80AC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196975"/>
            <a:ext cx="7920038" cy="48958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15900" indent="-142875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 b="1"/>
              <a:t> </a:t>
            </a:r>
            <a:r>
              <a:rPr lang="fr-FR" altLang="fr-FR" b="1">
                <a:solidFill>
                  <a:srgbClr val="FF0000"/>
                </a:solidFill>
              </a:rPr>
              <a:t>Restaurer d’abord </a:t>
            </a:r>
            <a:r>
              <a:rPr lang="fr-FR" altLang="fr-FR"/>
              <a:t>la sauvegarde </a:t>
            </a:r>
            <a:r>
              <a:rPr lang="fr-FR" altLang="fr-FR" b="1">
                <a:solidFill>
                  <a:srgbClr val="FF0000"/>
                </a:solidFill>
              </a:rPr>
              <a:t>complète</a:t>
            </a:r>
            <a:endParaRPr lang="fr-FR" altLang="fr-FR">
              <a:solidFill>
                <a:srgbClr val="FF0000"/>
              </a:solidFill>
            </a:endParaRPr>
          </a:p>
          <a:p>
            <a:pPr marL="215900" indent="-142875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 b="1"/>
              <a:t> </a:t>
            </a:r>
            <a:r>
              <a:rPr lang="fr-FR" altLang="fr-FR" b="1">
                <a:solidFill>
                  <a:srgbClr val="FF0000"/>
                </a:solidFill>
              </a:rPr>
              <a:t>Restaurer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les sauvegardes des </a:t>
            </a:r>
            <a:r>
              <a:rPr lang="fr-FR" altLang="fr-FR" b="1">
                <a:solidFill>
                  <a:srgbClr val="FF0000"/>
                </a:solidFill>
              </a:rPr>
              <a:t>LOG créées après</a:t>
            </a:r>
            <a:r>
              <a:rPr lang="fr-FR" altLang="fr-FR"/>
              <a:t> une sauvegarde </a:t>
            </a:r>
            <a:r>
              <a:rPr lang="fr-FR" altLang="fr-FR" b="1"/>
              <a:t>différentielle</a:t>
            </a:r>
            <a:r>
              <a:rPr lang="fr-FR" altLang="fr-FR"/>
              <a:t> pour préserver la cohérence des données</a:t>
            </a:r>
          </a:p>
          <a:p>
            <a:pPr marL="215900" indent="-142875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Spécifier </a:t>
            </a:r>
            <a:r>
              <a:rPr lang="fr-FR" altLang="fr-FR" b="1">
                <a:solidFill>
                  <a:srgbClr val="FF0000"/>
                </a:solidFill>
              </a:rPr>
              <a:t>NORECOVERY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pour tous les LOG sauf le dernier</a:t>
            </a:r>
          </a:p>
          <a:p>
            <a:pPr marL="215900" indent="-142875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</a:t>
            </a:r>
            <a:r>
              <a:rPr lang="fr-FR" altLang="fr-FR" b="1">
                <a:solidFill>
                  <a:srgbClr val="FF0000"/>
                </a:solidFill>
              </a:rPr>
              <a:t>BD non récupérée </a:t>
            </a:r>
            <a:r>
              <a:rPr lang="fr-FR" altLang="fr-FR"/>
              <a:t>jusqu’à ce que le </a:t>
            </a:r>
            <a:r>
              <a:rPr lang="fr-FR" altLang="fr-FR" b="1">
                <a:solidFill>
                  <a:srgbClr val="FF0000"/>
                </a:solidFill>
              </a:rPr>
              <a:t>dernier LOG soit restauré</a:t>
            </a:r>
          </a:p>
        </p:txBody>
      </p:sp>
      <p:sp>
        <p:nvSpPr>
          <p:cNvPr id="359428" name="Espace réservé du numéro de diapositive 3">
            <a:extLst>
              <a:ext uri="{FF2B5EF4-FFF2-40B4-BE49-F238E27FC236}">
                <a16:creationId xmlns:a16="http://schemas.microsoft.com/office/drawing/2014/main" id="{24ED58B2-BBC6-4AF9-A201-08E27B098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6C469A-731A-4E2B-AC86-EFFEE7CEBB8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59429" name="Espace réservé de la date 2">
            <a:extLst>
              <a:ext uri="{FF2B5EF4-FFF2-40B4-BE49-F238E27FC236}">
                <a16:creationId xmlns:a16="http://schemas.microsoft.com/office/drawing/2014/main" id="{16BB0C8B-D4EC-4255-B669-2444DFA4DA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Titre 1">
            <a:extLst>
              <a:ext uri="{FF2B5EF4-FFF2-40B4-BE49-F238E27FC236}">
                <a16:creationId xmlns:a16="http://schemas.microsoft.com/office/drawing/2014/main" id="{D1F1AD61-99A1-4982-8A49-17346B72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4450"/>
            <a:ext cx="8353425" cy="647700"/>
          </a:xfrm>
        </p:spPr>
        <p:txBody>
          <a:bodyPr/>
          <a:lstStyle/>
          <a:p>
            <a:pPr eaLnBrk="1" hangingPunct="1"/>
            <a:r>
              <a:rPr lang="fr-FR" altLang="fr-FR" sz="3800" b="1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813878-24A9-4944-BDAA-3802E354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765175"/>
            <a:ext cx="7488238" cy="5400675"/>
          </a:xfrm>
          <a:ln>
            <a:solidFill>
              <a:schemeClr val="accent1"/>
            </a:solidFill>
          </a:ln>
        </p:spPr>
        <p:txBody>
          <a:bodyPr lIns="36000" tIns="36000" rIns="36000" bIns="36000" rtlCol="0">
            <a:noAutofit/>
          </a:bodyPr>
          <a:lstStyle/>
          <a:p>
            <a:pPr marL="0" indent="-720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Une </a:t>
            </a:r>
            <a:r>
              <a:rPr lang="fr-FR" b="1" dirty="0">
                <a:solidFill>
                  <a:srgbClr val="FF0000"/>
                </a:solidFill>
              </a:rPr>
              <a:t>sauvegarde complète </a:t>
            </a:r>
            <a:r>
              <a:rPr lang="fr-FR" dirty="0"/>
              <a:t>de BD a été effectuée et enregistrée dans un fichier de sauvegarde</a:t>
            </a:r>
          </a:p>
          <a:p>
            <a:pPr marL="0" indent="-720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Deux sauvegardes de LOG </a:t>
            </a:r>
            <a:r>
              <a:rPr lang="fr-FR" dirty="0"/>
              <a:t>ont été créées dans un autre fichier de sauvegardes</a:t>
            </a:r>
          </a:p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b="1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fr-FR" b="1" dirty="0">
                <a:sym typeface="Wingdings" pitchFamily="2" charset="2"/>
              </a:rPr>
              <a:t> </a:t>
            </a:r>
            <a:r>
              <a:rPr lang="fr-FR" b="1" dirty="0">
                <a:solidFill>
                  <a:srgbClr val="FF0000"/>
                </a:solidFill>
                <a:sym typeface="Wingdings" pitchFamily="2" charset="2"/>
              </a:rPr>
              <a:t>3 opérations de restaurations </a:t>
            </a:r>
            <a:r>
              <a:rPr lang="fr-FR" dirty="0">
                <a:sym typeface="Wingdings" pitchFamily="2" charset="2"/>
              </a:rPr>
              <a:t>distinctes doivent être effectuées pour garantir la cohérence de la BD:</a:t>
            </a:r>
          </a:p>
        </p:txBody>
      </p:sp>
      <p:sp>
        <p:nvSpPr>
          <p:cNvPr id="360452" name="Espace réservé du numéro de diapositive 3">
            <a:extLst>
              <a:ext uri="{FF2B5EF4-FFF2-40B4-BE49-F238E27FC236}">
                <a16:creationId xmlns:a16="http://schemas.microsoft.com/office/drawing/2014/main" id="{0C133138-5CC9-4A1B-AF4D-170033AB71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6A5B8D-28A1-4801-A3C4-274C4BBB609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60453" name="Espace réservé de la date 3">
            <a:extLst>
              <a:ext uri="{FF2B5EF4-FFF2-40B4-BE49-F238E27FC236}">
                <a16:creationId xmlns:a16="http://schemas.microsoft.com/office/drawing/2014/main" id="{4BAE3C91-BDDD-4015-ADDD-9909463BFD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itre 1">
            <a:extLst>
              <a:ext uri="{FF2B5EF4-FFF2-40B4-BE49-F238E27FC236}">
                <a16:creationId xmlns:a16="http://schemas.microsoft.com/office/drawing/2014/main" id="{C7772C08-1CE5-4818-B276-1AB34894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647700"/>
          </a:xfrm>
        </p:spPr>
        <p:txBody>
          <a:bodyPr/>
          <a:lstStyle/>
          <a:p>
            <a:pPr eaLnBrk="1" hangingPunct="1"/>
            <a:r>
              <a:rPr lang="fr-FR" altLang="fr-FR" sz="3800" b="1"/>
              <a:t>Exemple (suite)</a:t>
            </a:r>
          </a:p>
        </p:txBody>
      </p:sp>
      <p:sp>
        <p:nvSpPr>
          <p:cNvPr id="361475" name="Espace réservé du contenu 2">
            <a:extLst>
              <a:ext uri="{FF2B5EF4-FFF2-40B4-BE49-F238E27FC236}">
                <a16:creationId xmlns:a16="http://schemas.microsoft.com/office/drawing/2014/main" id="{570B7D44-E459-4B0E-BD20-C31DD5759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908050"/>
            <a:ext cx="7272338" cy="5329238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b="1" dirty="0">
                <a:latin typeface="+mj-lt"/>
                <a:sym typeface="Wingdings" panose="05000000000000000000" pitchFamily="2" charset="2"/>
              </a:rPr>
              <a:t>1-</a:t>
            </a:r>
            <a:r>
              <a:rPr lang="fr-FR" altLang="fr-FR" sz="2600" dirty="0">
                <a:latin typeface="+mj-lt"/>
                <a:sym typeface="Wingdings" panose="05000000000000000000" pitchFamily="2" charset="2"/>
              </a:rPr>
              <a:t> 	</a:t>
            </a: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RESTORE </a:t>
            </a:r>
            <a:r>
              <a:rPr lang="fr-FR" altLang="fr-FR" sz="2600" b="1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DATABASE</a:t>
            </a: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fr-FR" altLang="fr-FR" sz="2600" i="1" dirty="0" err="1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Northwind</a:t>
            </a:r>
            <a:endParaRPr lang="fr-FR" altLang="fr-FR" sz="2600" i="1" dirty="0">
              <a:solidFill>
                <a:srgbClr val="7030A0"/>
              </a:solidFill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     	FROM </a:t>
            </a:r>
            <a:r>
              <a:rPr lang="fr-FR" altLang="fr-FR" sz="2600" i="1" dirty="0" err="1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NwindBac</a:t>
            </a:r>
            <a:endParaRPr lang="fr-FR" altLang="fr-FR" sz="2600" i="1" dirty="0">
              <a:solidFill>
                <a:srgbClr val="7030A0"/>
              </a:solidFill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     	WITH </a:t>
            </a:r>
            <a:r>
              <a:rPr lang="fr-FR" altLang="fr-FR" sz="2600" b="1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NORECOVERY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dirty="0">
                <a:latin typeface="+mj-lt"/>
                <a:sym typeface="Wingdings" panose="05000000000000000000" pitchFamily="2" charset="2"/>
              </a:rPr>
              <a:t></a:t>
            </a:r>
            <a:r>
              <a:rPr lang="fr-FR" altLang="fr-FR" sz="2600" b="1" dirty="0">
                <a:latin typeface="+mj-lt"/>
                <a:sym typeface="Wingdings" panose="05000000000000000000" pitchFamily="2" charset="2"/>
              </a:rPr>
              <a:t>restauration à partir d’une sauvegarde complète </a:t>
            </a:r>
            <a:r>
              <a:rPr lang="fr-FR" altLang="fr-FR" sz="2600" dirty="0">
                <a:latin typeface="+mj-lt"/>
                <a:sym typeface="Wingdings" panose="05000000000000000000" pitchFamily="2" charset="2"/>
              </a:rPr>
              <a:t>sans récupérer la BD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fr-FR" altLang="fr-FR" sz="1600" dirty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b="1" dirty="0">
                <a:latin typeface="+mj-lt"/>
                <a:sym typeface="Wingdings" panose="05000000000000000000" pitchFamily="2" charset="2"/>
              </a:rPr>
              <a:t>2-</a:t>
            </a:r>
            <a:r>
              <a:rPr lang="fr-FR" altLang="fr-FR" sz="2600" dirty="0">
                <a:latin typeface="+mj-lt"/>
                <a:sym typeface="Wingdings" panose="05000000000000000000" pitchFamily="2" charset="2"/>
              </a:rPr>
              <a:t> 	</a:t>
            </a: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RESTORE </a:t>
            </a:r>
            <a:r>
              <a:rPr lang="fr-FR" altLang="fr-FR" sz="2600" b="1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LOG</a:t>
            </a: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fr-FR" altLang="fr-FR" sz="2600" i="1" dirty="0" err="1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Northwind</a:t>
            </a:r>
            <a:endParaRPr lang="fr-FR" altLang="fr-FR" sz="2600" i="1" dirty="0">
              <a:solidFill>
                <a:srgbClr val="7030A0"/>
              </a:solidFill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     	FROM </a:t>
            </a:r>
            <a:r>
              <a:rPr lang="fr-FR" altLang="fr-FR" sz="2600" i="1" dirty="0" err="1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NwindBacLog</a:t>
            </a:r>
            <a:endParaRPr lang="fr-FR" altLang="fr-FR" sz="2600" i="1" dirty="0">
              <a:solidFill>
                <a:srgbClr val="7030A0"/>
              </a:solidFill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i="1" dirty="0">
                <a:latin typeface="+mj-lt"/>
                <a:sym typeface="Wingdings" panose="05000000000000000000" pitchFamily="2" charset="2"/>
              </a:rPr>
              <a:t>     	</a:t>
            </a: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WITH </a:t>
            </a:r>
            <a:r>
              <a:rPr lang="fr-FR" altLang="fr-FR" sz="2600" b="1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FILE=1</a:t>
            </a: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, STATS, </a:t>
            </a:r>
            <a:r>
              <a:rPr lang="fr-FR" altLang="fr-FR" sz="2600" b="1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NORECOVERY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dirty="0">
                <a:latin typeface="+mj-lt"/>
                <a:sym typeface="Wingdings" panose="05000000000000000000" pitchFamily="2" charset="2"/>
              </a:rPr>
              <a:t></a:t>
            </a:r>
            <a:r>
              <a:rPr lang="fr-FR" altLang="fr-FR" sz="2600" b="1" dirty="0">
                <a:latin typeface="+mj-lt"/>
                <a:sym typeface="Wingdings" panose="05000000000000000000" pitchFamily="2" charset="2"/>
              </a:rPr>
              <a:t>restauration du 1</a:t>
            </a:r>
            <a:r>
              <a:rPr lang="fr-FR" altLang="fr-FR" sz="2600" b="1" baseline="30000" dirty="0">
                <a:latin typeface="+mj-lt"/>
                <a:sym typeface="Wingdings" panose="05000000000000000000" pitchFamily="2" charset="2"/>
              </a:rPr>
              <a:t>er</a:t>
            </a:r>
            <a:r>
              <a:rPr lang="fr-FR" altLang="fr-FR" sz="2600" b="1" dirty="0">
                <a:latin typeface="+mj-lt"/>
                <a:sym typeface="Wingdings" panose="05000000000000000000" pitchFamily="2" charset="2"/>
              </a:rPr>
              <a:t> LOG </a:t>
            </a:r>
            <a:r>
              <a:rPr lang="fr-FR" altLang="fr-FR" sz="2600" dirty="0">
                <a:latin typeface="+mj-lt"/>
                <a:sym typeface="Wingdings" panose="05000000000000000000" pitchFamily="2" charset="2"/>
              </a:rPr>
              <a:t>sans récupérer la BD en affichant la progression du processus de restauration</a:t>
            </a:r>
            <a:endParaRPr lang="fr-FR" altLang="fr-FR" sz="2600" dirty="0">
              <a:latin typeface="+mj-lt"/>
            </a:endParaRPr>
          </a:p>
        </p:txBody>
      </p:sp>
      <p:sp>
        <p:nvSpPr>
          <p:cNvPr id="361476" name="Espace réservé du numéro de diapositive 3">
            <a:extLst>
              <a:ext uri="{FF2B5EF4-FFF2-40B4-BE49-F238E27FC236}">
                <a16:creationId xmlns:a16="http://schemas.microsoft.com/office/drawing/2014/main" id="{F6E1052C-9844-4303-AFE0-CDCEE95446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0C48CA-943E-43AC-8B8E-C3E6DA100E0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61477" name="Espace réservé de la date 2">
            <a:extLst>
              <a:ext uri="{FF2B5EF4-FFF2-40B4-BE49-F238E27FC236}">
                <a16:creationId xmlns:a16="http://schemas.microsoft.com/office/drawing/2014/main" id="{BFCA02B5-F5E6-45F8-819F-F9F317ECE3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Titre 1">
            <a:extLst>
              <a:ext uri="{FF2B5EF4-FFF2-40B4-BE49-F238E27FC236}">
                <a16:creationId xmlns:a16="http://schemas.microsoft.com/office/drawing/2014/main" id="{BB366647-F37E-4CA1-A39F-9A6E0AFC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258763"/>
            <a:ext cx="8713787" cy="649287"/>
          </a:xfrm>
        </p:spPr>
        <p:txBody>
          <a:bodyPr/>
          <a:lstStyle/>
          <a:p>
            <a:pPr eaLnBrk="1" hangingPunct="1"/>
            <a:r>
              <a:rPr lang="fr-FR" altLang="fr-FR" sz="3800" b="1"/>
              <a:t>Exemple (suite)</a:t>
            </a:r>
          </a:p>
        </p:txBody>
      </p:sp>
      <p:sp>
        <p:nvSpPr>
          <p:cNvPr id="362499" name="Espace réservé du contenu 2">
            <a:extLst>
              <a:ext uri="{FF2B5EF4-FFF2-40B4-BE49-F238E27FC236}">
                <a16:creationId xmlns:a16="http://schemas.microsoft.com/office/drawing/2014/main" id="{3DC188CA-B699-461B-AE21-4E5B5244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196975"/>
            <a:ext cx="7129463" cy="46085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 sz="2600" b="1">
                <a:sym typeface="Wingdings" panose="05000000000000000000" pitchFamily="2" charset="2"/>
              </a:rPr>
              <a:t>3- </a:t>
            </a:r>
            <a:r>
              <a:rPr lang="fr-FR" altLang="fr-FR" sz="2600">
                <a:sym typeface="Wingdings" panose="05000000000000000000" pitchFamily="2" charset="2"/>
              </a:rPr>
              <a:t>	</a:t>
            </a:r>
            <a:r>
              <a:rPr lang="fr-FR" altLang="fr-FR" sz="2600" i="1">
                <a:solidFill>
                  <a:srgbClr val="7030A0"/>
                </a:solidFill>
                <a:sym typeface="Wingdings" panose="05000000000000000000" pitchFamily="2" charset="2"/>
              </a:rPr>
              <a:t>RESTORE LOG Northwind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 sz="2600" i="1">
                <a:solidFill>
                  <a:srgbClr val="7030A0"/>
                </a:solidFill>
                <a:sym typeface="Wingdings" panose="05000000000000000000" pitchFamily="2" charset="2"/>
              </a:rPr>
              <a:t>     	FROM NwindBacLog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 sz="2600" i="1">
                <a:solidFill>
                  <a:srgbClr val="7030A0"/>
                </a:solidFill>
                <a:sym typeface="Wingdings" panose="05000000000000000000" pitchFamily="2" charset="2"/>
              </a:rPr>
              <a:t>     	WITH </a:t>
            </a:r>
            <a:r>
              <a:rPr lang="fr-FR" altLang="fr-FR" sz="2600" b="1" i="1">
                <a:solidFill>
                  <a:srgbClr val="7030A0"/>
                </a:solidFill>
                <a:sym typeface="Wingdings" panose="05000000000000000000" pitchFamily="2" charset="2"/>
              </a:rPr>
              <a:t>FILE=2</a:t>
            </a:r>
            <a:r>
              <a:rPr lang="fr-FR" altLang="fr-FR" sz="2600" i="1">
                <a:solidFill>
                  <a:srgbClr val="7030A0"/>
                </a:solidFill>
                <a:sym typeface="Wingdings" panose="05000000000000000000" pitchFamily="2" charset="2"/>
              </a:rPr>
              <a:t>, </a:t>
            </a:r>
            <a:r>
              <a:rPr lang="fr-FR" altLang="fr-FR" sz="2600" b="1" i="1">
                <a:solidFill>
                  <a:srgbClr val="7030A0"/>
                </a:solidFill>
                <a:sym typeface="Wingdings" panose="05000000000000000000" pitchFamily="2" charset="2"/>
              </a:rPr>
              <a:t>RECOVERY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fr-FR" altLang="fr-FR" sz="1600" b="1" i="1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 sz="2600">
                <a:sym typeface="Wingdings" panose="05000000000000000000" pitchFamily="2" charset="2"/>
              </a:rPr>
              <a:t> </a:t>
            </a:r>
            <a:r>
              <a:rPr lang="fr-FR" altLang="fr-FR" sz="2600" b="1">
                <a:sym typeface="Wingdings" panose="05000000000000000000" pitchFamily="2" charset="2"/>
              </a:rPr>
              <a:t>restaure le 2</a:t>
            </a:r>
            <a:r>
              <a:rPr lang="fr-FR" altLang="fr-FR" sz="2600" b="1" baseline="30000">
                <a:sym typeface="Wingdings" panose="05000000000000000000" pitchFamily="2" charset="2"/>
              </a:rPr>
              <a:t>ème</a:t>
            </a:r>
            <a:r>
              <a:rPr lang="fr-FR" altLang="fr-FR" sz="2600" b="1">
                <a:sym typeface="Wingdings" panose="05000000000000000000" pitchFamily="2" charset="2"/>
              </a:rPr>
              <a:t> LOG</a:t>
            </a:r>
            <a:r>
              <a:rPr lang="fr-FR" altLang="fr-FR" sz="2600">
                <a:sym typeface="Wingdings" panose="05000000000000000000" pitchFamily="2" charset="2"/>
              </a:rPr>
              <a:t>, transmet les transactions validées et annule les transactions non validées</a:t>
            </a:r>
            <a:endParaRPr lang="fr-FR" altLang="fr-FR" sz="2600"/>
          </a:p>
        </p:txBody>
      </p:sp>
      <p:sp>
        <p:nvSpPr>
          <p:cNvPr id="362500" name="Espace réservé du numéro de diapositive 3">
            <a:extLst>
              <a:ext uri="{FF2B5EF4-FFF2-40B4-BE49-F238E27FC236}">
                <a16:creationId xmlns:a16="http://schemas.microsoft.com/office/drawing/2014/main" id="{3F139535-C9D9-45EB-BDBB-AABE44C46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C57156-40C8-438B-BAD6-DC4648192BA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62501" name="Espace réservé de la date 2">
            <a:extLst>
              <a:ext uri="{FF2B5EF4-FFF2-40B4-BE49-F238E27FC236}">
                <a16:creationId xmlns:a16="http://schemas.microsoft.com/office/drawing/2014/main" id="{3EA522FD-15B4-4B41-8FAD-935FD6DD2A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>
            <a:extLst>
              <a:ext uri="{FF2B5EF4-FFF2-40B4-BE49-F238E27FC236}">
                <a16:creationId xmlns:a16="http://schemas.microsoft.com/office/drawing/2014/main" id="{89EB192D-56E4-4DC1-846A-9D2C0CD7B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189913" cy="992188"/>
          </a:xfrm>
        </p:spPr>
        <p:txBody>
          <a:bodyPr lIns="90488" tIns="44450" rIns="90488" bIns="44450"/>
          <a:lstStyle/>
          <a:p>
            <a:pPr eaLnBrk="1" hangingPunct="1">
              <a:buClr>
                <a:schemeClr val="accent2"/>
              </a:buClr>
            </a:pPr>
            <a:r>
              <a:rPr lang="fr-FR" altLang="fr-FR" sz="3600" b="1">
                <a:cs typeface="Times New Roman" panose="02020603050405020304" pitchFamily="18" charset="0"/>
              </a:rPr>
              <a:t>Restauration à partir d'une</a:t>
            </a:r>
            <a:br>
              <a:rPr lang="fr-FR" altLang="fr-FR" sz="3600" b="1">
                <a:cs typeface="Times New Roman" panose="02020603050405020304" pitchFamily="18" charset="0"/>
              </a:rPr>
            </a:br>
            <a:r>
              <a:rPr lang="fr-FR" altLang="fr-FR" sz="3600" b="1">
                <a:solidFill>
                  <a:srgbClr val="7030A0"/>
                </a:solidFill>
                <a:cs typeface="Times New Roman" panose="02020603050405020304" pitchFamily="18" charset="0"/>
              </a:rPr>
              <a:t>sauvegarde de LOG </a:t>
            </a:r>
            <a:r>
              <a:rPr lang="fr-FR" altLang="fr-FR" sz="3600" b="1">
                <a:cs typeface="Times New Roman" panose="02020603050405020304" pitchFamily="18" charset="0"/>
              </a:rPr>
              <a:t>(suite)</a:t>
            </a:r>
            <a:r>
              <a:rPr lang="fr-FR" altLang="fr-FR" sz="3600" b="1"/>
              <a:t> </a:t>
            </a:r>
            <a:endParaRPr lang="en-US" altLang="fr-FR" sz="3600" b="1"/>
          </a:p>
        </p:txBody>
      </p:sp>
      <p:grpSp>
        <p:nvGrpSpPr>
          <p:cNvPr id="363523" name="Group 3">
            <a:extLst>
              <a:ext uri="{FF2B5EF4-FFF2-40B4-BE49-F238E27FC236}">
                <a16:creationId xmlns:a16="http://schemas.microsoft.com/office/drawing/2014/main" id="{E5C63062-FC92-4C12-9F39-7AC865CBE79B}"/>
              </a:ext>
            </a:extLst>
          </p:cNvPr>
          <p:cNvGrpSpPr>
            <a:grpSpLocks/>
          </p:cNvGrpSpPr>
          <p:nvPr/>
        </p:nvGrpSpPr>
        <p:grpSpPr bwMode="auto">
          <a:xfrm>
            <a:off x="531813" y="4114800"/>
            <a:ext cx="8024812" cy="2438400"/>
            <a:chOff x="321" y="2592"/>
            <a:chExt cx="5055" cy="1536"/>
          </a:xfrm>
        </p:grpSpPr>
        <p:grpSp>
          <p:nvGrpSpPr>
            <p:cNvPr id="363592" name="Group 4">
              <a:extLst>
                <a:ext uri="{FF2B5EF4-FFF2-40B4-BE49-F238E27FC236}">
                  <a16:creationId xmlns:a16="http://schemas.microsoft.com/office/drawing/2014/main" id="{CA0DEC42-1CB4-45A8-A535-C9D0EEFCDD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" y="2592"/>
              <a:ext cx="5055" cy="1536"/>
              <a:chOff x="321" y="2592"/>
              <a:chExt cx="5055" cy="1536"/>
            </a:xfrm>
          </p:grpSpPr>
          <p:sp>
            <p:nvSpPr>
              <p:cNvPr id="265221" name="Rectangle 5">
                <a:extLst>
                  <a:ext uri="{FF2B5EF4-FFF2-40B4-BE49-F238E27FC236}">
                    <a16:creationId xmlns:a16="http://schemas.microsoft.com/office/drawing/2014/main" id="{BB570948-B5D5-4BB0-8E7F-7121DECFC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592"/>
                <a:ext cx="5040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99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9999"/>
                </a:outerShdw>
              </a:effectLst>
            </p:spPr>
            <p:txBody>
              <a:bodyPr wrap="none" anchor="b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latin typeface="Arial" charset="0"/>
                    <a:cs typeface="+mn-cs"/>
                  </a:rPr>
                  <a:t>Restauration de la base de données Northwind</a:t>
                </a:r>
              </a:p>
            </p:txBody>
          </p:sp>
          <p:sp>
            <p:nvSpPr>
              <p:cNvPr id="363595" name="Rectangle 6">
                <a:extLst>
                  <a:ext uri="{FF2B5EF4-FFF2-40B4-BE49-F238E27FC236}">
                    <a16:creationId xmlns:a16="http://schemas.microsoft.com/office/drawing/2014/main" id="{A7DE1660-211D-4513-982B-3F2DD5A0F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880"/>
                <a:ext cx="5040" cy="124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99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9999"/>
                </a:outerShdw>
              </a:effectLst>
            </p:spPr>
            <p:txBody>
              <a:bodyPr wrap="none" anchor="b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fr-FR" altLang="fr-FR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363596" name="Text Box 7">
                <a:extLst>
                  <a:ext uri="{FF2B5EF4-FFF2-40B4-BE49-F238E27FC236}">
                    <a16:creationId xmlns:a16="http://schemas.microsoft.com/office/drawing/2014/main" id="{9CDBFE8A-FA04-436D-B026-1CF45CAB50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" y="2968"/>
                <a:ext cx="155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r-FR" sz="1400" b="1">
                    <a:latin typeface="Arial" panose="020B0604020202020204" pitchFamily="34" charset="0"/>
                  </a:rPr>
                  <a:t>Base de données complète</a:t>
                </a:r>
              </a:p>
            </p:txBody>
          </p:sp>
          <p:sp>
            <p:nvSpPr>
              <p:cNvPr id="363597" name="Text Box 8">
                <a:extLst>
                  <a:ext uri="{FF2B5EF4-FFF2-40B4-BE49-F238E27FC236}">
                    <a16:creationId xmlns:a16="http://schemas.microsoft.com/office/drawing/2014/main" id="{4A38D9CB-D1D9-4AA0-B353-9AD5058A7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8" y="2978"/>
                <a:ext cx="7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r-FR" sz="1400" b="1">
                    <a:latin typeface="Arial" panose="020B0604020202020204" pitchFamily="34" charset="0"/>
                  </a:rPr>
                  <a:t>Différentielle</a:t>
                </a:r>
              </a:p>
            </p:txBody>
          </p:sp>
          <p:grpSp>
            <p:nvGrpSpPr>
              <p:cNvPr id="363598" name="Group 9">
                <a:extLst>
                  <a:ext uri="{FF2B5EF4-FFF2-40B4-BE49-F238E27FC236}">
                    <a16:creationId xmlns:a16="http://schemas.microsoft.com/office/drawing/2014/main" id="{4EA256C5-6215-4943-928B-E08146CD7C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6" y="3430"/>
                <a:ext cx="366" cy="378"/>
                <a:chOff x="3326" y="3430"/>
                <a:chExt cx="366" cy="378"/>
              </a:xfrm>
            </p:grpSpPr>
            <p:grpSp>
              <p:nvGrpSpPr>
                <p:cNvPr id="363628" name="Group 10">
                  <a:extLst>
                    <a:ext uri="{FF2B5EF4-FFF2-40B4-BE49-F238E27FC236}">
                      <a16:creationId xmlns:a16="http://schemas.microsoft.com/office/drawing/2014/main" id="{8C7D60EB-74C3-455E-A8E5-0F3D4C773C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3430"/>
                  <a:ext cx="332" cy="378"/>
                  <a:chOff x="3360" y="3430"/>
                  <a:chExt cx="332" cy="378"/>
                </a:xfrm>
              </p:grpSpPr>
              <p:sp>
                <p:nvSpPr>
                  <p:cNvPr id="363630" name="Freeform 11">
                    <a:extLst>
                      <a:ext uri="{FF2B5EF4-FFF2-40B4-BE49-F238E27FC236}">
                        <a16:creationId xmlns:a16="http://schemas.microsoft.com/office/drawing/2014/main" id="{7DFC26B9-EAC6-447D-B6BF-D88D847267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0" y="3430"/>
                    <a:ext cx="332" cy="378"/>
                  </a:xfrm>
                  <a:custGeom>
                    <a:avLst/>
                    <a:gdLst>
                      <a:gd name="T0" fmla="*/ 0 w 336"/>
                      <a:gd name="T1" fmla="*/ 0 h 432"/>
                      <a:gd name="T2" fmla="*/ 108 w 336"/>
                      <a:gd name="T3" fmla="*/ 0 h 432"/>
                      <a:gd name="T4" fmla="*/ 146 w 336"/>
                      <a:gd name="T5" fmla="*/ 4 h 432"/>
                      <a:gd name="T6" fmla="*/ 146 w 336"/>
                      <a:gd name="T7" fmla="*/ 4 h 432"/>
                      <a:gd name="T8" fmla="*/ 0 w 336"/>
                      <a:gd name="T9" fmla="*/ 4 h 432"/>
                      <a:gd name="T10" fmla="*/ 0 w 336"/>
                      <a:gd name="T11" fmla="*/ 0 h 4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36"/>
                      <a:gd name="T19" fmla="*/ 0 h 432"/>
                      <a:gd name="T20" fmla="*/ 336 w 336"/>
                      <a:gd name="T21" fmla="*/ 432 h 4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36" h="432">
                        <a:moveTo>
                          <a:pt x="0" y="0"/>
                        </a:moveTo>
                        <a:lnTo>
                          <a:pt x="240" y="0"/>
                        </a:lnTo>
                        <a:lnTo>
                          <a:pt x="336" y="96"/>
                        </a:lnTo>
                        <a:lnTo>
                          <a:pt x="336" y="432"/>
                        </a:lnTo>
                        <a:lnTo>
                          <a:pt x="0" y="4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3631" name="Freeform 12">
                    <a:extLst>
                      <a:ext uri="{FF2B5EF4-FFF2-40B4-BE49-F238E27FC236}">
                        <a16:creationId xmlns:a16="http://schemas.microsoft.com/office/drawing/2014/main" id="{52F5AA33-49F2-4F02-BEC3-740CA196D1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97" y="3430"/>
                    <a:ext cx="95" cy="84"/>
                  </a:xfrm>
                  <a:custGeom>
                    <a:avLst/>
                    <a:gdLst>
                      <a:gd name="T0" fmla="*/ 0 w 96"/>
                      <a:gd name="T1" fmla="*/ 0 h 96"/>
                      <a:gd name="T2" fmla="*/ 0 w 96"/>
                      <a:gd name="T3" fmla="*/ 4 h 96"/>
                      <a:gd name="T4" fmla="*/ 48 w 96"/>
                      <a:gd name="T5" fmla="*/ 4 h 9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96"/>
                      <a:gd name="T11" fmla="*/ 96 w 96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96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96" y="96"/>
                        </a:lnTo>
                      </a:path>
                    </a:pathLst>
                  </a:cu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363629" name="Text Box 13">
                  <a:extLst>
                    <a:ext uri="{FF2B5EF4-FFF2-40B4-BE49-F238E27FC236}">
                      <a16:creationId xmlns:a16="http://schemas.microsoft.com/office/drawing/2014/main" id="{456B47F2-0603-47C7-B46C-C20DF0775E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6" y="3546"/>
                  <a:ext cx="348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fr-FR" sz="800" b="1">
                      <a:latin typeface="Arial" panose="020B0604020202020204" pitchFamily="34" charset="0"/>
                    </a:rPr>
                    <a:t>Journal</a:t>
                  </a:r>
                </a:p>
              </p:txBody>
            </p:sp>
          </p:grpSp>
          <p:grpSp>
            <p:nvGrpSpPr>
              <p:cNvPr id="363599" name="Group 14">
                <a:extLst>
                  <a:ext uri="{FF2B5EF4-FFF2-40B4-BE49-F238E27FC236}">
                    <a16:creationId xmlns:a16="http://schemas.microsoft.com/office/drawing/2014/main" id="{313835BF-A67D-4D23-B911-09FB8FBA0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06" y="3430"/>
                <a:ext cx="348" cy="378"/>
                <a:chOff x="3806" y="3430"/>
                <a:chExt cx="348" cy="378"/>
              </a:xfrm>
            </p:grpSpPr>
            <p:grpSp>
              <p:nvGrpSpPr>
                <p:cNvPr id="363624" name="Group 15">
                  <a:extLst>
                    <a:ext uri="{FF2B5EF4-FFF2-40B4-BE49-F238E27FC236}">
                      <a16:creationId xmlns:a16="http://schemas.microsoft.com/office/drawing/2014/main" id="{C637C343-A8AF-47A6-8044-91E7D0D90D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0" y="3430"/>
                  <a:ext cx="288" cy="378"/>
                  <a:chOff x="3840" y="3430"/>
                  <a:chExt cx="288" cy="378"/>
                </a:xfrm>
              </p:grpSpPr>
              <p:sp>
                <p:nvSpPr>
                  <p:cNvPr id="363626" name="Freeform 16">
                    <a:extLst>
                      <a:ext uri="{FF2B5EF4-FFF2-40B4-BE49-F238E27FC236}">
                        <a16:creationId xmlns:a16="http://schemas.microsoft.com/office/drawing/2014/main" id="{01A1F2E0-1509-46FB-9614-2F902C4AB5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0" y="3430"/>
                    <a:ext cx="288" cy="378"/>
                  </a:xfrm>
                  <a:custGeom>
                    <a:avLst/>
                    <a:gdLst>
                      <a:gd name="T0" fmla="*/ 0 w 336"/>
                      <a:gd name="T1" fmla="*/ 0 h 432"/>
                      <a:gd name="T2" fmla="*/ 3 w 336"/>
                      <a:gd name="T3" fmla="*/ 0 h 432"/>
                      <a:gd name="T4" fmla="*/ 3 w 336"/>
                      <a:gd name="T5" fmla="*/ 4 h 432"/>
                      <a:gd name="T6" fmla="*/ 3 w 336"/>
                      <a:gd name="T7" fmla="*/ 4 h 432"/>
                      <a:gd name="T8" fmla="*/ 0 w 336"/>
                      <a:gd name="T9" fmla="*/ 4 h 432"/>
                      <a:gd name="T10" fmla="*/ 0 w 336"/>
                      <a:gd name="T11" fmla="*/ 0 h 4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36"/>
                      <a:gd name="T19" fmla="*/ 0 h 432"/>
                      <a:gd name="T20" fmla="*/ 336 w 336"/>
                      <a:gd name="T21" fmla="*/ 432 h 4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36" h="432">
                        <a:moveTo>
                          <a:pt x="0" y="0"/>
                        </a:moveTo>
                        <a:lnTo>
                          <a:pt x="240" y="0"/>
                        </a:lnTo>
                        <a:lnTo>
                          <a:pt x="336" y="96"/>
                        </a:lnTo>
                        <a:lnTo>
                          <a:pt x="336" y="432"/>
                        </a:lnTo>
                        <a:lnTo>
                          <a:pt x="0" y="4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3627" name="Freeform 17">
                    <a:extLst>
                      <a:ext uri="{FF2B5EF4-FFF2-40B4-BE49-F238E27FC236}">
                        <a16:creationId xmlns:a16="http://schemas.microsoft.com/office/drawing/2014/main" id="{EFA3DAEF-3078-4B5F-BC0D-2606467618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6" y="3430"/>
                    <a:ext cx="82" cy="84"/>
                  </a:xfrm>
                  <a:custGeom>
                    <a:avLst/>
                    <a:gdLst>
                      <a:gd name="T0" fmla="*/ 0 w 96"/>
                      <a:gd name="T1" fmla="*/ 0 h 96"/>
                      <a:gd name="T2" fmla="*/ 0 w 96"/>
                      <a:gd name="T3" fmla="*/ 4 h 96"/>
                      <a:gd name="T4" fmla="*/ 3 w 96"/>
                      <a:gd name="T5" fmla="*/ 4 h 9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96"/>
                      <a:gd name="T11" fmla="*/ 96 w 96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96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96" y="96"/>
                        </a:lnTo>
                      </a:path>
                    </a:pathLst>
                  </a:cu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363625" name="Text Box 18">
                  <a:extLst>
                    <a:ext uri="{FF2B5EF4-FFF2-40B4-BE49-F238E27FC236}">
                      <a16:creationId xmlns:a16="http://schemas.microsoft.com/office/drawing/2014/main" id="{B173B536-A1DF-493A-A5C1-77E3B07CD0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06" y="3546"/>
                  <a:ext cx="348" cy="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fr-FR" sz="800" b="1">
                      <a:latin typeface="Arial" panose="020B0604020202020204" pitchFamily="34" charset="0"/>
                    </a:rPr>
                    <a:t>Journal</a:t>
                  </a:r>
                </a:p>
              </p:txBody>
            </p:sp>
          </p:grpSp>
          <p:grpSp>
            <p:nvGrpSpPr>
              <p:cNvPr id="363600" name="Group 19">
                <a:extLst>
                  <a:ext uri="{FF2B5EF4-FFF2-40B4-BE49-F238E27FC236}">
                    <a16:creationId xmlns:a16="http://schemas.microsoft.com/office/drawing/2014/main" id="{BF91170E-F37E-4143-BB66-E215CC0998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" y="3327"/>
                <a:ext cx="823" cy="583"/>
                <a:chOff x="321" y="3327"/>
                <a:chExt cx="823" cy="583"/>
              </a:xfrm>
            </p:grpSpPr>
            <p:sp>
              <p:nvSpPr>
                <p:cNvPr id="363607" name="AutoShape 20">
                  <a:extLst>
                    <a:ext uri="{FF2B5EF4-FFF2-40B4-BE49-F238E27FC236}">
                      <a16:creationId xmlns:a16="http://schemas.microsoft.com/office/drawing/2014/main" id="{5DDE1017-08B8-4B78-BADA-7BCC12573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3327"/>
                  <a:ext cx="759" cy="583"/>
                </a:xfrm>
                <a:prstGeom prst="can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008080"/>
                    </a:gs>
                    <a:gs pos="50000">
                      <a:srgbClr val="33CCCC"/>
                    </a:gs>
                    <a:gs pos="100000">
                      <a:srgbClr val="008080"/>
                    </a:gs>
                  </a:gsLst>
                  <a:lin ang="0" scaled="1"/>
                </a:gra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fr-FR" altLang="fr-FR" sz="1800"/>
                </a:p>
              </p:txBody>
            </p:sp>
            <p:grpSp>
              <p:nvGrpSpPr>
                <p:cNvPr id="363608" name="Group 21">
                  <a:extLst>
                    <a:ext uri="{FF2B5EF4-FFF2-40B4-BE49-F238E27FC236}">
                      <a16:creationId xmlns:a16="http://schemas.microsoft.com/office/drawing/2014/main" id="{1F4B317A-DCEF-4C14-9372-41BA45171E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1" y="3495"/>
                  <a:ext cx="495" cy="357"/>
                  <a:chOff x="321" y="3495"/>
                  <a:chExt cx="495" cy="357"/>
                </a:xfrm>
              </p:grpSpPr>
              <p:grpSp>
                <p:nvGrpSpPr>
                  <p:cNvPr id="363614" name="Group 22">
                    <a:extLst>
                      <a:ext uri="{FF2B5EF4-FFF2-40B4-BE49-F238E27FC236}">
                        <a16:creationId xmlns:a16="http://schemas.microsoft.com/office/drawing/2014/main" id="{A979A897-709D-436F-A336-88CA9BFFA4C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3" y="3495"/>
                    <a:ext cx="303" cy="268"/>
                    <a:chOff x="720" y="2256"/>
                    <a:chExt cx="336" cy="432"/>
                  </a:xfrm>
                </p:grpSpPr>
                <p:sp>
                  <p:nvSpPr>
                    <p:cNvPr id="363622" name="Freeform 23">
                      <a:extLst>
                        <a:ext uri="{FF2B5EF4-FFF2-40B4-BE49-F238E27FC236}">
                          <a16:creationId xmlns:a16="http://schemas.microsoft.com/office/drawing/2014/main" id="{D03D9A99-9100-49C6-B2F8-51A3ED772D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20" y="2256"/>
                      <a:ext cx="336" cy="432"/>
                    </a:xfrm>
                    <a:custGeom>
                      <a:avLst/>
                      <a:gdLst>
                        <a:gd name="T0" fmla="*/ 0 w 336"/>
                        <a:gd name="T1" fmla="*/ 0 h 432"/>
                        <a:gd name="T2" fmla="*/ 240 w 336"/>
                        <a:gd name="T3" fmla="*/ 0 h 432"/>
                        <a:gd name="T4" fmla="*/ 336 w 336"/>
                        <a:gd name="T5" fmla="*/ 96 h 432"/>
                        <a:gd name="T6" fmla="*/ 336 w 336"/>
                        <a:gd name="T7" fmla="*/ 432 h 432"/>
                        <a:gd name="T8" fmla="*/ 0 w 336"/>
                        <a:gd name="T9" fmla="*/ 432 h 432"/>
                        <a:gd name="T10" fmla="*/ 0 w 336"/>
                        <a:gd name="T11" fmla="*/ 0 h 432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336"/>
                        <a:gd name="T19" fmla="*/ 0 h 432"/>
                        <a:gd name="T20" fmla="*/ 336 w 336"/>
                        <a:gd name="T21" fmla="*/ 432 h 432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336" h="432">
                          <a:moveTo>
                            <a:pt x="0" y="0"/>
                          </a:moveTo>
                          <a:lnTo>
                            <a:pt x="240" y="0"/>
                          </a:lnTo>
                          <a:lnTo>
                            <a:pt x="336" y="96"/>
                          </a:lnTo>
                          <a:lnTo>
                            <a:pt x="336" y="432"/>
                          </a:lnTo>
                          <a:lnTo>
                            <a:pt x="0" y="4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C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63623" name="Freeform 24">
                      <a:extLst>
                        <a:ext uri="{FF2B5EF4-FFF2-40B4-BE49-F238E27FC236}">
                          <a16:creationId xmlns:a16="http://schemas.microsoft.com/office/drawing/2014/main" id="{BF4539C0-8D87-4BDA-9C70-CC30B4AD24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0" y="2256"/>
                      <a:ext cx="96" cy="96"/>
                    </a:xfrm>
                    <a:custGeom>
                      <a:avLst/>
                      <a:gdLst>
                        <a:gd name="T0" fmla="*/ 0 w 96"/>
                        <a:gd name="T1" fmla="*/ 0 h 96"/>
                        <a:gd name="T2" fmla="*/ 0 w 96"/>
                        <a:gd name="T3" fmla="*/ 96 h 96"/>
                        <a:gd name="T4" fmla="*/ 96 w 96"/>
                        <a:gd name="T5" fmla="*/ 96 h 96"/>
                        <a:gd name="T6" fmla="*/ 0 60000 65536"/>
                        <a:gd name="T7" fmla="*/ 0 60000 65536"/>
                        <a:gd name="T8" fmla="*/ 0 60000 65536"/>
                        <a:gd name="T9" fmla="*/ 0 w 96"/>
                        <a:gd name="T10" fmla="*/ 0 h 96"/>
                        <a:gd name="T11" fmla="*/ 96 w 96"/>
                        <a:gd name="T12" fmla="*/ 96 h 9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6" h="96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96" y="96"/>
                          </a:lnTo>
                        </a:path>
                      </a:pathLst>
                    </a:custGeom>
                    <a:solidFill>
                      <a:srgbClr val="CC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363615" name="Group 25">
                    <a:extLst>
                      <a:ext uri="{FF2B5EF4-FFF2-40B4-BE49-F238E27FC236}">
                        <a16:creationId xmlns:a16="http://schemas.microsoft.com/office/drawing/2014/main" id="{441AFF76-C31E-471A-B3E0-9A6221B3B86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2" y="3540"/>
                    <a:ext cx="296" cy="268"/>
                    <a:chOff x="720" y="2256"/>
                    <a:chExt cx="336" cy="432"/>
                  </a:xfrm>
                </p:grpSpPr>
                <p:sp>
                  <p:nvSpPr>
                    <p:cNvPr id="363620" name="Freeform 26">
                      <a:extLst>
                        <a:ext uri="{FF2B5EF4-FFF2-40B4-BE49-F238E27FC236}">
                          <a16:creationId xmlns:a16="http://schemas.microsoft.com/office/drawing/2014/main" id="{305CE78E-C534-4448-83E4-0F2BBB271AC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20" y="2256"/>
                      <a:ext cx="336" cy="432"/>
                    </a:xfrm>
                    <a:custGeom>
                      <a:avLst/>
                      <a:gdLst>
                        <a:gd name="T0" fmla="*/ 0 w 336"/>
                        <a:gd name="T1" fmla="*/ 0 h 432"/>
                        <a:gd name="T2" fmla="*/ 240 w 336"/>
                        <a:gd name="T3" fmla="*/ 0 h 432"/>
                        <a:gd name="T4" fmla="*/ 336 w 336"/>
                        <a:gd name="T5" fmla="*/ 96 h 432"/>
                        <a:gd name="T6" fmla="*/ 336 w 336"/>
                        <a:gd name="T7" fmla="*/ 432 h 432"/>
                        <a:gd name="T8" fmla="*/ 0 w 336"/>
                        <a:gd name="T9" fmla="*/ 432 h 432"/>
                        <a:gd name="T10" fmla="*/ 0 w 336"/>
                        <a:gd name="T11" fmla="*/ 0 h 432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336"/>
                        <a:gd name="T19" fmla="*/ 0 h 432"/>
                        <a:gd name="T20" fmla="*/ 336 w 336"/>
                        <a:gd name="T21" fmla="*/ 432 h 432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336" h="432">
                          <a:moveTo>
                            <a:pt x="0" y="0"/>
                          </a:moveTo>
                          <a:lnTo>
                            <a:pt x="240" y="0"/>
                          </a:lnTo>
                          <a:lnTo>
                            <a:pt x="336" y="96"/>
                          </a:lnTo>
                          <a:lnTo>
                            <a:pt x="336" y="432"/>
                          </a:lnTo>
                          <a:lnTo>
                            <a:pt x="0" y="4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63621" name="Freeform 27">
                      <a:extLst>
                        <a:ext uri="{FF2B5EF4-FFF2-40B4-BE49-F238E27FC236}">
                          <a16:creationId xmlns:a16="http://schemas.microsoft.com/office/drawing/2014/main" id="{CB15D0FC-6D5E-43CD-9D6D-50A81A0625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0" y="2256"/>
                      <a:ext cx="96" cy="96"/>
                    </a:xfrm>
                    <a:custGeom>
                      <a:avLst/>
                      <a:gdLst>
                        <a:gd name="T0" fmla="*/ 0 w 96"/>
                        <a:gd name="T1" fmla="*/ 0 h 96"/>
                        <a:gd name="T2" fmla="*/ 0 w 96"/>
                        <a:gd name="T3" fmla="*/ 96 h 96"/>
                        <a:gd name="T4" fmla="*/ 96 w 96"/>
                        <a:gd name="T5" fmla="*/ 96 h 96"/>
                        <a:gd name="T6" fmla="*/ 0 60000 65536"/>
                        <a:gd name="T7" fmla="*/ 0 60000 65536"/>
                        <a:gd name="T8" fmla="*/ 0 60000 65536"/>
                        <a:gd name="T9" fmla="*/ 0 w 96"/>
                        <a:gd name="T10" fmla="*/ 0 h 96"/>
                        <a:gd name="T11" fmla="*/ 96 w 96"/>
                        <a:gd name="T12" fmla="*/ 96 h 9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6" h="96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96" y="96"/>
                          </a:lnTo>
                        </a:path>
                      </a:pathLst>
                    </a:cu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363616" name="Group 28">
                    <a:extLst>
                      <a:ext uri="{FF2B5EF4-FFF2-40B4-BE49-F238E27FC236}">
                        <a16:creationId xmlns:a16="http://schemas.microsoft.com/office/drawing/2014/main" id="{A0FBCB81-67B3-4A85-A606-4C449B468E3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4" y="3584"/>
                    <a:ext cx="306" cy="268"/>
                    <a:chOff x="720" y="2256"/>
                    <a:chExt cx="336" cy="432"/>
                  </a:xfrm>
                </p:grpSpPr>
                <p:sp>
                  <p:nvSpPr>
                    <p:cNvPr id="363618" name="Freeform 29">
                      <a:extLst>
                        <a:ext uri="{FF2B5EF4-FFF2-40B4-BE49-F238E27FC236}">
                          <a16:creationId xmlns:a16="http://schemas.microsoft.com/office/drawing/2014/main" id="{0F58DF8A-A701-411E-9721-EB9D27A4C56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20" y="2256"/>
                      <a:ext cx="336" cy="432"/>
                    </a:xfrm>
                    <a:custGeom>
                      <a:avLst/>
                      <a:gdLst>
                        <a:gd name="T0" fmla="*/ 0 w 336"/>
                        <a:gd name="T1" fmla="*/ 0 h 432"/>
                        <a:gd name="T2" fmla="*/ 240 w 336"/>
                        <a:gd name="T3" fmla="*/ 0 h 432"/>
                        <a:gd name="T4" fmla="*/ 336 w 336"/>
                        <a:gd name="T5" fmla="*/ 96 h 432"/>
                        <a:gd name="T6" fmla="*/ 336 w 336"/>
                        <a:gd name="T7" fmla="*/ 432 h 432"/>
                        <a:gd name="T8" fmla="*/ 0 w 336"/>
                        <a:gd name="T9" fmla="*/ 432 h 432"/>
                        <a:gd name="T10" fmla="*/ 0 w 336"/>
                        <a:gd name="T11" fmla="*/ 0 h 432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336"/>
                        <a:gd name="T19" fmla="*/ 0 h 432"/>
                        <a:gd name="T20" fmla="*/ 336 w 336"/>
                        <a:gd name="T21" fmla="*/ 432 h 432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336" h="432">
                          <a:moveTo>
                            <a:pt x="0" y="0"/>
                          </a:moveTo>
                          <a:lnTo>
                            <a:pt x="240" y="0"/>
                          </a:lnTo>
                          <a:lnTo>
                            <a:pt x="336" y="96"/>
                          </a:lnTo>
                          <a:lnTo>
                            <a:pt x="336" y="432"/>
                          </a:lnTo>
                          <a:lnTo>
                            <a:pt x="0" y="4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63619" name="Freeform 30">
                      <a:extLst>
                        <a:ext uri="{FF2B5EF4-FFF2-40B4-BE49-F238E27FC236}">
                          <a16:creationId xmlns:a16="http://schemas.microsoft.com/office/drawing/2014/main" id="{73658A42-4180-4E42-891D-90E362DEB8D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0" y="2256"/>
                      <a:ext cx="96" cy="96"/>
                    </a:xfrm>
                    <a:custGeom>
                      <a:avLst/>
                      <a:gdLst>
                        <a:gd name="T0" fmla="*/ 0 w 96"/>
                        <a:gd name="T1" fmla="*/ 0 h 96"/>
                        <a:gd name="T2" fmla="*/ 0 w 96"/>
                        <a:gd name="T3" fmla="*/ 96 h 96"/>
                        <a:gd name="T4" fmla="*/ 96 w 96"/>
                        <a:gd name="T5" fmla="*/ 96 h 96"/>
                        <a:gd name="T6" fmla="*/ 0 60000 65536"/>
                        <a:gd name="T7" fmla="*/ 0 60000 65536"/>
                        <a:gd name="T8" fmla="*/ 0 60000 65536"/>
                        <a:gd name="T9" fmla="*/ 0 w 96"/>
                        <a:gd name="T10" fmla="*/ 0 h 96"/>
                        <a:gd name="T11" fmla="*/ 96 w 96"/>
                        <a:gd name="T12" fmla="*/ 96 h 9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6" h="96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96" y="96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363617" name="Text Box 31">
                    <a:extLst>
                      <a:ext uri="{FF2B5EF4-FFF2-40B4-BE49-F238E27FC236}">
                        <a16:creationId xmlns:a16="http://schemas.microsoft.com/office/drawing/2014/main" id="{325F7B0A-F39A-4863-8B7E-0BFA94D220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" y="3669"/>
                    <a:ext cx="451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indent="101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fr-FR" sz="800" b="1">
                        <a:latin typeface="Arial" panose="020B0604020202020204" pitchFamily="34" charset="0"/>
                      </a:rPr>
                      <a:t>Données</a:t>
                    </a:r>
                  </a:p>
                </p:txBody>
              </p:sp>
            </p:grpSp>
            <p:grpSp>
              <p:nvGrpSpPr>
                <p:cNvPr id="363609" name="Group 32">
                  <a:extLst>
                    <a:ext uri="{FF2B5EF4-FFF2-40B4-BE49-F238E27FC236}">
                      <a16:creationId xmlns:a16="http://schemas.microsoft.com/office/drawing/2014/main" id="{3142884D-2315-4CAF-ACAD-E24BCE762B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5" y="3506"/>
                  <a:ext cx="348" cy="269"/>
                  <a:chOff x="795" y="3506"/>
                  <a:chExt cx="348" cy="269"/>
                </a:xfrm>
              </p:grpSpPr>
              <p:grpSp>
                <p:nvGrpSpPr>
                  <p:cNvPr id="363610" name="Group 33">
                    <a:extLst>
                      <a:ext uri="{FF2B5EF4-FFF2-40B4-BE49-F238E27FC236}">
                        <a16:creationId xmlns:a16="http://schemas.microsoft.com/office/drawing/2014/main" id="{2D5AE323-F57F-4363-81AD-6DB7548F0D1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43" y="3506"/>
                    <a:ext cx="248" cy="269"/>
                    <a:chOff x="819" y="1843"/>
                    <a:chExt cx="225" cy="244"/>
                  </a:xfrm>
                </p:grpSpPr>
                <p:sp>
                  <p:nvSpPr>
                    <p:cNvPr id="363612" name="Freeform 34">
                      <a:extLst>
                        <a:ext uri="{FF2B5EF4-FFF2-40B4-BE49-F238E27FC236}">
                          <a16:creationId xmlns:a16="http://schemas.microsoft.com/office/drawing/2014/main" id="{20F009D4-7721-4B4A-8261-9F63C47FA1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19" y="1843"/>
                      <a:ext cx="225" cy="244"/>
                    </a:xfrm>
                    <a:custGeom>
                      <a:avLst/>
                      <a:gdLst>
                        <a:gd name="T0" fmla="*/ 0 w 336"/>
                        <a:gd name="T1" fmla="*/ 0 h 432"/>
                        <a:gd name="T2" fmla="*/ 1 w 336"/>
                        <a:gd name="T3" fmla="*/ 0 h 432"/>
                        <a:gd name="T4" fmla="*/ 1 w 336"/>
                        <a:gd name="T5" fmla="*/ 1 h 432"/>
                        <a:gd name="T6" fmla="*/ 1 w 336"/>
                        <a:gd name="T7" fmla="*/ 1 h 432"/>
                        <a:gd name="T8" fmla="*/ 0 w 336"/>
                        <a:gd name="T9" fmla="*/ 1 h 432"/>
                        <a:gd name="T10" fmla="*/ 0 w 336"/>
                        <a:gd name="T11" fmla="*/ 0 h 432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336"/>
                        <a:gd name="T19" fmla="*/ 0 h 432"/>
                        <a:gd name="T20" fmla="*/ 336 w 336"/>
                        <a:gd name="T21" fmla="*/ 432 h 432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336" h="432">
                          <a:moveTo>
                            <a:pt x="0" y="0"/>
                          </a:moveTo>
                          <a:lnTo>
                            <a:pt x="240" y="0"/>
                          </a:lnTo>
                          <a:lnTo>
                            <a:pt x="336" y="96"/>
                          </a:lnTo>
                          <a:lnTo>
                            <a:pt x="336" y="432"/>
                          </a:lnTo>
                          <a:lnTo>
                            <a:pt x="0" y="4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63613" name="Freeform 35">
                      <a:extLst>
                        <a:ext uri="{FF2B5EF4-FFF2-40B4-BE49-F238E27FC236}">
                          <a16:creationId xmlns:a16="http://schemas.microsoft.com/office/drawing/2014/main" id="{7785404A-7C6F-46BD-92AE-8A1810ED663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80" y="1843"/>
                      <a:ext cx="64" cy="54"/>
                    </a:xfrm>
                    <a:custGeom>
                      <a:avLst/>
                      <a:gdLst>
                        <a:gd name="T0" fmla="*/ 0 w 96"/>
                        <a:gd name="T1" fmla="*/ 0 h 96"/>
                        <a:gd name="T2" fmla="*/ 0 w 96"/>
                        <a:gd name="T3" fmla="*/ 1 h 96"/>
                        <a:gd name="T4" fmla="*/ 1 w 96"/>
                        <a:gd name="T5" fmla="*/ 1 h 96"/>
                        <a:gd name="T6" fmla="*/ 0 60000 65536"/>
                        <a:gd name="T7" fmla="*/ 0 60000 65536"/>
                        <a:gd name="T8" fmla="*/ 0 60000 65536"/>
                        <a:gd name="T9" fmla="*/ 0 w 96"/>
                        <a:gd name="T10" fmla="*/ 0 h 96"/>
                        <a:gd name="T11" fmla="*/ 96 w 96"/>
                        <a:gd name="T12" fmla="*/ 96 h 9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6" h="96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96" y="96"/>
                          </a:lnTo>
                        </a:path>
                      </a:pathLst>
                    </a:cu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363611" name="Text Box 36">
                    <a:extLst>
                      <a:ext uri="{FF2B5EF4-FFF2-40B4-BE49-F238E27FC236}">
                        <a16:creationId xmlns:a16="http://schemas.microsoft.com/office/drawing/2014/main" id="{A2B370A0-85BB-4FF3-B01F-019AB571D8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5" y="3582"/>
                    <a:ext cx="348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fr-FR" sz="800" b="1">
                        <a:latin typeface="Arial" panose="020B0604020202020204" pitchFamily="34" charset="0"/>
                      </a:rPr>
                      <a:t>Journal</a:t>
                    </a:r>
                  </a:p>
                </p:txBody>
              </p:sp>
            </p:grpSp>
          </p:grpSp>
          <p:grpSp>
            <p:nvGrpSpPr>
              <p:cNvPr id="363601" name="Group 37">
                <a:extLst>
                  <a:ext uri="{FF2B5EF4-FFF2-40B4-BE49-F238E27FC236}">
                    <a16:creationId xmlns:a16="http://schemas.microsoft.com/office/drawing/2014/main" id="{5E79F978-5137-44A3-854A-CB0F17B926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3334"/>
                <a:ext cx="757" cy="583"/>
                <a:chOff x="2544" y="3334"/>
                <a:chExt cx="757" cy="583"/>
              </a:xfrm>
            </p:grpSpPr>
            <p:sp>
              <p:nvSpPr>
                <p:cNvPr id="363605" name="AutoShape 38">
                  <a:extLst>
                    <a:ext uri="{FF2B5EF4-FFF2-40B4-BE49-F238E27FC236}">
                      <a16:creationId xmlns:a16="http://schemas.microsoft.com/office/drawing/2014/main" id="{136E12A1-35D1-4AEC-9073-0A8DC91F8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3334"/>
                  <a:ext cx="757" cy="583"/>
                </a:xfrm>
                <a:prstGeom prst="can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008080"/>
                    </a:gs>
                    <a:gs pos="50000">
                      <a:srgbClr val="33CCCC"/>
                    </a:gs>
                    <a:gs pos="100000">
                      <a:srgbClr val="008080"/>
                    </a:gs>
                  </a:gsLst>
                  <a:lin ang="0" scaled="1"/>
                </a:gra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fr-FR" altLang="fr-FR" sz="1800"/>
                </a:p>
              </p:txBody>
            </p:sp>
            <p:sp>
              <p:nvSpPr>
                <p:cNvPr id="363606" name="Text Box 39">
                  <a:extLst>
                    <a:ext uri="{FF2B5EF4-FFF2-40B4-BE49-F238E27FC236}">
                      <a16:creationId xmlns:a16="http://schemas.microsoft.com/office/drawing/2014/main" id="{524C20ED-82AE-43A7-9929-3B9345BE51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7" y="3451"/>
                  <a:ext cx="292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fr-FR" sz="3600" b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</a:t>
                  </a:r>
                  <a:endParaRPr lang="en-US" altLang="fr-FR" sz="3600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63602" name="AutoShape 40">
                <a:extLst>
                  <a:ext uri="{FF2B5EF4-FFF2-40B4-BE49-F238E27FC236}">
                    <a16:creationId xmlns:a16="http://schemas.microsoft.com/office/drawing/2014/main" id="{E6FB51E7-9F2D-4EE7-A2D6-AE7E1EF48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526"/>
                <a:ext cx="1440" cy="240"/>
              </a:xfrm>
              <a:prstGeom prst="rightArrow">
                <a:avLst>
                  <a:gd name="adj1" fmla="val 54167"/>
                  <a:gd name="adj2" fmla="val 104167"/>
                </a:avLst>
              </a:prstGeom>
              <a:gradFill rotWithShape="0">
                <a:gsLst>
                  <a:gs pos="0">
                    <a:srgbClr val="ED8FD0"/>
                  </a:gs>
                  <a:gs pos="100000">
                    <a:srgbClr val="D60093"/>
                  </a:gs>
                </a:gsLst>
                <a:lin ang="18900000" scaled="1"/>
              </a:gradFill>
              <a:ln w="12700" cap="rnd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B2B2B2"/>
                </a:outerShdw>
              </a:effec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363603" name="AutoShape 41">
                <a:extLst>
                  <a:ext uri="{FF2B5EF4-FFF2-40B4-BE49-F238E27FC236}">
                    <a16:creationId xmlns:a16="http://schemas.microsoft.com/office/drawing/2014/main" id="{579E4227-295E-4FAE-A167-A7CD71AE2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526"/>
                <a:ext cx="240" cy="240"/>
              </a:xfrm>
              <a:prstGeom prst="rightArrow">
                <a:avLst>
                  <a:gd name="adj1" fmla="val 58333"/>
                  <a:gd name="adj2" fmla="val 81250"/>
                </a:avLst>
              </a:prstGeom>
              <a:gradFill rotWithShape="0">
                <a:gsLst>
                  <a:gs pos="0">
                    <a:srgbClr val="ED8FD0"/>
                  </a:gs>
                  <a:gs pos="100000">
                    <a:srgbClr val="D60093"/>
                  </a:gs>
                </a:gsLst>
                <a:lin ang="18900000" scaled="1"/>
              </a:gradFill>
              <a:ln w="12700" cap="rnd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B2B2B2"/>
                </a:outerShdw>
              </a:effec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363604" name="AutoShape 42">
                <a:extLst>
                  <a:ext uri="{FF2B5EF4-FFF2-40B4-BE49-F238E27FC236}">
                    <a16:creationId xmlns:a16="http://schemas.microsoft.com/office/drawing/2014/main" id="{1AFAD95D-8DD1-4CB0-8083-80C0DE4BE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526"/>
                <a:ext cx="240" cy="240"/>
              </a:xfrm>
              <a:prstGeom prst="rightArrow">
                <a:avLst>
                  <a:gd name="adj1" fmla="val 58333"/>
                  <a:gd name="adj2" fmla="val 81250"/>
                </a:avLst>
              </a:prstGeom>
              <a:gradFill rotWithShape="0">
                <a:gsLst>
                  <a:gs pos="0">
                    <a:srgbClr val="ED8FD0"/>
                  </a:gs>
                  <a:gs pos="100000">
                    <a:srgbClr val="D60093"/>
                  </a:gs>
                </a:gsLst>
                <a:lin ang="18900000" scaled="1"/>
              </a:gradFill>
              <a:ln w="12700" cap="rnd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rgbClr val="B2B2B2"/>
                </a:outerShdw>
              </a:effec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</p:grpSp>
        <p:sp>
          <p:nvSpPr>
            <p:cNvPr id="363593" name="Line 43">
              <a:extLst>
                <a:ext uri="{FF2B5EF4-FFF2-40B4-BE49-F238E27FC236}">
                  <a16:creationId xmlns:a16="http://schemas.microsoft.com/office/drawing/2014/main" id="{7FC7B64B-8EDB-4B3C-9697-6A64C032B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880"/>
              <a:ext cx="0" cy="1248"/>
            </a:xfrm>
            <a:prstGeom prst="line">
              <a:avLst/>
            </a:prstGeom>
            <a:noFill/>
            <a:ln w="381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65260" name="Rectangle 44">
            <a:extLst>
              <a:ext uri="{FF2B5EF4-FFF2-40B4-BE49-F238E27FC236}">
                <a16:creationId xmlns:a16="http://schemas.microsoft.com/office/drawing/2014/main" id="{076EACA0-406D-4483-9CBD-A212A15F3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36950"/>
            <a:ext cx="3352800" cy="1187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99CC"/>
            </a:outerShdw>
          </a:effectLst>
        </p:spPr>
        <p:txBody>
          <a:bodyPr wrap="none"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Lucida Sans Typewriter" pitchFamily="49" charset="0"/>
                <a:cs typeface="+mn-cs"/>
              </a:rPr>
              <a:t>USE master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Lucida Sans Typewriter" pitchFamily="49" charset="0"/>
                <a:cs typeface="+mn-cs"/>
              </a:rPr>
              <a:t>RESTORE LOG Northwind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Lucida Sans Typewriter" pitchFamily="49" charset="0"/>
                <a:cs typeface="+mn-cs"/>
              </a:rPr>
              <a:t>FROM NwindBacLog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Lucida Sans Typewriter" pitchFamily="49" charset="0"/>
                <a:cs typeface="+mn-cs"/>
              </a:rPr>
              <a:t>WITH FILE = 2, RECOVERY</a:t>
            </a:r>
          </a:p>
        </p:txBody>
      </p:sp>
      <p:grpSp>
        <p:nvGrpSpPr>
          <p:cNvPr id="363525" name="Group 45">
            <a:extLst>
              <a:ext uri="{FF2B5EF4-FFF2-40B4-BE49-F238E27FC236}">
                <a16:creationId xmlns:a16="http://schemas.microsoft.com/office/drawing/2014/main" id="{A1298EE6-22C2-4AB8-BB74-ACFA2B8AF822}"/>
              </a:ext>
            </a:extLst>
          </p:cNvPr>
          <p:cNvGrpSpPr>
            <a:grpSpLocks/>
          </p:cNvGrpSpPr>
          <p:nvPr/>
        </p:nvGrpSpPr>
        <p:grpSpPr bwMode="auto">
          <a:xfrm>
            <a:off x="4071938" y="2092325"/>
            <a:ext cx="1171575" cy="841375"/>
            <a:chOff x="2565" y="1366"/>
            <a:chExt cx="738" cy="530"/>
          </a:xfrm>
        </p:grpSpPr>
        <p:sp>
          <p:nvSpPr>
            <p:cNvPr id="363590" name="AutoShape 46">
              <a:extLst>
                <a:ext uri="{FF2B5EF4-FFF2-40B4-BE49-F238E27FC236}">
                  <a16:creationId xmlns:a16="http://schemas.microsoft.com/office/drawing/2014/main" id="{3368EA6E-F651-4B6F-98CA-7C8EE58C3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1366"/>
              <a:ext cx="738" cy="53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008080"/>
                </a:gs>
                <a:gs pos="50000">
                  <a:srgbClr val="33CCCC"/>
                </a:gs>
                <a:gs pos="100000">
                  <a:srgbClr val="008080"/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363591" name="Text Box 47">
              <a:extLst>
                <a:ext uri="{FF2B5EF4-FFF2-40B4-BE49-F238E27FC236}">
                  <a16:creationId xmlns:a16="http://schemas.microsoft.com/office/drawing/2014/main" id="{0A3F93C4-869C-4582-A7F2-331A50984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1463"/>
              <a:ext cx="2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r-FR" sz="3600" b="1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fr-FR" sz="3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65264" name="Rectangle 48">
            <a:extLst>
              <a:ext uri="{FF2B5EF4-FFF2-40B4-BE49-F238E27FC236}">
                <a16:creationId xmlns:a16="http://schemas.microsoft.com/office/drawing/2014/main" id="{A53F6670-44FC-4197-B84A-7525C11B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800100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009999"/>
            </a:solidFill>
            <a:miter lim="800000"/>
            <a:headEnd/>
            <a:tailEnd/>
          </a:ln>
          <a:effectLst>
            <a:outerShdw dist="35921" dir="2700000" algn="ctr" rotWithShape="0">
              <a:srgbClr val="009999"/>
            </a:outerShdw>
          </a:effectLst>
        </p:spPr>
        <p:txBody>
          <a:bodyPr wrap="none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latin typeface="Arial" charset="0"/>
                <a:cs typeface="+mn-cs"/>
              </a:rPr>
              <a:t>Sauvegardes de la base de données Northwind</a:t>
            </a:r>
          </a:p>
        </p:txBody>
      </p:sp>
      <p:sp>
        <p:nvSpPr>
          <p:cNvPr id="363527" name="Rectangle 49">
            <a:extLst>
              <a:ext uri="{FF2B5EF4-FFF2-40B4-BE49-F238E27FC236}">
                <a16:creationId xmlns:a16="http://schemas.microsoft.com/office/drawing/2014/main" id="{B446C895-6804-431D-B972-A0CDBD08B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1371600"/>
            <a:ext cx="8001000" cy="1981200"/>
          </a:xfrm>
          <a:prstGeom prst="rect">
            <a:avLst/>
          </a:prstGeom>
          <a:solidFill>
            <a:schemeClr val="bg1"/>
          </a:solidFill>
          <a:ln w="9525">
            <a:solidFill>
              <a:srgbClr val="009999"/>
            </a:solidFill>
            <a:miter lim="800000"/>
            <a:headEnd/>
            <a:tailEnd/>
          </a:ln>
          <a:effectLst>
            <a:outerShdw dist="35921" dir="2700000" algn="ctr" rotWithShape="0">
              <a:srgbClr val="009999"/>
            </a:outerShdw>
          </a:effectLst>
        </p:spPr>
        <p:txBody>
          <a:bodyPr wrap="none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r-FR" altLang="fr-FR" sz="1800" b="1">
              <a:latin typeface="Arial" panose="020B0604020202020204" pitchFamily="34" charset="0"/>
            </a:endParaRPr>
          </a:p>
        </p:txBody>
      </p:sp>
      <p:sp>
        <p:nvSpPr>
          <p:cNvPr id="363528" name="Text Box 50">
            <a:extLst>
              <a:ext uri="{FF2B5EF4-FFF2-40B4-BE49-F238E27FC236}">
                <a16:creationId xmlns:a16="http://schemas.microsoft.com/office/drawing/2014/main" id="{0636C24F-7C1E-4573-913F-3573FA09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1385888"/>
            <a:ext cx="2466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1400" b="1">
                <a:latin typeface="Arial" panose="020B0604020202020204" pitchFamily="34" charset="0"/>
              </a:rPr>
              <a:t>Base de données complète</a:t>
            </a:r>
          </a:p>
        </p:txBody>
      </p:sp>
      <p:sp>
        <p:nvSpPr>
          <p:cNvPr id="363529" name="Text Box 51">
            <a:extLst>
              <a:ext uri="{FF2B5EF4-FFF2-40B4-BE49-F238E27FC236}">
                <a16:creationId xmlns:a16="http://schemas.microsoft.com/office/drawing/2014/main" id="{326007C1-FF3E-4A4A-830D-AA5F7952E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1401763"/>
            <a:ext cx="1257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1400" b="1">
                <a:latin typeface="Arial" panose="020B0604020202020204" pitchFamily="34" charset="0"/>
              </a:rPr>
              <a:t>Différentielle</a:t>
            </a:r>
          </a:p>
        </p:txBody>
      </p:sp>
      <p:sp>
        <p:nvSpPr>
          <p:cNvPr id="363530" name="Text Box 52">
            <a:extLst>
              <a:ext uri="{FF2B5EF4-FFF2-40B4-BE49-F238E27FC236}">
                <a16:creationId xmlns:a16="http://schemas.microsoft.com/office/drawing/2014/main" id="{E2C8BDE8-8268-44AF-81C2-3B4BFD41E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1401763"/>
            <a:ext cx="1257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1400" b="1">
                <a:latin typeface="Arial" panose="020B0604020202020204" pitchFamily="34" charset="0"/>
              </a:rPr>
              <a:t>Différentielle</a:t>
            </a:r>
          </a:p>
        </p:txBody>
      </p:sp>
      <p:sp>
        <p:nvSpPr>
          <p:cNvPr id="363531" name="Text Box 53">
            <a:extLst>
              <a:ext uri="{FF2B5EF4-FFF2-40B4-BE49-F238E27FC236}">
                <a16:creationId xmlns:a16="http://schemas.microsoft.com/office/drawing/2014/main" id="{8ED246C8-27CB-409E-9B14-1EA5115DC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2246313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r-FR" sz="360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fr-FR" sz="3600">
              <a:latin typeface="Times New Roman" panose="02020603050405020304" pitchFamily="18" charset="0"/>
            </a:endParaRPr>
          </a:p>
        </p:txBody>
      </p:sp>
      <p:sp>
        <p:nvSpPr>
          <p:cNvPr id="363532" name="Line 54">
            <a:extLst>
              <a:ext uri="{FF2B5EF4-FFF2-40B4-BE49-F238E27FC236}">
                <a16:creationId xmlns:a16="http://schemas.microsoft.com/office/drawing/2014/main" id="{7A85B751-98AA-455B-A6D7-9A3EE0A53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406525"/>
            <a:ext cx="0" cy="198120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5271" name="AutoShape 55">
            <a:extLst>
              <a:ext uri="{FF2B5EF4-FFF2-40B4-BE49-F238E27FC236}">
                <a16:creationId xmlns:a16="http://schemas.microsoft.com/office/drawing/2014/main" id="{1306A336-1807-4963-AFB0-92C076DA9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3733800" cy="609600"/>
          </a:xfrm>
          <a:prstGeom prst="rightArrow">
            <a:avLst>
              <a:gd name="adj1" fmla="val 50000"/>
              <a:gd name="adj2" fmla="val 153125"/>
            </a:avLst>
          </a:prstGeom>
          <a:gradFill rotWithShape="0">
            <a:gsLst>
              <a:gs pos="0">
                <a:srgbClr val="D60093">
                  <a:gamma/>
                  <a:tint val="43922"/>
                  <a:invGamma/>
                </a:srgbClr>
              </a:gs>
              <a:gs pos="100000">
                <a:srgbClr val="D60093"/>
              </a:gs>
            </a:gsLst>
            <a:lin ang="18900000" scaled="1"/>
          </a:gradFill>
          <a:ln w="12700" cap="rnd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fr-F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Base de données endommagée</a:t>
            </a:r>
            <a:endParaRPr lang="en-US" altLang="fr-FR" sz="14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cs typeface="Arial" charset="0"/>
            </a:endParaRPr>
          </a:p>
        </p:txBody>
      </p:sp>
      <p:grpSp>
        <p:nvGrpSpPr>
          <p:cNvPr id="363534" name="Group 56">
            <a:extLst>
              <a:ext uri="{FF2B5EF4-FFF2-40B4-BE49-F238E27FC236}">
                <a16:creationId xmlns:a16="http://schemas.microsoft.com/office/drawing/2014/main" id="{4D565BAF-6F3D-4CE0-B58B-62B3174C748D}"/>
              </a:ext>
            </a:extLst>
          </p:cNvPr>
          <p:cNvGrpSpPr>
            <a:grpSpLocks/>
          </p:cNvGrpSpPr>
          <p:nvPr/>
        </p:nvGrpSpPr>
        <p:grpSpPr bwMode="auto">
          <a:xfrm>
            <a:off x="1820863" y="2133600"/>
            <a:ext cx="688975" cy="600075"/>
            <a:chOff x="1147" y="1392"/>
            <a:chExt cx="434" cy="378"/>
          </a:xfrm>
        </p:grpSpPr>
        <p:grpSp>
          <p:nvGrpSpPr>
            <p:cNvPr id="363586" name="Group 57">
              <a:extLst>
                <a:ext uri="{FF2B5EF4-FFF2-40B4-BE49-F238E27FC236}">
                  <a16:creationId xmlns:a16="http://schemas.microsoft.com/office/drawing/2014/main" id="{8660F063-E35E-4B80-9FEE-27D63FC120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1" y="1392"/>
              <a:ext cx="330" cy="378"/>
              <a:chOff x="1201" y="1392"/>
              <a:chExt cx="330" cy="378"/>
            </a:xfrm>
          </p:grpSpPr>
          <p:sp>
            <p:nvSpPr>
              <p:cNvPr id="363588" name="Freeform 58">
                <a:extLst>
                  <a:ext uri="{FF2B5EF4-FFF2-40B4-BE49-F238E27FC236}">
                    <a16:creationId xmlns:a16="http://schemas.microsoft.com/office/drawing/2014/main" id="{E707727D-C033-468E-902A-33D9ED7AA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" y="1392"/>
                <a:ext cx="330" cy="378"/>
              </a:xfrm>
              <a:custGeom>
                <a:avLst/>
                <a:gdLst>
                  <a:gd name="T0" fmla="*/ 0 w 336"/>
                  <a:gd name="T1" fmla="*/ 0 h 432"/>
                  <a:gd name="T2" fmla="*/ 71 w 336"/>
                  <a:gd name="T3" fmla="*/ 0 h 432"/>
                  <a:gd name="T4" fmla="*/ 96 w 336"/>
                  <a:gd name="T5" fmla="*/ 4 h 432"/>
                  <a:gd name="T6" fmla="*/ 96 w 336"/>
                  <a:gd name="T7" fmla="*/ 4 h 432"/>
                  <a:gd name="T8" fmla="*/ 0 w 336"/>
                  <a:gd name="T9" fmla="*/ 4 h 432"/>
                  <a:gd name="T10" fmla="*/ 0 w 336"/>
                  <a:gd name="T11" fmla="*/ 0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0"/>
                    </a:moveTo>
                    <a:lnTo>
                      <a:pt x="240" y="0"/>
                    </a:lnTo>
                    <a:lnTo>
                      <a:pt x="336" y="96"/>
                    </a:lnTo>
                    <a:lnTo>
                      <a:pt x="336" y="43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3589" name="Freeform 59">
                <a:extLst>
                  <a:ext uri="{FF2B5EF4-FFF2-40B4-BE49-F238E27FC236}">
                    <a16:creationId xmlns:a16="http://schemas.microsoft.com/office/drawing/2014/main" id="{1FE4E981-7108-4ADA-B7F8-D319C75E2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7" y="1392"/>
                <a:ext cx="94" cy="84"/>
              </a:xfrm>
              <a:custGeom>
                <a:avLst/>
                <a:gdLst>
                  <a:gd name="T0" fmla="*/ 0 w 96"/>
                  <a:gd name="T1" fmla="*/ 0 h 96"/>
                  <a:gd name="T2" fmla="*/ 0 w 96"/>
                  <a:gd name="T3" fmla="*/ 4 h 96"/>
                  <a:gd name="T4" fmla="*/ 24 w 96"/>
                  <a:gd name="T5" fmla="*/ 4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0"/>
                    </a:move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63587" name="Text Box 60">
              <a:extLst>
                <a:ext uri="{FF2B5EF4-FFF2-40B4-BE49-F238E27FC236}">
                  <a16:creationId xmlns:a16="http://schemas.microsoft.com/office/drawing/2014/main" id="{A65740DD-6CC3-4A03-AC28-0F53633A0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487"/>
              <a:ext cx="43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r-FR" sz="1100" b="1">
                  <a:latin typeface="Arial" panose="020B0604020202020204" pitchFamily="34" charset="0"/>
                </a:rPr>
                <a:t>Journal</a:t>
              </a:r>
            </a:p>
          </p:txBody>
        </p:sp>
      </p:grpSp>
      <p:grpSp>
        <p:nvGrpSpPr>
          <p:cNvPr id="363535" name="Group 61">
            <a:extLst>
              <a:ext uri="{FF2B5EF4-FFF2-40B4-BE49-F238E27FC236}">
                <a16:creationId xmlns:a16="http://schemas.microsoft.com/office/drawing/2014/main" id="{0EBF434B-4608-4317-8AE4-E16F020AB13F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1981200"/>
            <a:ext cx="1246188" cy="925513"/>
            <a:chOff x="358" y="1296"/>
            <a:chExt cx="785" cy="583"/>
          </a:xfrm>
        </p:grpSpPr>
        <p:sp>
          <p:nvSpPr>
            <p:cNvPr id="363569" name="AutoShape 62">
              <a:extLst>
                <a:ext uri="{FF2B5EF4-FFF2-40B4-BE49-F238E27FC236}">
                  <a16:creationId xmlns:a16="http://schemas.microsoft.com/office/drawing/2014/main" id="{4B06B796-CA44-445E-8E7C-5A78FC640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" y="1296"/>
              <a:ext cx="757" cy="583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008080"/>
                </a:gs>
                <a:gs pos="50000">
                  <a:srgbClr val="33CCCC"/>
                </a:gs>
                <a:gs pos="100000">
                  <a:srgbClr val="008080"/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grpSp>
          <p:nvGrpSpPr>
            <p:cNvPr id="363570" name="Group 63">
              <a:extLst>
                <a:ext uri="{FF2B5EF4-FFF2-40B4-BE49-F238E27FC236}">
                  <a16:creationId xmlns:a16="http://schemas.microsoft.com/office/drawing/2014/main" id="{77988015-DDAF-4CE8-B600-069EC71D9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" y="1464"/>
              <a:ext cx="458" cy="357"/>
              <a:chOff x="358" y="1464"/>
              <a:chExt cx="458" cy="357"/>
            </a:xfrm>
          </p:grpSpPr>
          <p:grpSp>
            <p:nvGrpSpPr>
              <p:cNvPr id="363576" name="Group 64">
                <a:extLst>
                  <a:ext uri="{FF2B5EF4-FFF2-40B4-BE49-F238E27FC236}">
                    <a16:creationId xmlns:a16="http://schemas.microsoft.com/office/drawing/2014/main" id="{4DBB72AD-4956-4BC5-8C32-5259973A77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1464"/>
                <a:ext cx="303" cy="268"/>
                <a:chOff x="513" y="1464"/>
                <a:chExt cx="303" cy="268"/>
              </a:xfrm>
            </p:grpSpPr>
            <p:sp>
              <p:nvSpPr>
                <p:cNvPr id="363584" name="Freeform 65">
                  <a:extLst>
                    <a:ext uri="{FF2B5EF4-FFF2-40B4-BE49-F238E27FC236}">
                      <a16:creationId xmlns:a16="http://schemas.microsoft.com/office/drawing/2014/main" id="{D540DDFE-43AF-4902-90F0-4FB76629B0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" y="1464"/>
                  <a:ext cx="303" cy="268"/>
                </a:xfrm>
                <a:custGeom>
                  <a:avLst/>
                  <a:gdLst>
                    <a:gd name="T0" fmla="*/ 0 w 336"/>
                    <a:gd name="T1" fmla="*/ 0 h 432"/>
                    <a:gd name="T2" fmla="*/ 5 w 336"/>
                    <a:gd name="T3" fmla="*/ 0 h 432"/>
                    <a:gd name="T4" fmla="*/ 5 w 336"/>
                    <a:gd name="T5" fmla="*/ 1 h 432"/>
                    <a:gd name="T6" fmla="*/ 5 w 336"/>
                    <a:gd name="T7" fmla="*/ 1 h 432"/>
                    <a:gd name="T8" fmla="*/ 0 w 336"/>
                    <a:gd name="T9" fmla="*/ 1 h 432"/>
                    <a:gd name="T10" fmla="*/ 0 w 336"/>
                    <a:gd name="T11" fmla="*/ 0 h 4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6"/>
                    <a:gd name="T19" fmla="*/ 0 h 432"/>
                    <a:gd name="T20" fmla="*/ 336 w 336"/>
                    <a:gd name="T21" fmla="*/ 432 h 4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6" h="432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336" y="96"/>
                      </a:lnTo>
                      <a:lnTo>
                        <a:pt x="336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63585" name="Freeform 66">
                  <a:extLst>
                    <a:ext uri="{FF2B5EF4-FFF2-40B4-BE49-F238E27FC236}">
                      <a16:creationId xmlns:a16="http://schemas.microsoft.com/office/drawing/2014/main" id="{B1BC3CB5-FB9C-4557-9343-509A97BDEE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" y="1464"/>
                  <a:ext cx="87" cy="60"/>
                </a:xfrm>
                <a:custGeom>
                  <a:avLst/>
                  <a:gdLst>
                    <a:gd name="T0" fmla="*/ 0 w 96"/>
                    <a:gd name="T1" fmla="*/ 0 h 96"/>
                    <a:gd name="T2" fmla="*/ 0 w 96"/>
                    <a:gd name="T3" fmla="*/ 1 h 96"/>
                    <a:gd name="T4" fmla="*/ 5 w 96"/>
                    <a:gd name="T5" fmla="*/ 1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96" y="96"/>
                      </a:lnTo>
                    </a:path>
                  </a:pathLst>
                </a:custGeom>
                <a:solidFill>
                  <a:srgbClr val="CC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363577" name="Group 67">
                <a:extLst>
                  <a:ext uri="{FF2B5EF4-FFF2-40B4-BE49-F238E27FC236}">
                    <a16:creationId xmlns:a16="http://schemas.microsoft.com/office/drawing/2014/main" id="{AB9ED4EE-D58C-4BAB-978E-5A8A9B2460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" y="1509"/>
                <a:ext cx="296" cy="268"/>
                <a:chOff x="472" y="1509"/>
                <a:chExt cx="296" cy="268"/>
              </a:xfrm>
            </p:grpSpPr>
            <p:sp>
              <p:nvSpPr>
                <p:cNvPr id="363582" name="Freeform 68">
                  <a:extLst>
                    <a:ext uri="{FF2B5EF4-FFF2-40B4-BE49-F238E27FC236}">
                      <a16:creationId xmlns:a16="http://schemas.microsoft.com/office/drawing/2014/main" id="{7E2EB401-C475-41FF-8DE0-B2D8686234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" y="1509"/>
                  <a:ext cx="296" cy="268"/>
                </a:xfrm>
                <a:custGeom>
                  <a:avLst/>
                  <a:gdLst>
                    <a:gd name="T0" fmla="*/ 0 w 336"/>
                    <a:gd name="T1" fmla="*/ 0 h 432"/>
                    <a:gd name="T2" fmla="*/ 4 w 336"/>
                    <a:gd name="T3" fmla="*/ 0 h 432"/>
                    <a:gd name="T4" fmla="*/ 4 w 336"/>
                    <a:gd name="T5" fmla="*/ 1 h 432"/>
                    <a:gd name="T6" fmla="*/ 4 w 336"/>
                    <a:gd name="T7" fmla="*/ 1 h 432"/>
                    <a:gd name="T8" fmla="*/ 0 w 336"/>
                    <a:gd name="T9" fmla="*/ 1 h 432"/>
                    <a:gd name="T10" fmla="*/ 0 w 336"/>
                    <a:gd name="T11" fmla="*/ 0 h 4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6"/>
                    <a:gd name="T19" fmla="*/ 0 h 432"/>
                    <a:gd name="T20" fmla="*/ 336 w 336"/>
                    <a:gd name="T21" fmla="*/ 432 h 4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6" h="432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336" y="96"/>
                      </a:lnTo>
                      <a:lnTo>
                        <a:pt x="336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63583" name="Freeform 69">
                  <a:extLst>
                    <a:ext uri="{FF2B5EF4-FFF2-40B4-BE49-F238E27FC236}">
                      <a16:creationId xmlns:a16="http://schemas.microsoft.com/office/drawing/2014/main" id="{02922561-2F91-4C3E-868E-09EA6D58F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" y="1509"/>
                  <a:ext cx="85" cy="60"/>
                </a:xfrm>
                <a:custGeom>
                  <a:avLst/>
                  <a:gdLst>
                    <a:gd name="T0" fmla="*/ 0 w 96"/>
                    <a:gd name="T1" fmla="*/ 0 h 96"/>
                    <a:gd name="T2" fmla="*/ 0 w 96"/>
                    <a:gd name="T3" fmla="*/ 1 h 96"/>
                    <a:gd name="T4" fmla="*/ 4 w 96"/>
                    <a:gd name="T5" fmla="*/ 1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96" y="96"/>
                      </a:lnTo>
                    </a:path>
                  </a:pathLst>
                </a:cu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363578" name="Group 70">
                <a:extLst>
                  <a:ext uri="{FF2B5EF4-FFF2-40B4-BE49-F238E27FC236}">
                    <a16:creationId xmlns:a16="http://schemas.microsoft.com/office/drawing/2014/main" id="{540E80BF-38CE-4FF6-8C38-346309EFBA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" y="1553"/>
                <a:ext cx="306" cy="268"/>
                <a:chOff x="414" y="1553"/>
                <a:chExt cx="306" cy="268"/>
              </a:xfrm>
            </p:grpSpPr>
            <p:sp>
              <p:nvSpPr>
                <p:cNvPr id="363580" name="Freeform 71">
                  <a:extLst>
                    <a:ext uri="{FF2B5EF4-FFF2-40B4-BE49-F238E27FC236}">
                      <a16:creationId xmlns:a16="http://schemas.microsoft.com/office/drawing/2014/main" id="{43809990-5549-4A19-9E40-427FFD4850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" y="1553"/>
                  <a:ext cx="306" cy="268"/>
                </a:xfrm>
                <a:custGeom>
                  <a:avLst/>
                  <a:gdLst>
                    <a:gd name="T0" fmla="*/ 0 w 336"/>
                    <a:gd name="T1" fmla="*/ 0 h 432"/>
                    <a:gd name="T2" fmla="*/ 5 w 336"/>
                    <a:gd name="T3" fmla="*/ 0 h 432"/>
                    <a:gd name="T4" fmla="*/ 5 w 336"/>
                    <a:gd name="T5" fmla="*/ 1 h 432"/>
                    <a:gd name="T6" fmla="*/ 5 w 336"/>
                    <a:gd name="T7" fmla="*/ 1 h 432"/>
                    <a:gd name="T8" fmla="*/ 0 w 336"/>
                    <a:gd name="T9" fmla="*/ 1 h 432"/>
                    <a:gd name="T10" fmla="*/ 0 w 336"/>
                    <a:gd name="T11" fmla="*/ 0 h 4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6"/>
                    <a:gd name="T19" fmla="*/ 0 h 432"/>
                    <a:gd name="T20" fmla="*/ 336 w 336"/>
                    <a:gd name="T21" fmla="*/ 432 h 4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6" h="432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336" y="96"/>
                      </a:lnTo>
                      <a:lnTo>
                        <a:pt x="336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63581" name="Freeform 72">
                  <a:extLst>
                    <a:ext uri="{FF2B5EF4-FFF2-40B4-BE49-F238E27FC236}">
                      <a16:creationId xmlns:a16="http://schemas.microsoft.com/office/drawing/2014/main" id="{CED34FC0-F0EB-45FA-A030-9FAECDA58F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" y="1553"/>
                  <a:ext cx="87" cy="60"/>
                </a:xfrm>
                <a:custGeom>
                  <a:avLst/>
                  <a:gdLst>
                    <a:gd name="T0" fmla="*/ 0 w 96"/>
                    <a:gd name="T1" fmla="*/ 0 h 96"/>
                    <a:gd name="T2" fmla="*/ 0 w 96"/>
                    <a:gd name="T3" fmla="*/ 1 h 96"/>
                    <a:gd name="T4" fmla="*/ 5 w 96"/>
                    <a:gd name="T5" fmla="*/ 1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96" y="96"/>
                      </a:ln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sp>
            <p:nvSpPr>
              <p:cNvPr id="363579" name="Text Box 73">
                <a:extLst>
                  <a:ext uri="{FF2B5EF4-FFF2-40B4-BE49-F238E27FC236}">
                    <a16:creationId xmlns:a16="http://schemas.microsoft.com/office/drawing/2014/main" id="{E38027AC-4C86-4D3C-A912-A3CFD014B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" y="1632"/>
                <a:ext cx="43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r-FR" sz="800" b="1">
                    <a:latin typeface="Arial" panose="020B0604020202020204" pitchFamily="34" charset="0"/>
                  </a:rPr>
                  <a:t> Données</a:t>
                </a:r>
              </a:p>
            </p:txBody>
          </p:sp>
        </p:grpSp>
        <p:grpSp>
          <p:nvGrpSpPr>
            <p:cNvPr id="363571" name="Group 74">
              <a:extLst>
                <a:ext uri="{FF2B5EF4-FFF2-40B4-BE49-F238E27FC236}">
                  <a16:creationId xmlns:a16="http://schemas.microsoft.com/office/drawing/2014/main" id="{78FC2E7C-641A-48B9-907C-D352698F7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1475"/>
              <a:ext cx="348" cy="269"/>
              <a:chOff x="794" y="1475"/>
              <a:chExt cx="348" cy="269"/>
            </a:xfrm>
          </p:grpSpPr>
          <p:grpSp>
            <p:nvGrpSpPr>
              <p:cNvPr id="363572" name="Group 75">
                <a:extLst>
                  <a:ext uri="{FF2B5EF4-FFF2-40B4-BE49-F238E27FC236}">
                    <a16:creationId xmlns:a16="http://schemas.microsoft.com/office/drawing/2014/main" id="{7DF2C4B4-DF6C-4EB3-BBEF-1948D92A6E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2" y="1475"/>
                <a:ext cx="262" cy="269"/>
                <a:chOff x="842" y="1475"/>
                <a:chExt cx="262" cy="269"/>
              </a:xfrm>
            </p:grpSpPr>
            <p:sp>
              <p:nvSpPr>
                <p:cNvPr id="363574" name="Freeform 76">
                  <a:extLst>
                    <a:ext uri="{FF2B5EF4-FFF2-40B4-BE49-F238E27FC236}">
                      <a16:creationId xmlns:a16="http://schemas.microsoft.com/office/drawing/2014/main" id="{0B02FE8D-6030-4E27-A990-17E86BB5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2" y="1475"/>
                  <a:ext cx="262" cy="269"/>
                </a:xfrm>
                <a:custGeom>
                  <a:avLst/>
                  <a:gdLst>
                    <a:gd name="T0" fmla="*/ 0 w 336"/>
                    <a:gd name="T1" fmla="*/ 0 h 432"/>
                    <a:gd name="T2" fmla="*/ 2 w 336"/>
                    <a:gd name="T3" fmla="*/ 0 h 432"/>
                    <a:gd name="T4" fmla="*/ 2 w 336"/>
                    <a:gd name="T5" fmla="*/ 1 h 432"/>
                    <a:gd name="T6" fmla="*/ 2 w 336"/>
                    <a:gd name="T7" fmla="*/ 1 h 432"/>
                    <a:gd name="T8" fmla="*/ 0 w 336"/>
                    <a:gd name="T9" fmla="*/ 1 h 432"/>
                    <a:gd name="T10" fmla="*/ 0 w 336"/>
                    <a:gd name="T11" fmla="*/ 0 h 4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6"/>
                    <a:gd name="T19" fmla="*/ 0 h 432"/>
                    <a:gd name="T20" fmla="*/ 336 w 336"/>
                    <a:gd name="T21" fmla="*/ 432 h 4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6" h="432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336" y="96"/>
                      </a:lnTo>
                      <a:lnTo>
                        <a:pt x="336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63575" name="Freeform 77">
                  <a:extLst>
                    <a:ext uri="{FF2B5EF4-FFF2-40B4-BE49-F238E27FC236}">
                      <a16:creationId xmlns:a16="http://schemas.microsoft.com/office/drawing/2014/main" id="{C768C8C4-9058-4C82-9ACB-74676867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9" y="1475"/>
                  <a:ext cx="75" cy="60"/>
                </a:xfrm>
                <a:custGeom>
                  <a:avLst/>
                  <a:gdLst>
                    <a:gd name="T0" fmla="*/ 0 w 96"/>
                    <a:gd name="T1" fmla="*/ 0 h 96"/>
                    <a:gd name="T2" fmla="*/ 0 w 96"/>
                    <a:gd name="T3" fmla="*/ 1 h 96"/>
                    <a:gd name="T4" fmla="*/ 2 w 96"/>
                    <a:gd name="T5" fmla="*/ 1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96" y="96"/>
                      </a:lnTo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sp>
            <p:nvSpPr>
              <p:cNvPr id="363573" name="Text Box 78">
                <a:extLst>
                  <a:ext uri="{FF2B5EF4-FFF2-40B4-BE49-F238E27FC236}">
                    <a16:creationId xmlns:a16="http://schemas.microsoft.com/office/drawing/2014/main" id="{488D9FDE-E8BB-4824-A232-2A26E1C362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4" y="1552"/>
                <a:ext cx="34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r-FR" sz="800" b="1">
                    <a:latin typeface="Arial" panose="020B0604020202020204" pitchFamily="34" charset="0"/>
                  </a:rPr>
                  <a:t>Journal</a:t>
                </a:r>
              </a:p>
            </p:txBody>
          </p:sp>
        </p:grpSp>
      </p:grpSp>
      <p:grpSp>
        <p:nvGrpSpPr>
          <p:cNvPr id="363536" name="Group 79">
            <a:extLst>
              <a:ext uri="{FF2B5EF4-FFF2-40B4-BE49-F238E27FC236}">
                <a16:creationId xmlns:a16="http://schemas.microsoft.com/office/drawing/2014/main" id="{0AB49EDA-3472-43C2-9BDB-5EE5CAA9FFAA}"/>
              </a:ext>
            </a:extLst>
          </p:cNvPr>
          <p:cNvGrpSpPr>
            <a:grpSpLocks/>
          </p:cNvGrpSpPr>
          <p:nvPr/>
        </p:nvGrpSpPr>
        <p:grpSpPr bwMode="auto">
          <a:xfrm>
            <a:off x="2513013" y="2133600"/>
            <a:ext cx="688975" cy="600075"/>
            <a:chOff x="1583" y="1392"/>
            <a:chExt cx="434" cy="378"/>
          </a:xfrm>
        </p:grpSpPr>
        <p:grpSp>
          <p:nvGrpSpPr>
            <p:cNvPr id="363565" name="Group 80">
              <a:extLst>
                <a:ext uri="{FF2B5EF4-FFF2-40B4-BE49-F238E27FC236}">
                  <a16:creationId xmlns:a16="http://schemas.microsoft.com/office/drawing/2014/main" id="{03E0A632-7CE7-4612-9CC7-6ECCCE38EF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7" y="1392"/>
              <a:ext cx="331" cy="378"/>
              <a:chOff x="1637" y="1392"/>
              <a:chExt cx="331" cy="378"/>
            </a:xfrm>
          </p:grpSpPr>
          <p:sp>
            <p:nvSpPr>
              <p:cNvPr id="363567" name="Freeform 81">
                <a:extLst>
                  <a:ext uri="{FF2B5EF4-FFF2-40B4-BE49-F238E27FC236}">
                    <a16:creationId xmlns:a16="http://schemas.microsoft.com/office/drawing/2014/main" id="{E15A75D5-85F9-41B3-9132-A13002018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1392"/>
                <a:ext cx="331" cy="378"/>
              </a:xfrm>
              <a:custGeom>
                <a:avLst/>
                <a:gdLst>
                  <a:gd name="T0" fmla="*/ 0 w 336"/>
                  <a:gd name="T1" fmla="*/ 0 h 432"/>
                  <a:gd name="T2" fmla="*/ 87 w 336"/>
                  <a:gd name="T3" fmla="*/ 0 h 432"/>
                  <a:gd name="T4" fmla="*/ 119 w 336"/>
                  <a:gd name="T5" fmla="*/ 4 h 432"/>
                  <a:gd name="T6" fmla="*/ 119 w 336"/>
                  <a:gd name="T7" fmla="*/ 4 h 432"/>
                  <a:gd name="T8" fmla="*/ 0 w 336"/>
                  <a:gd name="T9" fmla="*/ 4 h 432"/>
                  <a:gd name="T10" fmla="*/ 0 w 336"/>
                  <a:gd name="T11" fmla="*/ 0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0"/>
                    </a:moveTo>
                    <a:lnTo>
                      <a:pt x="240" y="0"/>
                    </a:lnTo>
                    <a:lnTo>
                      <a:pt x="336" y="96"/>
                    </a:lnTo>
                    <a:lnTo>
                      <a:pt x="336" y="43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3568" name="Freeform 82">
                <a:extLst>
                  <a:ext uri="{FF2B5EF4-FFF2-40B4-BE49-F238E27FC236}">
                    <a16:creationId xmlns:a16="http://schemas.microsoft.com/office/drawing/2014/main" id="{9F2BAB0D-1CF1-4170-AF4F-3812A6F58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4" y="1392"/>
                <a:ext cx="94" cy="84"/>
              </a:xfrm>
              <a:custGeom>
                <a:avLst/>
                <a:gdLst>
                  <a:gd name="T0" fmla="*/ 0 w 96"/>
                  <a:gd name="T1" fmla="*/ 0 h 96"/>
                  <a:gd name="T2" fmla="*/ 0 w 96"/>
                  <a:gd name="T3" fmla="*/ 4 h 96"/>
                  <a:gd name="T4" fmla="*/ 24 w 96"/>
                  <a:gd name="T5" fmla="*/ 4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0"/>
                    </a:move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63566" name="Text Box 83">
              <a:extLst>
                <a:ext uri="{FF2B5EF4-FFF2-40B4-BE49-F238E27FC236}">
                  <a16:creationId xmlns:a16="http://schemas.microsoft.com/office/drawing/2014/main" id="{EA49ECA1-DA8C-4EC6-BB3F-05010D13D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" y="1487"/>
              <a:ext cx="43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r-FR" sz="1100" b="1">
                  <a:latin typeface="Arial" panose="020B0604020202020204" pitchFamily="34" charset="0"/>
                </a:rPr>
                <a:t>Journal</a:t>
              </a:r>
            </a:p>
          </p:txBody>
        </p:sp>
      </p:grpSp>
      <p:grpSp>
        <p:nvGrpSpPr>
          <p:cNvPr id="363537" name="Group 84">
            <a:extLst>
              <a:ext uri="{FF2B5EF4-FFF2-40B4-BE49-F238E27FC236}">
                <a16:creationId xmlns:a16="http://schemas.microsoft.com/office/drawing/2014/main" id="{2343BE45-E5A5-42F0-B755-63A63D31FAE5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2133600"/>
            <a:ext cx="688975" cy="600075"/>
            <a:chOff x="2015" y="1392"/>
            <a:chExt cx="434" cy="378"/>
          </a:xfrm>
        </p:grpSpPr>
        <p:grpSp>
          <p:nvGrpSpPr>
            <p:cNvPr id="363561" name="Group 85">
              <a:extLst>
                <a:ext uri="{FF2B5EF4-FFF2-40B4-BE49-F238E27FC236}">
                  <a16:creationId xmlns:a16="http://schemas.microsoft.com/office/drawing/2014/main" id="{D1992CA0-6AA1-4DA7-BE4B-953F6D58B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8" y="1392"/>
              <a:ext cx="333" cy="378"/>
              <a:chOff x="2068" y="1392"/>
              <a:chExt cx="333" cy="378"/>
            </a:xfrm>
          </p:grpSpPr>
          <p:sp>
            <p:nvSpPr>
              <p:cNvPr id="363563" name="Freeform 86">
                <a:extLst>
                  <a:ext uri="{FF2B5EF4-FFF2-40B4-BE49-F238E27FC236}">
                    <a16:creationId xmlns:a16="http://schemas.microsoft.com/office/drawing/2014/main" id="{069B2DC3-259D-45F0-A37D-4DA1D46C2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392"/>
                <a:ext cx="333" cy="378"/>
              </a:xfrm>
              <a:custGeom>
                <a:avLst/>
                <a:gdLst>
                  <a:gd name="T0" fmla="*/ 0 w 336"/>
                  <a:gd name="T1" fmla="*/ 0 h 432"/>
                  <a:gd name="T2" fmla="*/ 134 w 336"/>
                  <a:gd name="T3" fmla="*/ 0 h 432"/>
                  <a:gd name="T4" fmla="*/ 177 w 336"/>
                  <a:gd name="T5" fmla="*/ 4 h 432"/>
                  <a:gd name="T6" fmla="*/ 177 w 336"/>
                  <a:gd name="T7" fmla="*/ 4 h 432"/>
                  <a:gd name="T8" fmla="*/ 0 w 336"/>
                  <a:gd name="T9" fmla="*/ 4 h 432"/>
                  <a:gd name="T10" fmla="*/ 0 w 336"/>
                  <a:gd name="T11" fmla="*/ 0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0"/>
                    </a:moveTo>
                    <a:lnTo>
                      <a:pt x="240" y="0"/>
                    </a:lnTo>
                    <a:lnTo>
                      <a:pt x="336" y="96"/>
                    </a:lnTo>
                    <a:lnTo>
                      <a:pt x="336" y="43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3564" name="Freeform 87">
                <a:extLst>
                  <a:ext uri="{FF2B5EF4-FFF2-40B4-BE49-F238E27FC236}">
                    <a16:creationId xmlns:a16="http://schemas.microsoft.com/office/drawing/2014/main" id="{592B67D9-9534-4F7D-BC53-F92A6A396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6" y="1392"/>
                <a:ext cx="95" cy="84"/>
              </a:xfrm>
              <a:custGeom>
                <a:avLst/>
                <a:gdLst>
                  <a:gd name="T0" fmla="*/ 0 w 96"/>
                  <a:gd name="T1" fmla="*/ 0 h 96"/>
                  <a:gd name="T2" fmla="*/ 0 w 96"/>
                  <a:gd name="T3" fmla="*/ 4 h 96"/>
                  <a:gd name="T4" fmla="*/ 48 w 96"/>
                  <a:gd name="T5" fmla="*/ 4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0"/>
                    </a:move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63562" name="Text Box 88">
              <a:extLst>
                <a:ext uri="{FF2B5EF4-FFF2-40B4-BE49-F238E27FC236}">
                  <a16:creationId xmlns:a16="http://schemas.microsoft.com/office/drawing/2014/main" id="{9B07B558-4736-485B-AA48-CFF8D05FE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" y="1487"/>
              <a:ext cx="43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r-FR" sz="1100" b="1">
                  <a:latin typeface="Arial" panose="020B0604020202020204" pitchFamily="34" charset="0"/>
                </a:rPr>
                <a:t>Journal</a:t>
              </a:r>
            </a:p>
          </p:txBody>
        </p:sp>
      </p:grpSp>
      <p:grpSp>
        <p:nvGrpSpPr>
          <p:cNvPr id="363538" name="Group 89">
            <a:extLst>
              <a:ext uri="{FF2B5EF4-FFF2-40B4-BE49-F238E27FC236}">
                <a16:creationId xmlns:a16="http://schemas.microsoft.com/office/drawing/2014/main" id="{86C1E0AA-42F9-415E-A6A6-C1F80A18485B}"/>
              </a:ext>
            </a:extLst>
          </p:cNvPr>
          <p:cNvGrpSpPr>
            <a:grpSpLocks/>
          </p:cNvGrpSpPr>
          <p:nvPr/>
        </p:nvGrpSpPr>
        <p:grpSpPr bwMode="auto">
          <a:xfrm>
            <a:off x="5249863" y="2133600"/>
            <a:ext cx="688975" cy="600075"/>
            <a:chOff x="3307" y="1392"/>
            <a:chExt cx="434" cy="378"/>
          </a:xfrm>
        </p:grpSpPr>
        <p:grpSp>
          <p:nvGrpSpPr>
            <p:cNvPr id="363557" name="Group 90">
              <a:extLst>
                <a:ext uri="{FF2B5EF4-FFF2-40B4-BE49-F238E27FC236}">
                  <a16:creationId xmlns:a16="http://schemas.microsoft.com/office/drawing/2014/main" id="{A36BEA51-5208-4B6C-8F7A-E0C371D93D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392"/>
              <a:ext cx="333" cy="378"/>
              <a:chOff x="3360" y="1392"/>
              <a:chExt cx="333" cy="378"/>
            </a:xfrm>
          </p:grpSpPr>
          <p:sp>
            <p:nvSpPr>
              <p:cNvPr id="363559" name="Freeform 91">
                <a:extLst>
                  <a:ext uri="{FF2B5EF4-FFF2-40B4-BE49-F238E27FC236}">
                    <a16:creationId xmlns:a16="http://schemas.microsoft.com/office/drawing/2014/main" id="{C7FFF0CD-1355-44C4-A2D0-8D3A4FF62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" y="1392"/>
                <a:ext cx="333" cy="378"/>
              </a:xfrm>
              <a:custGeom>
                <a:avLst/>
                <a:gdLst>
                  <a:gd name="T0" fmla="*/ 0 w 336"/>
                  <a:gd name="T1" fmla="*/ 0 h 432"/>
                  <a:gd name="T2" fmla="*/ 134 w 336"/>
                  <a:gd name="T3" fmla="*/ 0 h 432"/>
                  <a:gd name="T4" fmla="*/ 177 w 336"/>
                  <a:gd name="T5" fmla="*/ 4 h 432"/>
                  <a:gd name="T6" fmla="*/ 177 w 336"/>
                  <a:gd name="T7" fmla="*/ 4 h 432"/>
                  <a:gd name="T8" fmla="*/ 0 w 336"/>
                  <a:gd name="T9" fmla="*/ 4 h 432"/>
                  <a:gd name="T10" fmla="*/ 0 w 336"/>
                  <a:gd name="T11" fmla="*/ 0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0"/>
                    </a:moveTo>
                    <a:lnTo>
                      <a:pt x="240" y="0"/>
                    </a:lnTo>
                    <a:lnTo>
                      <a:pt x="336" y="96"/>
                    </a:lnTo>
                    <a:lnTo>
                      <a:pt x="336" y="43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3560" name="Freeform 92">
                <a:extLst>
                  <a:ext uri="{FF2B5EF4-FFF2-40B4-BE49-F238E27FC236}">
                    <a16:creationId xmlns:a16="http://schemas.microsoft.com/office/drawing/2014/main" id="{D6C5EC07-382E-4C5E-BB94-A5AF200DD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1392"/>
                <a:ext cx="95" cy="84"/>
              </a:xfrm>
              <a:custGeom>
                <a:avLst/>
                <a:gdLst>
                  <a:gd name="T0" fmla="*/ 0 w 96"/>
                  <a:gd name="T1" fmla="*/ 0 h 96"/>
                  <a:gd name="T2" fmla="*/ 0 w 96"/>
                  <a:gd name="T3" fmla="*/ 4 h 96"/>
                  <a:gd name="T4" fmla="*/ 48 w 96"/>
                  <a:gd name="T5" fmla="*/ 4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0"/>
                    </a:move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63558" name="Text Box 93">
              <a:extLst>
                <a:ext uri="{FF2B5EF4-FFF2-40B4-BE49-F238E27FC236}">
                  <a16:creationId xmlns:a16="http://schemas.microsoft.com/office/drawing/2014/main" id="{68C400C9-DC73-4887-9450-6757CD7D0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" y="1487"/>
              <a:ext cx="43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r-FR" sz="1100" b="1">
                  <a:latin typeface="Arial" panose="020B0604020202020204" pitchFamily="34" charset="0"/>
                </a:rPr>
                <a:t>Journal</a:t>
              </a:r>
            </a:p>
          </p:txBody>
        </p:sp>
      </p:grpSp>
      <p:grpSp>
        <p:nvGrpSpPr>
          <p:cNvPr id="363539" name="Group 94">
            <a:extLst>
              <a:ext uri="{FF2B5EF4-FFF2-40B4-BE49-F238E27FC236}">
                <a16:creationId xmlns:a16="http://schemas.microsoft.com/office/drawing/2014/main" id="{467E8553-EB2A-460D-BE44-32C45D14274A}"/>
              </a:ext>
            </a:extLst>
          </p:cNvPr>
          <p:cNvGrpSpPr>
            <a:grpSpLocks/>
          </p:cNvGrpSpPr>
          <p:nvPr/>
        </p:nvGrpSpPr>
        <p:grpSpPr bwMode="auto">
          <a:xfrm>
            <a:off x="5942013" y="2133600"/>
            <a:ext cx="688975" cy="600075"/>
            <a:chOff x="3743" y="1392"/>
            <a:chExt cx="434" cy="378"/>
          </a:xfrm>
        </p:grpSpPr>
        <p:grpSp>
          <p:nvGrpSpPr>
            <p:cNvPr id="363553" name="Group 95">
              <a:extLst>
                <a:ext uri="{FF2B5EF4-FFF2-40B4-BE49-F238E27FC236}">
                  <a16:creationId xmlns:a16="http://schemas.microsoft.com/office/drawing/2014/main" id="{5F0FD306-01E9-4147-9560-E6A5DAAD7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6" y="1392"/>
              <a:ext cx="333" cy="378"/>
              <a:chOff x="3796" y="1392"/>
              <a:chExt cx="333" cy="378"/>
            </a:xfrm>
          </p:grpSpPr>
          <p:sp>
            <p:nvSpPr>
              <p:cNvPr id="363555" name="Freeform 96">
                <a:extLst>
                  <a:ext uri="{FF2B5EF4-FFF2-40B4-BE49-F238E27FC236}">
                    <a16:creationId xmlns:a16="http://schemas.microsoft.com/office/drawing/2014/main" id="{D43AE389-B827-42D2-965B-F9CF7EEE7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6" y="1392"/>
                <a:ext cx="333" cy="378"/>
              </a:xfrm>
              <a:custGeom>
                <a:avLst/>
                <a:gdLst>
                  <a:gd name="T0" fmla="*/ 0 w 336"/>
                  <a:gd name="T1" fmla="*/ 0 h 432"/>
                  <a:gd name="T2" fmla="*/ 134 w 336"/>
                  <a:gd name="T3" fmla="*/ 0 h 432"/>
                  <a:gd name="T4" fmla="*/ 177 w 336"/>
                  <a:gd name="T5" fmla="*/ 4 h 432"/>
                  <a:gd name="T6" fmla="*/ 177 w 336"/>
                  <a:gd name="T7" fmla="*/ 4 h 432"/>
                  <a:gd name="T8" fmla="*/ 0 w 336"/>
                  <a:gd name="T9" fmla="*/ 4 h 432"/>
                  <a:gd name="T10" fmla="*/ 0 w 336"/>
                  <a:gd name="T11" fmla="*/ 0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0"/>
                    </a:moveTo>
                    <a:lnTo>
                      <a:pt x="240" y="0"/>
                    </a:lnTo>
                    <a:lnTo>
                      <a:pt x="336" y="96"/>
                    </a:lnTo>
                    <a:lnTo>
                      <a:pt x="336" y="43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3556" name="Freeform 97">
                <a:extLst>
                  <a:ext uri="{FF2B5EF4-FFF2-40B4-BE49-F238E27FC236}">
                    <a16:creationId xmlns:a16="http://schemas.microsoft.com/office/drawing/2014/main" id="{B2547458-A4AE-4169-A10F-7C9E5F037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1392"/>
                <a:ext cx="95" cy="84"/>
              </a:xfrm>
              <a:custGeom>
                <a:avLst/>
                <a:gdLst>
                  <a:gd name="T0" fmla="*/ 0 w 96"/>
                  <a:gd name="T1" fmla="*/ 0 h 96"/>
                  <a:gd name="T2" fmla="*/ 0 w 96"/>
                  <a:gd name="T3" fmla="*/ 4 h 96"/>
                  <a:gd name="T4" fmla="*/ 48 w 96"/>
                  <a:gd name="T5" fmla="*/ 4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0"/>
                    </a:move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63554" name="Text Box 98">
              <a:extLst>
                <a:ext uri="{FF2B5EF4-FFF2-40B4-BE49-F238E27FC236}">
                  <a16:creationId xmlns:a16="http://schemas.microsoft.com/office/drawing/2014/main" id="{65EE8098-699F-46BB-A8FC-EAADA7DB8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1487"/>
              <a:ext cx="43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r-FR" sz="1100" b="1">
                  <a:latin typeface="Arial" panose="020B0604020202020204" pitchFamily="34" charset="0"/>
                </a:rPr>
                <a:t>Journal</a:t>
              </a:r>
            </a:p>
          </p:txBody>
        </p:sp>
      </p:grpSp>
      <p:grpSp>
        <p:nvGrpSpPr>
          <p:cNvPr id="363540" name="Group 99">
            <a:extLst>
              <a:ext uri="{FF2B5EF4-FFF2-40B4-BE49-F238E27FC236}">
                <a16:creationId xmlns:a16="http://schemas.microsoft.com/office/drawing/2014/main" id="{F524A5D4-6304-408C-A5D6-9E70BD39675A}"/>
              </a:ext>
            </a:extLst>
          </p:cNvPr>
          <p:cNvGrpSpPr>
            <a:grpSpLocks/>
          </p:cNvGrpSpPr>
          <p:nvPr/>
        </p:nvGrpSpPr>
        <p:grpSpPr bwMode="auto">
          <a:xfrm>
            <a:off x="6627813" y="2133600"/>
            <a:ext cx="688975" cy="600075"/>
            <a:chOff x="4175" y="1392"/>
            <a:chExt cx="434" cy="378"/>
          </a:xfrm>
        </p:grpSpPr>
        <p:grpSp>
          <p:nvGrpSpPr>
            <p:cNvPr id="363549" name="Group 100">
              <a:extLst>
                <a:ext uri="{FF2B5EF4-FFF2-40B4-BE49-F238E27FC236}">
                  <a16:creationId xmlns:a16="http://schemas.microsoft.com/office/drawing/2014/main" id="{7FCA6548-58E1-43C0-B4F7-0894B122A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8" y="1392"/>
              <a:ext cx="333" cy="378"/>
              <a:chOff x="4228" y="1392"/>
              <a:chExt cx="333" cy="378"/>
            </a:xfrm>
          </p:grpSpPr>
          <p:sp>
            <p:nvSpPr>
              <p:cNvPr id="363551" name="Freeform 101">
                <a:extLst>
                  <a:ext uri="{FF2B5EF4-FFF2-40B4-BE49-F238E27FC236}">
                    <a16:creationId xmlns:a16="http://schemas.microsoft.com/office/drawing/2014/main" id="{626FCCDB-89B6-485F-8347-7F258275D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1392"/>
                <a:ext cx="333" cy="378"/>
              </a:xfrm>
              <a:custGeom>
                <a:avLst/>
                <a:gdLst>
                  <a:gd name="T0" fmla="*/ 0 w 336"/>
                  <a:gd name="T1" fmla="*/ 0 h 432"/>
                  <a:gd name="T2" fmla="*/ 134 w 336"/>
                  <a:gd name="T3" fmla="*/ 0 h 432"/>
                  <a:gd name="T4" fmla="*/ 177 w 336"/>
                  <a:gd name="T5" fmla="*/ 4 h 432"/>
                  <a:gd name="T6" fmla="*/ 177 w 336"/>
                  <a:gd name="T7" fmla="*/ 4 h 432"/>
                  <a:gd name="T8" fmla="*/ 0 w 336"/>
                  <a:gd name="T9" fmla="*/ 4 h 432"/>
                  <a:gd name="T10" fmla="*/ 0 w 336"/>
                  <a:gd name="T11" fmla="*/ 0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0"/>
                    </a:moveTo>
                    <a:lnTo>
                      <a:pt x="240" y="0"/>
                    </a:lnTo>
                    <a:lnTo>
                      <a:pt x="336" y="96"/>
                    </a:lnTo>
                    <a:lnTo>
                      <a:pt x="336" y="43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3552" name="Freeform 102">
                <a:extLst>
                  <a:ext uri="{FF2B5EF4-FFF2-40B4-BE49-F238E27FC236}">
                    <a16:creationId xmlns:a16="http://schemas.microsoft.com/office/drawing/2014/main" id="{DAF46B2A-C0EC-4858-98DB-E0EC66234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6" y="1392"/>
                <a:ext cx="95" cy="84"/>
              </a:xfrm>
              <a:custGeom>
                <a:avLst/>
                <a:gdLst>
                  <a:gd name="T0" fmla="*/ 0 w 96"/>
                  <a:gd name="T1" fmla="*/ 0 h 96"/>
                  <a:gd name="T2" fmla="*/ 0 w 96"/>
                  <a:gd name="T3" fmla="*/ 4 h 96"/>
                  <a:gd name="T4" fmla="*/ 48 w 96"/>
                  <a:gd name="T5" fmla="*/ 4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0"/>
                    </a:move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63550" name="Text Box 103">
              <a:extLst>
                <a:ext uri="{FF2B5EF4-FFF2-40B4-BE49-F238E27FC236}">
                  <a16:creationId xmlns:a16="http://schemas.microsoft.com/office/drawing/2014/main" id="{85E67964-5E59-44B5-8CDB-86CE6DC9C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" y="1487"/>
              <a:ext cx="43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r-FR" sz="1100" b="1">
                  <a:latin typeface="Arial" panose="020B0604020202020204" pitchFamily="34" charset="0"/>
                </a:rPr>
                <a:t>Journal</a:t>
              </a:r>
            </a:p>
          </p:txBody>
        </p:sp>
      </p:grpSp>
      <p:grpSp>
        <p:nvGrpSpPr>
          <p:cNvPr id="363541" name="Group 104">
            <a:extLst>
              <a:ext uri="{FF2B5EF4-FFF2-40B4-BE49-F238E27FC236}">
                <a16:creationId xmlns:a16="http://schemas.microsoft.com/office/drawing/2014/main" id="{75849E34-0D72-4CEE-B553-67FD57F6F5D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981200"/>
            <a:ext cx="1201738" cy="925513"/>
            <a:chOff x="2544" y="1296"/>
            <a:chExt cx="757" cy="583"/>
          </a:xfrm>
        </p:grpSpPr>
        <p:sp>
          <p:nvSpPr>
            <p:cNvPr id="363547" name="AutoShape 105">
              <a:extLst>
                <a:ext uri="{FF2B5EF4-FFF2-40B4-BE49-F238E27FC236}">
                  <a16:creationId xmlns:a16="http://schemas.microsoft.com/office/drawing/2014/main" id="{17B6AEEA-B80A-422C-93F6-CD5CD7E5B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296"/>
              <a:ext cx="757" cy="583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008080"/>
                </a:gs>
                <a:gs pos="50000">
                  <a:srgbClr val="33CCCC"/>
                </a:gs>
                <a:gs pos="100000">
                  <a:srgbClr val="008080"/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363548" name="Text Box 106">
              <a:extLst>
                <a:ext uri="{FF2B5EF4-FFF2-40B4-BE49-F238E27FC236}">
                  <a16:creationId xmlns:a16="http://schemas.microsoft.com/office/drawing/2014/main" id="{3134B2D0-9BC0-4F27-B849-8A167EB7E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1413"/>
              <a:ext cx="2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r-FR" sz="3600" b="1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fr-FR" sz="36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3542" name="Group 107">
            <a:extLst>
              <a:ext uri="{FF2B5EF4-FFF2-40B4-BE49-F238E27FC236}">
                <a16:creationId xmlns:a16="http://schemas.microsoft.com/office/drawing/2014/main" id="{BC258A07-16B2-482C-B750-D8FBB48E5C7E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981200"/>
            <a:ext cx="1201738" cy="925513"/>
            <a:chOff x="4608" y="1296"/>
            <a:chExt cx="757" cy="583"/>
          </a:xfrm>
        </p:grpSpPr>
        <p:sp>
          <p:nvSpPr>
            <p:cNvPr id="363545" name="AutoShape 108">
              <a:extLst>
                <a:ext uri="{FF2B5EF4-FFF2-40B4-BE49-F238E27FC236}">
                  <a16:creationId xmlns:a16="http://schemas.microsoft.com/office/drawing/2014/main" id="{0AD8B4DF-6938-4B06-93E4-E520AA3DD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96"/>
              <a:ext cx="757" cy="583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008080"/>
                </a:gs>
                <a:gs pos="50000">
                  <a:srgbClr val="33CCCC"/>
                </a:gs>
                <a:gs pos="100000">
                  <a:srgbClr val="008080"/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363546" name="Text Box 109">
              <a:extLst>
                <a:ext uri="{FF2B5EF4-FFF2-40B4-BE49-F238E27FC236}">
                  <a16:creationId xmlns:a16="http://schemas.microsoft.com/office/drawing/2014/main" id="{DC8A37BC-82D4-42A6-BB3E-BFF4EFDB3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1" y="1413"/>
              <a:ext cx="2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r-FR" sz="3600" b="1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fr-FR" sz="3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63543" name="Espace réservé du numéro de diapositive 2">
            <a:extLst>
              <a:ext uri="{FF2B5EF4-FFF2-40B4-BE49-F238E27FC236}">
                <a16:creationId xmlns:a16="http://schemas.microsoft.com/office/drawing/2014/main" id="{7D21DB81-3864-4853-8E4D-A69FEEEB77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A5AD05-6DAF-4A8C-9BAC-12892B07377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63544" name="Espace réservé de la date 3">
            <a:extLst>
              <a:ext uri="{FF2B5EF4-FFF2-40B4-BE49-F238E27FC236}">
                <a16:creationId xmlns:a16="http://schemas.microsoft.com/office/drawing/2014/main" id="{EAB92DD9-5D68-4B85-A217-EE086F787A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ransition/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>
            <a:extLst>
              <a:ext uri="{FF2B5EF4-FFF2-40B4-BE49-F238E27FC236}">
                <a16:creationId xmlns:a16="http://schemas.microsoft.com/office/drawing/2014/main" id="{492AFBDB-AC82-4735-A958-E22326082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0363" y="0"/>
            <a:ext cx="8388350" cy="908050"/>
          </a:xfrm>
        </p:spPr>
        <p:txBody>
          <a:bodyPr/>
          <a:lstStyle/>
          <a:p>
            <a:pPr eaLnBrk="1" hangingPunct="1"/>
            <a:r>
              <a:rPr lang="fr-FR" altLang="fr-FR" sz="3800" b="1">
                <a:cs typeface="Times New Roman" panose="02020603050405020304" pitchFamily="18" charset="0"/>
              </a:rPr>
              <a:t>Spécification d'un point dans le temps (exemple)</a:t>
            </a:r>
            <a:endParaRPr lang="en-US" altLang="fr-FR" sz="3800" b="1"/>
          </a:p>
        </p:txBody>
      </p:sp>
      <p:grpSp>
        <p:nvGrpSpPr>
          <p:cNvPr id="364547" name="Group 3">
            <a:extLst>
              <a:ext uri="{FF2B5EF4-FFF2-40B4-BE49-F238E27FC236}">
                <a16:creationId xmlns:a16="http://schemas.microsoft.com/office/drawing/2014/main" id="{AD4B29C9-61AF-41D6-8577-F1183D96E498}"/>
              </a:ext>
            </a:extLst>
          </p:cNvPr>
          <p:cNvGrpSpPr>
            <a:grpSpLocks/>
          </p:cNvGrpSpPr>
          <p:nvPr/>
        </p:nvGrpSpPr>
        <p:grpSpPr bwMode="auto">
          <a:xfrm>
            <a:off x="4071938" y="2244725"/>
            <a:ext cx="1171575" cy="841375"/>
            <a:chOff x="2657" y="3263"/>
            <a:chExt cx="738" cy="530"/>
          </a:xfrm>
        </p:grpSpPr>
        <p:sp>
          <p:nvSpPr>
            <p:cNvPr id="364661" name="AutoShape 4">
              <a:extLst>
                <a:ext uri="{FF2B5EF4-FFF2-40B4-BE49-F238E27FC236}">
                  <a16:creationId xmlns:a16="http://schemas.microsoft.com/office/drawing/2014/main" id="{4EFBB621-6799-470F-B0F8-EE253B8CD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3263"/>
              <a:ext cx="738" cy="53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008080"/>
                </a:gs>
                <a:gs pos="50000">
                  <a:srgbClr val="33CCCC"/>
                </a:gs>
                <a:gs pos="100000">
                  <a:srgbClr val="008080"/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364662" name="Text Box 5">
              <a:extLst>
                <a:ext uri="{FF2B5EF4-FFF2-40B4-BE49-F238E27FC236}">
                  <a16:creationId xmlns:a16="http://schemas.microsoft.com/office/drawing/2014/main" id="{91F17889-C6A5-4067-B459-1FB953609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360"/>
              <a:ext cx="2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r-FR" sz="3600" b="1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fr-FR" sz="3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66246" name="Rectangle 6">
            <a:extLst>
              <a:ext uri="{FF2B5EF4-FFF2-40B4-BE49-F238E27FC236}">
                <a16:creationId xmlns:a16="http://schemas.microsoft.com/office/drawing/2014/main" id="{6DDDE92A-182C-4F8B-8977-B2F142A6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001000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009999"/>
            </a:solidFill>
            <a:miter lim="800000"/>
            <a:headEnd/>
            <a:tailEnd/>
          </a:ln>
          <a:effectLst>
            <a:outerShdw dist="35921" dir="2700000" algn="ctr" rotWithShape="0">
              <a:srgbClr val="009999"/>
            </a:outerShdw>
          </a:effectLst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latin typeface="Arial" charset="0"/>
                <a:cs typeface="+mn-cs"/>
              </a:rPr>
              <a:t>Sauvegardes de la base de données Northwind</a:t>
            </a:r>
          </a:p>
        </p:txBody>
      </p:sp>
      <p:sp>
        <p:nvSpPr>
          <p:cNvPr id="364549" name="Rectangle 7">
            <a:extLst>
              <a:ext uri="{FF2B5EF4-FFF2-40B4-BE49-F238E27FC236}">
                <a16:creationId xmlns:a16="http://schemas.microsoft.com/office/drawing/2014/main" id="{7B96188E-CA3F-4B85-92CE-7695B8C2F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82725"/>
            <a:ext cx="8001000" cy="1981200"/>
          </a:xfrm>
          <a:prstGeom prst="rect">
            <a:avLst/>
          </a:prstGeom>
          <a:solidFill>
            <a:schemeClr val="bg1"/>
          </a:solidFill>
          <a:ln w="9525">
            <a:solidFill>
              <a:srgbClr val="009999"/>
            </a:solidFill>
            <a:miter lim="800000"/>
            <a:headEnd/>
            <a:tailEnd/>
          </a:ln>
          <a:effectLst>
            <a:outerShdw dist="35921" dir="2700000" algn="ctr" rotWithShape="0">
              <a:srgbClr val="009999"/>
            </a:outerShdw>
          </a:effectLst>
        </p:spPr>
        <p:txBody>
          <a:bodyPr wrap="none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fr-FR" altLang="fr-FR" sz="1800" b="1">
              <a:latin typeface="Arial" panose="020B0604020202020204" pitchFamily="34" charset="0"/>
            </a:endParaRPr>
          </a:p>
        </p:txBody>
      </p:sp>
      <p:sp>
        <p:nvSpPr>
          <p:cNvPr id="364550" name="Text Box 8">
            <a:extLst>
              <a:ext uri="{FF2B5EF4-FFF2-40B4-BE49-F238E27FC236}">
                <a16:creationId xmlns:a16="http://schemas.microsoft.com/office/drawing/2014/main" id="{647CBE37-3DF1-43EA-AA8D-5F9FDF198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38288"/>
            <a:ext cx="2466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1400" b="1">
                <a:latin typeface="Arial" panose="020B0604020202020204" pitchFamily="34" charset="0"/>
              </a:rPr>
              <a:t>Base de données complète</a:t>
            </a:r>
          </a:p>
        </p:txBody>
      </p:sp>
      <p:sp>
        <p:nvSpPr>
          <p:cNvPr id="364551" name="Text Box 9">
            <a:extLst>
              <a:ext uri="{FF2B5EF4-FFF2-40B4-BE49-F238E27FC236}">
                <a16:creationId xmlns:a16="http://schemas.microsoft.com/office/drawing/2014/main" id="{06D7B3A3-4962-42B6-9234-F028B1EDB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1554163"/>
            <a:ext cx="1257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1400" b="1">
                <a:latin typeface="Arial" panose="020B0604020202020204" pitchFamily="34" charset="0"/>
              </a:rPr>
              <a:t>Différentielle</a:t>
            </a:r>
          </a:p>
        </p:txBody>
      </p:sp>
      <p:sp>
        <p:nvSpPr>
          <p:cNvPr id="364552" name="Text Box 10">
            <a:extLst>
              <a:ext uri="{FF2B5EF4-FFF2-40B4-BE49-F238E27FC236}">
                <a16:creationId xmlns:a16="http://schemas.microsoft.com/office/drawing/2014/main" id="{3682F0CE-2C0B-4AFF-BD5F-EE1909001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1554163"/>
            <a:ext cx="1257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1400" b="1">
                <a:latin typeface="Arial" panose="020B0604020202020204" pitchFamily="34" charset="0"/>
              </a:rPr>
              <a:t>Differentielle</a:t>
            </a:r>
          </a:p>
        </p:txBody>
      </p:sp>
      <p:sp>
        <p:nvSpPr>
          <p:cNvPr id="364553" name="Text Box 11">
            <a:extLst>
              <a:ext uri="{FF2B5EF4-FFF2-40B4-BE49-F238E27FC236}">
                <a16:creationId xmlns:a16="http://schemas.microsoft.com/office/drawing/2014/main" id="{6E098BA7-6D94-4A73-B9CA-C82350365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2398713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r-FR" sz="360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en-US" altLang="fr-FR" sz="3600">
              <a:latin typeface="Times New Roman" panose="02020603050405020304" pitchFamily="18" charset="0"/>
            </a:endParaRPr>
          </a:p>
        </p:txBody>
      </p:sp>
      <p:sp>
        <p:nvSpPr>
          <p:cNvPr id="266252" name="AutoShape 12">
            <a:extLst>
              <a:ext uri="{FF2B5EF4-FFF2-40B4-BE49-F238E27FC236}">
                <a16:creationId xmlns:a16="http://schemas.microsoft.com/office/drawing/2014/main" id="{4D063756-29A6-401F-90C4-25313A5BA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2971800"/>
            <a:ext cx="3924300" cy="609600"/>
          </a:xfrm>
          <a:prstGeom prst="rightArrow">
            <a:avLst>
              <a:gd name="adj1" fmla="val 50000"/>
              <a:gd name="adj2" fmla="val 160938"/>
            </a:avLst>
          </a:prstGeom>
          <a:gradFill rotWithShape="0">
            <a:gsLst>
              <a:gs pos="0">
                <a:srgbClr val="CC3399">
                  <a:gamma/>
                  <a:tint val="63922"/>
                  <a:invGamma/>
                </a:srgbClr>
              </a:gs>
              <a:gs pos="100000">
                <a:srgbClr val="CC3399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62000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fr-FR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Base de données endommagée</a:t>
            </a:r>
            <a:endParaRPr lang="en-US" altLang="fr-FR" sz="18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cs typeface="Arial" charset="0"/>
            </a:endParaRPr>
          </a:p>
        </p:txBody>
      </p:sp>
      <p:grpSp>
        <p:nvGrpSpPr>
          <p:cNvPr id="364555" name="Group 13">
            <a:extLst>
              <a:ext uri="{FF2B5EF4-FFF2-40B4-BE49-F238E27FC236}">
                <a16:creationId xmlns:a16="http://schemas.microsoft.com/office/drawing/2014/main" id="{32B848F6-D4D8-45AB-A3C5-628C9D350B5E}"/>
              </a:ext>
            </a:extLst>
          </p:cNvPr>
          <p:cNvGrpSpPr>
            <a:grpSpLocks/>
          </p:cNvGrpSpPr>
          <p:nvPr/>
        </p:nvGrpSpPr>
        <p:grpSpPr bwMode="auto">
          <a:xfrm>
            <a:off x="1792288" y="2286000"/>
            <a:ext cx="747712" cy="600075"/>
            <a:chOff x="1068" y="1824"/>
            <a:chExt cx="429" cy="344"/>
          </a:xfrm>
        </p:grpSpPr>
        <p:grpSp>
          <p:nvGrpSpPr>
            <p:cNvPr id="364657" name="Group 14">
              <a:extLst>
                <a:ext uri="{FF2B5EF4-FFF2-40B4-BE49-F238E27FC236}">
                  <a16:creationId xmlns:a16="http://schemas.microsoft.com/office/drawing/2014/main" id="{3D01A371-CA4E-4289-A932-7DA3A4633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3" y="1824"/>
              <a:ext cx="302" cy="344"/>
              <a:chOff x="1425" y="2784"/>
              <a:chExt cx="302" cy="344"/>
            </a:xfrm>
          </p:grpSpPr>
          <p:sp>
            <p:nvSpPr>
              <p:cNvPr id="364659" name="Freeform 15">
                <a:extLst>
                  <a:ext uri="{FF2B5EF4-FFF2-40B4-BE49-F238E27FC236}">
                    <a16:creationId xmlns:a16="http://schemas.microsoft.com/office/drawing/2014/main" id="{4F693454-7004-41E1-B471-BA5E8E927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784"/>
                <a:ext cx="302" cy="344"/>
              </a:xfrm>
              <a:custGeom>
                <a:avLst/>
                <a:gdLst>
                  <a:gd name="T0" fmla="*/ 0 w 336"/>
                  <a:gd name="T1" fmla="*/ 0 h 432"/>
                  <a:gd name="T2" fmla="*/ 4 w 336"/>
                  <a:gd name="T3" fmla="*/ 0 h 432"/>
                  <a:gd name="T4" fmla="*/ 4 w 336"/>
                  <a:gd name="T5" fmla="*/ 2 h 432"/>
                  <a:gd name="T6" fmla="*/ 4 w 336"/>
                  <a:gd name="T7" fmla="*/ 2 h 432"/>
                  <a:gd name="T8" fmla="*/ 0 w 336"/>
                  <a:gd name="T9" fmla="*/ 2 h 432"/>
                  <a:gd name="T10" fmla="*/ 0 w 336"/>
                  <a:gd name="T11" fmla="*/ 0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0"/>
                    </a:moveTo>
                    <a:lnTo>
                      <a:pt x="240" y="0"/>
                    </a:lnTo>
                    <a:lnTo>
                      <a:pt x="336" y="96"/>
                    </a:lnTo>
                    <a:lnTo>
                      <a:pt x="336" y="43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4660" name="Freeform 16">
                <a:extLst>
                  <a:ext uri="{FF2B5EF4-FFF2-40B4-BE49-F238E27FC236}">
                    <a16:creationId xmlns:a16="http://schemas.microsoft.com/office/drawing/2014/main" id="{0CA489ED-C750-4592-8B06-0BCB2A5A0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" y="2784"/>
                <a:ext cx="86" cy="76"/>
              </a:xfrm>
              <a:custGeom>
                <a:avLst/>
                <a:gdLst>
                  <a:gd name="T0" fmla="*/ 0 w 96"/>
                  <a:gd name="T1" fmla="*/ 0 h 96"/>
                  <a:gd name="T2" fmla="*/ 0 w 96"/>
                  <a:gd name="T3" fmla="*/ 2 h 96"/>
                  <a:gd name="T4" fmla="*/ 4 w 96"/>
                  <a:gd name="T5" fmla="*/ 2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0"/>
                    </a:move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64658" name="Text Box 17">
              <a:extLst>
                <a:ext uri="{FF2B5EF4-FFF2-40B4-BE49-F238E27FC236}">
                  <a16:creationId xmlns:a16="http://schemas.microsoft.com/office/drawing/2014/main" id="{47B9219C-D5B6-4B06-B785-754B96A07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" y="1884"/>
              <a:ext cx="42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r-FR" sz="1500" b="1">
                  <a:latin typeface="Arial Narrow" panose="020B0606020202030204" pitchFamily="34" charset="0"/>
                </a:rPr>
                <a:t>Journal</a:t>
              </a:r>
            </a:p>
          </p:txBody>
        </p:sp>
      </p:grpSp>
      <p:grpSp>
        <p:nvGrpSpPr>
          <p:cNvPr id="364556" name="Group 18">
            <a:extLst>
              <a:ext uri="{FF2B5EF4-FFF2-40B4-BE49-F238E27FC236}">
                <a16:creationId xmlns:a16="http://schemas.microsoft.com/office/drawing/2014/main" id="{C97711DA-C660-4FF1-88EC-8ADEFF7C2208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2133600"/>
            <a:ext cx="1250950" cy="925513"/>
            <a:chOff x="375" y="1728"/>
            <a:chExt cx="718" cy="530"/>
          </a:xfrm>
        </p:grpSpPr>
        <p:sp>
          <p:nvSpPr>
            <p:cNvPr id="364640" name="AutoShape 19">
              <a:extLst>
                <a:ext uri="{FF2B5EF4-FFF2-40B4-BE49-F238E27FC236}">
                  <a16:creationId xmlns:a16="http://schemas.microsoft.com/office/drawing/2014/main" id="{27ED8FAB-3DE3-483E-BEBF-58F748696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" y="1728"/>
              <a:ext cx="688" cy="53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008080"/>
                </a:gs>
                <a:gs pos="50000">
                  <a:srgbClr val="33CCCC"/>
                </a:gs>
                <a:gs pos="100000">
                  <a:srgbClr val="008080"/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grpSp>
          <p:nvGrpSpPr>
            <p:cNvPr id="364641" name="Group 20">
              <a:extLst>
                <a:ext uri="{FF2B5EF4-FFF2-40B4-BE49-F238E27FC236}">
                  <a16:creationId xmlns:a16="http://schemas.microsoft.com/office/drawing/2014/main" id="{C5853AAA-A52B-487B-9AAC-6BC9ED6F6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" y="1881"/>
              <a:ext cx="383" cy="324"/>
              <a:chOff x="375" y="1833"/>
              <a:chExt cx="383" cy="324"/>
            </a:xfrm>
          </p:grpSpPr>
          <p:grpSp>
            <p:nvGrpSpPr>
              <p:cNvPr id="364647" name="Group 21">
                <a:extLst>
                  <a:ext uri="{FF2B5EF4-FFF2-40B4-BE49-F238E27FC236}">
                    <a16:creationId xmlns:a16="http://schemas.microsoft.com/office/drawing/2014/main" id="{657F2DCA-6C64-4D60-A2EB-490F99C0E5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0" y="1833"/>
                <a:ext cx="238" cy="243"/>
                <a:chOff x="720" y="2256"/>
                <a:chExt cx="336" cy="432"/>
              </a:xfrm>
            </p:grpSpPr>
            <p:sp>
              <p:nvSpPr>
                <p:cNvPr id="364655" name="Freeform 22">
                  <a:extLst>
                    <a:ext uri="{FF2B5EF4-FFF2-40B4-BE49-F238E27FC236}">
                      <a16:creationId xmlns:a16="http://schemas.microsoft.com/office/drawing/2014/main" id="{BCE04D87-0DC7-4492-B6C1-5201C19472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" y="2256"/>
                  <a:ext cx="336" cy="432"/>
                </a:xfrm>
                <a:custGeom>
                  <a:avLst/>
                  <a:gdLst>
                    <a:gd name="T0" fmla="*/ 0 w 336"/>
                    <a:gd name="T1" fmla="*/ 0 h 432"/>
                    <a:gd name="T2" fmla="*/ 240 w 336"/>
                    <a:gd name="T3" fmla="*/ 0 h 432"/>
                    <a:gd name="T4" fmla="*/ 336 w 336"/>
                    <a:gd name="T5" fmla="*/ 96 h 432"/>
                    <a:gd name="T6" fmla="*/ 336 w 336"/>
                    <a:gd name="T7" fmla="*/ 432 h 432"/>
                    <a:gd name="T8" fmla="*/ 0 w 336"/>
                    <a:gd name="T9" fmla="*/ 432 h 432"/>
                    <a:gd name="T10" fmla="*/ 0 w 336"/>
                    <a:gd name="T11" fmla="*/ 0 h 4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6"/>
                    <a:gd name="T19" fmla="*/ 0 h 432"/>
                    <a:gd name="T20" fmla="*/ 336 w 336"/>
                    <a:gd name="T21" fmla="*/ 432 h 4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6" h="432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336" y="96"/>
                      </a:lnTo>
                      <a:lnTo>
                        <a:pt x="336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64656" name="Freeform 23">
                  <a:extLst>
                    <a:ext uri="{FF2B5EF4-FFF2-40B4-BE49-F238E27FC236}">
                      <a16:creationId xmlns:a16="http://schemas.microsoft.com/office/drawing/2014/main" id="{BA5AEAE4-2FCC-4C6C-B7F0-B89601A29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" y="2256"/>
                  <a:ext cx="96" cy="96"/>
                </a:xfrm>
                <a:custGeom>
                  <a:avLst/>
                  <a:gdLst>
                    <a:gd name="T0" fmla="*/ 0 w 96"/>
                    <a:gd name="T1" fmla="*/ 0 h 96"/>
                    <a:gd name="T2" fmla="*/ 0 w 96"/>
                    <a:gd name="T3" fmla="*/ 96 h 96"/>
                    <a:gd name="T4" fmla="*/ 96 w 96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96" y="96"/>
                      </a:lnTo>
                    </a:path>
                  </a:pathLst>
                </a:custGeom>
                <a:solidFill>
                  <a:srgbClr val="CCC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364648" name="Group 24">
                <a:extLst>
                  <a:ext uri="{FF2B5EF4-FFF2-40B4-BE49-F238E27FC236}">
                    <a16:creationId xmlns:a16="http://schemas.microsoft.com/office/drawing/2014/main" id="{66439D5C-2E04-4B4F-A39E-5830283FAE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2" y="1874"/>
                <a:ext cx="237" cy="243"/>
                <a:chOff x="720" y="2256"/>
                <a:chExt cx="336" cy="432"/>
              </a:xfrm>
            </p:grpSpPr>
            <p:sp>
              <p:nvSpPr>
                <p:cNvPr id="364653" name="Freeform 25">
                  <a:extLst>
                    <a:ext uri="{FF2B5EF4-FFF2-40B4-BE49-F238E27FC236}">
                      <a16:creationId xmlns:a16="http://schemas.microsoft.com/office/drawing/2014/main" id="{BBB81CE6-A703-4036-B19D-CE6AFD991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" y="2256"/>
                  <a:ext cx="336" cy="432"/>
                </a:xfrm>
                <a:custGeom>
                  <a:avLst/>
                  <a:gdLst>
                    <a:gd name="T0" fmla="*/ 0 w 336"/>
                    <a:gd name="T1" fmla="*/ 0 h 432"/>
                    <a:gd name="T2" fmla="*/ 240 w 336"/>
                    <a:gd name="T3" fmla="*/ 0 h 432"/>
                    <a:gd name="T4" fmla="*/ 336 w 336"/>
                    <a:gd name="T5" fmla="*/ 96 h 432"/>
                    <a:gd name="T6" fmla="*/ 336 w 336"/>
                    <a:gd name="T7" fmla="*/ 432 h 432"/>
                    <a:gd name="T8" fmla="*/ 0 w 336"/>
                    <a:gd name="T9" fmla="*/ 432 h 432"/>
                    <a:gd name="T10" fmla="*/ 0 w 336"/>
                    <a:gd name="T11" fmla="*/ 0 h 4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6"/>
                    <a:gd name="T19" fmla="*/ 0 h 432"/>
                    <a:gd name="T20" fmla="*/ 336 w 336"/>
                    <a:gd name="T21" fmla="*/ 432 h 4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6" h="432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336" y="96"/>
                      </a:lnTo>
                      <a:lnTo>
                        <a:pt x="336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64654" name="Freeform 26">
                  <a:extLst>
                    <a:ext uri="{FF2B5EF4-FFF2-40B4-BE49-F238E27FC236}">
                      <a16:creationId xmlns:a16="http://schemas.microsoft.com/office/drawing/2014/main" id="{DCAA552B-94F2-4851-95E0-7B837227D0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" y="2256"/>
                  <a:ext cx="96" cy="96"/>
                </a:xfrm>
                <a:custGeom>
                  <a:avLst/>
                  <a:gdLst>
                    <a:gd name="T0" fmla="*/ 0 w 96"/>
                    <a:gd name="T1" fmla="*/ 0 h 96"/>
                    <a:gd name="T2" fmla="*/ 0 w 96"/>
                    <a:gd name="T3" fmla="*/ 96 h 96"/>
                    <a:gd name="T4" fmla="*/ 96 w 96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96" y="96"/>
                      </a:lnTo>
                    </a:path>
                  </a:pathLst>
                </a:cu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364649" name="Group 27">
                <a:extLst>
                  <a:ext uri="{FF2B5EF4-FFF2-40B4-BE49-F238E27FC236}">
                    <a16:creationId xmlns:a16="http://schemas.microsoft.com/office/drawing/2014/main" id="{05C0B60F-91EE-44DD-94B2-661EBE492A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0" y="1914"/>
                <a:ext cx="238" cy="243"/>
                <a:chOff x="720" y="2256"/>
                <a:chExt cx="336" cy="432"/>
              </a:xfrm>
            </p:grpSpPr>
            <p:sp>
              <p:nvSpPr>
                <p:cNvPr id="364651" name="Freeform 28">
                  <a:extLst>
                    <a:ext uri="{FF2B5EF4-FFF2-40B4-BE49-F238E27FC236}">
                      <a16:creationId xmlns:a16="http://schemas.microsoft.com/office/drawing/2014/main" id="{67B3BE3B-94D9-4E6F-91C2-6B060868F4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" y="2256"/>
                  <a:ext cx="336" cy="432"/>
                </a:xfrm>
                <a:custGeom>
                  <a:avLst/>
                  <a:gdLst>
                    <a:gd name="T0" fmla="*/ 0 w 336"/>
                    <a:gd name="T1" fmla="*/ 0 h 432"/>
                    <a:gd name="T2" fmla="*/ 240 w 336"/>
                    <a:gd name="T3" fmla="*/ 0 h 432"/>
                    <a:gd name="T4" fmla="*/ 336 w 336"/>
                    <a:gd name="T5" fmla="*/ 96 h 432"/>
                    <a:gd name="T6" fmla="*/ 336 w 336"/>
                    <a:gd name="T7" fmla="*/ 432 h 432"/>
                    <a:gd name="T8" fmla="*/ 0 w 336"/>
                    <a:gd name="T9" fmla="*/ 432 h 432"/>
                    <a:gd name="T10" fmla="*/ 0 w 336"/>
                    <a:gd name="T11" fmla="*/ 0 h 4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6"/>
                    <a:gd name="T19" fmla="*/ 0 h 432"/>
                    <a:gd name="T20" fmla="*/ 336 w 336"/>
                    <a:gd name="T21" fmla="*/ 432 h 4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6" h="432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336" y="96"/>
                      </a:lnTo>
                      <a:lnTo>
                        <a:pt x="336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64652" name="Freeform 29">
                  <a:extLst>
                    <a:ext uri="{FF2B5EF4-FFF2-40B4-BE49-F238E27FC236}">
                      <a16:creationId xmlns:a16="http://schemas.microsoft.com/office/drawing/2014/main" id="{550E5DE9-6D71-47E1-B760-4E7D6F071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" y="2256"/>
                  <a:ext cx="96" cy="96"/>
                </a:xfrm>
                <a:custGeom>
                  <a:avLst/>
                  <a:gdLst>
                    <a:gd name="T0" fmla="*/ 0 w 96"/>
                    <a:gd name="T1" fmla="*/ 0 h 96"/>
                    <a:gd name="T2" fmla="*/ 0 w 96"/>
                    <a:gd name="T3" fmla="*/ 96 h 96"/>
                    <a:gd name="T4" fmla="*/ 96 w 96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96" y="96"/>
                      </a:ln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sp>
            <p:nvSpPr>
              <p:cNvPr id="364650" name="Text Box 30">
                <a:extLst>
                  <a:ext uri="{FF2B5EF4-FFF2-40B4-BE49-F238E27FC236}">
                    <a16:creationId xmlns:a16="http://schemas.microsoft.com/office/drawing/2014/main" id="{6A8792DC-23F9-4D56-A9EA-14325F9BA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" y="1991"/>
                <a:ext cx="353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r-FR" sz="800" b="1">
                    <a:latin typeface="Arial" panose="020B0604020202020204" pitchFamily="34" charset="0"/>
                  </a:rPr>
                  <a:t>Données</a:t>
                </a:r>
              </a:p>
            </p:txBody>
          </p:sp>
        </p:grpSp>
        <p:grpSp>
          <p:nvGrpSpPr>
            <p:cNvPr id="364642" name="Group 31">
              <a:extLst>
                <a:ext uri="{FF2B5EF4-FFF2-40B4-BE49-F238E27FC236}">
                  <a16:creationId xmlns:a16="http://schemas.microsoft.com/office/drawing/2014/main" id="{7CA55C96-8273-47FD-940C-FDF25174A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1891"/>
              <a:ext cx="317" cy="244"/>
              <a:chOff x="776" y="1891"/>
              <a:chExt cx="317" cy="244"/>
            </a:xfrm>
          </p:grpSpPr>
          <p:grpSp>
            <p:nvGrpSpPr>
              <p:cNvPr id="364643" name="Group 32">
                <a:extLst>
                  <a:ext uri="{FF2B5EF4-FFF2-40B4-BE49-F238E27FC236}">
                    <a16:creationId xmlns:a16="http://schemas.microsoft.com/office/drawing/2014/main" id="{A5011F02-BCC6-41E8-B7E6-B042EF626F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9" y="1891"/>
                <a:ext cx="225" cy="244"/>
                <a:chOff x="819" y="1843"/>
                <a:chExt cx="225" cy="244"/>
              </a:xfrm>
            </p:grpSpPr>
            <p:sp>
              <p:nvSpPr>
                <p:cNvPr id="364645" name="Freeform 33">
                  <a:extLst>
                    <a:ext uri="{FF2B5EF4-FFF2-40B4-BE49-F238E27FC236}">
                      <a16:creationId xmlns:a16="http://schemas.microsoft.com/office/drawing/2014/main" id="{7E320BE8-54EE-44DE-AC65-8FF4E4CA3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" y="1843"/>
                  <a:ext cx="225" cy="244"/>
                </a:xfrm>
                <a:custGeom>
                  <a:avLst/>
                  <a:gdLst>
                    <a:gd name="T0" fmla="*/ 0 w 336"/>
                    <a:gd name="T1" fmla="*/ 0 h 432"/>
                    <a:gd name="T2" fmla="*/ 1 w 336"/>
                    <a:gd name="T3" fmla="*/ 0 h 432"/>
                    <a:gd name="T4" fmla="*/ 1 w 336"/>
                    <a:gd name="T5" fmla="*/ 1 h 432"/>
                    <a:gd name="T6" fmla="*/ 1 w 336"/>
                    <a:gd name="T7" fmla="*/ 1 h 432"/>
                    <a:gd name="T8" fmla="*/ 0 w 336"/>
                    <a:gd name="T9" fmla="*/ 1 h 432"/>
                    <a:gd name="T10" fmla="*/ 0 w 336"/>
                    <a:gd name="T11" fmla="*/ 0 h 4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6"/>
                    <a:gd name="T19" fmla="*/ 0 h 432"/>
                    <a:gd name="T20" fmla="*/ 336 w 336"/>
                    <a:gd name="T21" fmla="*/ 432 h 4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6" h="432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336" y="96"/>
                      </a:lnTo>
                      <a:lnTo>
                        <a:pt x="336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64646" name="Freeform 34">
                  <a:extLst>
                    <a:ext uri="{FF2B5EF4-FFF2-40B4-BE49-F238E27FC236}">
                      <a16:creationId xmlns:a16="http://schemas.microsoft.com/office/drawing/2014/main" id="{BD94EF74-BCDB-4FFC-9E65-1CAB89ABEE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0" y="1843"/>
                  <a:ext cx="64" cy="54"/>
                </a:xfrm>
                <a:custGeom>
                  <a:avLst/>
                  <a:gdLst>
                    <a:gd name="T0" fmla="*/ 0 w 96"/>
                    <a:gd name="T1" fmla="*/ 0 h 96"/>
                    <a:gd name="T2" fmla="*/ 0 w 96"/>
                    <a:gd name="T3" fmla="*/ 1 h 96"/>
                    <a:gd name="T4" fmla="*/ 1 w 96"/>
                    <a:gd name="T5" fmla="*/ 1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96" y="96"/>
                      </a:lnTo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sp>
            <p:nvSpPr>
              <p:cNvPr id="364644" name="Text Box 35">
                <a:extLst>
                  <a:ext uri="{FF2B5EF4-FFF2-40B4-BE49-F238E27FC236}">
                    <a16:creationId xmlns:a16="http://schemas.microsoft.com/office/drawing/2014/main" id="{40FF792C-3C28-4F18-9108-D077A5F80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6" y="1961"/>
                <a:ext cx="317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fr-FR" sz="800" b="1">
                    <a:latin typeface="Arial" panose="020B0604020202020204" pitchFamily="34" charset="0"/>
                  </a:rPr>
                  <a:t>Journal</a:t>
                </a:r>
              </a:p>
            </p:txBody>
          </p:sp>
        </p:grpSp>
      </p:grpSp>
      <p:grpSp>
        <p:nvGrpSpPr>
          <p:cNvPr id="364557" name="Group 36">
            <a:extLst>
              <a:ext uri="{FF2B5EF4-FFF2-40B4-BE49-F238E27FC236}">
                <a16:creationId xmlns:a16="http://schemas.microsoft.com/office/drawing/2014/main" id="{4D0502AF-3AFD-4E26-9721-9144326BF493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2286000"/>
            <a:ext cx="747712" cy="600075"/>
            <a:chOff x="1471" y="1824"/>
            <a:chExt cx="429" cy="344"/>
          </a:xfrm>
        </p:grpSpPr>
        <p:grpSp>
          <p:nvGrpSpPr>
            <p:cNvPr id="364636" name="Group 37">
              <a:extLst>
                <a:ext uri="{FF2B5EF4-FFF2-40B4-BE49-F238E27FC236}">
                  <a16:creationId xmlns:a16="http://schemas.microsoft.com/office/drawing/2014/main" id="{83B2E947-170A-40B7-929F-3620CF1AD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824"/>
              <a:ext cx="302" cy="344"/>
              <a:chOff x="1425" y="2784"/>
              <a:chExt cx="302" cy="344"/>
            </a:xfrm>
          </p:grpSpPr>
          <p:sp>
            <p:nvSpPr>
              <p:cNvPr id="364638" name="Freeform 38">
                <a:extLst>
                  <a:ext uri="{FF2B5EF4-FFF2-40B4-BE49-F238E27FC236}">
                    <a16:creationId xmlns:a16="http://schemas.microsoft.com/office/drawing/2014/main" id="{4949ACA9-F13A-4B17-83E2-D79BC20B8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784"/>
                <a:ext cx="302" cy="344"/>
              </a:xfrm>
              <a:custGeom>
                <a:avLst/>
                <a:gdLst>
                  <a:gd name="T0" fmla="*/ 0 w 336"/>
                  <a:gd name="T1" fmla="*/ 0 h 432"/>
                  <a:gd name="T2" fmla="*/ 4 w 336"/>
                  <a:gd name="T3" fmla="*/ 0 h 432"/>
                  <a:gd name="T4" fmla="*/ 4 w 336"/>
                  <a:gd name="T5" fmla="*/ 2 h 432"/>
                  <a:gd name="T6" fmla="*/ 4 w 336"/>
                  <a:gd name="T7" fmla="*/ 2 h 432"/>
                  <a:gd name="T8" fmla="*/ 0 w 336"/>
                  <a:gd name="T9" fmla="*/ 2 h 432"/>
                  <a:gd name="T10" fmla="*/ 0 w 336"/>
                  <a:gd name="T11" fmla="*/ 0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0"/>
                    </a:moveTo>
                    <a:lnTo>
                      <a:pt x="240" y="0"/>
                    </a:lnTo>
                    <a:lnTo>
                      <a:pt x="336" y="96"/>
                    </a:lnTo>
                    <a:lnTo>
                      <a:pt x="336" y="43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4639" name="Freeform 39">
                <a:extLst>
                  <a:ext uri="{FF2B5EF4-FFF2-40B4-BE49-F238E27FC236}">
                    <a16:creationId xmlns:a16="http://schemas.microsoft.com/office/drawing/2014/main" id="{A3E9E5D0-4750-4132-91C0-061444681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" y="2784"/>
                <a:ext cx="86" cy="76"/>
              </a:xfrm>
              <a:custGeom>
                <a:avLst/>
                <a:gdLst>
                  <a:gd name="T0" fmla="*/ 0 w 96"/>
                  <a:gd name="T1" fmla="*/ 0 h 96"/>
                  <a:gd name="T2" fmla="*/ 0 w 96"/>
                  <a:gd name="T3" fmla="*/ 2 h 96"/>
                  <a:gd name="T4" fmla="*/ 4 w 96"/>
                  <a:gd name="T5" fmla="*/ 2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0"/>
                    </a:move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64637" name="Text Box 40">
              <a:extLst>
                <a:ext uri="{FF2B5EF4-FFF2-40B4-BE49-F238E27FC236}">
                  <a16:creationId xmlns:a16="http://schemas.microsoft.com/office/drawing/2014/main" id="{43556696-9B0C-4E7B-B69E-B0A797AFC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" y="1884"/>
              <a:ext cx="42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r-FR" sz="1500" b="1">
                  <a:latin typeface="Arial Narrow" panose="020B0606020202030204" pitchFamily="34" charset="0"/>
                </a:rPr>
                <a:t>Journal</a:t>
              </a:r>
            </a:p>
          </p:txBody>
        </p:sp>
      </p:grpSp>
      <p:grpSp>
        <p:nvGrpSpPr>
          <p:cNvPr id="364558" name="Group 41">
            <a:extLst>
              <a:ext uri="{FF2B5EF4-FFF2-40B4-BE49-F238E27FC236}">
                <a16:creationId xmlns:a16="http://schemas.microsoft.com/office/drawing/2014/main" id="{83F7EAA0-CF2B-4D49-98F9-BAFBBBCA2C3E}"/>
              </a:ext>
            </a:extLst>
          </p:cNvPr>
          <p:cNvGrpSpPr>
            <a:grpSpLocks/>
          </p:cNvGrpSpPr>
          <p:nvPr/>
        </p:nvGrpSpPr>
        <p:grpSpPr bwMode="auto">
          <a:xfrm>
            <a:off x="3170238" y="2286000"/>
            <a:ext cx="747712" cy="600075"/>
            <a:chOff x="1471" y="1824"/>
            <a:chExt cx="429" cy="344"/>
          </a:xfrm>
        </p:grpSpPr>
        <p:grpSp>
          <p:nvGrpSpPr>
            <p:cNvPr id="364632" name="Group 42">
              <a:extLst>
                <a:ext uri="{FF2B5EF4-FFF2-40B4-BE49-F238E27FC236}">
                  <a16:creationId xmlns:a16="http://schemas.microsoft.com/office/drawing/2014/main" id="{75BB378C-F724-4CEA-8355-A062553A21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824"/>
              <a:ext cx="302" cy="344"/>
              <a:chOff x="1425" y="2784"/>
              <a:chExt cx="302" cy="344"/>
            </a:xfrm>
          </p:grpSpPr>
          <p:sp>
            <p:nvSpPr>
              <p:cNvPr id="364634" name="Freeform 43">
                <a:extLst>
                  <a:ext uri="{FF2B5EF4-FFF2-40B4-BE49-F238E27FC236}">
                    <a16:creationId xmlns:a16="http://schemas.microsoft.com/office/drawing/2014/main" id="{27E6593E-6335-4EF1-9627-1E0E76FB8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784"/>
                <a:ext cx="302" cy="344"/>
              </a:xfrm>
              <a:custGeom>
                <a:avLst/>
                <a:gdLst>
                  <a:gd name="T0" fmla="*/ 0 w 336"/>
                  <a:gd name="T1" fmla="*/ 0 h 432"/>
                  <a:gd name="T2" fmla="*/ 4 w 336"/>
                  <a:gd name="T3" fmla="*/ 0 h 432"/>
                  <a:gd name="T4" fmla="*/ 4 w 336"/>
                  <a:gd name="T5" fmla="*/ 2 h 432"/>
                  <a:gd name="T6" fmla="*/ 4 w 336"/>
                  <a:gd name="T7" fmla="*/ 2 h 432"/>
                  <a:gd name="T8" fmla="*/ 0 w 336"/>
                  <a:gd name="T9" fmla="*/ 2 h 432"/>
                  <a:gd name="T10" fmla="*/ 0 w 336"/>
                  <a:gd name="T11" fmla="*/ 0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0"/>
                    </a:moveTo>
                    <a:lnTo>
                      <a:pt x="240" y="0"/>
                    </a:lnTo>
                    <a:lnTo>
                      <a:pt x="336" y="96"/>
                    </a:lnTo>
                    <a:lnTo>
                      <a:pt x="336" y="43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4635" name="Freeform 44">
                <a:extLst>
                  <a:ext uri="{FF2B5EF4-FFF2-40B4-BE49-F238E27FC236}">
                    <a16:creationId xmlns:a16="http://schemas.microsoft.com/office/drawing/2014/main" id="{91B6B32F-1C80-4285-B41A-2371145CB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" y="2784"/>
                <a:ext cx="86" cy="76"/>
              </a:xfrm>
              <a:custGeom>
                <a:avLst/>
                <a:gdLst>
                  <a:gd name="T0" fmla="*/ 0 w 96"/>
                  <a:gd name="T1" fmla="*/ 0 h 96"/>
                  <a:gd name="T2" fmla="*/ 0 w 96"/>
                  <a:gd name="T3" fmla="*/ 2 h 96"/>
                  <a:gd name="T4" fmla="*/ 4 w 96"/>
                  <a:gd name="T5" fmla="*/ 2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0"/>
                    </a:move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64633" name="Text Box 45">
              <a:extLst>
                <a:ext uri="{FF2B5EF4-FFF2-40B4-BE49-F238E27FC236}">
                  <a16:creationId xmlns:a16="http://schemas.microsoft.com/office/drawing/2014/main" id="{D0E17CDB-EA08-498C-86B7-23FE3FC68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" y="1884"/>
              <a:ext cx="42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r-FR" sz="1500" b="1">
                  <a:latin typeface="Arial Narrow" panose="020B0606020202030204" pitchFamily="34" charset="0"/>
                </a:rPr>
                <a:t>Journal</a:t>
              </a:r>
            </a:p>
          </p:txBody>
        </p:sp>
      </p:grpSp>
      <p:grpSp>
        <p:nvGrpSpPr>
          <p:cNvPr id="364559" name="Group 46">
            <a:extLst>
              <a:ext uri="{FF2B5EF4-FFF2-40B4-BE49-F238E27FC236}">
                <a16:creationId xmlns:a16="http://schemas.microsoft.com/office/drawing/2014/main" id="{0ACA0996-192E-488E-A21C-C3CDE740EE30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2286000"/>
            <a:ext cx="747712" cy="600075"/>
            <a:chOff x="1068" y="1824"/>
            <a:chExt cx="429" cy="344"/>
          </a:xfrm>
        </p:grpSpPr>
        <p:grpSp>
          <p:nvGrpSpPr>
            <p:cNvPr id="364628" name="Group 47">
              <a:extLst>
                <a:ext uri="{FF2B5EF4-FFF2-40B4-BE49-F238E27FC236}">
                  <a16:creationId xmlns:a16="http://schemas.microsoft.com/office/drawing/2014/main" id="{6F2AE0DB-EDB6-429B-BDB3-E328530A3E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3" y="1824"/>
              <a:ext cx="302" cy="344"/>
              <a:chOff x="1425" y="2784"/>
              <a:chExt cx="302" cy="344"/>
            </a:xfrm>
          </p:grpSpPr>
          <p:sp>
            <p:nvSpPr>
              <p:cNvPr id="364630" name="Freeform 48">
                <a:extLst>
                  <a:ext uri="{FF2B5EF4-FFF2-40B4-BE49-F238E27FC236}">
                    <a16:creationId xmlns:a16="http://schemas.microsoft.com/office/drawing/2014/main" id="{6FE6CBA8-A3FC-4C47-8CC6-BE1AB682D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784"/>
                <a:ext cx="302" cy="344"/>
              </a:xfrm>
              <a:custGeom>
                <a:avLst/>
                <a:gdLst>
                  <a:gd name="T0" fmla="*/ 0 w 336"/>
                  <a:gd name="T1" fmla="*/ 0 h 432"/>
                  <a:gd name="T2" fmla="*/ 4 w 336"/>
                  <a:gd name="T3" fmla="*/ 0 h 432"/>
                  <a:gd name="T4" fmla="*/ 4 w 336"/>
                  <a:gd name="T5" fmla="*/ 2 h 432"/>
                  <a:gd name="T6" fmla="*/ 4 w 336"/>
                  <a:gd name="T7" fmla="*/ 2 h 432"/>
                  <a:gd name="T8" fmla="*/ 0 w 336"/>
                  <a:gd name="T9" fmla="*/ 2 h 432"/>
                  <a:gd name="T10" fmla="*/ 0 w 336"/>
                  <a:gd name="T11" fmla="*/ 0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0"/>
                    </a:moveTo>
                    <a:lnTo>
                      <a:pt x="240" y="0"/>
                    </a:lnTo>
                    <a:lnTo>
                      <a:pt x="336" y="96"/>
                    </a:lnTo>
                    <a:lnTo>
                      <a:pt x="336" y="43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4631" name="Freeform 49">
                <a:extLst>
                  <a:ext uri="{FF2B5EF4-FFF2-40B4-BE49-F238E27FC236}">
                    <a16:creationId xmlns:a16="http://schemas.microsoft.com/office/drawing/2014/main" id="{39982FB1-FE21-4FA2-AFD5-387890D55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" y="2784"/>
                <a:ext cx="86" cy="76"/>
              </a:xfrm>
              <a:custGeom>
                <a:avLst/>
                <a:gdLst>
                  <a:gd name="T0" fmla="*/ 0 w 96"/>
                  <a:gd name="T1" fmla="*/ 0 h 96"/>
                  <a:gd name="T2" fmla="*/ 0 w 96"/>
                  <a:gd name="T3" fmla="*/ 2 h 96"/>
                  <a:gd name="T4" fmla="*/ 4 w 96"/>
                  <a:gd name="T5" fmla="*/ 2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0"/>
                    </a:move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64629" name="Text Box 50">
              <a:extLst>
                <a:ext uri="{FF2B5EF4-FFF2-40B4-BE49-F238E27FC236}">
                  <a16:creationId xmlns:a16="http://schemas.microsoft.com/office/drawing/2014/main" id="{63438091-2648-4368-B0E0-EA5BAECC7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" y="1884"/>
              <a:ext cx="42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r-FR" sz="1500" b="1">
                  <a:latin typeface="Arial Narrow" panose="020B0606020202030204" pitchFamily="34" charset="0"/>
                </a:rPr>
                <a:t>Journal</a:t>
              </a:r>
            </a:p>
          </p:txBody>
        </p:sp>
      </p:grpSp>
      <p:grpSp>
        <p:nvGrpSpPr>
          <p:cNvPr id="364560" name="Group 51">
            <a:extLst>
              <a:ext uri="{FF2B5EF4-FFF2-40B4-BE49-F238E27FC236}">
                <a16:creationId xmlns:a16="http://schemas.microsoft.com/office/drawing/2014/main" id="{A7843E82-D4ED-48B2-B25A-1BCF10F3BB85}"/>
              </a:ext>
            </a:extLst>
          </p:cNvPr>
          <p:cNvGrpSpPr>
            <a:grpSpLocks/>
          </p:cNvGrpSpPr>
          <p:nvPr/>
        </p:nvGrpSpPr>
        <p:grpSpPr bwMode="auto">
          <a:xfrm>
            <a:off x="5913438" y="2286000"/>
            <a:ext cx="747712" cy="600075"/>
            <a:chOff x="1471" y="1824"/>
            <a:chExt cx="429" cy="344"/>
          </a:xfrm>
        </p:grpSpPr>
        <p:grpSp>
          <p:nvGrpSpPr>
            <p:cNvPr id="364624" name="Group 52">
              <a:extLst>
                <a:ext uri="{FF2B5EF4-FFF2-40B4-BE49-F238E27FC236}">
                  <a16:creationId xmlns:a16="http://schemas.microsoft.com/office/drawing/2014/main" id="{23788B5C-45AD-4138-BC1A-D4393FBE5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824"/>
              <a:ext cx="302" cy="344"/>
              <a:chOff x="1425" y="2784"/>
              <a:chExt cx="302" cy="344"/>
            </a:xfrm>
          </p:grpSpPr>
          <p:sp>
            <p:nvSpPr>
              <p:cNvPr id="364626" name="Freeform 53">
                <a:extLst>
                  <a:ext uri="{FF2B5EF4-FFF2-40B4-BE49-F238E27FC236}">
                    <a16:creationId xmlns:a16="http://schemas.microsoft.com/office/drawing/2014/main" id="{BA5431AD-954B-4330-A4B2-0D40ACF86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784"/>
                <a:ext cx="302" cy="344"/>
              </a:xfrm>
              <a:custGeom>
                <a:avLst/>
                <a:gdLst>
                  <a:gd name="T0" fmla="*/ 0 w 336"/>
                  <a:gd name="T1" fmla="*/ 0 h 432"/>
                  <a:gd name="T2" fmla="*/ 4 w 336"/>
                  <a:gd name="T3" fmla="*/ 0 h 432"/>
                  <a:gd name="T4" fmla="*/ 4 w 336"/>
                  <a:gd name="T5" fmla="*/ 2 h 432"/>
                  <a:gd name="T6" fmla="*/ 4 w 336"/>
                  <a:gd name="T7" fmla="*/ 2 h 432"/>
                  <a:gd name="T8" fmla="*/ 0 w 336"/>
                  <a:gd name="T9" fmla="*/ 2 h 432"/>
                  <a:gd name="T10" fmla="*/ 0 w 336"/>
                  <a:gd name="T11" fmla="*/ 0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0"/>
                    </a:moveTo>
                    <a:lnTo>
                      <a:pt x="240" y="0"/>
                    </a:lnTo>
                    <a:lnTo>
                      <a:pt x="336" y="96"/>
                    </a:lnTo>
                    <a:lnTo>
                      <a:pt x="336" y="43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4627" name="Freeform 54">
                <a:extLst>
                  <a:ext uri="{FF2B5EF4-FFF2-40B4-BE49-F238E27FC236}">
                    <a16:creationId xmlns:a16="http://schemas.microsoft.com/office/drawing/2014/main" id="{FFA5ECCA-24B2-4C39-90FF-C7E585767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" y="2784"/>
                <a:ext cx="86" cy="76"/>
              </a:xfrm>
              <a:custGeom>
                <a:avLst/>
                <a:gdLst>
                  <a:gd name="T0" fmla="*/ 0 w 96"/>
                  <a:gd name="T1" fmla="*/ 0 h 96"/>
                  <a:gd name="T2" fmla="*/ 0 w 96"/>
                  <a:gd name="T3" fmla="*/ 2 h 96"/>
                  <a:gd name="T4" fmla="*/ 4 w 96"/>
                  <a:gd name="T5" fmla="*/ 2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0"/>
                    </a:move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64625" name="Text Box 55">
              <a:extLst>
                <a:ext uri="{FF2B5EF4-FFF2-40B4-BE49-F238E27FC236}">
                  <a16:creationId xmlns:a16="http://schemas.microsoft.com/office/drawing/2014/main" id="{AA2CC835-75D3-46F9-B152-06D79CCA0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" y="1884"/>
              <a:ext cx="42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r-FR" sz="1500" b="1">
                  <a:latin typeface="Arial Narrow" panose="020B0606020202030204" pitchFamily="34" charset="0"/>
                </a:rPr>
                <a:t>Journal</a:t>
              </a:r>
            </a:p>
          </p:txBody>
        </p:sp>
      </p:grpSp>
      <p:grpSp>
        <p:nvGrpSpPr>
          <p:cNvPr id="364561" name="Group 56">
            <a:extLst>
              <a:ext uri="{FF2B5EF4-FFF2-40B4-BE49-F238E27FC236}">
                <a16:creationId xmlns:a16="http://schemas.microsoft.com/office/drawing/2014/main" id="{517E1AB1-115E-4E98-AD79-C423B7BA6BE0}"/>
              </a:ext>
            </a:extLst>
          </p:cNvPr>
          <p:cNvGrpSpPr>
            <a:grpSpLocks/>
          </p:cNvGrpSpPr>
          <p:nvPr/>
        </p:nvGrpSpPr>
        <p:grpSpPr bwMode="auto">
          <a:xfrm>
            <a:off x="6599238" y="2286000"/>
            <a:ext cx="747712" cy="600075"/>
            <a:chOff x="1471" y="1824"/>
            <a:chExt cx="429" cy="344"/>
          </a:xfrm>
        </p:grpSpPr>
        <p:grpSp>
          <p:nvGrpSpPr>
            <p:cNvPr id="364620" name="Group 57">
              <a:extLst>
                <a:ext uri="{FF2B5EF4-FFF2-40B4-BE49-F238E27FC236}">
                  <a16:creationId xmlns:a16="http://schemas.microsoft.com/office/drawing/2014/main" id="{88580AD6-FEF1-45AF-957B-D9FDC56A58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824"/>
              <a:ext cx="302" cy="344"/>
              <a:chOff x="1425" y="2784"/>
              <a:chExt cx="302" cy="344"/>
            </a:xfrm>
          </p:grpSpPr>
          <p:sp>
            <p:nvSpPr>
              <p:cNvPr id="364622" name="Freeform 58">
                <a:extLst>
                  <a:ext uri="{FF2B5EF4-FFF2-40B4-BE49-F238E27FC236}">
                    <a16:creationId xmlns:a16="http://schemas.microsoft.com/office/drawing/2014/main" id="{4A9F269D-4D2F-4801-AE20-BB4682AB5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784"/>
                <a:ext cx="302" cy="344"/>
              </a:xfrm>
              <a:custGeom>
                <a:avLst/>
                <a:gdLst>
                  <a:gd name="T0" fmla="*/ 0 w 336"/>
                  <a:gd name="T1" fmla="*/ 0 h 432"/>
                  <a:gd name="T2" fmla="*/ 4 w 336"/>
                  <a:gd name="T3" fmla="*/ 0 h 432"/>
                  <a:gd name="T4" fmla="*/ 4 w 336"/>
                  <a:gd name="T5" fmla="*/ 2 h 432"/>
                  <a:gd name="T6" fmla="*/ 4 w 336"/>
                  <a:gd name="T7" fmla="*/ 2 h 432"/>
                  <a:gd name="T8" fmla="*/ 0 w 336"/>
                  <a:gd name="T9" fmla="*/ 2 h 432"/>
                  <a:gd name="T10" fmla="*/ 0 w 336"/>
                  <a:gd name="T11" fmla="*/ 0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32"/>
                  <a:gd name="T20" fmla="*/ 336 w 3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32">
                    <a:moveTo>
                      <a:pt x="0" y="0"/>
                    </a:moveTo>
                    <a:lnTo>
                      <a:pt x="240" y="0"/>
                    </a:lnTo>
                    <a:lnTo>
                      <a:pt x="336" y="96"/>
                    </a:lnTo>
                    <a:lnTo>
                      <a:pt x="336" y="432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4623" name="Freeform 59">
                <a:extLst>
                  <a:ext uri="{FF2B5EF4-FFF2-40B4-BE49-F238E27FC236}">
                    <a16:creationId xmlns:a16="http://schemas.microsoft.com/office/drawing/2014/main" id="{80FA05E8-207B-4FB8-A54F-F6274B839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" y="2784"/>
                <a:ext cx="86" cy="76"/>
              </a:xfrm>
              <a:custGeom>
                <a:avLst/>
                <a:gdLst>
                  <a:gd name="T0" fmla="*/ 0 w 96"/>
                  <a:gd name="T1" fmla="*/ 0 h 96"/>
                  <a:gd name="T2" fmla="*/ 0 w 96"/>
                  <a:gd name="T3" fmla="*/ 2 h 96"/>
                  <a:gd name="T4" fmla="*/ 4 w 96"/>
                  <a:gd name="T5" fmla="*/ 2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0"/>
                    </a:move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364621" name="Text Box 60">
              <a:extLst>
                <a:ext uri="{FF2B5EF4-FFF2-40B4-BE49-F238E27FC236}">
                  <a16:creationId xmlns:a16="http://schemas.microsoft.com/office/drawing/2014/main" id="{4201BE49-AE40-4ADD-BF9F-FA7FB559B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" y="1884"/>
              <a:ext cx="429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r-FR" sz="1500" b="1">
                  <a:latin typeface="Arial Narrow" panose="020B0606020202030204" pitchFamily="34" charset="0"/>
                </a:rPr>
                <a:t>Journal</a:t>
              </a:r>
            </a:p>
          </p:txBody>
        </p:sp>
      </p:grpSp>
      <p:grpSp>
        <p:nvGrpSpPr>
          <p:cNvPr id="364562" name="Group 61">
            <a:extLst>
              <a:ext uri="{FF2B5EF4-FFF2-40B4-BE49-F238E27FC236}">
                <a16:creationId xmlns:a16="http://schemas.microsoft.com/office/drawing/2014/main" id="{00FA4723-A6E2-4551-8513-CD4A857F949D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133600"/>
            <a:ext cx="1201738" cy="925513"/>
            <a:chOff x="2544" y="1344"/>
            <a:chExt cx="757" cy="583"/>
          </a:xfrm>
        </p:grpSpPr>
        <p:sp>
          <p:nvSpPr>
            <p:cNvPr id="364618" name="AutoShape 62">
              <a:extLst>
                <a:ext uri="{FF2B5EF4-FFF2-40B4-BE49-F238E27FC236}">
                  <a16:creationId xmlns:a16="http://schemas.microsoft.com/office/drawing/2014/main" id="{100DAEF0-29BD-4D79-A62B-606C8CD2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44"/>
              <a:ext cx="757" cy="583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008080"/>
                </a:gs>
                <a:gs pos="50000">
                  <a:srgbClr val="33CCCC"/>
                </a:gs>
                <a:gs pos="100000">
                  <a:srgbClr val="008080"/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364619" name="Text Box 63">
              <a:extLst>
                <a:ext uri="{FF2B5EF4-FFF2-40B4-BE49-F238E27FC236}">
                  <a16:creationId xmlns:a16="http://schemas.microsoft.com/office/drawing/2014/main" id="{9215C04D-17A3-409F-B1CD-4F79738DB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1461"/>
              <a:ext cx="2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r-FR" sz="3600" b="1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fr-FR" sz="36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4563" name="Group 64">
            <a:extLst>
              <a:ext uri="{FF2B5EF4-FFF2-40B4-BE49-F238E27FC236}">
                <a16:creationId xmlns:a16="http://schemas.microsoft.com/office/drawing/2014/main" id="{A05D3A09-B50D-49B1-9D6C-C6D573B15EB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133600"/>
            <a:ext cx="1201738" cy="925513"/>
            <a:chOff x="2544" y="1344"/>
            <a:chExt cx="757" cy="583"/>
          </a:xfrm>
        </p:grpSpPr>
        <p:sp>
          <p:nvSpPr>
            <p:cNvPr id="364616" name="AutoShape 65">
              <a:extLst>
                <a:ext uri="{FF2B5EF4-FFF2-40B4-BE49-F238E27FC236}">
                  <a16:creationId xmlns:a16="http://schemas.microsoft.com/office/drawing/2014/main" id="{8C86C126-9437-4C7A-ACB3-17B28C9DC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44"/>
              <a:ext cx="757" cy="583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008080"/>
                </a:gs>
                <a:gs pos="50000">
                  <a:srgbClr val="33CCCC"/>
                </a:gs>
                <a:gs pos="100000">
                  <a:srgbClr val="008080"/>
                </a:gs>
              </a:gsLst>
              <a:lin ang="0" scaled="1"/>
            </a:gra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364617" name="Text Box 66">
              <a:extLst>
                <a:ext uri="{FF2B5EF4-FFF2-40B4-BE49-F238E27FC236}">
                  <a16:creationId xmlns:a16="http://schemas.microsoft.com/office/drawing/2014/main" id="{ED830152-28A5-4B32-965F-A71C1A2F1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1461"/>
              <a:ext cx="2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r-FR" sz="3600" b="1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fr-FR" sz="3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64564" name="Line 67">
            <a:extLst>
              <a:ext uri="{FF2B5EF4-FFF2-40B4-BE49-F238E27FC236}">
                <a16:creationId xmlns:a16="http://schemas.microsoft.com/office/drawing/2014/main" id="{26D39E68-D7D3-46C3-B079-186B24C9C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482725"/>
            <a:ext cx="0" cy="198120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4" name="Group 68">
            <a:extLst>
              <a:ext uri="{FF2B5EF4-FFF2-40B4-BE49-F238E27FC236}">
                <a16:creationId xmlns:a16="http://schemas.microsoft.com/office/drawing/2014/main" id="{047083B7-35F6-4089-81A6-E075176230B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0"/>
            <a:ext cx="8001000" cy="2438400"/>
            <a:chOff x="336" y="2400"/>
            <a:chExt cx="5040" cy="1536"/>
          </a:xfrm>
        </p:grpSpPr>
        <p:sp>
          <p:nvSpPr>
            <p:cNvPr id="266309" name="Rectangle 69">
              <a:extLst>
                <a:ext uri="{FF2B5EF4-FFF2-40B4-BE49-F238E27FC236}">
                  <a16:creationId xmlns:a16="http://schemas.microsoft.com/office/drawing/2014/main" id="{A7BF9AB9-E366-4018-8ACE-F454ED846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400"/>
              <a:ext cx="504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99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9999"/>
              </a:outerShdw>
            </a:effectLst>
          </p:spPr>
          <p:txBody>
            <a:bodyPr wrap="none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>
                  <a:latin typeface="Arial" charset="0"/>
                  <a:cs typeface="+mn-cs"/>
                </a:rPr>
                <a:t>Restauration de la base de données Northwind</a:t>
              </a:r>
            </a:p>
          </p:txBody>
        </p:sp>
        <p:sp>
          <p:nvSpPr>
            <p:cNvPr id="364569" name="Rectangle 70">
              <a:extLst>
                <a:ext uri="{FF2B5EF4-FFF2-40B4-BE49-F238E27FC236}">
                  <a16:creationId xmlns:a16="http://schemas.microsoft.com/office/drawing/2014/main" id="{5B979909-BB4E-4790-8A8A-44D2A7EC7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88"/>
              <a:ext cx="5040" cy="12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99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9999"/>
              </a:outerShdw>
            </a:effectLst>
          </p:spPr>
          <p:txBody>
            <a:bodyPr wrap="none"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fr-FR" sz="1800" b="1">
                <a:latin typeface="Arial" panose="020B0604020202020204" pitchFamily="34" charset="0"/>
              </a:endParaRPr>
            </a:p>
          </p:txBody>
        </p:sp>
        <p:sp>
          <p:nvSpPr>
            <p:cNvPr id="364570" name="Text Box 71">
              <a:extLst>
                <a:ext uri="{FF2B5EF4-FFF2-40B4-BE49-F238E27FC236}">
                  <a16:creationId xmlns:a16="http://schemas.microsoft.com/office/drawing/2014/main" id="{95E7915C-E416-4EE6-A97D-E56A95DB6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" y="2776"/>
              <a:ext cx="15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r-FR" sz="1400" b="1">
                  <a:latin typeface="Arial" panose="020B0604020202020204" pitchFamily="34" charset="0"/>
                </a:rPr>
                <a:t>Base de données complète</a:t>
              </a:r>
            </a:p>
          </p:txBody>
        </p:sp>
        <p:sp>
          <p:nvSpPr>
            <p:cNvPr id="364571" name="Text Box 72">
              <a:extLst>
                <a:ext uri="{FF2B5EF4-FFF2-40B4-BE49-F238E27FC236}">
                  <a16:creationId xmlns:a16="http://schemas.microsoft.com/office/drawing/2014/main" id="{0B180CDB-D409-4687-ACEE-B9A14B3D2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" y="2786"/>
              <a:ext cx="7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r-FR" sz="1400" b="1">
                  <a:latin typeface="Arial" panose="020B0604020202020204" pitchFamily="34" charset="0"/>
                </a:rPr>
                <a:t>Différentielle</a:t>
              </a:r>
            </a:p>
          </p:txBody>
        </p:sp>
        <p:sp>
          <p:nvSpPr>
            <p:cNvPr id="364572" name="AutoShape 73">
              <a:extLst>
                <a:ext uri="{FF2B5EF4-FFF2-40B4-BE49-F238E27FC236}">
                  <a16:creationId xmlns:a16="http://schemas.microsoft.com/office/drawing/2014/main" id="{35145479-F058-45EC-A0FD-098C379A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3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grpSp>
          <p:nvGrpSpPr>
            <p:cNvPr id="364573" name="Group 74">
              <a:extLst>
                <a:ext uri="{FF2B5EF4-FFF2-40B4-BE49-F238E27FC236}">
                  <a16:creationId xmlns:a16="http://schemas.microsoft.com/office/drawing/2014/main" id="{F3BEA830-D974-44B6-9B98-C291430F66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" y="3065"/>
              <a:ext cx="790" cy="583"/>
              <a:chOff x="375" y="1728"/>
              <a:chExt cx="717" cy="530"/>
            </a:xfrm>
          </p:grpSpPr>
          <p:sp>
            <p:nvSpPr>
              <p:cNvPr id="364599" name="AutoShape 75">
                <a:extLst>
                  <a:ext uri="{FF2B5EF4-FFF2-40B4-BE49-F238E27FC236}">
                    <a16:creationId xmlns:a16="http://schemas.microsoft.com/office/drawing/2014/main" id="{6F79CB2B-F4E1-41F3-88E9-4759EEFA5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" y="1728"/>
                <a:ext cx="688" cy="530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008080"/>
                  </a:gs>
                  <a:gs pos="50000">
                    <a:srgbClr val="33CCCC"/>
                  </a:gs>
                  <a:gs pos="100000">
                    <a:srgbClr val="008080"/>
                  </a:gs>
                </a:gsLst>
                <a:lin ang="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grpSp>
            <p:nvGrpSpPr>
              <p:cNvPr id="364600" name="Group 76">
                <a:extLst>
                  <a:ext uri="{FF2B5EF4-FFF2-40B4-BE49-F238E27FC236}">
                    <a16:creationId xmlns:a16="http://schemas.microsoft.com/office/drawing/2014/main" id="{70C545F6-F7EE-45F7-91D1-6BFDEBB6EB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" y="1881"/>
                <a:ext cx="383" cy="324"/>
                <a:chOff x="375" y="1833"/>
                <a:chExt cx="383" cy="324"/>
              </a:xfrm>
            </p:grpSpPr>
            <p:grpSp>
              <p:nvGrpSpPr>
                <p:cNvPr id="364606" name="Group 77">
                  <a:extLst>
                    <a:ext uri="{FF2B5EF4-FFF2-40B4-BE49-F238E27FC236}">
                      <a16:creationId xmlns:a16="http://schemas.microsoft.com/office/drawing/2014/main" id="{59F24AEB-190B-4EFD-ABF8-9B43691C17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0" y="1833"/>
                  <a:ext cx="238" cy="243"/>
                  <a:chOff x="720" y="2256"/>
                  <a:chExt cx="336" cy="432"/>
                </a:xfrm>
              </p:grpSpPr>
              <p:sp>
                <p:nvSpPr>
                  <p:cNvPr id="364614" name="Freeform 78">
                    <a:extLst>
                      <a:ext uri="{FF2B5EF4-FFF2-40B4-BE49-F238E27FC236}">
                        <a16:creationId xmlns:a16="http://schemas.microsoft.com/office/drawing/2014/main" id="{D4F43AC7-762F-42B6-A5EF-BAC69D6D1F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0" y="2256"/>
                    <a:ext cx="336" cy="432"/>
                  </a:xfrm>
                  <a:custGeom>
                    <a:avLst/>
                    <a:gdLst>
                      <a:gd name="T0" fmla="*/ 0 w 336"/>
                      <a:gd name="T1" fmla="*/ 0 h 432"/>
                      <a:gd name="T2" fmla="*/ 240 w 336"/>
                      <a:gd name="T3" fmla="*/ 0 h 432"/>
                      <a:gd name="T4" fmla="*/ 336 w 336"/>
                      <a:gd name="T5" fmla="*/ 96 h 432"/>
                      <a:gd name="T6" fmla="*/ 336 w 336"/>
                      <a:gd name="T7" fmla="*/ 432 h 432"/>
                      <a:gd name="T8" fmla="*/ 0 w 336"/>
                      <a:gd name="T9" fmla="*/ 432 h 432"/>
                      <a:gd name="T10" fmla="*/ 0 w 336"/>
                      <a:gd name="T11" fmla="*/ 0 h 4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36"/>
                      <a:gd name="T19" fmla="*/ 0 h 432"/>
                      <a:gd name="T20" fmla="*/ 336 w 336"/>
                      <a:gd name="T21" fmla="*/ 432 h 4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36" h="432">
                        <a:moveTo>
                          <a:pt x="0" y="0"/>
                        </a:moveTo>
                        <a:lnTo>
                          <a:pt x="240" y="0"/>
                        </a:lnTo>
                        <a:lnTo>
                          <a:pt x="336" y="96"/>
                        </a:lnTo>
                        <a:lnTo>
                          <a:pt x="336" y="432"/>
                        </a:lnTo>
                        <a:lnTo>
                          <a:pt x="0" y="4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CC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4615" name="Freeform 79">
                    <a:extLst>
                      <a:ext uri="{FF2B5EF4-FFF2-40B4-BE49-F238E27FC236}">
                        <a16:creationId xmlns:a16="http://schemas.microsoft.com/office/drawing/2014/main" id="{BD3727F5-DDF3-4203-8B46-BA3DAB62D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0" y="2256"/>
                    <a:ext cx="96" cy="96"/>
                  </a:xfrm>
                  <a:custGeom>
                    <a:avLst/>
                    <a:gdLst>
                      <a:gd name="T0" fmla="*/ 0 w 96"/>
                      <a:gd name="T1" fmla="*/ 0 h 96"/>
                      <a:gd name="T2" fmla="*/ 0 w 96"/>
                      <a:gd name="T3" fmla="*/ 96 h 96"/>
                      <a:gd name="T4" fmla="*/ 96 w 96"/>
                      <a:gd name="T5" fmla="*/ 96 h 9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96"/>
                      <a:gd name="T11" fmla="*/ 96 w 96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96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96" y="96"/>
                        </a:lnTo>
                      </a:path>
                    </a:pathLst>
                  </a:custGeom>
                  <a:solidFill>
                    <a:srgbClr val="CCCC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364607" name="Group 80">
                  <a:extLst>
                    <a:ext uri="{FF2B5EF4-FFF2-40B4-BE49-F238E27FC236}">
                      <a16:creationId xmlns:a16="http://schemas.microsoft.com/office/drawing/2014/main" id="{60A38219-9645-4047-A475-440F973CE7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2" y="1874"/>
                  <a:ext cx="237" cy="243"/>
                  <a:chOff x="720" y="2256"/>
                  <a:chExt cx="336" cy="432"/>
                </a:xfrm>
              </p:grpSpPr>
              <p:sp>
                <p:nvSpPr>
                  <p:cNvPr id="364612" name="Freeform 81">
                    <a:extLst>
                      <a:ext uri="{FF2B5EF4-FFF2-40B4-BE49-F238E27FC236}">
                        <a16:creationId xmlns:a16="http://schemas.microsoft.com/office/drawing/2014/main" id="{9212A96E-C609-4999-846F-91867258D3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0" y="2256"/>
                    <a:ext cx="336" cy="432"/>
                  </a:xfrm>
                  <a:custGeom>
                    <a:avLst/>
                    <a:gdLst>
                      <a:gd name="T0" fmla="*/ 0 w 336"/>
                      <a:gd name="T1" fmla="*/ 0 h 432"/>
                      <a:gd name="T2" fmla="*/ 240 w 336"/>
                      <a:gd name="T3" fmla="*/ 0 h 432"/>
                      <a:gd name="T4" fmla="*/ 336 w 336"/>
                      <a:gd name="T5" fmla="*/ 96 h 432"/>
                      <a:gd name="T6" fmla="*/ 336 w 336"/>
                      <a:gd name="T7" fmla="*/ 432 h 432"/>
                      <a:gd name="T8" fmla="*/ 0 w 336"/>
                      <a:gd name="T9" fmla="*/ 432 h 432"/>
                      <a:gd name="T10" fmla="*/ 0 w 336"/>
                      <a:gd name="T11" fmla="*/ 0 h 4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36"/>
                      <a:gd name="T19" fmla="*/ 0 h 432"/>
                      <a:gd name="T20" fmla="*/ 336 w 336"/>
                      <a:gd name="T21" fmla="*/ 432 h 4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36" h="432">
                        <a:moveTo>
                          <a:pt x="0" y="0"/>
                        </a:moveTo>
                        <a:lnTo>
                          <a:pt x="240" y="0"/>
                        </a:lnTo>
                        <a:lnTo>
                          <a:pt x="336" y="96"/>
                        </a:lnTo>
                        <a:lnTo>
                          <a:pt x="336" y="432"/>
                        </a:lnTo>
                        <a:lnTo>
                          <a:pt x="0" y="4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4613" name="Freeform 82">
                    <a:extLst>
                      <a:ext uri="{FF2B5EF4-FFF2-40B4-BE49-F238E27FC236}">
                        <a16:creationId xmlns:a16="http://schemas.microsoft.com/office/drawing/2014/main" id="{EBE1E2D2-50F3-4172-96C7-3E884AD952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0" y="2256"/>
                    <a:ext cx="96" cy="96"/>
                  </a:xfrm>
                  <a:custGeom>
                    <a:avLst/>
                    <a:gdLst>
                      <a:gd name="T0" fmla="*/ 0 w 96"/>
                      <a:gd name="T1" fmla="*/ 0 h 96"/>
                      <a:gd name="T2" fmla="*/ 0 w 96"/>
                      <a:gd name="T3" fmla="*/ 96 h 96"/>
                      <a:gd name="T4" fmla="*/ 96 w 96"/>
                      <a:gd name="T5" fmla="*/ 96 h 9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96"/>
                      <a:gd name="T11" fmla="*/ 96 w 96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96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96" y="96"/>
                        </a:lnTo>
                      </a:path>
                    </a:pathLst>
                  </a:cu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364608" name="Group 83">
                  <a:extLst>
                    <a:ext uri="{FF2B5EF4-FFF2-40B4-BE49-F238E27FC236}">
                      <a16:creationId xmlns:a16="http://schemas.microsoft.com/office/drawing/2014/main" id="{38C5D836-3085-4885-8380-25B4ED13E9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0" y="1914"/>
                  <a:ext cx="238" cy="243"/>
                  <a:chOff x="720" y="2256"/>
                  <a:chExt cx="336" cy="432"/>
                </a:xfrm>
              </p:grpSpPr>
              <p:sp>
                <p:nvSpPr>
                  <p:cNvPr id="364610" name="Freeform 84">
                    <a:extLst>
                      <a:ext uri="{FF2B5EF4-FFF2-40B4-BE49-F238E27FC236}">
                        <a16:creationId xmlns:a16="http://schemas.microsoft.com/office/drawing/2014/main" id="{9A7C2077-A96E-4B71-9845-73C045E50F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0" y="2256"/>
                    <a:ext cx="336" cy="432"/>
                  </a:xfrm>
                  <a:custGeom>
                    <a:avLst/>
                    <a:gdLst>
                      <a:gd name="T0" fmla="*/ 0 w 336"/>
                      <a:gd name="T1" fmla="*/ 0 h 432"/>
                      <a:gd name="T2" fmla="*/ 240 w 336"/>
                      <a:gd name="T3" fmla="*/ 0 h 432"/>
                      <a:gd name="T4" fmla="*/ 336 w 336"/>
                      <a:gd name="T5" fmla="*/ 96 h 432"/>
                      <a:gd name="T6" fmla="*/ 336 w 336"/>
                      <a:gd name="T7" fmla="*/ 432 h 432"/>
                      <a:gd name="T8" fmla="*/ 0 w 336"/>
                      <a:gd name="T9" fmla="*/ 432 h 432"/>
                      <a:gd name="T10" fmla="*/ 0 w 336"/>
                      <a:gd name="T11" fmla="*/ 0 h 4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36"/>
                      <a:gd name="T19" fmla="*/ 0 h 432"/>
                      <a:gd name="T20" fmla="*/ 336 w 336"/>
                      <a:gd name="T21" fmla="*/ 432 h 4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36" h="432">
                        <a:moveTo>
                          <a:pt x="0" y="0"/>
                        </a:moveTo>
                        <a:lnTo>
                          <a:pt x="240" y="0"/>
                        </a:lnTo>
                        <a:lnTo>
                          <a:pt x="336" y="96"/>
                        </a:lnTo>
                        <a:lnTo>
                          <a:pt x="336" y="432"/>
                        </a:lnTo>
                        <a:lnTo>
                          <a:pt x="0" y="4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4611" name="Freeform 85">
                    <a:extLst>
                      <a:ext uri="{FF2B5EF4-FFF2-40B4-BE49-F238E27FC236}">
                        <a16:creationId xmlns:a16="http://schemas.microsoft.com/office/drawing/2014/main" id="{3D6B97F8-2B2E-413F-806D-E37C8F2754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0" y="2256"/>
                    <a:ext cx="96" cy="96"/>
                  </a:xfrm>
                  <a:custGeom>
                    <a:avLst/>
                    <a:gdLst>
                      <a:gd name="T0" fmla="*/ 0 w 96"/>
                      <a:gd name="T1" fmla="*/ 0 h 96"/>
                      <a:gd name="T2" fmla="*/ 0 w 96"/>
                      <a:gd name="T3" fmla="*/ 96 h 96"/>
                      <a:gd name="T4" fmla="*/ 96 w 96"/>
                      <a:gd name="T5" fmla="*/ 96 h 9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96"/>
                      <a:gd name="T11" fmla="*/ 96 w 96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96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96" y="96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364609" name="Text Box 86">
                  <a:extLst>
                    <a:ext uri="{FF2B5EF4-FFF2-40B4-BE49-F238E27FC236}">
                      <a16:creationId xmlns:a16="http://schemas.microsoft.com/office/drawing/2014/main" id="{35341BDB-D0C7-49E6-B9AE-6DC3A4B776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" y="1991"/>
                  <a:ext cx="351" cy="1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fr-FR" sz="800" b="1">
                      <a:latin typeface="Arial" panose="020B0604020202020204" pitchFamily="34" charset="0"/>
                    </a:rPr>
                    <a:t>Données</a:t>
                  </a:r>
                </a:p>
              </p:txBody>
            </p:sp>
          </p:grpSp>
          <p:grpSp>
            <p:nvGrpSpPr>
              <p:cNvPr id="364601" name="Group 87">
                <a:extLst>
                  <a:ext uri="{FF2B5EF4-FFF2-40B4-BE49-F238E27FC236}">
                    <a16:creationId xmlns:a16="http://schemas.microsoft.com/office/drawing/2014/main" id="{48E90AB0-659F-4764-9743-883929D4FA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5" y="1891"/>
                <a:ext cx="316" cy="244"/>
                <a:chOff x="775" y="1891"/>
                <a:chExt cx="316" cy="244"/>
              </a:xfrm>
            </p:grpSpPr>
            <p:grpSp>
              <p:nvGrpSpPr>
                <p:cNvPr id="364602" name="Group 88">
                  <a:extLst>
                    <a:ext uri="{FF2B5EF4-FFF2-40B4-BE49-F238E27FC236}">
                      <a16:creationId xmlns:a16="http://schemas.microsoft.com/office/drawing/2014/main" id="{B9E62889-0F90-4C62-A567-905D25EE89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9" y="1891"/>
                  <a:ext cx="225" cy="244"/>
                  <a:chOff x="819" y="1843"/>
                  <a:chExt cx="225" cy="244"/>
                </a:xfrm>
              </p:grpSpPr>
              <p:sp>
                <p:nvSpPr>
                  <p:cNvPr id="364604" name="Freeform 89">
                    <a:extLst>
                      <a:ext uri="{FF2B5EF4-FFF2-40B4-BE49-F238E27FC236}">
                        <a16:creationId xmlns:a16="http://schemas.microsoft.com/office/drawing/2014/main" id="{AF6ADB44-5B9B-45A8-A938-05C516639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" y="1843"/>
                    <a:ext cx="225" cy="244"/>
                  </a:xfrm>
                  <a:custGeom>
                    <a:avLst/>
                    <a:gdLst>
                      <a:gd name="T0" fmla="*/ 0 w 336"/>
                      <a:gd name="T1" fmla="*/ 0 h 432"/>
                      <a:gd name="T2" fmla="*/ 1 w 336"/>
                      <a:gd name="T3" fmla="*/ 0 h 432"/>
                      <a:gd name="T4" fmla="*/ 1 w 336"/>
                      <a:gd name="T5" fmla="*/ 1 h 432"/>
                      <a:gd name="T6" fmla="*/ 1 w 336"/>
                      <a:gd name="T7" fmla="*/ 1 h 432"/>
                      <a:gd name="T8" fmla="*/ 0 w 336"/>
                      <a:gd name="T9" fmla="*/ 1 h 432"/>
                      <a:gd name="T10" fmla="*/ 0 w 336"/>
                      <a:gd name="T11" fmla="*/ 0 h 4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36"/>
                      <a:gd name="T19" fmla="*/ 0 h 432"/>
                      <a:gd name="T20" fmla="*/ 336 w 336"/>
                      <a:gd name="T21" fmla="*/ 432 h 4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36" h="432">
                        <a:moveTo>
                          <a:pt x="0" y="0"/>
                        </a:moveTo>
                        <a:lnTo>
                          <a:pt x="240" y="0"/>
                        </a:lnTo>
                        <a:lnTo>
                          <a:pt x="336" y="96"/>
                        </a:lnTo>
                        <a:lnTo>
                          <a:pt x="336" y="432"/>
                        </a:lnTo>
                        <a:lnTo>
                          <a:pt x="0" y="4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4605" name="Freeform 90">
                    <a:extLst>
                      <a:ext uri="{FF2B5EF4-FFF2-40B4-BE49-F238E27FC236}">
                        <a16:creationId xmlns:a16="http://schemas.microsoft.com/office/drawing/2014/main" id="{22D9DF1B-E096-4E3E-BE0C-BBB935ECE5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0" y="1843"/>
                    <a:ext cx="64" cy="54"/>
                  </a:xfrm>
                  <a:custGeom>
                    <a:avLst/>
                    <a:gdLst>
                      <a:gd name="T0" fmla="*/ 0 w 96"/>
                      <a:gd name="T1" fmla="*/ 0 h 96"/>
                      <a:gd name="T2" fmla="*/ 0 w 96"/>
                      <a:gd name="T3" fmla="*/ 1 h 96"/>
                      <a:gd name="T4" fmla="*/ 1 w 96"/>
                      <a:gd name="T5" fmla="*/ 1 h 9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96"/>
                      <a:gd name="T11" fmla="*/ 96 w 96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96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96" y="96"/>
                        </a:lnTo>
                      </a:path>
                    </a:pathLst>
                  </a:cu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364603" name="Text Box 91">
                  <a:extLst>
                    <a:ext uri="{FF2B5EF4-FFF2-40B4-BE49-F238E27FC236}">
                      <a16:creationId xmlns:a16="http://schemas.microsoft.com/office/drawing/2014/main" id="{12989BC4-27EA-43BC-8505-B658CCFFE2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5" y="1961"/>
                  <a:ext cx="316" cy="1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fr-FR" sz="800" b="1">
                      <a:latin typeface="Arial" panose="020B0604020202020204" pitchFamily="34" charset="0"/>
                    </a:rPr>
                    <a:t>Journal</a:t>
                  </a:r>
                </a:p>
              </p:txBody>
            </p:sp>
          </p:grpSp>
        </p:grpSp>
        <p:grpSp>
          <p:nvGrpSpPr>
            <p:cNvPr id="364574" name="Group 92">
              <a:extLst>
                <a:ext uri="{FF2B5EF4-FFF2-40B4-BE49-F238E27FC236}">
                  <a16:creationId xmlns:a16="http://schemas.microsoft.com/office/drawing/2014/main" id="{5537DCE2-398B-4107-BFEA-8A4661FFD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1" y="3161"/>
              <a:ext cx="348" cy="378"/>
              <a:chOff x="1124" y="1824"/>
              <a:chExt cx="316" cy="344"/>
            </a:xfrm>
          </p:grpSpPr>
          <p:grpSp>
            <p:nvGrpSpPr>
              <p:cNvPr id="364595" name="Group 93">
                <a:extLst>
                  <a:ext uri="{FF2B5EF4-FFF2-40B4-BE49-F238E27FC236}">
                    <a16:creationId xmlns:a16="http://schemas.microsoft.com/office/drawing/2014/main" id="{607B678F-1904-401F-8172-12C0BEA7F0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3" y="1824"/>
                <a:ext cx="302" cy="344"/>
                <a:chOff x="1425" y="2784"/>
                <a:chExt cx="302" cy="344"/>
              </a:xfrm>
            </p:grpSpPr>
            <p:sp>
              <p:nvSpPr>
                <p:cNvPr id="364597" name="Freeform 94">
                  <a:extLst>
                    <a:ext uri="{FF2B5EF4-FFF2-40B4-BE49-F238E27FC236}">
                      <a16:creationId xmlns:a16="http://schemas.microsoft.com/office/drawing/2014/main" id="{EEF7ACF0-B5EF-4976-962E-3D12C20BA8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5" y="2784"/>
                  <a:ext cx="302" cy="344"/>
                </a:xfrm>
                <a:custGeom>
                  <a:avLst/>
                  <a:gdLst>
                    <a:gd name="T0" fmla="*/ 0 w 336"/>
                    <a:gd name="T1" fmla="*/ 0 h 432"/>
                    <a:gd name="T2" fmla="*/ 4 w 336"/>
                    <a:gd name="T3" fmla="*/ 0 h 432"/>
                    <a:gd name="T4" fmla="*/ 4 w 336"/>
                    <a:gd name="T5" fmla="*/ 2 h 432"/>
                    <a:gd name="T6" fmla="*/ 4 w 336"/>
                    <a:gd name="T7" fmla="*/ 2 h 432"/>
                    <a:gd name="T8" fmla="*/ 0 w 336"/>
                    <a:gd name="T9" fmla="*/ 2 h 432"/>
                    <a:gd name="T10" fmla="*/ 0 w 336"/>
                    <a:gd name="T11" fmla="*/ 0 h 4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6"/>
                    <a:gd name="T19" fmla="*/ 0 h 432"/>
                    <a:gd name="T20" fmla="*/ 336 w 336"/>
                    <a:gd name="T21" fmla="*/ 432 h 4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6" h="432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336" y="96"/>
                      </a:lnTo>
                      <a:lnTo>
                        <a:pt x="336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64598" name="Freeform 95">
                  <a:extLst>
                    <a:ext uri="{FF2B5EF4-FFF2-40B4-BE49-F238E27FC236}">
                      <a16:creationId xmlns:a16="http://schemas.microsoft.com/office/drawing/2014/main" id="{F94A4536-84E8-44F6-8A6B-EBF2F9532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1" y="2784"/>
                  <a:ext cx="86" cy="76"/>
                </a:xfrm>
                <a:custGeom>
                  <a:avLst/>
                  <a:gdLst>
                    <a:gd name="T0" fmla="*/ 0 w 96"/>
                    <a:gd name="T1" fmla="*/ 0 h 96"/>
                    <a:gd name="T2" fmla="*/ 0 w 96"/>
                    <a:gd name="T3" fmla="*/ 2 h 96"/>
                    <a:gd name="T4" fmla="*/ 4 w 96"/>
                    <a:gd name="T5" fmla="*/ 2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96" y="96"/>
                      </a:lnTo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sp>
            <p:nvSpPr>
              <p:cNvPr id="364596" name="Text Box 96">
                <a:extLst>
                  <a:ext uri="{FF2B5EF4-FFF2-40B4-BE49-F238E27FC236}">
                    <a16:creationId xmlns:a16="http://schemas.microsoft.com/office/drawing/2014/main" id="{0D32B783-1189-438E-B0FB-B53EF8D33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4" y="1930"/>
                <a:ext cx="31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r-FR" sz="800" b="1">
                    <a:latin typeface="Arial" panose="020B0604020202020204" pitchFamily="34" charset="0"/>
                  </a:rPr>
                  <a:t>Journal</a:t>
                </a:r>
              </a:p>
            </p:txBody>
          </p:sp>
        </p:grpSp>
        <p:grpSp>
          <p:nvGrpSpPr>
            <p:cNvPr id="364575" name="Group 97">
              <a:extLst>
                <a:ext uri="{FF2B5EF4-FFF2-40B4-BE49-F238E27FC236}">
                  <a16:creationId xmlns:a16="http://schemas.microsoft.com/office/drawing/2014/main" id="{09D241F0-4AC0-4036-8C61-545858DC8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3161"/>
              <a:ext cx="348" cy="378"/>
              <a:chOff x="1527" y="1824"/>
              <a:chExt cx="316" cy="344"/>
            </a:xfrm>
          </p:grpSpPr>
          <p:grpSp>
            <p:nvGrpSpPr>
              <p:cNvPr id="364591" name="Group 98">
                <a:extLst>
                  <a:ext uri="{FF2B5EF4-FFF2-40B4-BE49-F238E27FC236}">
                    <a16:creationId xmlns:a16="http://schemas.microsoft.com/office/drawing/2014/main" id="{576FBEE3-2015-4297-AB65-DCB15E4075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824"/>
                <a:ext cx="302" cy="344"/>
                <a:chOff x="1425" y="2784"/>
                <a:chExt cx="302" cy="344"/>
              </a:xfrm>
            </p:grpSpPr>
            <p:sp>
              <p:nvSpPr>
                <p:cNvPr id="364593" name="Freeform 99">
                  <a:extLst>
                    <a:ext uri="{FF2B5EF4-FFF2-40B4-BE49-F238E27FC236}">
                      <a16:creationId xmlns:a16="http://schemas.microsoft.com/office/drawing/2014/main" id="{01973D6B-D83E-455D-869E-8E80F7FF2D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5" y="2784"/>
                  <a:ext cx="302" cy="344"/>
                </a:xfrm>
                <a:custGeom>
                  <a:avLst/>
                  <a:gdLst>
                    <a:gd name="T0" fmla="*/ 0 w 336"/>
                    <a:gd name="T1" fmla="*/ 0 h 432"/>
                    <a:gd name="T2" fmla="*/ 4 w 336"/>
                    <a:gd name="T3" fmla="*/ 0 h 432"/>
                    <a:gd name="T4" fmla="*/ 4 w 336"/>
                    <a:gd name="T5" fmla="*/ 2 h 432"/>
                    <a:gd name="T6" fmla="*/ 4 w 336"/>
                    <a:gd name="T7" fmla="*/ 2 h 432"/>
                    <a:gd name="T8" fmla="*/ 0 w 336"/>
                    <a:gd name="T9" fmla="*/ 2 h 432"/>
                    <a:gd name="T10" fmla="*/ 0 w 336"/>
                    <a:gd name="T11" fmla="*/ 0 h 4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6"/>
                    <a:gd name="T19" fmla="*/ 0 h 432"/>
                    <a:gd name="T20" fmla="*/ 336 w 336"/>
                    <a:gd name="T21" fmla="*/ 432 h 4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6" h="432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336" y="96"/>
                      </a:lnTo>
                      <a:lnTo>
                        <a:pt x="336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364594" name="Freeform 100">
                  <a:extLst>
                    <a:ext uri="{FF2B5EF4-FFF2-40B4-BE49-F238E27FC236}">
                      <a16:creationId xmlns:a16="http://schemas.microsoft.com/office/drawing/2014/main" id="{9288A0C0-7931-4525-85CB-3CE19F5993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1" y="2784"/>
                  <a:ext cx="86" cy="76"/>
                </a:xfrm>
                <a:custGeom>
                  <a:avLst/>
                  <a:gdLst>
                    <a:gd name="T0" fmla="*/ 0 w 96"/>
                    <a:gd name="T1" fmla="*/ 0 h 96"/>
                    <a:gd name="T2" fmla="*/ 0 w 96"/>
                    <a:gd name="T3" fmla="*/ 2 h 96"/>
                    <a:gd name="T4" fmla="*/ 4 w 96"/>
                    <a:gd name="T5" fmla="*/ 2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96" y="96"/>
                      </a:lnTo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sp>
            <p:nvSpPr>
              <p:cNvPr id="364592" name="Text Box 101">
                <a:extLst>
                  <a:ext uri="{FF2B5EF4-FFF2-40B4-BE49-F238E27FC236}">
                    <a16:creationId xmlns:a16="http://schemas.microsoft.com/office/drawing/2014/main" id="{CA25D6BE-77F4-4920-8394-168A76D80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7" y="1930"/>
                <a:ext cx="31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fr-FR" sz="800" b="1">
                    <a:latin typeface="Arial" panose="020B0604020202020204" pitchFamily="34" charset="0"/>
                  </a:rPr>
                  <a:t>Journal</a:t>
                </a:r>
              </a:p>
            </p:txBody>
          </p:sp>
        </p:grpSp>
        <p:grpSp>
          <p:nvGrpSpPr>
            <p:cNvPr id="364576" name="Group 102">
              <a:extLst>
                <a:ext uri="{FF2B5EF4-FFF2-40B4-BE49-F238E27FC236}">
                  <a16:creationId xmlns:a16="http://schemas.microsoft.com/office/drawing/2014/main" id="{C797442D-F590-4494-991D-FF6EA017FB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5" y="3065"/>
              <a:ext cx="757" cy="583"/>
              <a:chOff x="2544" y="1344"/>
              <a:chExt cx="757" cy="583"/>
            </a:xfrm>
          </p:grpSpPr>
          <p:sp>
            <p:nvSpPr>
              <p:cNvPr id="364589" name="AutoShape 103">
                <a:extLst>
                  <a:ext uri="{FF2B5EF4-FFF2-40B4-BE49-F238E27FC236}">
                    <a16:creationId xmlns:a16="http://schemas.microsoft.com/office/drawing/2014/main" id="{5885772D-5CEA-4439-A681-F4D544814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344"/>
                <a:ext cx="757" cy="583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008080"/>
                  </a:gs>
                  <a:gs pos="50000">
                    <a:srgbClr val="33CCCC"/>
                  </a:gs>
                  <a:gs pos="100000">
                    <a:srgbClr val="008080"/>
                  </a:gs>
                </a:gsLst>
                <a:lin ang="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364590" name="Text Box 104">
                <a:extLst>
                  <a:ext uri="{FF2B5EF4-FFF2-40B4-BE49-F238E27FC236}">
                    <a16:creationId xmlns:a16="http://schemas.microsoft.com/office/drawing/2014/main" id="{87112B69-7EB2-4DD2-88A3-A719F88A6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7" y="1461"/>
                <a:ext cx="29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r-FR" sz="36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endParaRPr lang="en-US" altLang="fr-FR" sz="36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64577" name="AutoShape 105">
              <a:extLst>
                <a:ext uri="{FF2B5EF4-FFF2-40B4-BE49-F238E27FC236}">
                  <a16:creationId xmlns:a16="http://schemas.microsoft.com/office/drawing/2014/main" id="{07070BE6-1680-4978-BA32-A1DE3D179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12"/>
              <a:ext cx="240" cy="240"/>
            </a:xfrm>
            <a:prstGeom prst="rightArrow">
              <a:avLst>
                <a:gd name="adj1" fmla="val 58333"/>
                <a:gd name="adj2" fmla="val 81250"/>
              </a:avLst>
            </a:prstGeom>
            <a:gradFill rotWithShape="0">
              <a:gsLst>
                <a:gs pos="0">
                  <a:srgbClr val="DE7DBE"/>
                </a:gs>
                <a:gs pos="100000">
                  <a:srgbClr val="CC3399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364578" name="AutoShape 106">
              <a:extLst>
                <a:ext uri="{FF2B5EF4-FFF2-40B4-BE49-F238E27FC236}">
                  <a16:creationId xmlns:a16="http://schemas.microsoft.com/office/drawing/2014/main" id="{F82118F4-0754-4291-94BC-0BC352C4D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12"/>
              <a:ext cx="1440" cy="240"/>
            </a:xfrm>
            <a:prstGeom prst="rightArrow">
              <a:avLst>
                <a:gd name="adj1" fmla="val 54167"/>
                <a:gd name="adj2" fmla="val 104167"/>
              </a:avLst>
            </a:prstGeom>
            <a:gradFill rotWithShape="0">
              <a:gsLst>
                <a:gs pos="0">
                  <a:srgbClr val="DE7DBE"/>
                </a:gs>
                <a:gs pos="100000">
                  <a:srgbClr val="CC3399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364579" name="AutoShape 107">
              <a:extLst>
                <a:ext uri="{FF2B5EF4-FFF2-40B4-BE49-F238E27FC236}">
                  <a16:creationId xmlns:a16="http://schemas.microsoft.com/office/drawing/2014/main" id="{7890D597-70C0-43F8-A54E-E7CD77A52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12"/>
              <a:ext cx="240" cy="240"/>
            </a:xfrm>
            <a:prstGeom prst="rightArrow">
              <a:avLst>
                <a:gd name="adj1" fmla="val 58333"/>
                <a:gd name="adj2" fmla="val 81250"/>
              </a:avLst>
            </a:prstGeom>
            <a:gradFill rotWithShape="0">
              <a:gsLst>
                <a:gs pos="0">
                  <a:srgbClr val="DE7DBE"/>
                </a:gs>
                <a:gs pos="100000">
                  <a:srgbClr val="CC3399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grpSp>
          <p:nvGrpSpPr>
            <p:cNvPr id="364580" name="Group 108">
              <a:extLst>
                <a:ext uri="{FF2B5EF4-FFF2-40B4-BE49-F238E27FC236}">
                  <a16:creationId xmlns:a16="http://schemas.microsoft.com/office/drawing/2014/main" id="{0C0CE97E-BBE3-4C69-AFEB-39753213A2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9" y="3120"/>
              <a:ext cx="437" cy="480"/>
              <a:chOff x="4219" y="3120"/>
              <a:chExt cx="437" cy="480"/>
            </a:xfrm>
          </p:grpSpPr>
          <p:grpSp>
            <p:nvGrpSpPr>
              <p:cNvPr id="364583" name="Group 109">
                <a:extLst>
                  <a:ext uri="{FF2B5EF4-FFF2-40B4-BE49-F238E27FC236}">
                    <a16:creationId xmlns:a16="http://schemas.microsoft.com/office/drawing/2014/main" id="{60B2EEAB-F799-4939-AA10-3D9BA47CBD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9" y="3161"/>
                <a:ext cx="348" cy="378"/>
                <a:chOff x="1527" y="1824"/>
                <a:chExt cx="316" cy="344"/>
              </a:xfrm>
            </p:grpSpPr>
            <p:grpSp>
              <p:nvGrpSpPr>
                <p:cNvPr id="364585" name="Group 110">
                  <a:extLst>
                    <a:ext uri="{FF2B5EF4-FFF2-40B4-BE49-F238E27FC236}">
                      <a16:creationId xmlns:a16="http://schemas.microsoft.com/office/drawing/2014/main" id="{5452D8EF-E4C8-4825-9304-5E97AF6AD4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1824"/>
                  <a:ext cx="302" cy="344"/>
                  <a:chOff x="1425" y="2784"/>
                  <a:chExt cx="302" cy="344"/>
                </a:xfrm>
              </p:grpSpPr>
              <p:sp>
                <p:nvSpPr>
                  <p:cNvPr id="364587" name="Freeform 111">
                    <a:extLst>
                      <a:ext uri="{FF2B5EF4-FFF2-40B4-BE49-F238E27FC236}">
                        <a16:creationId xmlns:a16="http://schemas.microsoft.com/office/drawing/2014/main" id="{A6600340-6EA1-4106-9625-58052409B3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25" y="2784"/>
                    <a:ext cx="302" cy="344"/>
                  </a:xfrm>
                  <a:custGeom>
                    <a:avLst/>
                    <a:gdLst>
                      <a:gd name="T0" fmla="*/ 0 w 336"/>
                      <a:gd name="T1" fmla="*/ 0 h 432"/>
                      <a:gd name="T2" fmla="*/ 4 w 336"/>
                      <a:gd name="T3" fmla="*/ 0 h 432"/>
                      <a:gd name="T4" fmla="*/ 4 w 336"/>
                      <a:gd name="T5" fmla="*/ 2 h 432"/>
                      <a:gd name="T6" fmla="*/ 4 w 336"/>
                      <a:gd name="T7" fmla="*/ 2 h 432"/>
                      <a:gd name="T8" fmla="*/ 0 w 336"/>
                      <a:gd name="T9" fmla="*/ 2 h 432"/>
                      <a:gd name="T10" fmla="*/ 0 w 336"/>
                      <a:gd name="T11" fmla="*/ 0 h 4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36"/>
                      <a:gd name="T19" fmla="*/ 0 h 432"/>
                      <a:gd name="T20" fmla="*/ 336 w 336"/>
                      <a:gd name="T21" fmla="*/ 432 h 4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36" h="432">
                        <a:moveTo>
                          <a:pt x="0" y="0"/>
                        </a:moveTo>
                        <a:lnTo>
                          <a:pt x="240" y="0"/>
                        </a:lnTo>
                        <a:lnTo>
                          <a:pt x="336" y="96"/>
                        </a:lnTo>
                        <a:lnTo>
                          <a:pt x="336" y="432"/>
                        </a:lnTo>
                        <a:lnTo>
                          <a:pt x="0" y="4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4588" name="Freeform 112">
                    <a:extLst>
                      <a:ext uri="{FF2B5EF4-FFF2-40B4-BE49-F238E27FC236}">
                        <a16:creationId xmlns:a16="http://schemas.microsoft.com/office/drawing/2014/main" id="{8E83B949-DCBA-4AD7-8AFF-E91FD837D8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41" y="2784"/>
                    <a:ext cx="86" cy="76"/>
                  </a:xfrm>
                  <a:custGeom>
                    <a:avLst/>
                    <a:gdLst>
                      <a:gd name="T0" fmla="*/ 0 w 96"/>
                      <a:gd name="T1" fmla="*/ 0 h 96"/>
                      <a:gd name="T2" fmla="*/ 0 w 96"/>
                      <a:gd name="T3" fmla="*/ 2 h 96"/>
                      <a:gd name="T4" fmla="*/ 4 w 96"/>
                      <a:gd name="T5" fmla="*/ 2 h 9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96"/>
                      <a:gd name="T11" fmla="*/ 96 w 96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96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96" y="96"/>
                        </a:lnTo>
                      </a:path>
                    </a:pathLst>
                  </a:cu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364586" name="Text Box 113">
                  <a:extLst>
                    <a:ext uri="{FF2B5EF4-FFF2-40B4-BE49-F238E27FC236}">
                      <a16:creationId xmlns:a16="http://schemas.microsoft.com/office/drawing/2014/main" id="{11FB7051-B7E5-40C8-AB38-3363582E2D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7" y="1930"/>
                  <a:ext cx="316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fr-FR" sz="800" b="1">
                      <a:latin typeface="Arial" panose="020B0604020202020204" pitchFamily="34" charset="0"/>
                    </a:rPr>
                    <a:t>Journal</a:t>
                  </a:r>
                </a:p>
              </p:txBody>
            </p:sp>
          </p:grpSp>
          <p:sp>
            <p:nvSpPr>
              <p:cNvPr id="364584" name="Rectangle 114">
                <a:extLst>
                  <a:ext uri="{FF2B5EF4-FFF2-40B4-BE49-F238E27FC236}">
                    <a16:creationId xmlns:a16="http://schemas.microsoft.com/office/drawing/2014/main" id="{48FF36BA-55C6-4D52-B151-7062A1220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120"/>
                <a:ext cx="288" cy="48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</p:grpSp>
        <p:sp>
          <p:nvSpPr>
            <p:cNvPr id="364581" name="AutoShape 115">
              <a:extLst>
                <a:ext uri="{FF2B5EF4-FFF2-40B4-BE49-F238E27FC236}">
                  <a16:creationId xmlns:a16="http://schemas.microsoft.com/office/drawing/2014/main" id="{EEBA11CE-0283-4B3C-B65B-20555B79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312"/>
              <a:ext cx="240" cy="240"/>
            </a:xfrm>
            <a:prstGeom prst="rightArrow">
              <a:avLst>
                <a:gd name="adj1" fmla="val 58333"/>
                <a:gd name="adj2" fmla="val 81250"/>
              </a:avLst>
            </a:prstGeom>
            <a:gradFill rotWithShape="0">
              <a:gsLst>
                <a:gs pos="0">
                  <a:srgbClr val="DE7DBE"/>
                </a:gs>
                <a:gs pos="100000">
                  <a:srgbClr val="CC3399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364582" name="Line 116">
              <a:extLst>
                <a:ext uri="{FF2B5EF4-FFF2-40B4-BE49-F238E27FC236}">
                  <a16:creationId xmlns:a16="http://schemas.microsoft.com/office/drawing/2014/main" id="{B17D2E74-AC76-48B0-B9C3-5563D02FF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88"/>
              <a:ext cx="0" cy="1248"/>
            </a:xfrm>
            <a:prstGeom prst="line">
              <a:avLst/>
            </a:prstGeom>
            <a:noFill/>
            <a:ln w="381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64566" name="Espace réservé du numéro de diapositive 2">
            <a:extLst>
              <a:ext uri="{FF2B5EF4-FFF2-40B4-BE49-F238E27FC236}">
                <a16:creationId xmlns:a16="http://schemas.microsoft.com/office/drawing/2014/main" id="{CCED7744-6856-40C2-8524-C3D3DF72F6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02E264-A0ED-402F-8D06-B70A386A67F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64567" name="Espace réservé de la date 3">
            <a:extLst>
              <a:ext uri="{FF2B5EF4-FFF2-40B4-BE49-F238E27FC236}">
                <a16:creationId xmlns:a16="http://schemas.microsoft.com/office/drawing/2014/main" id="{E55197E6-5DFD-46C2-9B05-90BA3742DB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itre 1">
            <a:extLst>
              <a:ext uri="{FF2B5EF4-FFF2-40B4-BE49-F238E27FC236}">
                <a16:creationId xmlns:a16="http://schemas.microsoft.com/office/drawing/2014/main" id="{88E093D2-606A-421C-BADD-ABFF4BF3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10080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fr-FR" sz="3800" b="1">
                <a:cs typeface="Times New Roman" panose="02020603050405020304" pitchFamily="18" charset="0"/>
              </a:rPr>
              <a:t>Spécification d'un point dans le temps (exemple)</a:t>
            </a:r>
            <a:endParaRPr lang="fr-FR" altLang="fr-FR" sz="3800" b="1"/>
          </a:p>
        </p:txBody>
      </p:sp>
      <p:sp>
        <p:nvSpPr>
          <p:cNvPr id="365571" name="Espace réservé du contenu 2">
            <a:extLst>
              <a:ext uri="{FF2B5EF4-FFF2-40B4-BE49-F238E27FC236}">
                <a16:creationId xmlns:a16="http://schemas.microsoft.com/office/drawing/2014/main" id="{8E95700F-F260-4CB3-BB85-11F151B1E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052513"/>
            <a:ext cx="7488238" cy="525621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b="1" dirty="0">
                <a:latin typeface="+mj-lt"/>
                <a:sym typeface="Wingdings" panose="05000000000000000000" pitchFamily="2" charset="2"/>
              </a:rPr>
              <a:t>1-</a:t>
            </a:r>
            <a:r>
              <a:rPr lang="fr-FR" altLang="fr-FR" sz="2600" dirty="0">
                <a:latin typeface="+mj-lt"/>
                <a:sym typeface="Wingdings" panose="05000000000000000000" pitchFamily="2" charset="2"/>
              </a:rPr>
              <a:t> 	</a:t>
            </a:r>
            <a:r>
              <a:rPr lang="fr-FR" altLang="fr-FR" sz="2600" b="1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RESTORE</a:t>
            </a: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fr-FR" altLang="fr-FR" sz="2600" b="1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DATABASE</a:t>
            </a: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fr-FR" altLang="fr-FR" sz="2600" i="1" dirty="0" err="1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Northwind</a:t>
            </a:r>
            <a:endParaRPr lang="fr-FR" altLang="fr-FR" sz="2600" i="1" dirty="0">
              <a:solidFill>
                <a:srgbClr val="7030A0"/>
              </a:solidFill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     	FROM </a:t>
            </a:r>
            <a:r>
              <a:rPr lang="fr-FR" altLang="fr-FR" sz="2600" i="1" dirty="0" err="1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NwindBac</a:t>
            </a:r>
            <a:endParaRPr lang="fr-FR" altLang="fr-FR" sz="2600" i="1" dirty="0">
              <a:solidFill>
                <a:srgbClr val="7030A0"/>
              </a:solidFill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     	WITH </a:t>
            </a:r>
            <a:r>
              <a:rPr lang="fr-FR" altLang="fr-FR" sz="2600" b="1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NORECOVERY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dirty="0">
                <a:latin typeface="+mj-lt"/>
                <a:sym typeface="Wingdings" panose="05000000000000000000" pitchFamily="2" charset="2"/>
              </a:rPr>
              <a:t>restauration à partir d’une sauvegarde complète sans récupérer la BD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fr-FR" altLang="fr-FR" sz="1600" dirty="0"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b="1" dirty="0">
                <a:latin typeface="+mj-lt"/>
                <a:sym typeface="Wingdings" panose="05000000000000000000" pitchFamily="2" charset="2"/>
              </a:rPr>
              <a:t>2-</a:t>
            </a:r>
            <a:r>
              <a:rPr lang="fr-FR" altLang="fr-FR" sz="2600" dirty="0">
                <a:latin typeface="+mj-lt"/>
                <a:sym typeface="Wingdings" panose="05000000000000000000" pitchFamily="2" charset="2"/>
              </a:rPr>
              <a:t> 	</a:t>
            </a:r>
            <a:r>
              <a:rPr lang="fr-FR" altLang="fr-FR" sz="2600" b="1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RESTORE</a:t>
            </a: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fr-FR" altLang="fr-FR" sz="2600" b="1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LOG</a:t>
            </a: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fr-FR" altLang="fr-FR" sz="2600" i="1" dirty="0" err="1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Northwind</a:t>
            </a:r>
            <a:endParaRPr lang="fr-FR" altLang="fr-FR" sz="2600" i="1" dirty="0">
              <a:solidFill>
                <a:srgbClr val="7030A0"/>
              </a:solidFill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     	FROM </a:t>
            </a:r>
            <a:r>
              <a:rPr lang="fr-FR" altLang="fr-FR" sz="2600" i="1" dirty="0" err="1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NwindBacLog</a:t>
            </a:r>
            <a:endParaRPr lang="fr-FR" altLang="fr-FR" sz="2600" i="1" dirty="0">
              <a:solidFill>
                <a:srgbClr val="7030A0"/>
              </a:solidFill>
              <a:latin typeface="+mj-lt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     	WITH </a:t>
            </a:r>
            <a:r>
              <a:rPr lang="fr-FR" altLang="fr-FR" sz="2600" b="1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FILE=1</a:t>
            </a:r>
            <a:r>
              <a:rPr lang="fr-FR" altLang="fr-FR" sz="2600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fr-FR" altLang="fr-FR" sz="2600" b="1" i="1" dirty="0">
                <a:solidFill>
                  <a:srgbClr val="7030A0"/>
                </a:solidFill>
                <a:latin typeface="+mj-lt"/>
                <a:sym typeface="Wingdings" panose="05000000000000000000" pitchFamily="2" charset="2"/>
              </a:rPr>
              <a:t>NORECOVERY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2600" dirty="0">
                <a:latin typeface="+mj-lt"/>
                <a:sym typeface="Wingdings" panose="05000000000000000000" pitchFamily="2" charset="2"/>
              </a:rPr>
              <a:t>restauration du 1</a:t>
            </a:r>
            <a:r>
              <a:rPr lang="fr-FR" altLang="fr-FR" sz="2600" baseline="30000" dirty="0">
                <a:latin typeface="+mj-lt"/>
                <a:sym typeface="Wingdings" panose="05000000000000000000" pitchFamily="2" charset="2"/>
              </a:rPr>
              <a:t>er</a:t>
            </a:r>
            <a:r>
              <a:rPr lang="fr-FR" altLang="fr-FR" sz="2600" dirty="0">
                <a:latin typeface="+mj-lt"/>
                <a:sym typeface="Wingdings" panose="05000000000000000000" pitchFamily="2" charset="2"/>
              </a:rPr>
              <a:t> LOG sans récupérer la BD</a:t>
            </a:r>
            <a:endParaRPr lang="fr-FR" altLang="fr-FR" sz="2600" dirty="0">
              <a:latin typeface="+mj-lt"/>
            </a:endParaRPr>
          </a:p>
        </p:txBody>
      </p:sp>
      <p:sp>
        <p:nvSpPr>
          <p:cNvPr id="365572" name="Espace réservé du numéro de diapositive 3">
            <a:extLst>
              <a:ext uri="{FF2B5EF4-FFF2-40B4-BE49-F238E27FC236}">
                <a16:creationId xmlns:a16="http://schemas.microsoft.com/office/drawing/2014/main" id="{77380327-3849-40B1-856C-253FD54933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974B66-1DD5-4CB9-A8D2-E10AFA3AE9F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65573" name="Espace réservé de la date 2">
            <a:extLst>
              <a:ext uri="{FF2B5EF4-FFF2-40B4-BE49-F238E27FC236}">
                <a16:creationId xmlns:a16="http://schemas.microsoft.com/office/drawing/2014/main" id="{90DBDBE6-1CFC-4FAB-9F27-A0B46AE123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Titre 1">
            <a:extLst>
              <a:ext uri="{FF2B5EF4-FFF2-40B4-BE49-F238E27FC236}">
                <a16:creationId xmlns:a16="http://schemas.microsoft.com/office/drawing/2014/main" id="{8A481424-E717-48A0-8FB9-7CED7E84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1081088"/>
          </a:xfrm>
        </p:spPr>
        <p:txBody>
          <a:bodyPr/>
          <a:lstStyle/>
          <a:p>
            <a:pPr eaLnBrk="1" hangingPunct="1"/>
            <a:r>
              <a:rPr lang="fr-FR" altLang="fr-FR" sz="3800" b="1">
                <a:cs typeface="Times New Roman" panose="02020603050405020304" pitchFamily="18" charset="0"/>
              </a:rPr>
              <a:t>Spécification d'un point dans le temps (exemple-suite)</a:t>
            </a:r>
            <a:endParaRPr lang="fr-FR" altLang="fr-FR" sz="3800" b="1"/>
          </a:p>
        </p:txBody>
      </p:sp>
      <p:sp>
        <p:nvSpPr>
          <p:cNvPr id="366595" name="Espace réservé du contenu 2">
            <a:extLst>
              <a:ext uri="{FF2B5EF4-FFF2-40B4-BE49-F238E27FC236}">
                <a16:creationId xmlns:a16="http://schemas.microsoft.com/office/drawing/2014/main" id="{487F2993-BEC2-4CBD-A0D0-31AA1E1A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341438"/>
            <a:ext cx="7200900" cy="47529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600" b="1">
                <a:sym typeface="Wingdings" panose="05000000000000000000" pitchFamily="2" charset="2"/>
              </a:rPr>
              <a:t>3-</a:t>
            </a:r>
            <a:r>
              <a:rPr lang="fr-FR" altLang="fr-FR" sz="2600">
                <a:sym typeface="Wingdings" panose="05000000000000000000" pitchFamily="2" charset="2"/>
              </a:rPr>
              <a:t>   </a:t>
            </a:r>
            <a:r>
              <a:rPr lang="fr-FR" altLang="fr-FR" sz="2600" b="1" i="1">
                <a:solidFill>
                  <a:srgbClr val="7030A0"/>
                </a:solidFill>
                <a:sym typeface="Wingdings" panose="05000000000000000000" pitchFamily="2" charset="2"/>
              </a:rPr>
              <a:t>RESTORE LOG </a:t>
            </a:r>
            <a:r>
              <a:rPr lang="fr-FR" altLang="fr-FR" sz="2600" i="1">
                <a:solidFill>
                  <a:srgbClr val="7030A0"/>
                </a:solidFill>
                <a:sym typeface="Wingdings" panose="05000000000000000000" pitchFamily="2" charset="2"/>
              </a:rPr>
              <a:t>Northwind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600" i="1">
                <a:solidFill>
                  <a:srgbClr val="7030A0"/>
                </a:solidFill>
                <a:sym typeface="Wingdings" panose="05000000000000000000" pitchFamily="2" charset="2"/>
              </a:rPr>
              <a:t>      FROM NwindBacLog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600" i="1">
                <a:solidFill>
                  <a:srgbClr val="7030A0"/>
                </a:solidFill>
                <a:sym typeface="Wingdings" panose="05000000000000000000" pitchFamily="2" charset="2"/>
              </a:rPr>
              <a:t>     WITH </a:t>
            </a:r>
            <a:r>
              <a:rPr lang="fr-FR" altLang="fr-FR" sz="2600" b="1" i="1">
                <a:solidFill>
                  <a:srgbClr val="7030A0"/>
                </a:solidFill>
                <a:sym typeface="Wingdings" panose="05000000000000000000" pitchFamily="2" charset="2"/>
              </a:rPr>
              <a:t>FILE=2</a:t>
            </a:r>
            <a:r>
              <a:rPr lang="fr-FR" altLang="fr-FR" sz="2600" i="1">
                <a:solidFill>
                  <a:srgbClr val="7030A0"/>
                </a:solidFill>
                <a:sym typeface="Wingdings" panose="05000000000000000000" pitchFamily="2" charset="2"/>
              </a:rPr>
              <a:t>, </a:t>
            </a:r>
            <a:r>
              <a:rPr lang="fr-FR" altLang="fr-FR" sz="2600" b="1" i="1">
                <a:solidFill>
                  <a:srgbClr val="7030A0"/>
                </a:solidFill>
                <a:sym typeface="Wingdings" panose="05000000000000000000" pitchFamily="2" charset="2"/>
              </a:rPr>
              <a:t>RECOVERY,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600" b="1" i="1">
                <a:solidFill>
                  <a:srgbClr val="7030A0"/>
                </a:solidFill>
                <a:sym typeface="Wingdings" panose="05000000000000000000" pitchFamily="2" charset="2"/>
              </a:rPr>
              <a:t>     STOPAT=</a:t>
            </a:r>
            <a:r>
              <a:rPr lang="fr-FR" altLang="fr-FR" sz="2600" i="1">
                <a:solidFill>
                  <a:srgbClr val="7030A0"/>
                </a:solidFill>
                <a:sym typeface="Wingdings" panose="05000000000000000000" pitchFamily="2" charset="2"/>
              </a:rPr>
              <a:t>‘3 janvier 2020, 01:00’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 sz="1600" b="1" i="1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2600">
                <a:sym typeface="Wingdings" panose="05000000000000000000" pitchFamily="2" charset="2"/>
              </a:rPr>
              <a:t> restaure le 2</a:t>
            </a:r>
            <a:r>
              <a:rPr lang="fr-FR" altLang="fr-FR" sz="2600" baseline="30000">
                <a:sym typeface="Wingdings" panose="05000000000000000000" pitchFamily="2" charset="2"/>
              </a:rPr>
              <a:t>ème</a:t>
            </a:r>
            <a:r>
              <a:rPr lang="fr-FR" altLang="fr-FR" sz="2600">
                <a:sym typeface="Wingdings" panose="05000000000000000000" pitchFamily="2" charset="2"/>
              </a:rPr>
              <a:t> LOG, applique les modifications apportées avant le 3 janvier 2020 à 01:00 et récupère la BD</a:t>
            </a:r>
            <a:endParaRPr lang="fr-FR" altLang="fr-FR" sz="2600"/>
          </a:p>
        </p:txBody>
      </p:sp>
      <p:sp>
        <p:nvSpPr>
          <p:cNvPr id="366596" name="Espace réservé du numéro de diapositive 3">
            <a:extLst>
              <a:ext uri="{FF2B5EF4-FFF2-40B4-BE49-F238E27FC236}">
                <a16:creationId xmlns:a16="http://schemas.microsoft.com/office/drawing/2014/main" id="{20B1B0A8-03AC-4753-BF48-8C2625F58B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2D96C5-2030-4CA0-A717-B32EA5CEBB3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66597" name="Espace réservé de la date 2">
            <a:extLst>
              <a:ext uri="{FF2B5EF4-FFF2-40B4-BE49-F238E27FC236}">
                <a16:creationId xmlns:a16="http://schemas.microsoft.com/office/drawing/2014/main" id="{20866CEB-009F-4255-B74C-763EF3D1F4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itre 1">
            <a:extLst>
              <a:ext uri="{FF2B5EF4-FFF2-40B4-BE49-F238E27FC236}">
                <a16:creationId xmlns:a16="http://schemas.microsoft.com/office/drawing/2014/main" id="{D5A005F7-B210-4929-9199-CB5911C9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17475"/>
            <a:ext cx="8713787" cy="863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Restauration à partir d’une </a:t>
            </a:r>
            <a:r>
              <a:rPr lang="fr-FR" altLang="fr-FR" sz="3800" b="1">
                <a:solidFill>
                  <a:srgbClr val="7030A0"/>
                </a:solidFill>
              </a:rPr>
              <a:t>sauvegarde de fichier ou de groupe de fichiers</a:t>
            </a:r>
          </a:p>
        </p:txBody>
      </p:sp>
      <p:sp>
        <p:nvSpPr>
          <p:cNvPr id="367619" name="Espace réservé du contenu 2">
            <a:extLst>
              <a:ext uri="{FF2B5EF4-FFF2-40B4-BE49-F238E27FC236}">
                <a16:creationId xmlns:a16="http://schemas.microsoft.com/office/drawing/2014/main" id="{390C5EBF-FCEA-4DB6-BF77-932E566F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195388"/>
            <a:ext cx="7921625" cy="48260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b="1" u="sng" dirty="0"/>
              <a:t>Rappel de l’intérêt :</a:t>
            </a:r>
          </a:p>
          <a:p>
            <a:pPr marL="180000" lvl="1" indent="-180000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b="1" dirty="0"/>
              <a:t> </a:t>
            </a:r>
            <a:r>
              <a:rPr lang="fr-FR" altLang="fr-FR" b="1" dirty="0">
                <a:solidFill>
                  <a:srgbClr val="FF0000"/>
                </a:solidFill>
              </a:rPr>
              <a:t>Réduire le temps</a:t>
            </a:r>
            <a:r>
              <a:rPr lang="fr-FR" altLang="fr-FR" b="1" dirty="0"/>
              <a:t> nécessaire de restauration</a:t>
            </a:r>
            <a:endParaRPr lang="fr-FR" altLang="fr-FR" dirty="0"/>
          </a:p>
          <a:p>
            <a:pPr marL="180000" lvl="1" indent="-180000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dirty="0"/>
              <a:t> Récupérer des données lorsqu’un </a:t>
            </a:r>
            <a:r>
              <a:rPr lang="fr-FR" altLang="fr-FR" b="1" dirty="0">
                <a:solidFill>
                  <a:srgbClr val="FF0000"/>
                </a:solidFill>
              </a:rPr>
              <a:t>fichier particulier a été endommagé </a:t>
            </a:r>
            <a:r>
              <a:rPr lang="fr-FR" altLang="fr-FR" dirty="0"/>
              <a:t>ou supprimé accidentellement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b="1" u="sng" dirty="0"/>
              <a:t>On peut restaurer un fichier de BD à partir de :</a:t>
            </a:r>
          </a:p>
          <a:p>
            <a:pPr marL="180000" indent="-180000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dirty="0"/>
              <a:t>une </a:t>
            </a:r>
            <a:r>
              <a:rPr lang="fr-FR" altLang="fr-FR" b="1" dirty="0">
                <a:solidFill>
                  <a:srgbClr val="FF0000"/>
                </a:solidFill>
              </a:rPr>
              <a:t>sauvegarde complète </a:t>
            </a:r>
            <a:r>
              <a:rPr lang="fr-FR" altLang="fr-FR" dirty="0"/>
              <a:t>de BD</a:t>
            </a:r>
          </a:p>
          <a:p>
            <a:pPr marL="180000" indent="-180000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dirty="0"/>
              <a:t>une </a:t>
            </a:r>
            <a:r>
              <a:rPr lang="fr-FR" altLang="fr-FR" b="1" dirty="0">
                <a:solidFill>
                  <a:srgbClr val="FF0000"/>
                </a:solidFill>
              </a:rPr>
              <a:t>sauvegarde de fichier individuel</a:t>
            </a:r>
          </a:p>
        </p:txBody>
      </p:sp>
      <p:sp>
        <p:nvSpPr>
          <p:cNvPr id="367620" name="Espace réservé du numéro de diapositive 3">
            <a:extLst>
              <a:ext uri="{FF2B5EF4-FFF2-40B4-BE49-F238E27FC236}">
                <a16:creationId xmlns:a16="http://schemas.microsoft.com/office/drawing/2014/main" id="{F4AB9E4B-05A7-4858-9504-C2539A5DA0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E743B7-6D95-429F-8B45-10DB2C3FB84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67621" name="Espace réservé de la date 2">
            <a:extLst>
              <a:ext uri="{FF2B5EF4-FFF2-40B4-BE49-F238E27FC236}">
                <a16:creationId xmlns:a16="http://schemas.microsoft.com/office/drawing/2014/main" id="{DBDABA60-1FB6-4EA8-80DF-4C732D7F31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Titre 1">
            <a:extLst>
              <a:ext uri="{FF2B5EF4-FFF2-40B4-BE49-F238E27FC236}">
                <a16:creationId xmlns:a16="http://schemas.microsoft.com/office/drawing/2014/main" id="{9FF5A136-8DE3-41A0-81CC-6D02A9DF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9366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Restauration à partir d’une </a:t>
            </a:r>
            <a:r>
              <a:rPr lang="fr-FR" altLang="fr-FR" sz="3800" b="1">
                <a:solidFill>
                  <a:srgbClr val="7030A0"/>
                </a:solidFill>
              </a:rPr>
              <a:t>sauvegarde de fichier ou de groupe de fichiers </a:t>
            </a:r>
            <a:r>
              <a:rPr lang="fr-FR" altLang="fr-FR" sz="3800" b="1"/>
              <a:t>(suite)</a:t>
            </a:r>
          </a:p>
        </p:txBody>
      </p:sp>
      <p:sp>
        <p:nvSpPr>
          <p:cNvPr id="368643" name="Espace réservé du contenu 2">
            <a:extLst>
              <a:ext uri="{FF2B5EF4-FFF2-40B4-BE49-F238E27FC236}">
                <a16:creationId xmlns:a16="http://schemas.microsoft.com/office/drawing/2014/main" id="{F058E62C-B0CF-4A19-962B-7CCA58E74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207375" cy="51117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b="1" dirty="0"/>
              <a:t> </a:t>
            </a:r>
            <a:r>
              <a:rPr lang="fr-FR" altLang="fr-FR" sz="3000" b="1" dirty="0">
                <a:solidFill>
                  <a:srgbClr val="FF0000"/>
                </a:solidFill>
              </a:rPr>
              <a:t>Appliquer tous les LOG </a:t>
            </a:r>
            <a:r>
              <a:rPr lang="fr-FR" altLang="fr-FR" sz="3000" b="1" dirty="0"/>
              <a:t>créés depuis la sauvegarde </a:t>
            </a:r>
            <a:r>
              <a:rPr lang="fr-FR" altLang="fr-FR" sz="3000" dirty="0"/>
              <a:t>du fichier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fr-FR" altLang="fr-FR" dirty="0">
                <a:solidFill>
                  <a:srgbClr val="FF0000"/>
                </a:solidFill>
              </a:rPr>
              <a:t>rétablir la cohérence </a:t>
            </a:r>
            <a:r>
              <a:rPr lang="fr-FR" altLang="fr-FR" dirty="0"/>
              <a:t>du fichier restauré par rapport au reste de la BD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 </a:t>
            </a:r>
            <a:r>
              <a:rPr lang="fr-FR" altLang="fr-FR" sz="3000" b="1" dirty="0">
                <a:solidFill>
                  <a:srgbClr val="FF0000"/>
                </a:solidFill>
              </a:rPr>
              <a:t>Restaurer les sauvegardes </a:t>
            </a:r>
            <a:r>
              <a:rPr lang="fr-FR" altLang="fr-FR" sz="3000" dirty="0"/>
              <a:t>de groupes de fichiers</a:t>
            </a:r>
            <a:r>
              <a:rPr lang="fr-FR" altLang="fr-FR" sz="3000" b="1" dirty="0"/>
              <a:t> </a:t>
            </a:r>
            <a:r>
              <a:rPr lang="fr-FR" altLang="fr-FR" sz="3000" b="1" dirty="0">
                <a:solidFill>
                  <a:srgbClr val="FF0000"/>
                </a:solidFill>
              </a:rPr>
              <a:t>conjointement</a:t>
            </a:r>
            <a:r>
              <a:rPr lang="fr-FR" altLang="fr-FR" sz="3000" b="1" dirty="0"/>
              <a:t> </a:t>
            </a:r>
            <a:r>
              <a:rPr lang="fr-FR" altLang="fr-FR" sz="3000" dirty="0"/>
              <a:t>si une table et ses index sont sur deux groupes de </a:t>
            </a:r>
            <a:r>
              <a:rPr lang="fr-FR" altLang="fr-FR" sz="3000" b="1" dirty="0">
                <a:solidFill>
                  <a:srgbClr val="FF0000"/>
                </a:solidFill>
              </a:rPr>
              <a:t>fichiers différents</a:t>
            </a:r>
          </a:p>
        </p:txBody>
      </p:sp>
      <p:sp>
        <p:nvSpPr>
          <p:cNvPr id="368644" name="Espace réservé du numéro de diapositive 3">
            <a:extLst>
              <a:ext uri="{FF2B5EF4-FFF2-40B4-BE49-F238E27FC236}">
                <a16:creationId xmlns:a16="http://schemas.microsoft.com/office/drawing/2014/main" id="{1D69907E-F336-4B9D-94DA-477B1A7028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B2081-18CC-41E7-82C6-37C007859BC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68645" name="Espace réservé de la date 2">
            <a:extLst>
              <a:ext uri="{FF2B5EF4-FFF2-40B4-BE49-F238E27FC236}">
                <a16:creationId xmlns:a16="http://schemas.microsoft.com/office/drawing/2014/main" id="{7C5AA402-B944-40ED-AE6A-5566900BB6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0ABB47B7-9E53-42E2-BBB3-D3A3F035D4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115888"/>
            <a:ext cx="8229600" cy="792162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1.3 Bases de données SQL Server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44035" name="Espace réservé du numéro de diapositive 3">
            <a:extLst>
              <a:ext uri="{FF2B5EF4-FFF2-40B4-BE49-F238E27FC236}">
                <a16:creationId xmlns:a16="http://schemas.microsoft.com/office/drawing/2014/main" id="{81A12577-FD82-4ED6-9244-64EB181B2D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488177-5CCC-46F6-BB26-678D9285A61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44036" name="Espace réservé du contenu 4">
            <a:extLst>
              <a:ext uri="{FF2B5EF4-FFF2-40B4-BE49-F238E27FC236}">
                <a16:creationId xmlns:a16="http://schemas.microsoft.com/office/drawing/2014/main" id="{F4E57198-3B28-4813-8CFF-53D1E13A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981075"/>
            <a:ext cx="7786688" cy="523398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b="1" u="sng"/>
              <a:t>Exemple :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solidFill>
                  <a:srgbClr val="C00000"/>
                </a:solidFill>
              </a:rPr>
              <a:t>	</a:t>
            </a:r>
            <a:r>
              <a:rPr lang="fr-FR" altLang="fr-FR" b="1" i="1">
                <a:solidFill>
                  <a:srgbClr val="C00000"/>
                </a:solidFill>
              </a:rPr>
              <a:t>SELECT USER_NAME(10)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 sz="2000" b="1" i="1"/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sym typeface="Wingdings" panose="05000000000000000000" pitchFamily="2" charset="2"/>
              </a:rPr>
              <a:t>  Appel d’une fonction système afin d’extraire le nom d’utilisateur correspondant à l’identificateur d’utilisateur 10</a:t>
            </a:r>
            <a:endParaRPr lang="fr-FR" altLang="fr-FR"/>
          </a:p>
        </p:txBody>
      </p:sp>
      <p:sp>
        <p:nvSpPr>
          <p:cNvPr id="44037" name="Espace réservé de la date 2">
            <a:extLst>
              <a:ext uri="{FF2B5EF4-FFF2-40B4-BE49-F238E27FC236}">
                <a16:creationId xmlns:a16="http://schemas.microsoft.com/office/drawing/2014/main" id="{0342A15C-E74A-4761-918D-3CD407ACE9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itre 1">
            <a:extLst>
              <a:ext uri="{FF2B5EF4-FFF2-40B4-BE49-F238E27FC236}">
                <a16:creationId xmlns:a16="http://schemas.microsoft.com/office/drawing/2014/main" id="{878A751D-B180-4024-B4EB-AF8BB1DA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576262"/>
          </a:xfrm>
        </p:spPr>
        <p:txBody>
          <a:bodyPr/>
          <a:lstStyle/>
          <a:p>
            <a:pPr eaLnBrk="1" hangingPunct="1"/>
            <a:r>
              <a:rPr lang="fr-FR" altLang="fr-FR" sz="3800" b="1"/>
              <a:t>Syntaxe partielle</a:t>
            </a:r>
          </a:p>
        </p:txBody>
      </p:sp>
      <p:sp>
        <p:nvSpPr>
          <p:cNvPr id="369667" name="Espace réservé du contenu 2">
            <a:extLst>
              <a:ext uri="{FF2B5EF4-FFF2-40B4-BE49-F238E27FC236}">
                <a16:creationId xmlns:a16="http://schemas.microsoft.com/office/drawing/2014/main" id="{2DFB827D-58B0-4911-B34E-ADE0C03E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08050"/>
            <a:ext cx="8135937" cy="54006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>
                <a:latin typeface="Calibri Light" panose="020F0302020204030204" pitchFamily="34" charset="0"/>
              </a:rPr>
              <a:t>	</a:t>
            </a:r>
            <a:r>
              <a:rPr lang="fr-FR" altLang="fr-FR" sz="3400" b="1">
                <a:solidFill>
                  <a:srgbClr val="7030A0"/>
                </a:solidFill>
                <a:latin typeface="Calibri Light" panose="020F0302020204030204" pitchFamily="34" charset="0"/>
              </a:rPr>
              <a:t>RESTORE</a:t>
            </a:r>
            <a:r>
              <a:rPr lang="fr-FR" altLang="fr-FR" sz="3400">
                <a:solidFill>
                  <a:srgbClr val="7030A0"/>
                </a:solidFill>
                <a:latin typeface="Calibri Light" panose="020F0302020204030204" pitchFamily="34" charset="0"/>
              </a:rPr>
              <a:t> DATABASE {BD|@var_nom_BD}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>
                <a:solidFill>
                  <a:srgbClr val="7030A0"/>
                </a:solidFill>
                <a:latin typeface="Calibri Light" panose="020F0302020204030204" pitchFamily="34" charset="0"/>
              </a:rPr>
              <a:t>	&lt;fichier_ou_groupe_fichiers&gt; [,…m]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>
                <a:solidFill>
                  <a:srgbClr val="7030A0"/>
                </a:solidFill>
                <a:latin typeface="Calibri Light" panose="020F0302020204030204" pitchFamily="34" charset="0"/>
              </a:rPr>
              <a:t>	[FROM &lt;unité_sauveragdre&gt; [,…n]]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 sz="3400">
              <a:solidFill>
                <a:srgbClr val="7030A0"/>
              </a:solidFill>
              <a:latin typeface="Calibri Light" panose="020F03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Où</a:t>
            </a:r>
            <a:r>
              <a:rPr lang="fr-FR" altLang="fr-FR" sz="3400">
                <a:solidFill>
                  <a:srgbClr val="7030A0"/>
                </a:solidFill>
              </a:rPr>
              <a:t> &lt;fichier_ou_groupe_fichiers&gt; </a:t>
            </a:r>
            <a:r>
              <a:rPr lang="fr-FR" altLang="fr-FR" sz="3400"/>
              <a:t>est 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>
                <a:latin typeface="Calibri Light" panose="020F0302020204030204" pitchFamily="34" charset="0"/>
              </a:rPr>
              <a:t>-&gt; </a:t>
            </a:r>
            <a:r>
              <a:rPr lang="fr-FR" altLang="fr-FR" sz="3400">
                <a:solidFill>
                  <a:srgbClr val="7030A0"/>
                </a:solidFill>
                <a:latin typeface="Calibri Light" panose="020F0302020204030204" pitchFamily="34" charset="0"/>
              </a:rPr>
              <a:t>{</a:t>
            </a:r>
            <a:r>
              <a:rPr lang="fr-FR" altLang="fr-FR" sz="3400" b="1">
                <a:solidFill>
                  <a:srgbClr val="7030A0"/>
                </a:solidFill>
                <a:latin typeface="Calibri Light" panose="020F0302020204030204" pitchFamily="34" charset="0"/>
              </a:rPr>
              <a:t>FILE</a:t>
            </a:r>
            <a:r>
              <a:rPr lang="fr-FR" altLang="fr-FR" sz="3400">
                <a:solidFill>
                  <a:srgbClr val="7030A0"/>
                </a:solidFill>
                <a:latin typeface="Calibri Light" panose="020F0302020204030204" pitchFamily="34" charset="0"/>
              </a:rPr>
              <a:t>=nom_fichier_logique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>
                <a:latin typeface="Calibri Light" panose="020F0302020204030204" pitchFamily="34" charset="0"/>
              </a:rPr>
              <a:t>-&gt; </a:t>
            </a:r>
            <a:r>
              <a:rPr lang="fr-FR" altLang="fr-FR" sz="3400" b="1">
                <a:solidFill>
                  <a:srgbClr val="7030A0"/>
                </a:solidFill>
                <a:latin typeface="Calibri Light" panose="020F0302020204030204" pitchFamily="34" charset="0"/>
              </a:rPr>
              <a:t>FILEGROUP</a:t>
            </a:r>
            <a:r>
              <a:rPr lang="fr-FR" altLang="fr-FR" sz="3400">
                <a:solidFill>
                  <a:srgbClr val="7030A0"/>
                </a:solidFill>
                <a:latin typeface="Calibri Light" panose="020F0302020204030204" pitchFamily="34" charset="0"/>
              </a:rPr>
              <a:t>=nom_groupe_fichier_logique}</a:t>
            </a:r>
          </a:p>
        </p:txBody>
      </p:sp>
      <p:sp>
        <p:nvSpPr>
          <p:cNvPr id="369668" name="Espace réservé du numéro de diapositive 3">
            <a:extLst>
              <a:ext uri="{FF2B5EF4-FFF2-40B4-BE49-F238E27FC236}">
                <a16:creationId xmlns:a16="http://schemas.microsoft.com/office/drawing/2014/main" id="{D6E27CBF-1866-478D-AC36-FBE29AEFA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82CEF-0ED7-4755-987F-6004A65EA59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69669" name="Espace réservé de la date 2">
            <a:extLst>
              <a:ext uri="{FF2B5EF4-FFF2-40B4-BE49-F238E27FC236}">
                <a16:creationId xmlns:a16="http://schemas.microsoft.com/office/drawing/2014/main" id="{E969CA39-2F57-4816-BC75-2E61EAA812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itre 1">
            <a:extLst>
              <a:ext uri="{FF2B5EF4-FFF2-40B4-BE49-F238E27FC236}">
                <a16:creationId xmlns:a16="http://schemas.microsoft.com/office/drawing/2014/main" id="{609FB0DF-AFAF-469F-BC22-3AF7B77B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504825"/>
          </a:xfrm>
        </p:spPr>
        <p:txBody>
          <a:bodyPr/>
          <a:lstStyle/>
          <a:p>
            <a:pPr eaLnBrk="1" hangingPunct="1"/>
            <a:r>
              <a:rPr lang="fr-FR" altLang="fr-FR" sz="3800" b="1"/>
              <a:t>Exemple</a:t>
            </a:r>
          </a:p>
        </p:txBody>
      </p:sp>
      <p:sp>
        <p:nvSpPr>
          <p:cNvPr id="371715" name="Espace réservé du contenu 2">
            <a:extLst>
              <a:ext uri="{FF2B5EF4-FFF2-40B4-BE49-F238E27FC236}">
                <a16:creationId xmlns:a16="http://schemas.microsoft.com/office/drawing/2014/main" id="{5EBB342A-3F58-48AD-9B7B-5A3065070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93738"/>
            <a:ext cx="7704137" cy="53276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La BD </a:t>
            </a:r>
            <a:r>
              <a:rPr lang="fr-FR" altLang="fr-FR" sz="3000" b="1">
                <a:solidFill>
                  <a:srgbClr val="FF0000"/>
                </a:solidFill>
              </a:rPr>
              <a:t>B</a:t>
            </a:r>
            <a:r>
              <a:rPr lang="fr-FR" altLang="fr-FR" sz="3000"/>
              <a:t> utilise </a:t>
            </a:r>
            <a:r>
              <a:rPr lang="fr-FR" altLang="fr-FR" sz="3000" b="1"/>
              <a:t>3 fichiers </a:t>
            </a:r>
            <a:r>
              <a:rPr lang="fr-FR" altLang="fr-FR" sz="3000"/>
              <a:t>distincts : </a:t>
            </a:r>
            <a:r>
              <a:rPr lang="fr-FR" altLang="fr-FR" sz="3000" b="1">
                <a:solidFill>
                  <a:srgbClr val="FF0000"/>
                </a:solidFill>
              </a:rPr>
              <a:t>F1, F2 et F3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</a:t>
            </a:r>
            <a:r>
              <a:rPr lang="fr-FR" altLang="fr-FR" sz="3000" b="1"/>
              <a:t>F2</a:t>
            </a:r>
            <a:r>
              <a:rPr lang="fr-FR" altLang="fr-FR" sz="3000"/>
              <a:t> contient une seule </a:t>
            </a:r>
            <a:r>
              <a:rPr lang="fr-FR" altLang="fr-FR" sz="3000" b="1"/>
              <a:t>table</a:t>
            </a:r>
            <a:r>
              <a:rPr lang="fr-FR" altLang="fr-FR" sz="3000"/>
              <a:t> et ses </a:t>
            </a:r>
            <a:r>
              <a:rPr lang="fr-FR" altLang="fr-FR" sz="3000" b="1"/>
              <a:t>index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</a:t>
            </a:r>
            <a:r>
              <a:rPr lang="fr-FR" altLang="fr-FR" sz="3000" b="1"/>
              <a:t>F2</a:t>
            </a:r>
            <a:r>
              <a:rPr lang="fr-FR" altLang="fr-FR" sz="3000"/>
              <a:t> </a:t>
            </a:r>
            <a:r>
              <a:rPr lang="fr-FR" altLang="fr-FR" sz="3000" b="1"/>
              <a:t>sauvegardé</a:t>
            </a:r>
            <a:r>
              <a:rPr lang="fr-FR" altLang="fr-FR" sz="3000"/>
              <a:t> sur le fichier de sauvegarde </a:t>
            </a:r>
            <a:r>
              <a:rPr lang="fr-FR" altLang="fr-FR" sz="3000" b="1"/>
              <a:t>F2Bac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Une </a:t>
            </a:r>
            <a:r>
              <a:rPr lang="fr-FR" altLang="fr-FR" sz="3000" b="1"/>
              <a:t>sauvegarde du LOG </a:t>
            </a:r>
            <a:r>
              <a:rPr lang="fr-FR" altLang="fr-FR" sz="3000"/>
              <a:t>a été effectuée depuis la dernière sauvegarde de F2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Le </a:t>
            </a:r>
            <a:r>
              <a:rPr lang="fr-FR" altLang="fr-FR" sz="3000" b="1"/>
              <a:t>support physique </a:t>
            </a:r>
            <a:r>
              <a:rPr lang="fr-FR" altLang="fr-FR" sz="3000"/>
              <a:t>contenant </a:t>
            </a:r>
            <a:r>
              <a:rPr lang="fr-FR" altLang="fr-FR" sz="3000" b="1">
                <a:solidFill>
                  <a:srgbClr val="FF0000"/>
                </a:solidFill>
              </a:rPr>
              <a:t>F2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a été </a:t>
            </a:r>
            <a:r>
              <a:rPr lang="fr-FR" altLang="fr-FR" sz="3000" b="1">
                <a:solidFill>
                  <a:srgbClr val="FF0000"/>
                </a:solidFill>
              </a:rPr>
              <a:t>endommagé</a:t>
            </a:r>
          </a:p>
        </p:txBody>
      </p:sp>
      <p:sp>
        <p:nvSpPr>
          <p:cNvPr id="371716" name="Espace réservé du numéro de diapositive 3">
            <a:extLst>
              <a:ext uri="{FF2B5EF4-FFF2-40B4-BE49-F238E27FC236}">
                <a16:creationId xmlns:a16="http://schemas.microsoft.com/office/drawing/2014/main" id="{D44E8B69-F359-4FBD-A5A6-3073C97ED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38D8AD-7E94-4D62-A663-91006D0BE3A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71717" name="Espace réservé de la date 2">
            <a:extLst>
              <a:ext uri="{FF2B5EF4-FFF2-40B4-BE49-F238E27FC236}">
                <a16:creationId xmlns:a16="http://schemas.microsoft.com/office/drawing/2014/main" id="{4A4C2F7B-883D-439E-9505-1F18385269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itre 1">
            <a:extLst>
              <a:ext uri="{FF2B5EF4-FFF2-40B4-BE49-F238E27FC236}">
                <a16:creationId xmlns:a16="http://schemas.microsoft.com/office/drawing/2014/main" id="{5C2397F8-9B40-49F2-A9CA-BD3BA039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88913"/>
            <a:ext cx="8713787" cy="576262"/>
          </a:xfrm>
        </p:spPr>
        <p:txBody>
          <a:bodyPr/>
          <a:lstStyle/>
          <a:p>
            <a:pPr eaLnBrk="1" hangingPunct="1"/>
            <a:r>
              <a:rPr lang="fr-FR" altLang="fr-FR" sz="3800" b="1"/>
              <a:t>Exemple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54394-6FAB-4540-8D5D-A9677BCC6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908050"/>
            <a:ext cx="7416800" cy="5184775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b="1" dirty="0">
                <a:latin typeface="+mj-lt"/>
              </a:rPr>
              <a:t>Etape 1 : </a:t>
            </a:r>
            <a:r>
              <a:rPr lang="fr-FR" sz="3000" dirty="0">
                <a:latin typeface="+mj-lt"/>
              </a:rPr>
              <a:t>on restaure la sauvegarde du fichier de BD </a:t>
            </a:r>
            <a:r>
              <a:rPr lang="fr-FR" sz="3000" dirty="0"/>
              <a:t>F2 </a:t>
            </a:r>
            <a:r>
              <a:rPr lang="fr-FR" sz="3000" b="1" dirty="0"/>
              <a:t>sans transmettre </a:t>
            </a:r>
            <a:r>
              <a:rPr lang="fr-FR" sz="3000" dirty="0"/>
              <a:t>les transactions validées ni annuler celles non validées</a:t>
            </a:r>
          </a:p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1600" dirty="0"/>
          </a:p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dirty="0">
                <a:latin typeface="Calibri Light" pitchFamily="34" charset="0"/>
              </a:rPr>
              <a:t>		</a:t>
            </a:r>
            <a:r>
              <a:rPr lang="fr-FR" sz="3400" dirty="0">
                <a:solidFill>
                  <a:srgbClr val="7030A0"/>
                </a:solidFill>
                <a:latin typeface="Calibri Light" pitchFamily="34" charset="0"/>
              </a:rPr>
              <a:t>USE master</a:t>
            </a:r>
          </a:p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dirty="0">
                <a:solidFill>
                  <a:srgbClr val="7030A0"/>
                </a:solidFill>
                <a:latin typeface="Calibri Light" pitchFamily="34" charset="0"/>
              </a:rPr>
              <a:t>		</a:t>
            </a:r>
            <a:r>
              <a:rPr lang="fr-FR" sz="3400" b="1" dirty="0">
                <a:solidFill>
                  <a:srgbClr val="7030A0"/>
                </a:solidFill>
                <a:latin typeface="Calibri Light" pitchFamily="34" charset="0"/>
              </a:rPr>
              <a:t>RESTORE</a:t>
            </a:r>
            <a:r>
              <a:rPr lang="fr-FR" sz="3400" dirty="0">
                <a:solidFill>
                  <a:srgbClr val="7030A0"/>
                </a:solidFill>
                <a:latin typeface="Calibri Light" pitchFamily="34" charset="0"/>
              </a:rPr>
              <a:t> </a:t>
            </a:r>
            <a:r>
              <a:rPr lang="fr-FR" sz="3400" b="1" dirty="0">
                <a:solidFill>
                  <a:srgbClr val="7030A0"/>
                </a:solidFill>
                <a:latin typeface="Calibri Light" pitchFamily="34" charset="0"/>
              </a:rPr>
              <a:t>DATABASE</a:t>
            </a:r>
            <a:r>
              <a:rPr lang="fr-FR" sz="3400" dirty="0">
                <a:solidFill>
                  <a:srgbClr val="7030A0"/>
                </a:solidFill>
                <a:latin typeface="Calibri Light" pitchFamily="34" charset="0"/>
              </a:rPr>
              <a:t> B</a:t>
            </a:r>
          </a:p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dirty="0">
                <a:solidFill>
                  <a:srgbClr val="7030A0"/>
                </a:solidFill>
                <a:latin typeface="Calibri Light" pitchFamily="34" charset="0"/>
              </a:rPr>
              <a:t>		</a:t>
            </a:r>
            <a:r>
              <a:rPr lang="fr-FR" sz="3400" b="1" dirty="0">
                <a:solidFill>
                  <a:srgbClr val="7030A0"/>
                </a:solidFill>
                <a:latin typeface="Calibri Light" pitchFamily="34" charset="0"/>
              </a:rPr>
              <a:t>FILE=F2</a:t>
            </a:r>
          </a:p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dirty="0">
                <a:solidFill>
                  <a:srgbClr val="7030A0"/>
                </a:solidFill>
                <a:latin typeface="Calibri Light" pitchFamily="34" charset="0"/>
              </a:rPr>
              <a:t>		WITH </a:t>
            </a:r>
            <a:r>
              <a:rPr lang="fr-FR" sz="3400" b="1" dirty="0">
                <a:solidFill>
                  <a:srgbClr val="7030A0"/>
                </a:solidFill>
                <a:latin typeface="Calibri Light" pitchFamily="34" charset="0"/>
              </a:rPr>
              <a:t>NORECOVERY</a:t>
            </a:r>
          </a:p>
        </p:txBody>
      </p:sp>
      <p:sp>
        <p:nvSpPr>
          <p:cNvPr id="373764" name="Espace réservé du numéro de diapositive 3">
            <a:extLst>
              <a:ext uri="{FF2B5EF4-FFF2-40B4-BE49-F238E27FC236}">
                <a16:creationId xmlns:a16="http://schemas.microsoft.com/office/drawing/2014/main" id="{CB966AE9-397A-47D1-B391-F6E507825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D5CB0C-7557-4B1D-938C-077962575AA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73765" name="Espace réservé de la date 3">
            <a:extLst>
              <a:ext uri="{FF2B5EF4-FFF2-40B4-BE49-F238E27FC236}">
                <a16:creationId xmlns:a16="http://schemas.microsoft.com/office/drawing/2014/main" id="{97BD76AB-92A7-435A-A03F-2E7910EE42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itre 1">
            <a:extLst>
              <a:ext uri="{FF2B5EF4-FFF2-40B4-BE49-F238E27FC236}">
                <a16:creationId xmlns:a16="http://schemas.microsoft.com/office/drawing/2014/main" id="{CDCE25D9-ED0F-4595-AF1C-CE2334B9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576262"/>
          </a:xfrm>
        </p:spPr>
        <p:txBody>
          <a:bodyPr/>
          <a:lstStyle/>
          <a:p>
            <a:pPr eaLnBrk="1" hangingPunct="1"/>
            <a:r>
              <a:rPr lang="fr-FR" altLang="fr-FR" sz="3800" b="1"/>
              <a:t>Exemple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4D42C-876F-4C84-91D8-170798795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908050"/>
            <a:ext cx="7632700" cy="5400675"/>
          </a:xfr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b="1" dirty="0">
                <a:latin typeface="+mj-lt"/>
              </a:rPr>
              <a:t>Etape 2 : </a:t>
            </a:r>
            <a:r>
              <a:rPr lang="fr-FR" sz="3000" dirty="0">
                <a:latin typeface="+mj-lt"/>
              </a:rPr>
              <a:t>on restaure la sauvegarde du LOG</a:t>
            </a:r>
            <a:r>
              <a:rPr lang="fr-FR" sz="3000" dirty="0"/>
              <a:t>, on transmet les transactions validées et on annule celles non validées</a:t>
            </a:r>
          </a:p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1600" dirty="0"/>
          </a:p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dirty="0">
                <a:latin typeface="Calibri Light" pitchFamily="34" charset="0"/>
              </a:rPr>
              <a:t>		</a:t>
            </a:r>
            <a:r>
              <a:rPr lang="fr-FR" sz="3400" dirty="0">
                <a:solidFill>
                  <a:srgbClr val="7030A0"/>
                </a:solidFill>
                <a:latin typeface="Calibri Light" pitchFamily="34" charset="0"/>
              </a:rPr>
              <a:t>USE master</a:t>
            </a:r>
          </a:p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dirty="0">
                <a:solidFill>
                  <a:srgbClr val="7030A0"/>
                </a:solidFill>
                <a:latin typeface="Calibri Light" pitchFamily="34" charset="0"/>
              </a:rPr>
              <a:t>		RESTORE </a:t>
            </a:r>
            <a:r>
              <a:rPr lang="fr-FR" sz="3400" b="1" dirty="0">
                <a:solidFill>
                  <a:srgbClr val="7030A0"/>
                </a:solidFill>
                <a:latin typeface="Calibri Light" pitchFamily="34" charset="0"/>
              </a:rPr>
              <a:t>LOG</a:t>
            </a:r>
            <a:r>
              <a:rPr lang="fr-FR" sz="3400" dirty="0">
                <a:solidFill>
                  <a:srgbClr val="7030A0"/>
                </a:solidFill>
                <a:latin typeface="Calibri Light" pitchFamily="34" charset="0"/>
              </a:rPr>
              <a:t> B</a:t>
            </a:r>
          </a:p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dirty="0">
                <a:solidFill>
                  <a:srgbClr val="7030A0"/>
                </a:solidFill>
                <a:latin typeface="Calibri Light" pitchFamily="34" charset="0"/>
              </a:rPr>
              <a:t>		</a:t>
            </a:r>
            <a:r>
              <a:rPr lang="fr-FR" sz="3400" b="1" dirty="0">
                <a:solidFill>
                  <a:srgbClr val="7030A0"/>
                </a:solidFill>
                <a:latin typeface="Calibri Light" pitchFamily="34" charset="0"/>
              </a:rPr>
              <a:t>FILE=</a:t>
            </a:r>
            <a:r>
              <a:rPr lang="fr-FR" sz="3400" b="1" dirty="0" err="1">
                <a:solidFill>
                  <a:srgbClr val="7030A0"/>
                </a:solidFill>
                <a:latin typeface="Calibri Light" pitchFamily="34" charset="0"/>
              </a:rPr>
              <a:t>FBacLog</a:t>
            </a:r>
            <a:endParaRPr lang="fr-FR" sz="3400" b="1" dirty="0">
              <a:solidFill>
                <a:srgbClr val="7030A0"/>
              </a:solidFill>
              <a:latin typeface="Calibri Light" pitchFamily="34" charset="0"/>
            </a:endParaRPr>
          </a:p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400" dirty="0">
                <a:solidFill>
                  <a:srgbClr val="7030A0"/>
                </a:solidFill>
                <a:latin typeface="Calibri Light" pitchFamily="34" charset="0"/>
              </a:rPr>
              <a:t>		WITH </a:t>
            </a:r>
            <a:r>
              <a:rPr lang="fr-FR" sz="3400" b="1" dirty="0">
                <a:solidFill>
                  <a:srgbClr val="7030A0"/>
                </a:solidFill>
                <a:latin typeface="Calibri Light" pitchFamily="34" charset="0"/>
              </a:rPr>
              <a:t>RECOVERY</a:t>
            </a:r>
          </a:p>
        </p:txBody>
      </p:sp>
      <p:sp>
        <p:nvSpPr>
          <p:cNvPr id="375812" name="Espace réservé du numéro de diapositive 3">
            <a:extLst>
              <a:ext uri="{FF2B5EF4-FFF2-40B4-BE49-F238E27FC236}">
                <a16:creationId xmlns:a16="http://schemas.microsoft.com/office/drawing/2014/main" id="{9C7B74E5-7E57-4DE8-B13C-5C71D1474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369587-85C7-4EF1-A35D-9179FF9CEDA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75813" name="Espace réservé de la date 3">
            <a:extLst>
              <a:ext uri="{FF2B5EF4-FFF2-40B4-BE49-F238E27FC236}">
                <a16:creationId xmlns:a16="http://schemas.microsoft.com/office/drawing/2014/main" id="{E9F18891-EED3-4942-8D36-84AC94D7D6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22AF8C-D9A4-405A-BF4F-E202DD9C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44450"/>
            <a:ext cx="8713787" cy="863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7. Restauration de Base de Données</a:t>
            </a:r>
          </a:p>
        </p:txBody>
      </p:sp>
      <p:sp>
        <p:nvSpPr>
          <p:cNvPr id="377859" name="Espace réservé du contenu 2">
            <a:extLst>
              <a:ext uri="{FF2B5EF4-FFF2-40B4-BE49-F238E27FC236}">
                <a16:creationId xmlns:a16="http://schemas.microsoft.com/office/drawing/2014/main" id="{B41CA8BC-3542-450C-840C-221B71340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5" y="1125538"/>
            <a:ext cx="9037638" cy="51117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7.1 Processus de récupération de SQL Server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7.2 Préparation de la restauration d’une BD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7.3 Restauration de sauvegardes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7.4 Restauration de BD à partir de différents types de sauvegardes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 b="1">
                <a:solidFill>
                  <a:srgbClr val="FF0000"/>
                </a:solidFill>
              </a:rPr>
              <a:t>7.5 Restauration de BD système endommagées</a:t>
            </a:r>
          </a:p>
        </p:txBody>
      </p:sp>
      <p:sp>
        <p:nvSpPr>
          <p:cNvPr id="377860" name="Espace réservé du numéro de diapositive 3">
            <a:extLst>
              <a:ext uri="{FF2B5EF4-FFF2-40B4-BE49-F238E27FC236}">
                <a16:creationId xmlns:a16="http://schemas.microsoft.com/office/drawing/2014/main" id="{26DC01D2-7AFB-4B06-99D3-B82DA98C13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9125EB-17B9-473F-B965-F0D0A3FF5F7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77861" name="Espace réservé de la date 3">
            <a:extLst>
              <a:ext uri="{FF2B5EF4-FFF2-40B4-BE49-F238E27FC236}">
                <a16:creationId xmlns:a16="http://schemas.microsoft.com/office/drawing/2014/main" id="{663A81DB-1607-4150-80E1-4F71ACEDAE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Titre 1">
            <a:extLst>
              <a:ext uri="{FF2B5EF4-FFF2-40B4-BE49-F238E27FC236}">
                <a16:creationId xmlns:a16="http://schemas.microsoft.com/office/drawing/2014/main" id="{A6082D18-0420-4E87-AE6D-F183E202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44450"/>
            <a:ext cx="8893175" cy="1008063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7.5 Restauration de BD système endommagées</a:t>
            </a:r>
          </a:p>
        </p:txBody>
      </p:sp>
      <p:sp>
        <p:nvSpPr>
          <p:cNvPr id="378883" name="Espace réservé du contenu 2">
            <a:extLst>
              <a:ext uri="{FF2B5EF4-FFF2-40B4-BE49-F238E27FC236}">
                <a16:creationId xmlns:a16="http://schemas.microsoft.com/office/drawing/2014/main" id="{151C9016-7F14-41DA-B320-8E35C0BAD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052513"/>
            <a:ext cx="8208963" cy="51847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 b="1"/>
              <a:t> </a:t>
            </a:r>
            <a:r>
              <a:rPr lang="fr-FR" altLang="fr-FR" sz="3400" b="1">
                <a:solidFill>
                  <a:srgbClr val="FF0000"/>
                </a:solidFill>
              </a:rPr>
              <a:t>Obligatoire</a:t>
            </a:r>
            <a:r>
              <a:rPr lang="fr-FR" altLang="fr-FR" sz="3400">
                <a:solidFill>
                  <a:srgbClr val="FF0000"/>
                </a:solidFill>
              </a:rPr>
              <a:t> </a:t>
            </a:r>
            <a:r>
              <a:rPr lang="fr-FR" altLang="fr-FR" sz="3400"/>
              <a:t>si le support physique contenant les </a:t>
            </a:r>
            <a:r>
              <a:rPr lang="fr-FR" altLang="fr-FR" sz="3400" b="1"/>
              <a:t>BD système </a:t>
            </a:r>
            <a:r>
              <a:rPr lang="fr-FR" altLang="fr-FR" sz="3400"/>
              <a:t>est </a:t>
            </a:r>
            <a:r>
              <a:rPr lang="fr-FR" altLang="fr-FR" sz="3400" b="1"/>
              <a:t>endommagé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 b="1"/>
              <a:t> </a:t>
            </a:r>
            <a:r>
              <a:rPr lang="fr-FR" altLang="fr-FR" sz="3400" b="1">
                <a:solidFill>
                  <a:srgbClr val="FF0000"/>
                </a:solidFill>
              </a:rPr>
              <a:t>Si on peut démarrer </a:t>
            </a:r>
            <a:r>
              <a:rPr lang="fr-FR" altLang="fr-FR" sz="3400" b="1"/>
              <a:t>SQL Server</a:t>
            </a:r>
            <a:r>
              <a:rPr lang="fr-FR" altLang="fr-FR" sz="3400"/>
              <a:t>, on doit utiliser l’instruction </a:t>
            </a:r>
            <a:r>
              <a:rPr lang="fr-FR" altLang="fr-FR" sz="3400" b="1"/>
              <a:t>RESTORE DATABASE </a:t>
            </a:r>
            <a:r>
              <a:rPr lang="fr-FR" altLang="fr-FR" sz="3400"/>
              <a:t>ou SQL Server Entreprise Manager pour restaurer les BD système</a:t>
            </a:r>
          </a:p>
        </p:txBody>
      </p:sp>
      <p:sp>
        <p:nvSpPr>
          <p:cNvPr id="378884" name="Espace réservé du numéro de diapositive 3">
            <a:extLst>
              <a:ext uri="{FF2B5EF4-FFF2-40B4-BE49-F238E27FC236}">
                <a16:creationId xmlns:a16="http://schemas.microsoft.com/office/drawing/2014/main" id="{44A00504-1E6E-4FA9-8DA5-72993A8492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574F76-983F-42BE-9454-E4BDC00146E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78885" name="Espace réservé de la date 2">
            <a:extLst>
              <a:ext uri="{FF2B5EF4-FFF2-40B4-BE49-F238E27FC236}">
                <a16:creationId xmlns:a16="http://schemas.microsoft.com/office/drawing/2014/main" id="{CD7BB94B-74B1-4D90-A6B8-D5CE9AC83B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itre 1">
            <a:extLst>
              <a:ext uri="{FF2B5EF4-FFF2-40B4-BE49-F238E27FC236}">
                <a16:creationId xmlns:a16="http://schemas.microsoft.com/office/drawing/2014/main" id="{EEA18C8A-9772-42C4-9A6A-D131C9F9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44450"/>
            <a:ext cx="8893175" cy="936625"/>
          </a:xfrm>
        </p:spPr>
        <p:txBody>
          <a:bodyPr/>
          <a:lstStyle/>
          <a:p>
            <a:pPr eaLnBrk="1" hangingPunct="1"/>
            <a:r>
              <a:rPr lang="fr-FR" altLang="fr-FR" sz="3800" b="1"/>
              <a:t>7.5 Restauration de BD système endommagées (suite)</a:t>
            </a:r>
          </a:p>
        </p:txBody>
      </p:sp>
      <p:sp>
        <p:nvSpPr>
          <p:cNvPr id="379907" name="Espace réservé du contenu 2">
            <a:extLst>
              <a:ext uri="{FF2B5EF4-FFF2-40B4-BE49-F238E27FC236}">
                <a16:creationId xmlns:a16="http://schemas.microsoft.com/office/drawing/2014/main" id="{D8D4523D-A190-4F5F-84F9-9177F43B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052513"/>
            <a:ext cx="8208963" cy="51847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/>
              <a:t>Si la BD </a:t>
            </a:r>
            <a:r>
              <a:rPr lang="fr-FR" altLang="fr-FR" sz="3400" b="1">
                <a:solidFill>
                  <a:srgbClr val="FF0000"/>
                </a:solidFill>
              </a:rPr>
              <a:t>master est endommagée </a:t>
            </a:r>
            <a:r>
              <a:rPr lang="fr-FR" altLang="fr-FR" sz="3400"/>
              <a:t>et </a:t>
            </a:r>
            <a:r>
              <a:rPr lang="fr-FR" altLang="fr-FR" sz="3400" b="1">
                <a:solidFill>
                  <a:srgbClr val="FF0000"/>
                </a:solidFill>
              </a:rPr>
              <a:t>on ne peut pas démarrer</a:t>
            </a:r>
            <a:r>
              <a:rPr lang="fr-FR" altLang="fr-FR" sz="3400" b="1"/>
              <a:t> SQL Server </a:t>
            </a:r>
            <a:r>
              <a:rPr lang="fr-FR" altLang="fr-FR" sz="3400"/>
              <a:t>alors :</a:t>
            </a:r>
          </a:p>
          <a:p>
            <a:pPr marL="611188" lvl="1" indent="-179388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>
                <a:solidFill>
                  <a:srgbClr val="FF0000"/>
                </a:solidFill>
              </a:rPr>
              <a:t>Reconstruire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les BD système à l’aide de l’utilitaire de ligne de commande </a:t>
            </a:r>
            <a:r>
              <a:rPr lang="fr-FR" altLang="fr-FR" sz="3000" b="1">
                <a:solidFill>
                  <a:srgbClr val="FF0000"/>
                </a:solidFill>
              </a:rPr>
              <a:t>Rebuildm.exe</a:t>
            </a:r>
            <a:r>
              <a:rPr lang="fr-FR" altLang="fr-FR" sz="3000"/>
              <a:t> situé dans le dossier 80\Tools\Bin (2000)</a:t>
            </a:r>
          </a:p>
          <a:p>
            <a:pPr marL="611188" lvl="1" indent="-179388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>
                <a:solidFill>
                  <a:srgbClr val="FF0000"/>
                </a:solidFill>
              </a:rPr>
              <a:t>Redémarrer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le service SQL Server</a:t>
            </a:r>
          </a:p>
          <a:p>
            <a:pPr marL="611188" lvl="1" indent="-179388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Restaurer les sauvegardes des BD système </a:t>
            </a:r>
            <a:r>
              <a:rPr lang="fr-FR" altLang="fr-FR" sz="3000" b="1"/>
              <a:t>master</a:t>
            </a:r>
            <a:r>
              <a:rPr lang="fr-FR" altLang="fr-FR" sz="3000"/>
              <a:t>, </a:t>
            </a:r>
            <a:r>
              <a:rPr lang="fr-FR" altLang="fr-FR" sz="3000" b="1"/>
              <a:t>msdb</a:t>
            </a:r>
            <a:r>
              <a:rPr lang="fr-FR" altLang="fr-FR" sz="3000"/>
              <a:t>, </a:t>
            </a:r>
            <a:r>
              <a:rPr lang="fr-FR" altLang="fr-FR" sz="3000" b="1"/>
              <a:t>model</a:t>
            </a:r>
            <a:r>
              <a:rPr lang="fr-FR" altLang="fr-FR" sz="3000"/>
              <a:t> à partir des sauvegarde</a:t>
            </a:r>
          </a:p>
        </p:txBody>
      </p:sp>
      <p:sp>
        <p:nvSpPr>
          <p:cNvPr id="379908" name="Espace réservé du numéro de diapositive 3">
            <a:extLst>
              <a:ext uri="{FF2B5EF4-FFF2-40B4-BE49-F238E27FC236}">
                <a16:creationId xmlns:a16="http://schemas.microsoft.com/office/drawing/2014/main" id="{6C66D759-AA1F-4235-979F-626C1C2448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85D815-E26D-4585-B41D-CE26B070F26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79909" name="Espace réservé de la date 2">
            <a:extLst>
              <a:ext uri="{FF2B5EF4-FFF2-40B4-BE49-F238E27FC236}">
                <a16:creationId xmlns:a16="http://schemas.microsoft.com/office/drawing/2014/main" id="{B4941458-ACFB-4445-B744-2AE96361BC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Titre 1">
            <a:extLst>
              <a:ext uri="{FF2B5EF4-FFF2-40B4-BE49-F238E27FC236}">
                <a16:creationId xmlns:a16="http://schemas.microsoft.com/office/drawing/2014/main" id="{6FE2DFC7-FF93-4CDF-A92A-6F2DBD5F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44450"/>
            <a:ext cx="8893175" cy="9366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Rattachement ou restauration de BD utilisateur</a:t>
            </a:r>
          </a:p>
        </p:txBody>
      </p:sp>
      <p:sp>
        <p:nvSpPr>
          <p:cNvPr id="380931" name="Espace réservé du contenu 2">
            <a:extLst>
              <a:ext uri="{FF2B5EF4-FFF2-40B4-BE49-F238E27FC236}">
                <a16:creationId xmlns:a16="http://schemas.microsoft.com/office/drawing/2014/main" id="{83597DF5-8775-4F28-A054-D0FE127B4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25" y="1125538"/>
            <a:ext cx="7202488" cy="496728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530225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b="1" u="sng" dirty="0"/>
              <a:t>Cas 1 :</a:t>
            </a:r>
          </a:p>
          <a:p>
            <a:pPr marL="73025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dirty="0"/>
              <a:t>la BD </a:t>
            </a:r>
            <a:r>
              <a:rPr lang="fr-FR" altLang="fr-FR" b="1" dirty="0">
                <a:solidFill>
                  <a:srgbClr val="FF0000"/>
                </a:solidFill>
              </a:rPr>
              <a:t>master a été restaurée </a:t>
            </a:r>
            <a:r>
              <a:rPr lang="fr-FR" altLang="fr-FR" dirty="0"/>
              <a:t>à partir d’une sauvegarde valide :</a:t>
            </a:r>
          </a:p>
          <a:p>
            <a:pPr marL="360000" indent="-180000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sz="3000" dirty="0"/>
              <a:t>elle </a:t>
            </a:r>
            <a:r>
              <a:rPr lang="fr-FR" altLang="fr-FR" sz="3000" b="1" dirty="0">
                <a:solidFill>
                  <a:srgbClr val="FF0000"/>
                </a:solidFill>
              </a:rPr>
              <a:t>contient des références </a:t>
            </a:r>
            <a:r>
              <a:rPr lang="fr-FR" altLang="fr-FR" sz="3000" dirty="0"/>
              <a:t>à chaque à chaque BD utilisateur</a:t>
            </a:r>
          </a:p>
          <a:p>
            <a:pPr marL="360000" indent="-180000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Char char="-"/>
              <a:defRPr/>
            </a:pPr>
            <a:r>
              <a:rPr lang="fr-FR" altLang="fr-FR" sz="3000" b="1" u="sng" dirty="0"/>
              <a:t>Donc</a:t>
            </a:r>
            <a:r>
              <a:rPr lang="fr-FR" altLang="fr-FR" sz="3000" b="1" dirty="0"/>
              <a:t>, </a:t>
            </a:r>
            <a:r>
              <a:rPr lang="fr-FR" altLang="fr-FR" sz="3000" b="1" dirty="0">
                <a:solidFill>
                  <a:srgbClr val="FF0000"/>
                </a:solidFill>
              </a:rPr>
              <a:t>aucune autre action </a:t>
            </a:r>
            <a:r>
              <a:rPr lang="fr-FR" altLang="fr-FR" sz="3000" b="1" dirty="0"/>
              <a:t>n’est requise</a:t>
            </a:r>
          </a:p>
        </p:txBody>
      </p:sp>
      <p:sp>
        <p:nvSpPr>
          <p:cNvPr id="380932" name="Espace réservé du numéro de diapositive 3">
            <a:extLst>
              <a:ext uri="{FF2B5EF4-FFF2-40B4-BE49-F238E27FC236}">
                <a16:creationId xmlns:a16="http://schemas.microsoft.com/office/drawing/2014/main" id="{9EAE5E60-1E7D-4871-A808-591747C9C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91F54F-1785-4799-BD16-FCFE760FE77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80933" name="Espace réservé de la date 2">
            <a:extLst>
              <a:ext uri="{FF2B5EF4-FFF2-40B4-BE49-F238E27FC236}">
                <a16:creationId xmlns:a16="http://schemas.microsoft.com/office/drawing/2014/main" id="{90267018-FC34-4079-B57F-E8A69E1C99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itre 1">
            <a:extLst>
              <a:ext uri="{FF2B5EF4-FFF2-40B4-BE49-F238E27FC236}">
                <a16:creationId xmlns:a16="http://schemas.microsoft.com/office/drawing/2014/main" id="{6FB921BA-A2FC-46E6-AC46-D278F63A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44450"/>
            <a:ext cx="8893175" cy="9366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3800" b="1"/>
              <a:t>Rattachement ou restauration de BD utilisateur (suite)</a:t>
            </a:r>
          </a:p>
        </p:txBody>
      </p:sp>
      <p:sp>
        <p:nvSpPr>
          <p:cNvPr id="380931" name="Espace réservé du contenu 2">
            <a:extLst>
              <a:ext uri="{FF2B5EF4-FFF2-40B4-BE49-F238E27FC236}">
                <a16:creationId xmlns:a16="http://schemas.microsoft.com/office/drawing/2014/main" id="{05BF69F9-20BB-4670-91F2-896561C0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981075"/>
            <a:ext cx="7848600" cy="525621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530225" indent="-4572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b="1" u="sng" dirty="0"/>
              <a:t>Cas 2 :</a:t>
            </a:r>
          </a:p>
          <a:p>
            <a:pPr marL="73025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dirty="0"/>
              <a:t>la BD </a:t>
            </a:r>
            <a:r>
              <a:rPr lang="fr-FR" altLang="fr-FR" b="1" dirty="0">
                <a:solidFill>
                  <a:srgbClr val="FF0000"/>
                </a:solidFill>
              </a:rPr>
              <a:t>master a été reconstruite </a:t>
            </a:r>
            <a:r>
              <a:rPr lang="fr-FR" altLang="fr-FR" dirty="0"/>
              <a:t>et qu’aucune sauvegarde valide n’a été appliquée :</a:t>
            </a:r>
          </a:p>
          <a:p>
            <a:pPr marL="358775" lvl="1" indent="-179388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b="1" dirty="0">
                <a:solidFill>
                  <a:srgbClr val="FF0000"/>
                </a:solidFill>
              </a:rPr>
              <a:t>Soit restaurer les BD utilisateurs </a:t>
            </a:r>
            <a:r>
              <a:rPr lang="fr-FR" altLang="fr-FR" sz="3000" dirty="0"/>
              <a:t>à partir d’une sauvegarde</a:t>
            </a:r>
          </a:p>
          <a:p>
            <a:pPr marL="358775" lvl="1" indent="-179388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defRPr/>
            </a:pPr>
            <a:r>
              <a:rPr lang="fr-FR" altLang="fr-FR" sz="3000" b="1" dirty="0">
                <a:solidFill>
                  <a:srgbClr val="FF0000"/>
                </a:solidFill>
              </a:rPr>
              <a:t>Soit rattacher les fichiers</a:t>
            </a:r>
            <a:r>
              <a:rPr lang="fr-FR" altLang="fr-FR" sz="3000" dirty="0">
                <a:solidFill>
                  <a:srgbClr val="FF0000"/>
                </a:solidFill>
              </a:rPr>
              <a:t> </a:t>
            </a:r>
            <a:r>
              <a:rPr lang="fr-FR" altLang="fr-FR" sz="3000" b="1" dirty="0">
                <a:solidFill>
                  <a:srgbClr val="FF0000"/>
                </a:solidFill>
              </a:rPr>
              <a:t>des BD utilisateur </a:t>
            </a:r>
            <a:r>
              <a:rPr lang="fr-FR" altLang="fr-FR" sz="3000" dirty="0"/>
              <a:t>existantes à la </a:t>
            </a:r>
            <a:r>
              <a:rPr lang="fr-FR" altLang="fr-FR" sz="3000" b="1" dirty="0">
                <a:solidFill>
                  <a:srgbClr val="FF0000"/>
                </a:solidFill>
              </a:rPr>
              <a:t>nouvelle BD master </a:t>
            </a:r>
            <a:r>
              <a:rPr lang="fr-FR" altLang="fr-FR" sz="3000" dirty="0"/>
              <a:t>par le procédure stockée système </a:t>
            </a:r>
            <a:r>
              <a:rPr lang="fr-FR" altLang="fr-FR" sz="3000" b="1" dirty="0" err="1">
                <a:solidFill>
                  <a:srgbClr val="FF0000"/>
                </a:solidFill>
              </a:rPr>
              <a:t>sp_attach_db</a:t>
            </a:r>
            <a:r>
              <a:rPr lang="fr-FR" altLang="fr-FR" sz="3000" dirty="0"/>
              <a:t> ou </a:t>
            </a:r>
            <a:r>
              <a:rPr lang="fr-FR" altLang="fr-FR" sz="3000" b="1" dirty="0" err="1">
                <a:solidFill>
                  <a:srgbClr val="FF0000"/>
                </a:solidFill>
              </a:rPr>
              <a:t>sp_attch_single_file_db</a:t>
            </a:r>
            <a:endParaRPr lang="fr-FR" altLang="fr-FR" sz="3000" b="1" dirty="0">
              <a:solidFill>
                <a:srgbClr val="FF0000"/>
              </a:solidFill>
            </a:endParaRPr>
          </a:p>
        </p:txBody>
      </p:sp>
      <p:sp>
        <p:nvSpPr>
          <p:cNvPr id="381956" name="Espace réservé du numéro de diapositive 3">
            <a:extLst>
              <a:ext uri="{FF2B5EF4-FFF2-40B4-BE49-F238E27FC236}">
                <a16:creationId xmlns:a16="http://schemas.microsoft.com/office/drawing/2014/main" id="{12B4E81F-6EC6-491F-BA51-0BF262C43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E00015-28D1-4606-958D-AEF4FA214D8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81957" name="Espace réservé de la date 2">
            <a:extLst>
              <a:ext uri="{FF2B5EF4-FFF2-40B4-BE49-F238E27FC236}">
                <a16:creationId xmlns:a16="http://schemas.microsoft.com/office/drawing/2014/main" id="{9346EDEF-F0D2-4EA1-9033-379FA551C6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Titre 1">
            <a:extLst>
              <a:ext uri="{FF2B5EF4-FFF2-40B4-BE49-F238E27FC236}">
                <a16:creationId xmlns:a16="http://schemas.microsoft.com/office/drawing/2014/main" id="{9BFBE474-5CAB-404B-84BA-ADC8E4E4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44450"/>
            <a:ext cx="8893175" cy="720725"/>
          </a:xfrm>
        </p:spPr>
        <p:txBody>
          <a:bodyPr/>
          <a:lstStyle/>
          <a:p>
            <a:pPr eaLnBrk="1" hangingPunct="1"/>
            <a:r>
              <a:rPr lang="fr-FR" altLang="fr-FR" sz="3800" b="1"/>
              <a:t>Exemple</a:t>
            </a:r>
          </a:p>
        </p:txBody>
      </p:sp>
      <p:sp>
        <p:nvSpPr>
          <p:cNvPr id="382979" name="Espace réservé du contenu 2">
            <a:extLst>
              <a:ext uri="{FF2B5EF4-FFF2-40B4-BE49-F238E27FC236}">
                <a16:creationId xmlns:a16="http://schemas.microsoft.com/office/drawing/2014/main" id="{E455328D-B124-445B-8F50-68C59B8C3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81075"/>
            <a:ext cx="8064500" cy="51117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07950" indent="-34925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latin typeface="Calibri Light" panose="020F0302020204030204" pitchFamily="34" charset="0"/>
              </a:rPr>
              <a:t>	    </a:t>
            </a: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</a:rPr>
              <a:t>USE master</a:t>
            </a:r>
          </a:p>
          <a:p>
            <a:pPr marL="107950" indent="-34925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</a:rPr>
              <a:t>	    EXEC </a:t>
            </a:r>
            <a:r>
              <a:rPr lang="fr-FR" altLang="fr-FR" b="1">
                <a:solidFill>
                  <a:srgbClr val="7030A0"/>
                </a:solidFill>
                <a:latin typeface="Calibri Light" panose="020F0302020204030204" pitchFamily="34" charset="0"/>
              </a:rPr>
              <a:t>sp_attach_single_file_db</a:t>
            </a:r>
          </a:p>
          <a:p>
            <a:pPr marL="107950" indent="-34925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</a:rPr>
              <a:t>	    @dbname=‘Northwind’,</a:t>
            </a:r>
          </a:p>
          <a:p>
            <a:pPr marL="107950" indent="-34925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solidFill>
                  <a:srgbClr val="7030A0"/>
                </a:solidFill>
                <a:latin typeface="Calibri Light" panose="020F0302020204030204" pitchFamily="34" charset="0"/>
              </a:rPr>
              <a:t>	     @physname=‘Mssql\Data\Northwind.mdf’</a:t>
            </a:r>
          </a:p>
          <a:p>
            <a:pPr marL="107950" indent="-34925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/>
          </a:p>
          <a:p>
            <a:pPr marL="107950" indent="-34925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sym typeface="Wingdings" panose="05000000000000000000" pitchFamily="2" charset="2"/>
              </a:rPr>
              <a:t> Rattachement de la BD Northwind à la BD master</a:t>
            </a:r>
            <a:endParaRPr lang="fr-FR" altLang="fr-FR"/>
          </a:p>
        </p:txBody>
      </p:sp>
      <p:sp>
        <p:nvSpPr>
          <p:cNvPr id="382980" name="Espace réservé du numéro de diapositive 3">
            <a:extLst>
              <a:ext uri="{FF2B5EF4-FFF2-40B4-BE49-F238E27FC236}">
                <a16:creationId xmlns:a16="http://schemas.microsoft.com/office/drawing/2014/main" id="{53E85C1D-F954-4C5A-A3EF-8B4EF55A1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47CF80-4E4B-4144-85F0-E7B1B99908D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82981" name="Espace réservé de la date 2">
            <a:extLst>
              <a:ext uri="{FF2B5EF4-FFF2-40B4-BE49-F238E27FC236}">
                <a16:creationId xmlns:a16="http://schemas.microsoft.com/office/drawing/2014/main" id="{97C7A32D-BEC4-4D92-BF8C-EAE85552C3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F0C4BE57-878C-484B-B8B2-463E0C2AE7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115888"/>
            <a:ext cx="8229600" cy="792162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1.3 Bases de données SQL Server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45059" name="Espace réservé du numéro de diapositive 3">
            <a:extLst>
              <a:ext uri="{FF2B5EF4-FFF2-40B4-BE49-F238E27FC236}">
                <a16:creationId xmlns:a16="http://schemas.microsoft.com/office/drawing/2014/main" id="{49A1BDE5-A72D-4805-BB79-21F05AC3B2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07DAD3-180B-41CC-B9CC-7F7D17E621F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45060" name="Espace réservé du contenu 4">
            <a:extLst>
              <a:ext uri="{FF2B5EF4-FFF2-40B4-BE49-F238E27FC236}">
                <a16:creationId xmlns:a16="http://schemas.microsoft.com/office/drawing/2014/main" id="{917D1042-BBB6-4232-B850-00F6EB157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3" y="1052513"/>
            <a:ext cx="8858250" cy="48974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fr-FR" sz="3400" b="1"/>
              <a:t>Exemples de Vues de schémas d’information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fr-FR" alt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BF3F144-7B21-4EED-8E25-7623FB12DB8A}"/>
              </a:ext>
            </a:extLst>
          </p:cNvPr>
          <p:cNvGraphicFramePr>
            <a:graphicFrameLocks noGrp="1"/>
          </p:cNvGraphicFramePr>
          <p:nvPr/>
        </p:nvGraphicFramePr>
        <p:xfrm>
          <a:off x="252413" y="2046288"/>
          <a:ext cx="8640762" cy="3398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5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Vue de schémas d’informations</a:t>
                      </a:r>
                    </a:p>
                  </a:txBody>
                  <a:tcPr marL="35999" marR="35999" marT="36006" marB="36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35999" marR="35999" marT="36006" marB="36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solidFill>
                            <a:srgbClr val="C00000"/>
                          </a:solidFill>
                        </a:rPr>
                        <a:t>INFORMATION_SCHEMA.TABLES</a:t>
                      </a:r>
                    </a:p>
                  </a:txBody>
                  <a:tcPr marL="35999" marR="35999" marT="36006" marB="36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Liste des tables de la BD</a:t>
                      </a:r>
                    </a:p>
                  </a:txBody>
                  <a:tcPr marL="35999" marR="35999" marT="36006" marB="36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6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solidFill>
                            <a:srgbClr val="C00000"/>
                          </a:solidFill>
                        </a:rPr>
                        <a:t>INFORMATION_SCHEMA.COLUMNS</a:t>
                      </a:r>
                    </a:p>
                  </a:txBody>
                  <a:tcPr marL="35999" marR="35999" marT="36006" marB="36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Information</a:t>
                      </a:r>
                      <a:r>
                        <a:rPr lang="fr-FR" sz="2000" baseline="0" dirty="0">
                          <a:solidFill>
                            <a:schemeClr val="tx1"/>
                          </a:solidFill>
                        </a:rPr>
                        <a:t> sur les colonnes définies dans la BD</a:t>
                      </a:r>
                      <a:endParaRPr lang="fr-FR" sz="2000" dirty="0">
                        <a:solidFill>
                          <a:schemeClr val="tx1"/>
                        </a:solidFill>
                      </a:endParaRPr>
                    </a:p>
                  </a:txBody>
                  <a:tcPr marL="35999" marR="35999" marT="36006" marB="36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1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solidFill>
                            <a:srgbClr val="C00000"/>
                          </a:solidFill>
                        </a:rPr>
                        <a:t>INFORMTION_SCHEMA.TABLES_PRIVILEGES</a:t>
                      </a:r>
                    </a:p>
                  </a:txBody>
                  <a:tcPr marL="35999" marR="35999" marT="36006" marB="36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Informations de sécurité pour les tables de la BD</a:t>
                      </a:r>
                    </a:p>
                  </a:txBody>
                  <a:tcPr marL="35999" marR="35999" marT="36006" marB="36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78" name="Espace réservé de la date 2">
            <a:extLst>
              <a:ext uri="{FF2B5EF4-FFF2-40B4-BE49-F238E27FC236}">
                <a16:creationId xmlns:a16="http://schemas.microsoft.com/office/drawing/2014/main" id="{FFFFC8D3-4CBA-4E30-B2BE-9C50A97250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17AAB55F-268F-4BDE-9C39-40EDAF1B4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01763"/>
            <a:ext cx="8077200" cy="571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DC0E5"/>
              </a:gs>
            </a:gsLst>
            <a:lin ang="5400000" scaled="1"/>
          </a:gradFill>
          <a:ln>
            <a:noFill/>
          </a:ln>
          <a:effectLst>
            <a:outerShdw dist="53882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marL="2238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fr-FR" altLang="fr-FR" sz="2000" b="1">
                <a:latin typeface="Arial" panose="020B0604020202020204" pitchFamily="34" charset="0"/>
                <a:cs typeface="Times New Roman" panose="02020603050405020304" pitchFamily="18" charset="0"/>
              </a:rPr>
              <a:t>Rassemblez des informations sur les sauvegardes que vous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fr-FR" altLang="fr-FR" sz="2000" b="1">
                <a:latin typeface="Arial" panose="020B0604020202020204" pitchFamily="34" charset="0"/>
                <a:cs typeface="Times New Roman" panose="02020603050405020304" pitchFamily="18" charset="0"/>
              </a:rPr>
              <a:t>envisagez de restaurer</a:t>
            </a:r>
            <a:r>
              <a:rPr lang="fr-FR" altLang="fr-FR" sz="2000" b="1">
                <a:latin typeface="Arial" panose="020B0604020202020204" pitchFamily="34" charset="0"/>
              </a:rPr>
              <a:t> </a:t>
            </a:r>
            <a:endParaRPr lang="en-US" altLang="fr-FR" sz="2000" b="1">
              <a:latin typeface="Arial" panose="020B0604020202020204" pitchFamily="34" charset="0"/>
            </a:endParaRP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85C97C1F-B024-40BB-AFC6-E806B090C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08113"/>
            <a:ext cx="558800" cy="55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269316" name="Freeform 4">
            <a:extLst>
              <a:ext uri="{FF2B5EF4-FFF2-40B4-BE49-F238E27FC236}">
                <a16:creationId xmlns:a16="http://schemas.microsoft.com/office/drawing/2014/main" id="{EA2453F2-2E3F-463F-A960-18F4240A250E}"/>
              </a:ext>
            </a:extLst>
          </p:cNvPr>
          <p:cNvSpPr>
            <a:spLocks/>
          </p:cNvSpPr>
          <p:nvPr/>
        </p:nvSpPr>
        <p:spPr bwMode="auto">
          <a:xfrm>
            <a:off x="406400" y="1285875"/>
            <a:ext cx="620713" cy="576263"/>
          </a:xfrm>
          <a:custGeom>
            <a:avLst/>
            <a:gdLst/>
            <a:ahLst/>
            <a:cxnLst>
              <a:cxn ang="0">
                <a:pos x="5" y="188"/>
              </a:cxn>
              <a:cxn ang="0">
                <a:pos x="0" y="174"/>
              </a:cxn>
              <a:cxn ang="0">
                <a:pos x="5" y="165"/>
              </a:cxn>
              <a:cxn ang="0">
                <a:pos x="5" y="156"/>
              </a:cxn>
              <a:cxn ang="0">
                <a:pos x="9" y="147"/>
              </a:cxn>
              <a:cxn ang="0">
                <a:pos x="14" y="142"/>
              </a:cxn>
              <a:cxn ang="0">
                <a:pos x="23" y="133"/>
              </a:cxn>
              <a:cxn ang="0">
                <a:pos x="32" y="128"/>
              </a:cxn>
              <a:cxn ang="0">
                <a:pos x="41" y="115"/>
              </a:cxn>
              <a:cxn ang="0">
                <a:pos x="50" y="115"/>
              </a:cxn>
              <a:cxn ang="0">
                <a:pos x="60" y="110"/>
              </a:cxn>
              <a:cxn ang="0">
                <a:pos x="69" y="110"/>
              </a:cxn>
              <a:cxn ang="0">
                <a:pos x="78" y="115"/>
              </a:cxn>
              <a:cxn ang="0">
                <a:pos x="87" y="124"/>
              </a:cxn>
              <a:cxn ang="0">
                <a:pos x="92" y="128"/>
              </a:cxn>
              <a:cxn ang="0">
                <a:pos x="96" y="142"/>
              </a:cxn>
              <a:cxn ang="0">
                <a:pos x="96" y="156"/>
              </a:cxn>
              <a:cxn ang="0">
                <a:pos x="96" y="170"/>
              </a:cxn>
              <a:cxn ang="0">
                <a:pos x="101" y="188"/>
              </a:cxn>
              <a:cxn ang="0">
                <a:pos x="106" y="202"/>
              </a:cxn>
              <a:cxn ang="0">
                <a:pos x="110" y="215"/>
              </a:cxn>
              <a:cxn ang="0">
                <a:pos x="115" y="225"/>
              </a:cxn>
              <a:cxn ang="0">
                <a:pos x="128" y="225"/>
              </a:cxn>
              <a:cxn ang="0">
                <a:pos x="358" y="5"/>
              </a:cxn>
              <a:cxn ang="0">
                <a:pos x="367" y="5"/>
              </a:cxn>
              <a:cxn ang="0">
                <a:pos x="372" y="0"/>
              </a:cxn>
              <a:cxn ang="0">
                <a:pos x="381" y="5"/>
              </a:cxn>
              <a:cxn ang="0">
                <a:pos x="390" y="9"/>
              </a:cxn>
              <a:cxn ang="0">
                <a:pos x="390" y="55"/>
              </a:cxn>
              <a:cxn ang="0">
                <a:pos x="390" y="64"/>
              </a:cxn>
              <a:cxn ang="0">
                <a:pos x="385" y="73"/>
              </a:cxn>
              <a:cxn ang="0">
                <a:pos x="381" y="78"/>
              </a:cxn>
              <a:cxn ang="0">
                <a:pos x="376" y="82"/>
              </a:cxn>
              <a:cxn ang="0">
                <a:pos x="128" y="335"/>
              </a:cxn>
              <a:cxn ang="0">
                <a:pos x="106" y="353"/>
              </a:cxn>
              <a:cxn ang="0">
                <a:pos x="87" y="357"/>
              </a:cxn>
              <a:cxn ang="0">
                <a:pos x="64" y="357"/>
              </a:cxn>
              <a:cxn ang="0">
                <a:pos x="50" y="353"/>
              </a:cxn>
              <a:cxn ang="0">
                <a:pos x="32" y="344"/>
              </a:cxn>
              <a:cxn ang="0">
                <a:pos x="23" y="330"/>
              </a:cxn>
              <a:cxn ang="0">
                <a:pos x="14" y="316"/>
              </a:cxn>
            </a:cxnLst>
            <a:rect l="0" t="0" r="r" b="b"/>
            <a:pathLst>
              <a:path w="391" h="363">
                <a:moveTo>
                  <a:pt x="9" y="302"/>
                </a:moveTo>
                <a:lnTo>
                  <a:pt x="5" y="188"/>
                </a:lnTo>
                <a:lnTo>
                  <a:pt x="0" y="183"/>
                </a:lnTo>
                <a:lnTo>
                  <a:pt x="0" y="174"/>
                </a:lnTo>
                <a:lnTo>
                  <a:pt x="0" y="170"/>
                </a:lnTo>
                <a:lnTo>
                  <a:pt x="5" y="165"/>
                </a:lnTo>
                <a:lnTo>
                  <a:pt x="5" y="160"/>
                </a:lnTo>
                <a:lnTo>
                  <a:pt x="5" y="156"/>
                </a:lnTo>
                <a:lnTo>
                  <a:pt x="5" y="151"/>
                </a:lnTo>
                <a:lnTo>
                  <a:pt x="9" y="147"/>
                </a:lnTo>
                <a:lnTo>
                  <a:pt x="14" y="147"/>
                </a:lnTo>
                <a:lnTo>
                  <a:pt x="14" y="142"/>
                </a:lnTo>
                <a:lnTo>
                  <a:pt x="18" y="137"/>
                </a:lnTo>
                <a:lnTo>
                  <a:pt x="23" y="133"/>
                </a:lnTo>
                <a:lnTo>
                  <a:pt x="28" y="133"/>
                </a:lnTo>
                <a:lnTo>
                  <a:pt x="32" y="128"/>
                </a:lnTo>
                <a:lnTo>
                  <a:pt x="37" y="119"/>
                </a:lnTo>
                <a:lnTo>
                  <a:pt x="41" y="115"/>
                </a:lnTo>
                <a:lnTo>
                  <a:pt x="46" y="115"/>
                </a:lnTo>
                <a:lnTo>
                  <a:pt x="50" y="115"/>
                </a:lnTo>
                <a:lnTo>
                  <a:pt x="55" y="110"/>
                </a:lnTo>
                <a:lnTo>
                  <a:pt x="60" y="110"/>
                </a:lnTo>
                <a:lnTo>
                  <a:pt x="64" y="110"/>
                </a:lnTo>
                <a:lnTo>
                  <a:pt x="69" y="110"/>
                </a:lnTo>
                <a:lnTo>
                  <a:pt x="73" y="115"/>
                </a:lnTo>
                <a:lnTo>
                  <a:pt x="78" y="115"/>
                </a:lnTo>
                <a:lnTo>
                  <a:pt x="87" y="119"/>
                </a:lnTo>
                <a:lnTo>
                  <a:pt x="87" y="124"/>
                </a:lnTo>
                <a:lnTo>
                  <a:pt x="92" y="124"/>
                </a:lnTo>
                <a:lnTo>
                  <a:pt x="92" y="128"/>
                </a:lnTo>
                <a:lnTo>
                  <a:pt x="96" y="137"/>
                </a:lnTo>
                <a:lnTo>
                  <a:pt x="96" y="142"/>
                </a:lnTo>
                <a:lnTo>
                  <a:pt x="96" y="147"/>
                </a:lnTo>
                <a:lnTo>
                  <a:pt x="96" y="156"/>
                </a:lnTo>
                <a:lnTo>
                  <a:pt x="96" y="165"/>
                </a:lnTo>
                <a:lnTo>
                  <a:pt x="96" y="170"/>
                </a:lnTo>
                <a:lnTo>
                  <a:pt x="96" y="179"/>
                </a:lnTo>
                <a:lnTo>
                  <a:pt x="101" y="188"/>
                </a:lnTo>
                <a:lnTo>
                  <a:pt x="101" y="192"/>
                </a:lnTo>
                <a:lnTo>
                  <a:pt x="106" y="202"/>
                </a:lnTo>
                <a:lnTo>
                  <a:pt x="106" y="206"/>
                </a:lnTo>
                <a:lnTo>
                  <a:pt x="110" y="215"/>
                </a:lnTo>
                <a:lnTo>
                  <a:pt x="115" y="220"/>
                </a:lnTo>
                <a:lnTo>
                  <a:pt x="115" y="225"/>
                </a:lnTo>
                <a:lnTo>
                  <a:pt x="119" y="225"/>
                </a:lnTo>
                <a:lnTo>
                  <a:pt x="128" y="225"/>
                </a:lnTo>
                <a:lnTo>
                  <a:pt x="353" y="9"/>
                </a:lnTo>
                <a:lnTo>
                  <a:pt x="358" y="5"/>
                </a:lnTo>
                <a:lnTo>
                  <a:pt x="362" y="5"/>
                </a:lnTo>
                <a:lnTo>
                  <a:pt x="367" y="5"/>
                </a:lnTo>
                <a:lnTo>
                  <a:pt x="367" y="0"/>
                </a:lnTo>
                <a:lnTo>
                  <a:pt x="372" y="0"/>
                </a:lnTo>
                <a:lnTo>
                  <a:pt x="376" y="0"/>
                </a:lnTo>
                <a:lnTo>
                  <a:pt x="381" y="5"/>
                </a:lnTo>
                <a:lnTo>
                  <a:pt x="385" y="5"/>
                </a:lnTo>
                <a:lnTo>
                  <a:pt x="390" y="9"/>
                </a:lnTo>
                <a:lnTo>
                  <a:pt x="390" y="14"/>
                </a:lnTo>
                <a:lnTo>
                  <a:pt x="390" y="55"/>
                </a:lnTo>
                <a:lnTo>
                  <a:pt x="390" y="60"/>
                </a:lnTo>
                <a:lnTo>
                  <a:pt x="390" y="64"/>
                </a:lnTo>
                <a:lnTo>
                  <a:pt x="385" y="69"/>
                </a:lnTo>
                <a:lnTo>
                  <a:pt x="385" y="73"/>
                </a:lnTo>
                <a:lnTo>
                  <a:pt x="385" y="78"/>
                </a:lnTo>
                <a:lnTo>
                  <a:pt x="381" y="78"/>
                </a:lnTo>
                <a:lnTo>
                  <a:pt x="381" y="82"/>
                </a:lnTo>
                <a:lnTo>
                  <a:pt x="376" y="82"/>
                </a:lnTo>
                <a:lnTo>
                  <a:pt x="376" y="87"/>
                </a:lnTo>
                <a:lnTo>
                  <a:pt x="128" y="335"/>
                </a:lnTo>
                <a:lnTo>
                  <a:pt x="115" y="344"/>
                </a:lnTo>
                <a:lnTo>
                  <a:pt x="106" y="353"/>
                </a:lnTo>
                <a:lnTo>
                  <a:pt x="96" y="357"/>
                </a:lnTo>
                <a:lnTo>
                  <a:pt x="87" y="357"/>
                </a:lnTo>
                <a:lnTo>
                  <a:pt x="73" y="362"/>
                </a:lnTo>
                <a:lnTo>
                  <a:pt x="64" y="357"/>
                </a:lnTo>
                <a:lnTo>
                  <a:pt x="60" y="357"/>
                </a:lnTo>
                <a:lnTo>
                  <a:pt x="50" y="353"/>
                </a:lnTo>
                <a:lnTo>
                  <a:pt x="41" y="348"/>
                </a:lnTo>
                <a:lnTo>
                  <a:pt x="32" y="344"/>
                </a:lnTo>
                <a:lnTo>
                  <a:pt x="28" y="335"/>
                </a:lnTo>
                <a:lnTo>
                  <a:pt x="23" y="330"/>
                </a:lnTo>
                <a:lnTo>
                  <a:pt x="14" y="321"/>
                </a:lnTo>
                <a:lnTo>
                  <a:pt x="14" y="316"/>
                </a:lnTo>
                <a:lnTo>
                  <a:pt x="9" y="302"/>
                </a:lnTo>
              </a:path>
            </a:pathLst>
          </a:custGeom>
          <a:solidFill>
            <a:srgbClr val="CC339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folHlink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384005" name="Rectangle 5">
            <a:extLst>
              <a:ext uri="{FF2B5EF4-FFF2-40B4-BE49-F238E27FC236}">
                <a16:creationId xmlns:a16="http://schemas.microsoft.com/office/drawing/2014/main" id="{5A2A0884-BB29-4C1E-9052-AB5C7EBE3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43150"/>
            <a:ext cx="8077200" cy="571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DC0E5"/>
              </a:gs>
            </a:gsLst>
            <a:lin ang="5400000" scaled="1"/>
          </a:gradFill>
          <a:ln>
            <a:noFill/>
          </a:ln>
          <a:effectLst>
            <a:outerShdw dist="53882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marL="2238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fr-FR" altLang="fr-FR" sz="2000" b="1">
                <a:latin typeface="Arial" panose="020B0604020202020204" pitchFamily="34" charset="0"/>
                <a:cs typeface="Times New Roman" panose="02020603050405020304" pitchFamily="18" charset="0"/>
              </a:rPr>
              <a:t>Utilisez l'option NORECOVERY si vous avez d'autres </a:t>
            </a:r>
            <a:br>
              <a:rPr lang="fr-FR" altLang="fr-FR" sz="2000" b="1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fr-FR" altLang="fr-FR" sz="2000" b="1">
                <a:latin typeface="Arial" panose="020B0604020202020204" pitchFamily="34" charset="0"/>
                <a:cs typeface="Times New Roman" panose="02020603050405020304" pitchFamily="18" charset="0"/>
              </a:rPr>
              <a:t>sauvegardes à restaurer</a:t>
            </a:r>
            <a:r>
              <a:rPr lang="fr-FR" altLang="fr-FR" sz="2000" b="1">
                <a:latin typeface="Arial" panose="020B0604020202020204" pitchFamily="34" charset="0"/>
              </a:rPr>
              <a:t> </a:t>
            </a:r>
            <a:endParaRPr lang="en-US" altLang="fr-FR" sz="2000" b="1">
              <a:latin typeface="Arial" panose="020B0604020202020204" pitchFamily="34" charset="0"/>
            </a:endParaRPr>
          </a:p>
        </p:txBody>
      </p:sp>
      <p:sp>
        <p:nvSpPr>
          <p:cNvPr id="384006" name="Rectangle 6">
            <a:extLst>
              <a:ext uri="{FF2B5EF4-FFF2-40B4-BE49-F238E27FC236}">
                <a16:creationId xmlns:a16="http://schemas.microsoft.com/office/drawing/2014/main" id="{40AAAA52-6FE0-4F41-BAD0-4E537EB35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49500"/>
            <a:ext cx="558800" cy="55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269319" name="Freeform 7">
            <a:extLst>
              <a:ext uri="{FF2B5EF4-FFF2-40B4-BE49-F238E27FC236}">
                <a16:creationId xmlns:a16="http://schemas.microsoft.com/office/drawing/2014/main" id="{46FBF481-37C8-4BED-9955-4AB36CF2CFC2}"/>
              </a:ext>
            </a:extLst>
          </p:cNvPr>
          <p:cNvSpPr>
            <a:spLocks/>
          </p:cNvSpPr>
          <p:nvPr/>
        </p:nvSpPr>
        <p:spPr bwMode="auto">
          <a:xfrm>
            <a:off x="406400" y="2227263"/>
            <a:ext cx="620713" cy="576262"/>
          </a:xfrm>
          <a:custGeom>
            <a:avLst/>
            <a:gdLst/>
            <a:ahLst/>
            <a:cxnLst>
              <a:cxn ang="0">
                <a:pos x="5" y="188"/>
              </a:cxn>
              <a:cxn ang="0">
                <a:pos x="0" y="174"/>
              </a:cxn>
              <a:cxn ang="0">
                <a:pos x="5" y="165"/>
              </a:cxn>
              <a:cxn ang="0">
                <a:pos x="5" y="156"/>
              </a:cxn>
              <a:cxn ang="0">
                <a:pos x="9" y="147"/>
              </a:cxn>
              <a:cxn ang="0">
                <a:pos x="14" y="142"/>
              </a:cxn>
              <a:cxn ang="0">
                <a:pos x="23" y="133"/>
              </a:cxn>
              <a:cxn ang="0">
                <a:pos x="32" y="128"/>
              </a:cxn>
              <a:cxn ang="0">
                <a:pos x="41" y="115"/>
              </a:cxn>
              <a:cxn ang="0">
                <a:pos x="50" y="115"/>
              </a:cxn>
              <a:cxn ang="0">
                <a:pos x="60" y="110"/>
              </a:cxn>
              <a:cxn ang="0">
                <a:pos x="69" y="110"/>
              </a:cxn>
              <a:cxn ang="0">
                <a:pos x="78" y="115"/>
              </a:cxn>
              <a:cxn ang="0">
                <a:pos x="87" y="124"/>
              </a:cxn>
              <a:cxn ang="0">
                <a:pos x="92" y="128"/>
              </a:cxn>
              <a:cxn ang="0">
                <a:pos x="96" y="142"/>
              </a:cxn>
              <a:cxn ang="0">
                <a:pos x="96" y="156"/>
              </a:cxn>
              <a:cxn ang="0">
                <a:pos x="96" y="170"/>
              </a:cxn>
              <a:cxn ang="0">
                <a:pos x="101" y="188"/>
              </a:cxn>
              <a:cxn ang="0">
                <a:pos x="106" y="202"/>
              </a:cxn>
              <a:cxn ang="0">
                <a:pos x="110" y="215"/>
              </a:cxn>
              <a:cxn ang="0">
                <a:pos x="115" y="225"/>
              </a:cxn>
              <a:cxn ang="0">
                <a:pos x="128" y="225"/>
              </a:cxn>
              <a:cxn ang="0">
                <a:pos x="358" y="5"/>
              </a:cxn>
              <a:cxn ang="0">
                <a:pos x="367" y="5"/>
              </a:cxn>
              <a:cxn ang="0">
                <a:pos x="372" y="0"/>
              </a:cxn>
              <a:cxn ang="0">
                <a:pos x="381" y="5"/>
              </a:cxn>
              <a:cxn ang="0">
                <a:pos x="390" y="9"/>
              </a:cxn>
              <a:cxn ang="0">
                <a:pos x="390" y="55"/>
              </a:cxn>
              <a:cxn ang="0">
                <a:pos x="390" y="64"/>
              </a:cxn>
              <a:cxn ang="0">
                <a:pos x="385" y="73"/>
              </a:cxn>
              <a:cxn ang="0">
                <a:pos x="381" y="78"/>
              </a:cxn>
              <a:cxn ang="0">
                <a:pos x="376" y="82"/>
              </a:cxn>
              <a:cxn ang="0">
                <a:pos x="128" y="335"/>
              </a:cxn>
              <a:cxn ang="0">
                <a:pos x="106" y="353"/>
              </a:cxn>
              <a:cxn ang="0">
                <a:pos x="87" y="357"/>
              </a:cxn>
              <a:cxn ang="0">
                <a:pos x="64" y="357"/>
              </a:cxn>
              <a:cxn ang="0">
                <a:pos x="50" y="353"/>
              </a:cxn>
              <a:cxn ang="0">
                <a:pos x="32" y="344"/>
              </a:cxn>
              <a:cxn ang="0">
                <a:pos x="23" y="330"/>
              </a:cxn>
              <a:cxn ang="0">
                <a:pos x="14" y="316"/>
              </a:cxn>
            </a:cxnLst>
            <a:rect l="0" t="0" r="r" b="b"/>
            <a:pathLst>
              <a:path w="391" h="363">
                <a:moveTo>
                  <a:pt x="9" y="302"/>
                </a:moveTo>
                <a:lnTo>
                  <a:pt x="5" y="188"/>
                </a:lnTo>
                <a:lnTo>
                  <a:pt x="0" y="183"/>
                </a:lnTo>
                <a:lnTo>
                  <a:pt x="0" y="174"/>
                </a:lnTo>
                <a:lnTo>
                  <a:pt x="0" y="170"/>
                </a:lnTo>
                <a:lnTo>
                  <a:pt x="5" y="165"/>
                </a:lnTo>
                <a:lnTo>
                  <a:pt x="5" y="160"/>
                </a:lnTo>
                <a:lnTo>
                  <a:pt x="5" y="156"/>
                </a:lnTo>
                <a:lnTo>
                  <a:pt x="5" y="151"/>
                </a:lnTo>
                <a:lnTo>
                  <a:pt x="9" y="147"/>
                </a:lnTo>
                <a:lnTo>
                  <a:pt x="14" y="147"/>
                </a:lnTo>
                <a:lnTo>
                  <a:pt x="14" y="142"/>
                </a:lnTo>
                <a:lnTo>
                  <a:pt x="18" y="137"/>
                </a:lnTo>
                <a:lnTo>
                  <a:pt x="23" y="133"/>
                </a:lnTo>
                <a:lnTo>
                  <a:pt x="28" y="133"/>
                </a:lnTo>
                <a:lnTo>
                  <a:pt x="32" y="128"/>
                </a:lnTo>
                <a:lnTo>
                  <a:pt x="37" y="119"/>
                </a:lnTo>
                <a:lnTo>
                  <a:pt x="41" y="115"/>
                </a:lnTo>
                <a:lnTo>
                  <a:pt x="46" y="115"/>
                </a:lnTo>
                <a:lnTo>
                  <a:pt x="50" y="115"/>
                </a:lnTo>
                <a:lnTo>
                  <a:pt x="55" y="110"/>
                </a:lnTo>
                <a:lnTo>
                  <a:pt x="60" y="110"/>
                </a:lnTo>
                <a:lnTo>
                  <a:pt x="64" y="110"/>
                </a:lnTo>
                <a:lnTo>
                  <a:pt x="69" y="110"/>
                </a:lnTo>
                <a:lnTo>
                  <a:pt x="73" y="115"/>
                </a:lnTo>
                <a:lnTo>
                  <a:pt x="78" y="115"/>
                </a:lnTo>
                <a:lnTo>
                  <a:pt x="87" y="119"/>
                </a:lnTo>
                <a:lnTo>
                  <a:pt x="87" y="124"/>
                </a:lnTo>
                <a:lnTo>
                  <a:pt x="92" y="124"/>
                </a:lnTo>
                <a:lnTo>
                  <a:pt x="92" y="128"/>
                </a:lnTo>
                <a:lnTo>
                  <a:pt x="96" y="137"/>
                </a:lnTo>
                <a:lnTo>
                  <a:pt x="96" y="142"/>
                </a:lnTo>
                <a:lnTo>
                  <a:pt x="96" y="147"/>
                </a:lnTo>
                <a:lnTo>
                  <a:pt x="96" y="156"/>
                </a:lnTo>
                <a:lnTo>
                  <a:pt x="96" y="165"/>
                </a:lnTo>
                <a:lnTo>
                  <a:pt x="96" y="170"/>
                </a:lnTo>
                <a:lnTo>
                  <a:pt x="96" y="179"/>
                </a:lnTo>
                <a:lnTo>
                  <a:pt x="101" y="188"/>
                </a:lnTo>
                <a:lnTo>
                  <a:pt x="101" y="192"/>
                </a:lnTo>
                <a:lnTo>
                  <a:pt x="106" y="202"/>
                </a:lnTo>
                <a:lnTo>
                  <a:pt x="106" y="206"/>
                </a:lnTo>
                <a:lnTo>
                  <a:pt x="110" y="215"/>
                </a:lnTo>
                <a:lnTo>
                  <a:pt x="115" y="220"/>
                </a:lnTo>
                <a:lnTo>
                  <a:pt x="115" y="225"/>
                </a:lnTo>
                <a:lnTo>
                  <a:pt x="119" y="225"/>
                </a:lnTo>
                <a:lnTo>
                  <a:pt x="128" y="225"/>
                </a:lnTo>
                <a:lnTo>
                  <a:pt x="353" y="9"/>
                </a:lnTo>
                <a:lnTo>
                  <a:pt x="358" y="5"/>
                </a:lnTo>
                <a:lnTo>
                  <a:pt x="362" y="5"/>
                </a:lnTo>
                <a:lnTo>
                  <a:pt x="367" y="5"/>
                </a:lnTo>
                <a:lnTo>
                  <a:pt x="367" y="0"/>
                </a:lnTo>
                <a:lnTo>
                  <a:pt x="372" y="0"/>
                </a:lnTo>
                <a:lnTo>
                  <a:pt x="376" y="0"/>
                </a:lnTo>
                <a:lnTo>
                  <a:pt x="381" y="5"/>
                </a:lnTo>
                <a:lnTo>
                  <a:pt x="385" y="5"/>
                </a:lnTo>
                <a:lnTo>
                  <a:pt x="390" y="9"/>
                </a:lnTo>
                <a:lnTo>
                  <a:pt x="390" y="14"/>
                </a:lnTo>
                <a:lnTo>
                  <a:pt x="390" y="55"/>
                </a:lnTo>
                <a:lnTo>
                  <a:pt x="390" y="60"/>
                </a:lnTo>
                <a:lnTo>
                  <a:pt x="390" y="64"/>
                </a:lnTo>
                <a:lnTo>
                  <a:pt x="385" y="69"/>
                </a:lnTo>
                <a:lnTo>
                  <a:pt x="385" y="73"/>
                </a:lnTo>
                <a:lnTo>
                  <a:pt x="385" y="78"/>
                </a:lnTo>
                <a:lnTo>
                  <a:pt x="381" y="78"/>
                </a:lnTo>
                <a:lnTo>
                  <a:pt x="381" y="82"/>
                </a:lnTo>
                <a:lnTo>
                  <a:pt x="376" y="82"/>
                </a:lnTo>
                <a:lnTo>
                  <a:pt x="376" y="87"/>
                </a:lnTo>
                <a:lnTo>
                  <a:pt x="128" y="335"/>
                </a:lnTo>
                <a:lnTo>
                  <a:pt x="115" y="344"/>
                </a:lnTo>
                <a:lnTo>
                  <a:pt x="106" y="353"/>
                </a:lnTo>
                <a:lnTo>
                  <a:pt x="96" y="357"/>
                </a:lnTo>
                <a:lnTo>
                  <a:pt x="87" y="357"/>
                </a:lnTo>
                <a:lnTo>
                  <a:pt x="73" y="362"/>
                </a:lnTo>
                <a:lnTo>
                  <a:pt x="64" y="357"/>
                </a:lnTo>
                <a:lnTo>
                  <a:pt x="60" y="357"/>
                </a:lnTo>
                <a:lnTo>
                  <a:pt x="50" y="353"/>
                </a:lnTo>
                <a:lnTo>
                  <a:pt x="41" y="348"/>
                </a:lnTo>
                <a:lnTo>
                  <a:pt x="32" y="344"/>
                </a:lnTo>
                <a:lnTo>
                  <a:pt x="28" y="335"/>
                </a:lnTo>
                <a:lnTo>
                  <a:pt x="23" y="330"/>
                </a:lnTo>
                <a:lnTo>
                  <a:pt x="14" y="321"/>
                </a:lnTo>
                <a:lnTo>
                  <a:pt x="14" y="316"/>
                </a:lnTo>
                <a:lnTo>
                  <a:pt x="9" y="302"/>
                </a:lnTo>
              </a:path>
            </a:pathLst>
          </a:custGeom>
          <a:solidFill>
            <a:srgbClr val="CC339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folHlink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384008" name="Rectangle 8">
            <a:extLst>
              <a:ext uri="{FF2B5EF4-FFF2-40B4-BE49-F238E27FC236}">
                <a16:creationId xmlns:a16="http://schemas.microsoft.com/office/drawing/2014/main" id="{48B00114-7779-4F55-BD04-4BFE33C08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84538"/>
            <a:ext cx="8077200" cy="571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DC0E5"/>
              </a:gs>
            </a:gsLst>
            <a:lin ang="5400000" scaled="1"/>
          </a:gradFill>
          <a:ln>
            <a:noFill/>
          </a:ln>
          <a:effectLst>
            <a:outerShdw dist="53882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marL="2238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fr-FR" altLang="fr-FR" sz="2000" b="1">
                <a:latin typeface="Arial" panose="020B0604020202020204" pitchFamily="34" charset="0"/>
                <a:cs typeface="Times New Roman" panose="02020603050405020304" pitchFamily="18" charset="0"/>
              </a:rPr>
              <a:t>Utilisez l'option RECOVERY sur la dernière sauvegarde pour </a:t>
            </a:r>
            <a:br>
              <a:rPr lang="fr-FR" altLang="fr-FR" sz="2000" b="1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fr-FR" altLang="fr-FR" sz="2000" b="1">
                <a:latin typeface="Arial" panose="020B0604020202020204" pitchFamily="34" charset="0"/>
                <a:cs typeface="Times New Roman" panose="02020603050405020304" pitchFamily="18" charset="0"/>
              </a:rPr>
              <a:t>rétablir la cohérence de la base de données</a:t>
            </a:r>
            <a:r>
              <a:rPr lang="fr-FR" altLang="fr-FR" sz="2000" b="1">
                <a:latin typeface="Arial" panose="020B0604020202020204" pitchFamily="34" charset="0"/>
              </a:rPr>
              <a:t> </a:t>
            </a:r>
            <a:endParaRPr lang="en-US" altLang="fr-FR" sz="2000" b="1">
              <a:latin typeface="Arial" panose="020B0604020202020204" pitchFamily="34" charset="0"/>
            </a:endParaRPr>
          </a:p>
        </p:txBody>
      </p:sp>
      <p:sp>
        <p:nvSpPr>
          <p:cNvPr id="384009" name="Rectangle 9">
            <a:extLst>
              <a:ext uri="{FF2B5EF4-FFF2-40B4-BE49-F238E27FC236}">
                <a16:creationId xmlns:a16="http://schemas.microsoft.com/office/drawing/2014/main" id="{E55708E1-4038-4D59-9029-F62138F9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90888"/>
            <a:ext cx="558800" cy="55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269322" name="Freeform 10">
            <a:extLst>
              <a:ext uri="{FF2B5EF4-FFF2-40B4-BE49-F238E27FC236}">
                <a16:creationId xmlns:a16="http://schemas.microsoft.com/office/drawing/2014/main" id="{81CD7D0A-D956-40AC-9A39-56D711D80473}"/>
              </a:ext>
            </a:extLst>
          </p:cNvPr>
          <p:cNvSpPr>
            <a:spLocks/>
          </p:cNvSpPr>
          <p:nvPr/>
        </p:nvSpPr>
        <p:spPr bwMode="auto">
          <a:xfrm>
            <a:off x="406400" y="3168650"/>
            <a:ext cx="620713" cy="576263"/>
          </a:xfrm>
          <a:custGeom>
            <a:avLst/>
            <a:gdLst/>
            <a:ahLst/>
            <a:cxnLst>
              <a:cxn ang="0">
                <a:pos x="5" y="188"/>
              </a:cxn>
              <a:cxn ang="0">
                <a:pos x="0" y="174"/>
              </a:cxn>
              <a:cxn ang="0">
                <a:pos x="5" y="165"/>
              </a:cxn>
              <a:cxn ang="0">
                <a:pos x="5" y="156"/>
              </a:cxn>
              <a:cxn ang="0">
                <a:pos x="9" y="147"/>
              </a:cxn>
              <a:cxn ang="0">
                <a:pos x="14" y="142"/>
              </a:cxn>
              <a:cxn ang="0">
                <a:pos x="23" y="133"/>
              </a:cxn>
              <a:cxn ang="0">
                <a:pos x="32" y="128"/>
              </a:cxn>
              <a:cxn ang="0">
                <a:pos x="41" y="115"/>
              </a:cxn>
              <a:cxn ang="0">
                <a:pos x="50" y="115"/>
              </a:cxn>
              <a:cxn ang="0">
                <a:pos x="60" y="110"/>
              </a:cxn>
              <a:cxn ang="0">
                <a:pos x="69" y="110"/>
              </a:cxn>
              <a:cxn ang="0">
                <a:pos x="78" y="115"/>
              </a:cxn>
              <a:cxn ang="0">
                <a:pos x="87" y="124"/>
              </a:cxn>
              <a:cxn ang="0">
                <a:pos x="92" y="128"/>
              </a:cxn>
              <a:cxn ang="0">
                <a:pos x="96" y="142"/>
              </a:cxn>
              <a:cxn ang="0">
                <a:pos x="96" y="156"/>
              </a:cxn>
              <a:cxn ang="0">
                <a:pos x="96" y="170"/>
              </a:cxn>
              <a:cxn ang="0">
                <a:pos x="101" y="188"/>
              </a:cxn>
              <a:cxn ang="0">
                <a:pos x="106" y="202"/>
              </a:cxn>
              <a:cxn ang="0">
                <a:pos x="110" y="215"/>
              </a:cxn>
              <a:cxn ang="0">
                <a:pos x="115" y="225"/>
              </a:cxn>
              <a:cxn ang="0">
                <a:pos x="128" y="225"/>
              </a:cxn>
              <a:cxn ang="0">
                <a:pos x="358" y="5"/>
              </a:cxn>
              <a:cxn ang="0">
                <a:pos x="367" y="5"/>
              </a:cxn>
              <a:cxn ang="0">
                <a:pos x="372" y="0"/>
              </a:cxn>
              <a:cxn ang="0">
                <a:pos x="381" y="5"/>
              </a:cxn>
              <a:cxn ang="0">
                <a:pos x="390" y="9"/>
              </a:cxn>
              <a:cxn ang="0">
                <a:pos x="390" y="55"/>
              </a:cxn>
              <a:cxn ang="0">
                <a:pos x="390" y="64"/>
              </a:cxn>
              <a:cxn ang="0">
                <a:pos x="385" y="73"/>
              </a:cxn>
              <a:cxn ang="0">
                <a:pos x="381" y="78"/>
              </a:cxn>
              <a:cxn ang="0">
                <a:pos x="376" y="82"/>
              </a:cxn>
              <a:cxn ang="0">
                <a:pos x="128" y="335"/>
              </a:cxn>
              <a:cxn ang="0">
                <a:pos x="106" y="353"/>
              </a:cxn>
              <a:cxn ang="0">
                <a:pos x="87" y="357"/>
              </a:cxn>
              <a:cxn ang="0">
                <a:pos x="64" y="357"/>
              </a:cxn>
              <a:cxn ang="0">
                <a:pos x="50" y="353"/>
              </a:cxn>
              <a:cxn ang="0">
                <a:pos x="32" y="344"/>
              </a:cxn>
              <a:cxn ang="0">
                <a:pos x="23" y="330"/>
              </a:cxn>
              <a:cxn ang="0">
                <a:pos x="14" y="316"/>
              </a:cxn>
            </a:cxnLst>
            <a:rect l="0" t="0" r="r" b="b"/>
            <a:pathLst>
              <a:path w="391" h="363">
                <a:moveTo>
                  <a:pt x="9" y="302"/>
                </a:moveTo>
                <a:lnTo>
                  <a:pt x="5" y="188"/>
                </a:lnTo>
                <a:lnTo>
                  <a:pt x="0" y="183"/>
                </a:lnTo>
                <a:lnTo>
                  <a:pt x="0" y="174"/>
                </a:lnTo>
                <a:lnTo>
                  <a:pt x="0" y="170"/>
                </a:lnTo>
                <a:lnTo>
                  <a:pt x="5" y="165"/>
                </a:lnTo>
                <a:lnTo>
                  <a:pt x="5" y="160"/>
                </a:lnTo>
                <a:lnTo>
                  <a:pt x="5" y="156"/>
                </a:lnTo>
                <a:lnTo>
                  <a:pt x="5" y="151"/>
                </a:lnTo>
                <a:lnTo>
                  <a:pt x="9" y="147"/>
                </a:lnTo>
                <a:lnTo>
                  <a:pt x="14" y="147"/>
                </a:lnTo>
                <a:lnTo>
                  <a:pt x="14" y="142"/>
                </a:lnTo>
                <a:lnTo>
                  <a:pt x="18" y="137"/>
                </a:lnTo>
                <a:lnTo>
                  <a:pt x="23" y="133"/>
                </a:lnTo>
                <a:lnTo>
                  <a:pt x="28" y="133"/>
                </a:lnTo>
                <a:lnTo>
                  <a:pt x="32" y="128"/>
                </a:lnTo>
                <a:lnTo>
                  <a:pt x="37" y="119"/>
                </a:lnTo>
                <a:lnTo>
                  <a:pt x="41" y="115"/>
                </a:lnTo>
                <a:lnTo>
                  <a:pt x="46" y="115"/>
                </a:lnTo>
                <a:lnTo>
                  <a:pt x="50" y="115"/>
                </a:lnTo>
                <a:lnTo>
                  <a:pt x="55" y="110"/>
                </a:lnTo>
                <a:lnTo>
                  <a:pt x="60" y="110"/>
                </a:lnTo>
                <a:lnTo>
                  <a:pt x="64" y="110"/>
                </a:lnTo>
                <a:lnTo>
                  <a:pt x="69" y="110"/>
                </a:lnTo>
                <a:lnTo>
                  <a:pt x="73" y="115"/>
                </a:lnTo>
                <a:lnTo>
                  <a:pt x="78" y="115"/>
                </a:lnTo>
                <a:lnTo>
                  <a:pt x="87" y="119"/>
                </a:lnTo>
                <a:lnTo>
                  <a:pt x="87" y="124"/>
                </a:lnTo>
                <a:lnTo>
                  <a:pt x="92" y="124"/>
                </a:lnTo>
                <a:lnTo>
                  <a:pt x="92" y="128"/>
                </a:lnTo>
                <a:lnTo>
                  <a:pt x="96" y="137"/>
                </a:lnTo>
                <a:lnTo>
                  <a:pt x="96" y="142"/>
                </a:lnTo>
                <a:lnTo>
                  <a:pt x="96" y="147"/>
                </a:lnTo>
                <a:lnTo>
                  <a:pt x="96" y="156"/>
                </a:lnTo>
                <a:lnTo>
                  <a:pt x="96" y="165"/>
                </a:lnTo>
                <a:lnTo>
                  <a:pt x="96" y="170"/>
                </a:lnTo>
                <a:lnTo>
                  <a:pt x="96" y="179"/>
                </a:lnTo>
                <a:lnTo>
                  <a:pt x="101" y="188"/>
                </a:lnTo>
                <a:lnTo>
                  <a:pt x="101" y="192"/>
                </a:lnTo>
                <a:lnTo>
                  <a:pt x="106" y="202"/>
                </a:lnTo>
                <a:lnTo>
                  <a:pt x="106" y="206"/>
                </a:lnTo>
                <a:lnTo>
                  <a:pt x="110" y="215"/>
                </a:lnTo>
                <a:lnTo>
                  <a:pt x="115" y="220"/>
                </a:lnTo>
                <a:lnTo>
                  <a:pt x="115" y="225"/>
                </a:lnTo>
                <a:lnTo>
                  <a:pt x="119" y="225"/>
                </a:lnTo>
                <a:lnTo>
                  <a:pt x="128" y="225"/>
                </a:lnTo>
                <a:lnTo>
                  <a:pt x="353" y="9"/>
                </a:lnTo>
                <a:lnTo>
                  <a:pt x="358" y="5"/>
                </a:lnTo>
                <a:lnTo>
                  <a:pt x="362" y="5"/>
                </a:lnTo>
                <a:lnTo>
                  <a:pt x="367" y="5"/>
                </a:lnTo>
                <a:lnTo>
                  <a:pt x="367" y="0"/>
                </a:lnTo>
                <a:lnTo>
                  <a:pt x="372" y="0"/>
                </a:lnTo>
                <a:lnTo>
                  <a:pt x="376" y="0"/>
                </a:lnTo>
                <a:lnTo>
                  <a:pt x="381" y="5"/>
                </a:lnTo>
                <a:lnTo>
                  <a:pt x="385" y="5"/>
                </a:lnTo>
                <a:lnTo>
                  <a:pt x="390" y="9"/>
                </a:lnTo>
                <a:lnTo>
                  <a:pt x="390" y="14"/>
                </a:lnTo>
                <a:lnTo>
                  <a:pt x="390" y="55"/>
                </a:lnTo>
                <a:lnTo>
                  <a:pt x="390" y="60"/>
                </a:lnTo>
                <a:lnTo>
                  <a:pt x="390" y="64"/>
                </a:lnTo>
                <a:lnTo>
                  <a:pt x="385" y="69"/>
                </a:lnTo>
                <a:lnTo>
                  <a:pt x="385" y="73"/>
                </a:lnTo>
                <a:lnTo>
                  <a:pt x="385" y="78"/>
                </a:lnTo>
                <a:lnTo>
                  <a:pt x="381" y="78"/>
                </a:lnTo>
                <a:lnTo>
                  <a:pt x="381" y="82"/>
                </a:lnTo>
                <a:lnTo>
                  <a:pt x="376" y="82"/>
                </a:lnTo>
                <a:lnTo>
                  <a:pt x="376" y="87"/>
                </a:lnTo>
                <a:lnTo>
                  <a:pt x="128" y="335"/>
                </a:lnTo>
                <a:lnTo>
                  <a:pt x="115" y="344"/>
                </a:lnTo>
                <a:lnTo>
                  <a:pt x="106" y="353"/>
                </a:lnTo>
                <a:lnTo>
                  <a:pt x="96" y="357"/>
                </a:lnTo>
                <a:lnTo>
                  <a:pt x="87" y="357"/>
                </a:lnTo>
                <a:lnTo>
                  <a:pt x="73" y="362"/>
                </a:lnTo>
                <a:lnTo>
                  <a:pt x="64" y="357"/>
                </a:lnTo>
                <a:lnTo>
                  <a:pt x="60" y="357"/>
                </a:lnTo>
                <a:lnTo>
                  <a:pt x="50" y="353"/>
                </a:lnTo>
                <a:lnTo>
                  <a:pt x="41" y="348"/>
                </a:lnTo>
                <a:lnTo>
                  <a:pt x="32" y="344"/>
                </a:lnTo>
                <a:lnTo>
                  <a:pt x="28" y="335"/>
                </a:lnTo>
                <a:lnTo>
                  <a:pt x="23" y="330"/>
                </a:lnTo>
                <a:lnTo>
                  <a:pt x="14" y="321"/>
                </a:lnTo>
                <a:lnTo>
                  <a:pt x="14" y="316"/>
                </a:lnTo>
                <a:lnTo>
                  <a:pt x="9" y="302"/>
                </a:lnTo>
              </a:path>
            </a:pathLst>
          </a:custGeom>
          <a:solidFill>
            <a:srgbClr val="CC339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folHlink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384011" name="Rectangle 11">
            <a:extLst>
              <a:ext uri="{FF2B5EF4-FFF2-40B4-BE49-F238E27FC236}">
                <a16:creationId xmlns:a16="http://schemas.microsoft.com/office/drawing/2014/main" id="{49A1CF24-9A98-40BD-965C-A6A30E34D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25925"/>
            <a:ext cx="8077200" cy="571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DC0E5"/>
              </a:gs>
            </a:gsLst>
            <a:lin ang="5400000" scaled="1"/>
          </a:gradFill>
          <a:ln>
            <a:noFill/>
          </a:ln>
          <a:effectLst>
            <a:outerShdw dist="53882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marL="2238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fr-FR" altLang="fr-FR" sz="2000" b="1">
                <a:latin typeface="Arial" panose="020B0604020202020204" pitchFamily="34" charset="0"/>
                <a:cs typeface="Times New Roman" panose="02020603050405020304" pitchFamily="18" charset="0"/>
              </a:rPr>
              <a:t>Ajouter une marque dans le journal afin que la base de données </a:t>
            </a:r>
            <a:br>
              <a:rPr lang="fr-FR" altLang="fr-FR" sz="2000" b="1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fr-FR" altLang="fr-FR" sz="2000" b="1">
                <a:latin typeface="Arial" panose="020B0604020202020204" pitchFamily="34" charset="0"/>
                <a:cs typeface="Times New Roman" panose="02020603050405020304" pitchFamily="18" charset="0"/>
              </a:rPr>
              <a:t>soit restaurée jusqu'à un point antérieur au début de l'opération</a:t>
            </a:r>
            <a:r>
              <a:rPr lang="fr-FR" altLang="fr-FR" sz="2000" b="1">
                <a:latin typeface="Arial" panose="020B0604020202020204" pitchFamily="34" charset="0"/>
              </a:rPr>
              <a:t>  </a:t>
            </a:r>
            <a:endParaRPr lang="en-US" altLang="fr-FR" sz="2000" b="1">
              <a:latin typeface="Arial" panose="020B0604020202020204" pitchFamily="34" charset="0"/>
            </a:endParaRPr>
          </a:p>
        </p:txBody>
      </p:sp>
      <p:sp>
        <p:nvSpPr>
          <p:cNvPr id="384012" name="Rectangle 12">
            <a:extLst>
              <a:ext uri="{FF2B5EF4-FFF2-40B4-BE49-F238E27FC236}">
                <a16:creationId xmlns:a16="http://schemas.microsoft.com/office/drawing/2014/main" id="{C6CF4C07-F281-4418-8560-F87BE6FA2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32275"/>
            <a:ext cx="558800" cy="55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269325" name="Freeform 13">
            <a:extLst>
              <a:ext uri="{FF2B5EF4-FFF2-40B4-BE49-F238E27FC236}">
                <a16:creationId xmlns:a16="http://schemas.microsoft.com/office/drawing/2014/main" id="{791A4345-33D4-40A6-9C7C-78B9C28CEAD0}"/>
              </a:ext>
            </a:extLst>
          </p:cNvPr>
          <p:cNvSpPr>
            <a:spLocks/>
          </p:cNvSpPr>
          <p:nvPr/>
        </p:nvSpPr>
        <p:spPr bwMode="auto">
          <a:xfrm>
            <a:off x="406400" y="4110038"/>
            <a:ext cx="620713" cy="576262"/>
          </a:xfrm>
          <a:custGeom>
            <a:avLst/>
            <a:gdLst/>
            <a:ahLst/>
            <a:cxnLst>
              <a:cxn ang="0">
                <a:pos x="5" y="188"/>
              </a:cxn>
              <a:cxn ang="0">
                <a:pos x="0" y="174"/>
              </a:cxn>
              <a:cxn ang="0">
                <a:pos x="5" y="165"/>
              </a:cxn>
              <a:cxn ang="0">
                <a:pos x="5" y="156"/>
              </a:cxn>
              <a:cxn ang="0">
                <a:pos x="9" y="147"/>
              </a:cxn>
              <a:cxn ang="0">
                <a:pos x="14" y="142"/>
              </a:cxn>
              <a:cxn ang="0">
                <a:pos x="23" y="133"/>
              </a:cxn>
              <a:cxn ang="0">
                <a:pos x="32" y="128"/>
              </a:cxn>
              <a:cxn ang="0">
                <a:pos x="41" y="115"/>
              </a:cxn>
              <a:cxn ang="0">
                <a:pos x="50" y="115"/>
              </a:cxn>
              <a:cxn ang="0">
                <a:pos x="60" y="110"/>
              </a:cxn>
              <a:cxn ang="0">
                <a:pos x="69" y="110"/>
              </a:cxn>
              <a:cxn ang="0">
                <a:pos x="78" y="115"/>
              </a:cxn>
              <a:cxn ang="0">
                <a:pos x="87" y="124"/>
              </a:cxn>
              <a:cxn ang="0">
                <a:pos x="92" y="128"/>
              </a:cxn>
              <a:cxn ang="0">
                <a:pos x="96" y="142"/>
              </a:cxn>
              <a:cxn ang="0">
                <a:pos x="96" y="156"/>
              </a:cxn>
              <a:cxn ang="0">
                <a:pos x="96" y="170"/>
              </a:cxn>
              <a:cxn ang="0">
                <a:pos x="101" y="188"/>
              </a:cxn>
              <a:cxn ang="0">
                <a:pos x="106" y="202"/>
              </a:cxn>
              <a:cxn ang="0">
                <a:pos x="110" y="215"/>
              </a:cxn>
              <a:cxn ang="0">
                <a:pos x="115" y="225"/>
              </a:cxn>
              <a:cxn ang="0">
                <a:pos x="128" y="225"/>
              </a:cxn>
              <a:cxn ang="0">
                <a:pos x="358" y="5"/>
              </a:cxn>
              <a:cxn ang="0">
                <a:pos x="367" y="5"/>
              </a:cxn>
              <a:cxn ang="0">
                <a:pos x="372" y="0"/>
              </a:cxn>
              <a:cxn ang="0">
                <a:pos x="381" y="5"/>
              </a:cxn>
              <a:cxn ang="0">
                <a:pos x="390" y="9"/>
              </a:cxn>
              <a:cxn ang="0">
                <a:pos x="390" y="55"/>
              </a:cxn>
              <a:cxn ang="0">
                <a:pos x="390" y="64"/>
              </a:cxn>
              <a:cxn ang="0">
                <a:pos x="385" y="73"/>
              </a:cxn>
              <a:cxn ang="0">
                <a:pos x="381" y="78"/>
              </a:cxn>
              <a:cxn ang="0">
                <a:pos x="376" y="82"/>
              </a:cxn>
              <a:cxn ang="0">
                <a:pos x="128" y="335"/>
              </a:cxn>
              <a:cxn ang="0">
                <a:pos x="106" y="353"/>
              </a:cxn>
              <a:cxn ang="0">
                <a:pos x="87" y="357"/>
              </a:cxn>
              <a:cxn ang="0">
                <a:pos x="64" y="357"/>
              </a:cxn>
              <a:cxn ang="0">
                <a:pos x="50" y="353"/>
              </a:cxn>
              <a:cxn ang="0">
                <a:pos x="32" y="344"/>
              </a:cxn>
              <a:cxn ang="0">
                <a:pos x="23" y="330"/>
              </a:cxn>
              <a:cxn ang="0">
                <a:pos x="14" y="316"/>
              </a:cxn>
            </a:cxnLst>
            <a:rect l="0" t="0" r="r" b="b"/>
            <a:pathLst>
              <a:path w="391" h="363">
                <a:moveTo>
                  <a:pt x="9" y="302"/>
                </a:moveTo>
                <a:lnTo>
                  <a:pt x="5" y="188"/>
                </a:lnTo>
                <a:lnTo>
                  <a:pt x="0" y="183"/>
                </a:lnTo>
                <a:lnTo>
                  <a:pt x="0" y="174"/>
                </a:lnTo>
                <a:lnTo>
                  <a:pt x="0" y="170"/>
                </a:lnTo>
                <a:lnTo>
                  <a:pt x="5" y="165"/>
                </a:lnTo>
                <a:lnTo>
                  <a:pt x="5" y="160"/>
                </a:lnTo>
                <a:lnTo>
                  <a:pt x="5" y="156"/>
                </a:lnTo>
                <a:lnTo>
                  <a:pt x="5" y="151"/>
                </a:lnTo>
                <a:lnTo>
                  <a:pt x="9" y="147"/>
                </a:lnTo>
                <a:lnTo>
                  <a:pt x="14" y="147"/>
                </a:lnTo>
                <a:lnTo>
                  <a:pt x="14" y="142"/>
                </a:lnTo>
                <a:lnTo>
                  <a:pt x="18" y="137"/>
                </a:lnTo>
                <a:lnTo>
                  <a:pt x="23" y="133"/>
                </a:lnTo>
                <a:lnTo>
                  <a:pt x="28" y="133"/>
                </a:lnTo>
                <a:lnTo>
                  <a:pt x="32" y="128"/>
                </a:lnTo>
                <a:lnTo>
                  <a:pt x="37" y="119"/>
                </a:lnTo>
                <a:lnTo>
                  <a:pt x="41" y="115"/>
                </a:lnTo>
                <a:lnTo>
                  <a:pt x="46" y="115"/>
                </a:lnTo>
                <a:lnTo>
                  <a:pt x="50" y="115"/>
                </a:lnTo>
                <a:lnTo>
                  <a:pt x="55" y="110"/>
                </a:lnTo>
                <a:lnTo>
                  <a:pt x="60" y="110"/>
                </a:lnTo>
                <a:lnTo>
                  <a:pt x="64" y="110"/>
                </a:lnTo>
                <a:lnTo>
                  <a:pt x="69" y="110"/>
                </a:lnTo>
                <a:lnTo>
                  <a:pt x="73" y="115"/>
                </a:lnTo>
                <a:lnTo>
                  <a:pt x="78" y="115"/>
                </a:lnTo>
                <a:lnTo>
                  <a:pt x="87" y="119"/>
                </a:lnTo>
                <a:lnTo>
                  <a:pt x="87" y="124"/>
                </a:lnTo>
                <a:lnTo>
                  <a:pt x="92" y="124"/>
                </a:lnTo>
                <a:lnTo>
                  <a:pt x="92" y="128"/>
                </a:lnTo>
                <a:lnTo>
                  <a:pt x="96" y="137"/>
                </a:lnTo>
                <a:lnTo>
                  <a:pt x="96" y="142"/>
                </a:lnTo>
                <a:lnTo>
                  <a:pt x="96" y="147"/>
                </a:lnTo>
                <a:lnTo>
                  <a:pt x="96" y="156"/>
                </a:lnTo>
                <a:lnTo>
                  <a:pt x="96" y="165"/>
                </a:lnTo>
                <a:lnTo>
                  <a:pt x="96" y="170"/>
                </a:lnTo>
                <a:lnTo>
                  <a:pt x="96" y="179"/>
                </a:lnTo>
                <a:lnTo>
                  <a:pt x="101" y="188"/>
                </a:lnTo>
                <a:lnTo>
                  <a:pt x="101" y="192"/>
                </a:lnTo>
                <a:lnTo>
                  <a:pt x="106" y="202"/>
                </a:lnTo>
                <a:lnTo>
                  <a:pt x="106" y="206"/>
                </a:lnTo>
                <a:lnTo>
                  <a:pt x="110" y="215"/>
                </a:lnTo>
                <a:lnTo>
                  <a:pt x="115" y="220"/>
                </a:lnTo>
                <a:lnTo>
                  <a:pt x="115" y="225"/>
                </a:lnTo>
                <a:lnTo>
                  <a:pt x="119" y="225"/>
                </a:lnTo>
                <a:lnTo>
                  <a:pt x="128" y="225"/>
                </a:lnTo>
                <a:lnTo>
                  <a:pt x="353" y="9"/>
                </a:lnTo>
                <a:lnTo>
                  <a:pt x="358" y="5"/>
                </a:lnTo>
                <a:lnTo>
                  <a:pt x="362" y="5"/>
                </a:lnTo>
                <a:lnTo>
                  <a:pt x="367" y="5"/>
                </a:lnTo>
                <a:lnTo>
                  <a:pt x="367" y="0"/>
                </a:lnTo>
                <a:lnTo>
                  <a:pt x="372" y="0"/>
                </a:lnTo>
                <a:lnTo>
                  <a:pt x="376" y="0"/>
                </a:lnTo>
                <a:lnTo>
                  <a:pt x="381" y="5"/>
                </a:lnTo>
                <a:lnTo>
                  <a:pt x="385" y="5"/>
                </a:lnTo>
                <a:lnTo>
                  <a:pt x="390" y="9"/>
                </a:lnTo>
                <a:lnTo>
                  <a:pt x="390" y="14"/>
                </a:lnTo>
                <a:lnTo>
                  <a:pt x="390" y="55"/>
                </a:lnTo>
                <a:lnTo>
                  <a:pt x="390" y="60"/>
                </a:lnTo>
                <a:lnTo>
                  <a:pt x="390" y="64"/>
                </a:lnTo>
                <a:lnTo>
                  <a:pt x="385" y="69"/>
                </a:lnTo>
                <a:lnTo>
                  <a:pt x="385" y="73"/>
                </a:lnTo>
                <a:lnTo>
                  <a:pt x="385" y="78"/>
                </a:lnTo>
                <a:lnTo>
                  <a:pt x="381" y="78"/>
                </a:lnTo>
                <a:lnTo>
                  <a:pt x="381" y="82"/>
                </a:lnTo>
                <a:lnTo>
                  <a:pt x="376" y="82"/>
                </a:lnTo>
                <a:lnTo>
                  <a:pt x="376" y="87"/>
                </a:lnTo>
                <a:lnTo>
                  <a:pt x="128" y="335"/>
                </a:lnTo>
                <a:lnTo>
                  <a:pt x="115" y="344"/>
                </a:lnTo>
                <a:lnTo>
                  <a:pt x="106" y="353"/>
                </a:lnTo>
                <a:lnTo>
                  <a:pt x="96" y="357"/>
                </a:lnTo>
                <a:lnTo>
                  <a:pt x="87" y="357"/>
                </a:lnTo>
                <a:lnTo>
                  <a:pt x="73" y="362"/>
                </a:lnTo>
                <a:lnTo>
                  <a:pt x="64" y="357"/>
                </a:lnTo>
                <a:lnTo>
                  <a:pt x="60" y="357"/>
                </a:lnTo>
                <a:lnTo>
                  <a:pt x="50" y="353"/>
                </a:lnTo>
                <a:lnTo>
                  <a:pt x="41" y="348"/>
                </a:lnTo>
                <a:lnTo>
                  <a:pt x="32" y="344"/>
                </a:lnTo>
                <a:lnTo>
                  <a:pt x="28" y="335"/>
                </a:lnTo>
                <a:lnTo>
                  <a:pt x="23" y="330"/>
                </a:lnTo>
                <a:lnTo>
                  <a:pt x="14" y="321"/>
                </a:lnTo>
                <a:lnTo>
                  <a:pt x="14" y="316"/>
                </a:lnTo>
                <a:lnTo>
                  <a:pt x="9" y="302"/>
                </a:lnTo>
              </a:path>
            </a:pathLst>
          </a:custGeom>
          <a:solidFill>
            <a:srgbClr val="CC339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folHlink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384014" name="Rectangle 14">
            <a:extLst>
              <a:ext uri="{FF2B5EF4-FFF2-40B4-BE49-F238E27FC236}">
                <a16:creationId xmlns:a16="http://schemas.microsoft.com/office/drawing/2014/main" id="{79E9E6E8-C014-4197-AB3F-D8AB2AEF4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67313"/>
            <a:ext cx="8077200" cy="571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DC0E5"/>
              </a:gs>
            </a:gsLst>
            <a:lin ang="5400000" scaled="1"/>
          </a:gradFill>
          <a:ln>
            <a:noFill/>
          </a:ln>
          <a:effectLst>
            <a:outerShdw dist="53882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marL="2238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fr-FR" altLang="fr-FR" sz="2000" b="1">
                <a:latin typeface="Arial" panose="020B0604020202020204" pitchFamily="34" charset="0"/>
                <a:cs typeface="Times New Roman" panose="02020603050405020304" pitchFamily="18" charset="0"/>
              </a:rPr>
              <a:t>Testez régulièrement vos fichiers de sauvegarde à l'aide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fr-FR" altLang="fr-FR" sz="2000" b="1">
                <a:latin typeface="Arial" panose="020B0604020202020204" pitchFamily="34" charset="0"/>
                <a:cs typeface="Times New Roman" panose="02020603050405020304" pitchFamily="18" charset="0"/>
              </a:rPr>
              <a:t>de l'instruction RESTORE VERIFYONLY</a:t>
            </a:r>
            <a:r>
              <a:rPr lang="fr-FR" altLang="fr-FR" sz="2000" b="1">
                <a:latin typeface="Arial" panose="020B0604020202020204" pitchFamily="34" charset="0"/>
              </a:rPr>
              <a:t> </a:t>
            </a:r>
            <a:endParaRPr lang="en-US" altLang="fr-FR" sz="2000" b="1">
              <a:latin typeface="Arial" panose="020B0604020202020204" pitchFamily="34" charset="0"/>
            </a:endParaRPr>
          </a:p>
        </p:txBody>
      </p:sp>
      <p:sp>
        <p:nvSpPr>
          <p:cNvPr id="384015" name="Rectangle 15">
            <a:extLst>
              <a:ext uri="{FF2B5EF4-FFF2-40B4-BE49-F238E27FC236}">
                <a16:creationId xmlns:a16="http://schemas.microsoft.com/office/drawing/2014/main" id="{A8D47A64-F4B0-4AE3-854F-C8C831227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173663"/>
            <a:ext cx="558800" cy="55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fr-FR" sz="1800"/>
          </a:p>
        </p:txBody>
      </p:sp>
      <p:sp>
        <p:nvSpPr>
          <p:cNvPr id="269328" name="Freeform 16">
            <a:extLst>
              <a:ext uri="{FF2B5EF4-FFF2-40B4-BE49-F238E27FC236}">
                <a16:creationId xmlns:a16="http://schemas.microsoft.com/office/drawing/2014/main" id="{DE8DD08A-C876-4D7E-9022-D9A62722D351}"/>
              </a:ext>
            </a:extLst>
          </p:cNvPr>
          <p:cNvSpPr>
            <a:spLocks/>
          </p:cNvSpPr>
          <p:nvPr/>
        </p:nvSpPr>
        <p:spPr bwMode="auto">
          <a:xfrm>
            <a:off x="406400" y="5051425"/>
            <a:ext cx="620713" cy="576263"/>
          </a:xfrm>
          <a:custGeom>
            <a:avLst/>
            <a:gdLst/>
            <a:ahLst/>
            <a:cxnLst>
              <a:cxn ang="0">
                <a:pos x="5" y="188"/>
              </a:cxn>
              <a:cxn ang="0">
                <a:pos x="0" y="174"/>
              </a:cxn>
              <a:cxn ang="0">
                <a:pos x="5" y="165"/>
              </a:cxn>
              <a:cxn ang="0">
                <a:pos x="5" y="156"/>
              </a:cxn>
              <a:cxn ang="0">
                <a:pos x="9" y="147"/>
              </a:cxn>
              <a:cxn ang="0">
                <a:pos x="14" y="142"/>
              </a:cxn>
              <a:cxn ang="0">
                <a:pos x="23" y="133"/>
              </a:cxn>
              <a:cxn ang="0">
                <a:pos x="32" y="128"/>
              </a:cxn>
              <a:cxn ang="0">
                <a:pos x="41" y="115"/>
              </a:cxn>
              <a:cxn ang="0">
                <a:pos x="50" y="115"/>
              </a:cxn>
              <a:cxn ang="0">
                <a:pos x="60" y="110"/>
              </a:cxn>
              <a:cxn ang="0">
                <a:pos x="69" y="110"/>
              </a:cxn>
              <a:cxn ang="0">
                <a:pos x="78" y="115"/>
              </a:cxn>
              <a:cxn ang="0">
                <a:pos x="87" y="124"/>
              </a:cxn>
              <a:cxn ang="0">
                <a:pos x="92" y="128"/>
              </a:cxn>
              <a:cxn ang="0">
                <a:pos x="96" y="142"/>
              </a:cxn>
              <a:cxn ang="0">
                <a:pos x="96" y="156"/>
              </a:cxn>
              <a:cxn ang="0">
                <a:pos x="96" y="170"/>
              </a:cxn>
              <a:cxn ang="0">
                <a:pos x="101" y="188"/>
              </a:cxn>
              <a:cxn ang="0">
                <a:pos x="106" y="202"/>
              </a:cxn>
              <a:cxn ang="0">
                <a:pos x="110" y="215"/>
              </a:cxn>
              <a:cxn ang="0">
                <a:pos x="115" y="225"/>
              </a:cxn>
              <a:cxn ang="0">
                <a:pos x="128" y="225"/>
              </a:cxn>
              <a:cxn ang="0">
                <a:pos x="358" y="5"/>
              </a:cxn>
              <a:cxn ang="0">
                <a:pos x="367" y="5"/>
              </a:cxn>
              <a:cxn ang="0">
                <a:pos x="372" y="0"/>
              </a:cxn>
              <a:cxn ang="0">
                <a:pos x="381" y="5"/>
              </a:cxn>
              <a:cxn ang="0">
                <a:pos x="390" y="9"/>
              </a:cxn>
              <a:cxn ang="0">
                <a:pos x="390" y="55"/>
              </a:cxn>
              <a:cxn ang="0">
                <a:pos x="390" y="64"/>
              </a:cxn>
              <a:cxn ang="0">
                <a:pos x="385" y="73"/>
              </a:cxn>
              <a:cxn ang="0">
                <a:pos x="381" y="78"/>
              </a:cxn>
              <a:cxn ang="0">
                <a:pos x="376" y="82"/>
              </a:cxn>
              <a:cxn ang="0">
                <a:pos x="128" y="335"/>
              </a:cxn>
              <a:cxn ang="0">
                <a:pos x="106" y="353"/>
              </a:cxn>
              <a:cxn ang="0">
                <a:pos x="87" y="357"/>
              </a:cxn>
              <a:cxn ang="0">
                <a:pos x="64" y="357"/>
              </a:cxn>
              <a:cxn ang="0">
                <a:pos x="50" y="353"/>
              </a:cxn>
              <a:cxn ang="0">
                <a:pos x="32" y="344"/>
              </a:cxn>
              <a:cxn ang="0">
                <a:pos x="23" y="330"/>
              </a:cxn>
              <a:cxn ang="0">
                <a:pos x="14" y="316"/>
              </a:cxn>
            </a:cxnLst>
            <a:rect l="0" t="0" r="r" b="b"/>
            <a:pathLst>
              <a:path w="391" h="363">
                <a:moveTo>
                  <a:pt x="9" y="302"/>
                </a:moveTo>
                <a:lnTo>
                  <a:pt x="5" y="188"/>
                </a:lnTo>
                <a:lnTo>
                  <a:pt x="0" y="183"/>
                </a:lnTo>
                <a:lnTo>
                  <a:pt x="0" y="174"/>
                </a:lnTo>
                <a:lnTo>
                  <a:pt x="0" y="170"/>
                </a:lnTo>
                <a:lnTo>
                  <a:pt x="5" y="165"/>
                </a:lnTo>
                <a:lnTo>
                  <a:pt x="5" y="160"/>
                </a:lnTo>
                <a:lnTo>
                  <a:pt x="5" y="156"/>
                </a:lnTo>
                <a:lnTo>
                  <a:pt x="5" y="151"/>
                </a:lnTo>
                <a:lnTo>
                  <a:pt x="9" y="147"/>
                </a:lnTo>
                <a:lnTo>
                  <a:pt x="14" y="147"/>
                </a:lnTo>
                <a:lnTo>
                  <a:pt x="14" y="142"/>
                </a:lnTo>
                <a:lnTo>
                  <a:pt x="18" y="137"/>
                </a:lnTo>
                <a:lnTo>
                  <a:pt x="23" y="133"/>
                </a:lnTo>
                <a:lnTo>
                  <a:pt x="28" y="133"/>
                </a:lnTo>
                <a:lnTo>
                  <a:pt x="32" y="128"/>
                </a:lnTo>
                <a:lnTo>
                  <a:pt x="37" y="119"/>
                </a:lnTo>
                <a:lnTo>
                  <a:pt x="41" y="115"/>
                </a:lnTo>
                <a:lnTo>
                  <a:pt x="46" y="115"/>
                </a:lnTo>
                <a:lnTo>
                  <a:pt x="50" y="115"/>
                </a:lnTo>
                <a:lnTo>
                  <a:pt x="55" y="110"/>
                </a:lnTo>
                <a:lnTo>
                  <a:pt x="60" y="110"/>
                </a:lnTo>
                <a:lnTo>
                  <a:pt x="64" y="110"/>
                </a:lnTo>
                <a:lnTo>
                  <a:pt x="69" y="110"/>
                </a:lnTo>
                <a:lnTo>
                  <a:pt x="73" y="115"/>
                </a:lnTo>
                <a:lnTo>
                  <a:pt x="78" y="115"/>
                </a:lnTo>
                <a:lnTo>
                  <a:pt x="87" y="119"/>
                </a:lnTo>
                <a:lnTo>
                  <a:pt x="87" y="124"/>
                </a:lnTo>
                <a:lnTo>
                  <a:pt x="92" y="124"/>
                </a:lnTo>
                <a:lnTo>
                  <a:pt x="92" y="128"/>
                </a:lnTo>
                <a:lnTo>
                  <a:pt x="96" y="137"/>
                </a:lnTo>
                <a:lnTo>
                  <a:pt x="96" y="142"/>
                </a:lnTo>
                <a:lnTo>
                  <a:pt x="96" y="147"/>
                </a:lnTo>
                <a:lnTo>
                  <a:pt x="96" y="156"/>
                </a:lnTo>
                <a:lnTo>
                  <a:pt x="96" y="165"/>
                </a:lnTo>
                <a:lnTo>
                  <a:pt x="96" y="170"/>
                </a:lnTo>
                <a:lnTo>
                  <a:pt x="96" y="179"/>
                </a:lnTo>
                <a:lnTo>
                  <a:pt x="101" y="188"/>
                </a:lnTo>
                <a:lnTo>
                  <a:pt x="101" y="192"/>
                </a:lnTo>
                <a:lnTo>
                  <a:pt x="106" y="202"/>
                </a:lnTo>
                <a:lnTo>
                  <a:pt x="106" y="206"/>
                </a:lnTo>
                <a:lnTo>
                  <a:pt x="110" y="215"/>
                </a:lnTo>
                <a:lnTo>
                  <a:pt x="115" y="220"/>
                </a:lnTo>
                <a:lnTo>
                  <a:pt x="115" y="225"/>
                </a:lnTo>
                <a:lnTo>
                  <a:pt x="119" y="225"/>
                </a:lnTo>
                <a:lnTo>
                  <a:pt x="128" y="225"/>
                </a:lnTo>
                <a:lnTo>
                  <a:pt x="353" y="9"/>
                </a:lnTo>
                <a:lnTo>
                  <a:pt x="358" y="5"/>
                </a:lnTo>
                <a:lnTo>
                  <a:pt x="362" y="5"/>
                </a:lnTo>
                <a:lnTo>
                  <a:pt x="367" y="5"/>
                </a:lnTo>
                <a:lnTo>
                  <a:pt x="367" y="0"/>
                </a:lnTo>
                <a:lnTo>
                  <a:pt x="372" y="0"/>
                </a:lnTo>
                <a:lnTo>
                  <a:pt x="376" y="0"/>
                </a:lnTo>
                <a:lnTo>
                  <a:pt x="381" y="5"/>
                </a:lnTo>
                <a:lnTo>
                  <a:pt x="385" y="5"/>
                </a:lnTo>
                <a:lnTo>
                  <a:pt x="390" y="9"/>
                </a:lnTo>
                <a:lnTo>
                  <a:pt x="390" y="14"/>
                </a:lnTo>
                <a:lnTo>
                  <a:pt x="390" y="55"/>
                </a:lnTo>
                <a:lnTo>
                  <a:pt x="390" y="60"/>
                </a:lnTo>
                <a:lnTo>
                  <a:pt x="390" y="64"/>
                </a:lnTo>
                <a:lnTo>
                  <a:pt x="385" y="69"/>
                </a:lnTo>
                <a:lnTo>
                  <a:pt x="385" y="73"/>
                </a:lnTo>
                <a:lnTo>
                  <a:pt x="385" y="78"/>
                </a:lnTo>
                <a:lnTo>
                  <a:pt x="381" y="78"/>
                </a:lnTo>
                <a:lnTo>
                  <a:pt x="381" y="82"/>
                </a:lnTo>
                <a:lnTo>
                  <a:pt x="376" y="82"/>
                </a:lnTo>
                <a:lnTo>
                  <a:pt x="376" y="87"/>
                </a:lnTo>
                <a:lnTo>
                  <a:pt x="128" y="335"/>
                </a:lnTo>
                <a:lnTo>
                  <a:pt x="115" y="344"/>
                </a:lnTo>
                <a:lnTo>
                  <a:pt x="106" y="353"/>
                </a:lnTo>
                <a:lnTo>
                  <a:pt x="96" y="357"/>
                </a:lnTo>
                <a:lnTo>
                  <a:pt x="87" y="357"/>
                </a:lnTo>
                <a:lnTo>
                  <a:pt x="73" y="362"/>
                </a:lnTo>
                <a:lnTo>
                  <a:pt x="64" y="357"/>
                </a:lnTo>
                <a:lnTo>
                  <a:pt x="60" y="357"/>
                </a:lnTo>
                <a:lnTo>
                  <a:pt x="50" y="353"/>
                </a:lnTo>
                <a:lnTo>
                  <a:pt x="41" y="348"/>
                </a:lnTo>
                <a:lnTo>
                  <a:pt x="32" y="344"/>
                </a:lnTo>
                <a:lnTo>
                  <a:pt x="28" y="335"/>
                </a:lnTo>
                <a:lnTo>
                  <a:pt x="23" y="330"/>
                </a:lnTo>
                <a:lnTo>
                  <a:pt x="14" y="321"/>
                </a:lnTo>
                <a:lnTo>
                  <a:pt x="14" y="316"/>
                </a:lnTo>
                <a:lnTo>
                  <a:pt x="9" y="302"/>
                </a:lnTo>
              </a:path>
            </a:pathLst>
          </a:custGeom>
          <a:solidFill>
            <a:srgbClr val="CC339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folHlink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384017" name="Rectangle 17">
            <a:extLst>
              <a:ext uri="{FF2B5EF4-FFF2-40B4-BE49-F238E27FC236}">
                <a16:creationId xmlns:a16="http://schemas.microsoft.com/office/drawing/2014/main" id="{9CC8A5FF-BC16-44C6-B676-B6A568482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150813"/>
            <a:ext cx="8189913" cy="841375"/>
          </a:xfrm>
        </p:spPr>
        <p:txBody>
          <a:bodyPr/>
          <a:lstStyle/>
          <a:p>
            <a:pPr eaLnBrk="1" hangingPunct="1"/>
            <a:r>
              <a:rPr lang="fr-FR" altLang="fr-FR" sz="3800" b="1">
                <a:cs typeface="Times New Roman" panose="02020603050405020304" pitchFamily="18" charset="0"/>
              </a:rPr>
              <a:t>Conseils pratiques</a:t>
            </a:r>
            <a:r>
              <a:rPr lang="fr-FR" altLang="fr-FR" sz="3800" b="1"/>
              <a:t> </a:t>
            </a:r>
            <a:endParaRPr lang="en-US" altLang="fr-FR" sz="3800" b="1"/>
          </a:p>
        </p:txBody>
      </p:sp>
      <p:sp>
        <p:nvSpPr>
          <p:cNvPr id="384018" name="Espace réservé du numéro de diapositive 2">
            <a:extLst>
              <a:ext uri="{FF2B5EF4-FFF2-40B4-BE49-F238E27FC236}">
                <a16:creationId xmlns:a16="http://schemas.microsoft.com/office/drawing/2014/main" id="{653DA466-FD21-4FA2-9B4B-3ADEEDB324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0C52E7-ADF0-42C8-9978-83848C051DD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84019" name="Espace réservé de la date 3">
            <a:extLst>
              <a:ext uri="{FF2B5EF4-FFF2-40B4-BE49-F238E27FC236}">
                <a16:creationId xmlns:a16="http://schemas.microsoft.com/office/drawing/2014/main" id="{13037C91-58A9-482F-B9A6-085F0E6EF7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ous-titre 2">
            <a:extLst>
              <a:ext uri="{FF2B5EF4-FFF2-40B4-BE49-F238E27FC236}">
                <a16:creationId xmlns:a16="http://schemas.microsoft.com/office/drawing/2014/main" id="{51665D16-FD69-4675-ABBC-9A2FA0EF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71438"/>
            <a:ext cx="8229600" cy="836612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fr-FR" altLang="fr-FR" sz="4000" b="1">
                <a:solidFill>
                  <a:srgbClr val="000000"/>
                </a:solidFill>
              </a:rPr>
              <a:t>1.3 Bases de données SQL Server</a:t>
            </a:r>
            <a:endParaRPr lang="fr-FR" altLang="fr-FR" b="1"/>
          </a:p>
        </p:txBody>
      </p:sp>
      <p:sp>
        <p:nvSpPr>
          <p:cNvPr id="46083" name="Espace réservé du numéro de diapositive 3">
            <a:extLst>
              <a:ext uri="{FF2B5EF4-FFF2-40B4-BE49-F238E27FC236}">
                <a16:creationId xmlns:a16="http://schemas.microsoft.com/office/drawing/2014/main" id="{3CBA75F1-4110-415B-AFE0-6037085A9F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7DACE8-0A13-4B18-B4F2-D5F4CCB4478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46084" name="Espace réservé du contenu 4">
            <a:extLst>
              <a:ext uri="{FF2B5EF4-FFF2-40B4-BE49-F238E27FC236}">
                <a16:creationId xmlns:a16="http://schemas.microsoft.com/office/drawing/2014/main" id="{6A6C8327-CD07-4584-9E72-3F76B595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908050"/>
            <a:ext cx="8429625" cy="53070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b="1" u="sng"/>
              <a:t>Exemples: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 b="1" u="sng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b="1" i="1">
                <a:solidFill>
                  <a:srgbClr val="C00000"/>
                </a:solidFill>
              </a:rPr>
              <a:t>SELECT * FROM INFORMATION_SCHEMA.TABLES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 sz="2000" b="1" i="1"/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>
                <a:sym typeface="Wingdings" panose="05000000000000000000" pitchFamily="2" charset="2"/>
              </a:rPr>
              <a:t>  interroge une vue de schémas d’informations afin d’extraire la liste des tables d’une BD</a:t>
            </a:r>
            <a:endParaRPr lang="fr-FR" altLang="fr-FR"/>
          </a:p>
        </p:txBody>
      </p:sp>
      <p:sp>
        <p:nvSpPr>
          <p:cNvPr id="46085" name="Espace réservé de la date 2">
            <a:extLst>
              <a:ext uri="{FF2B5EF4-FFF2-40B4-BE49-F238E27FC236}">
                <a16:creationId xmlns:a16="http://schemas.microsoft.com/office/drawing/2014/main" id="{8B60C535-781C-41E1-9214-11B05FE985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u contenu 4">
            <a:extLst>
              <a:ext uri="{FF2B5EF4-FFF2-40B4-BE49-F238E27FC236}">
                <a16:creationId xmlns:a16="http://schemas.microsoft.com/office/drawing/2014/main" id="{90369297-3956-46A2-8B71-4BEE6D32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3600"/>
              <a:t>1.1 Présentation de SQL Server</a:t>
            </a: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3600"/>
              <a:t>1.2 Intégration de SQL Server</a:t>
            </a: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3600"/>
              <a:t>1.3 Bases de données SQL Server</a:t>
            </a: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4000" b="1">
                <a:solidFill>
                  <a:srgbClr val="C00000"/>
                </a:solidFill>
              </a:rPr>
              <a:t>1.4 Sécurité de SQL Server</a:t>
            </a: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3600"/>
              <a:t>1.5 Utilisation de SQL Server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94E9B6F-2794-4E66-BACC-308EDF707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1. Vue d’ensemble de SQL-Server</a:t>
            </a:r>
          </a:p>
        </p:txBody>
      </p:sp>
      <p:sp>
        <p:nvSpPr>
          <p:cNvPr id="47108" name="Espace réservé du numéro de diapositive 3">
            <a:extLst>
              <a:ext uri="{FF2B5EF4-FFF2-40B4-BE49-F238E27FC236}">
                <a16:creationId xmlns:a16="http://schemas.microsoft.com/office/drawing/2014/main" id="{CF979993-5702-489E-A45E-15055EC605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4A38E1-0A95-497B-B391-11307E62EA7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47109" name="Espace réservé de la date 2">
            <a:extLst>
              <a:ext uri="{FF2B5EF4-FFF2-40B4-BE49-F238E27FC236}">
                <a16:creationId xmlns:a16="http://schemas.microsoft.com/office/drawing/2014/main" id="{B89574CA-3171-4F66-94AB-41797EA7B8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15826FE0-2B39-458D-A207-CA8FD88FE0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215900"/>
            <a:ext cx="8229600" cy="765175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1.4 Sécurité de SQL Server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48131" name="Espace réservé du numéro de diapositive 3">
            <a:extLst>
              <a:ext uri="{FF2B5EF4-FFF2-40B4-BE49-F238E27FC236}">
                <a16:creationId xmlns:a16="http://schemas.microsoft.com/office/drawing/2014/main" id="{6703E914-D98B-4A4B-B51C-F0C29A3A9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A86829-2C57-474E-B882-0C1C81D15C2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48132" name="Espace réservé du contenu 4">
            <a:extLst>
              <a:ext uri="{FF2B5EF4-FFF2-40B4-BE49-F238E27FC236}">
                <a16:creationId xmlns:a16="http://schemas.microsoft.com/office/drawing/2014/main" id="{DBB1D08E-DFA2-437C-9266-E721D26DC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96975"/>
            <a:ext cx="8713788" cy="47529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0" indent="0" eaLnBrk="1" hangingPunct="1">
              <a:lnSpc>
                <a:spcPct val="19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600"/>
              <a:t> Authentification des comptes de connexion</a:t>
            </a:r>
          </a:p>
          <a:p>
            <a:pPr marL="0" indent="0" eaLnBrk="1" hangingPunct="1">
              <a:lnSpc>
                <a:spcPct val="19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600"/>
              <a:t> Rôles et comptes d’utilisateur de BD</a:t>
            </a:r>
          </a:p>
          <a:p>
            <a:pPr marL="0" indent="0" eaLnBrk="1" hangingPunct="1">
              <a:lnSpc>
                <a:spcPct val="19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600"/>
              <a:t> Types de rôles</a:t>
            </a:r>
          </a:p>
          <a:p>
            <a:pPr marL="0" indent="0" eaLnBrk="1" hangingPunct="1">
              <a:lnSpc>
                <a:spcPct val="19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600"/>
              <a:t> Validation des autorisations</a:t>
            </a:r>
          </a:p>
        </p:txBody>
      </p:sp>
      <p:sp>
        <p:nvSpPr>
          <p:cNvPr id="48133" name="Espace réservé de la date 2">
            <a:extLst>
              <a:ext uri="{FF2B5EF4-FFF2-40B4-BE49-F238E27FC236}">
                <a16:creationId xmlns:a16="http://schemas.microsoft.com/office/drawing/2014/main" id="{E19A6869-9F9D-4E92-8675-5D12B855A8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u numéro de diapositive 3">
            <a:extLst>
              <a:ext uri="{FF2B5EF4-FFF2-40B4-BE49-F238E27FC236}">
                <a16:creationId xmlns:a16="http://schemas.microsoft.com/office/drawing/2014/main" id="{D9DF5E07-317F-44BF-9EB4-A66C35CED1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08A78B-2399-4ED0-93B4-546E93B869D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49155" name="Espace réservé du contenu 4">
            <a:extLst>
              <a:ext uri="{FF2B5EF4-FFF2-40B4-BE49-F238E27FC236}">
                <a16:creationId xmlns:a16="http://schemas.microsoft.com/office/drawing/2014/main" id="{3CD833BD-F56A-4760-BC87-16C9B528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88913"/>
            <a:ext cx="8429625" cy="1079500"/>
          </a:xfrm>
        </p:spPr>
        <p:txBody>
          <a:bodyPr lIns="36000" tIns="36000" rIns="36000" bIns="36000"/>
          <a:lstStyle/>
          <a:p>
            <a:pPr marL="0" indent="0" algn="ctr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4000" b="1"/>
              <a:t> 1.4 Sécurité de SQL Server</a:t>
            </a:r>
          </a:p>
          <a:p>
            <a:pPr marL="0" indent="0" algn="ctr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 b="1">
                <a:solidFill>
                  <a:srgbClr val="C00000"/>
                </a:solidFill>
              </a:rPr>
              <a:t>Authentification des comptes de connexion</a:t>
            </a:r>
          </a:p>
        </p:txBody>
      </p:sp>
      <p:sp>
        <p:nvSpPr>
          <p:cNvPr id="49156" name="Espace réservé du contenu 4">
            <a:extLst>
              <a:ext uri="{FF2B5EF4-FFF2-40B4-BE49-F238E27FC236}">
                <a16:creationId xmlns:a16="http://schemas.microsoft.com/office/drawing/2014/main" id="{4113B6B8-19D2-42A0-8E74-DBBB7475914D}"/>
              </a:ext>
            </a:extLst>
          </p:cNvPr>
          <p:cNvSpPr txBox="1">
            <a:spLocks/>
          </p:cNvSpPr>
          <p:nvPr/>
        </p:nvSpPr>
        <p:spPr bwMode="auto">
          <a:xfrm>
            <a:off x="611188" y="1341438"/>
            <a:ext cx="7848600" cy="482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 b="1"/>
              <a:t>Authentification Windows </a:t>
            </a:r>
            <a:r>
              <a:rPr lang="fr-FR" altLang="fr-FR" sz="3600"/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/>
              <a:t>     - compte user ou groupe Windows 2000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fr-FR" altLang="fr-FR" sz="10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fr-FR" altLang="fr-FR" sz="3600" b="1"/>
              <a:t>Authentification SQL Server </a:t>
            </a:r>
            <a:r>
              <a:rPr lang="fr-FR" altLang="fr-FR" sz="3600"/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fr-FR" altLang="fr-FR" sz="3400"/>
              <a:t>     - compte d’ouverture de session SQL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fr-FR" altLang="fr-FR" sz="3400"/>
              <a:t>	Server et mot de passe</a:t>
            </a:r>
          </a:p>
        </p:txBody>
      </p:sp>
      <p:sp>
        <p:nvSpPr>
          <p:cNvPr id="49157" name="Espace réservé de la date 2">
            <a:extLst>
              <a:ext uri="{FF2B5EF4-FFF2-40B4-BE49-F238E27FC236}">
                <a16:creationId xmlns:a16="http://schemas.microsoft.com/office/drawing/2014/main" id="{6B9B9907-065B-4035-936A-D06B4AA522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4">
            <a:extLst>
              <a:ext uri="{FF2B5EF4-FFF2-40B4-BE49-F238E27FC236}">
                <a16:creationId xmlns:a16="http://schemas.microsoft.com/office/drawing/2014/main" id="{F794B316-A3F0-4B28-9839-90392245C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125538"/>
            <a:ext cx="7886700" cy="523240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514350" indent="-51435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b="1" u="sng"/>
              <a:t>SGBD relationnel qui gère 2 types de BD :</a:t>
            </a:r>
          </a:p>
          <a:p>
            <a:pPr marL="514350" indent="-51435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 b="1"/>
              <a:t> </a:t>
            </a:r>
            <a:r>
              <a:rPr lang="fr-FR" altLang="fr-FR" sz="3000" b="1">
                <a:solidFill>
                  <a:srgbClr val="C00000"/>
                </a:solidFill>
              </a:rPr>
              <a:t>OLAP</a:t>
            </a:r>
            <a:r>
              <a:rPr lang="fr-FR" altLang="fr-FR" sz="3000">
                <a:solidFill>
                  <a:srgbClr val="C00000"/>
                </a:solidFill>
              </a:rPr>
              <a:t> </a:t>
            </a:r>
            <a:r>
              <a:rPr lang="fr-FR" altLang="fr-FR" sz="3000"/>
              <a:t>(Online Analytical Processing)</a:t>
            </a:r>
          </a:p>
          <a:p>
            <a:pPr marL="514350" indent="-51435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	- Aide à la décision (</a:t>
            </a:r>
            <a:r>
              <a:rPr lang="fr-FR" altLang="fr-FR" sz="3000" b="1" u="sng"/>
              <a:t>Exemple :</a:t>
            </a:r>
            <a:r>
              <a:rPr lang="fr-FR" altLang="fr-FR" sz="3000"/>
              <a:t> Entreprise)</a:t>
            </a:r>
          </a:p>
          <a:p>
            <a:pPr marL="514350" indent="-51435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 b="1"/>
              <a:t> </a:t>
            </a:r>
            <a:r>
              <a:rPr lang="fr-FR" altLang="fr-FR" sz="3000" b="1">
                <a:solidFill>
                  <a:srgbClr val="C00000"/>
                </a:solidFill>
              </a:rPr>
              <a:t>OLTP</a:t>
            </a:r>
            <a:r>
              <a:rPr lang="fr-FR" altLang="fr-FR" sz="3000">
                <a:solidFill>
                  <a:srgbClr val="C00000"/>
                </a:solidFill>
              </a:rPr>
              <a:t> </a:t>
            </a:r>
            <a:r>
              <a:rPr lang="fr-FR" altLang="fr-FR" sz="3000"/>
              <a:t>(Online Transactionel Processing) </a:t>
            </a:r>
          </a:p>
          <a:p>
            <a:pPr marL="514350" indent="-51435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	- Transactions (</a:t>
            </a:r>
            <a:r>
              <a:rPr lang="fr-FR" altLang="fr-FR" sz="3000" b="1" u="sng"/>
              <a:t>Exemple :</a:t>
            </a:r>
            <a:r>
              <a:rPr lang="fr-FR" altLang="fr-FR" sz="3000"/>
              <a:t> Banque, Billetterie)</a:t>
            </a:r>
          </a:p>
          <a:p>
            <a:pPr marL="514350" indent="-51435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- </a:t>
            </a:r>
            <a:r>
              <a:rPr lang="fr-FR" altLang="fr-FR" sz="3000" b="1">
                <a:solidFill>
                  <a:srgbClr val="C00000"/>
                </a:solidFill>
              </a:rPr>
              <a:t>Récupère</a:t>
            </a:r>
            <a:r>
              <a:rPr lang="fr-FR" altLang="fr-FR" sz="3000"/>
              <a:t> les données à un état  de cohérence antérieur en cas de panne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F1E1759-0088-461C-A8FC-CEE3FF619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285750"/>
            <a:ext cx="8229600" cy="6223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1.1 Présentation de SQL Server</a:t>
            </a:r>
          </a:p>
        </p:txBody>
      </p:sp>
      <p:sp>
        <p:nvSpPr>
          <p:cNvPr id="11268" name="Espace réservé du numéro de diapositive 3">
            <a:extLst>
              <a:ext uri="{FF2B5EF4-FFF2-40B4-BE49-F238E27FC236}">
                <a16:creationId xmlns:a16="http://schemas.microsoft.com/office/drawing/2014/main" id="{2C4AA7E7-D378-4F74-A586-67C55FAA99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42297D-CDE8-49E9-AA1F-3B15CF35F8C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1269" name="Espace réservé de la date 2">
            <a:extLst>
              <a:ext uri="{FF2B5EF4-FFF2-40B4-BE49-F238E27FC236}">
                <a16:creationId xmlns:a16="http://schemas.microsoft.com/office/drawing/2014/main" id="{B48F535A-8E4E-4709-83BE-C83499BFFF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u numéro de diapositive 3">
            <a:extLst>
              <a:ext uri="{FF2B5EF4-FFF2-40B4-BE49-F238E27FC236}">
                <a16:creationId xmlns:a16="http://schemas.microsoft.com/office/drawing/2014/main" id="{D55F205F-167E-49F9-8A7C-7BAC13435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329A52-42AC-4E78-A3BC-DE242C9DA34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50179" name="Espace réservé du contenu 4">
            <a:extLst>
              <a:ext uri="{FF2B5EF4-FFF2-40B4-BE49-F238E27FC236}">
                <a16:creationId xmlns:a16="http://schemas.microsoft.com/office/drawing/2014/main" id="{75D6F2F7-DFF9-4133-BF11-EAA05C459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88913"/>
            <a:ext cx="8429625" cy="1079500"/>
          </a:xfrm>
        </p:spPr>
        <p:txBody>
          <a:bodyPr lIns="36000" tIns="36000" rIns="36000" bIns="36000"/>
          <a:lstStyle/>
          <a:p>
            <a:pPr marL="0" indent="0" algn="ctr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 b="1"/>
              <a:t>  1.4 Sécurité de SQL Server</a:t>
            </a:r>
          </a:p>
          <a:p>
            <a:pPr marL="0" indent="0" algn="ctr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 b="1">
                <a:solidFill>
                  <a:srgbClr val="C00000"/>
                </a:solidFill>
              </a:rPr>
              <a:t>Authentification des comptes de connexion</a:t>
            </a:r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7E414FB7-1FAB-49CA-BE58-F7D75D78EDE2}"/>
              </a:ext>
            </a:extLst>
          </p:cNvPr>
          <p:cNvSpPr txBox="1">
            <a:spLocks/>
          </p:cNvSpPr>
          <p:nvPr/>
        </p:nvSpPr>
        <p:spPr>
          <a:xfrm>
            <a:off x="611188" y="1341438"/>
            <a:ext cx="7920037" cy="46799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72000" tIns="72000" rIns="72000" bIns="72000"/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latin typeface="+mn-lt"/>
                <a:cs typeface="+mn-cs"/>
              </a:rPr>
              <a:t>Modes d’authentification </a:t>
            </a:r>
            <a:r>
              <a:rPr lang="fr-FR" sz="3600" dirty="0">
                <a:latin typeface="+mn-lt"/>
                <a:cs typeface="+mn-cs"/>
              </a:rPr>
              <a:t>(spécifiés par l’administrateur système): </a:t>
            </a:r>
          </a:p>
          <a:p>
            <a:pPr marL="540000" indent="-2160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‐"/>
              <a:defRPr/>
            </a:pPr>
            <a:r>
              <a:rPr lang="fr-FR" sz="3000" b="1" dirty="0">
                <a:solidFill>
                  <a:srgbClr val="FF0000"/>
                </a:solidFill>
                <a:latin typeface="+mn-lt"/>
                <a:cs typeface="+mn-cs"/>
              </a:rPr>
              <a:t>Mode d’authentification Windows :</a:t>
            </a:r>
          </a:p>
          <a:p>
            <a:pPr marL="3240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dirty="0">
                <a:latin typeface="+mn-lt"/>
                <a:cs typeface="+mn-cs"/>
              </a:rPr>
              <a:t>	pas de compte SQL Server</a:t>
            </a:r>
          </a:p>
          <a:p>
            <a:pPr marL="540000" indent="-2160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‐"/>
              <a:defRPr/>
            </a:pPr>
            <a:r>
              <a:rPr lang="fr-FR" sz="3000" b="1" dirty="0">
                <a:solidFill>
                  <a:srgbClr val="FF0000"/>
                </a:solidFill>
                <a:latin typeface="+mn-lt"/>
                <a:cs typeface="+mn-cs"/>
              </a:rPr>
              <a:t>Mode mixte :</a:t>
            </a:r>
          </a:p>
          <a:p>
            <a:pPr marL="3240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dirty="0">
                <a:latin typeface="+mn-lt"/>
                <a:cs typeface="+mn-cs"/>
              </a:rPr>
              <a:t>	authentification W2000 ou SQL Server</a:t>
            </a:r>
          </a:p>
        </p:txBody>
      </p:sp>
      <p:sp>
        <p:nvSpPr>
          <p:cNvPr id="50181" name="Espace réservé de la date 2">
            <a:extLst>
              <a:ext uri="{FF2B5EF4-FFF2-40B4-BE49-F238E27FC236}">
                <a16:creationId xmlns:a16="http://schemas.microsoft.com/office/drawing/2014/main" id="{BFC8E1C6-7CEE-4197-B3D6-D55081CB31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u numéro de diapositive 3">
            <a:extLst>
              <a:ext uri="{FF2B5EF4-FFF2-40B4-BE49-F238E27FC236}">
                <a16:creationId xmlns:a16="http://schemas.microsoft.com/office/drawing/2014/main" id="{1A49A78A-CA11-4647-8CE0-18F731B37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C0E5C-ABC0-4321-BA90-78065E4F0F00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51203" name="Espace réservé du contenu 4">
            <a:extLst>
              <a:ext uri="{FF2B5EF4-FFF2-40B4-BE49-F238E27FC236}">
                <a16:creationId xmlns:a16="http://schemas.microsoft.com/office/drawing/2014/main" id="{22B4A2AF-4E87-434E-9795-DD7D0067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15888"/>
            <a:ext cx="8378825" cy="1081087"/>
          </a:xfrm>
        </p:spPr>
        <p:txBody>
          <a:bodyPr lIns="36000" tIns="36000" rIns="36000" bIns="36000"/>
          <a:lstStyle/>
          <a:p>
            <a:pPr marL="0" indent="0" algn="ctr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 b="1"/>
              <a:t>1.4 Sécurité de SQL Server</a:t>
            </a:r>
          </a:p>
          <a:p>
            <a:pPr marL="0" indent="0" algn="ctr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 b="1">
                <a:solidFill>
                  <a:srgbClr val="C00000"/>
                </a:solidFill>
              </a:rPr>
              <a:t>Rôles et comptes d’utilisateur de BD</a:t>
            </a:r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C7F35D54-CA4F-4218-9281-5106F6FBB896}"/>
              </a:ext>
            </a:extLst>
          </p:cNvPr>
          <p:cNvSpPr txBox="1">
            <a:spLocks/>
          </p:cNvSpPr>
          <p:nvPr/>
        </p:nvSpPr>
        <p:spPr>
          <a:xfrm>
            <a:off x="357188" y="1125538"/>
            <a:ext cx="8391525" cy="52562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72000" tIns="72000" rIns="72000" bIns="7200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3400" b="1" dirty="0">
                <a:solidFill>
                  <a:srgbClr val="FF0000"/>
                </a:solidFill>
                <a:latin typeface="+mn-lt"/>
                <a:cs typeface="+mn-cs"/>
              </a:rPr>
              <a:t>Comptes d’utilisateur de BD </a:t>
            </a:r>
            <a:r>
              <a:rPr lang="fr-FR" sz="3400" dirty="0">
                <a:solidFill>
                  <a:srgbClr val="FF0000"/>
                </a:solidFill>
                <a:latin typeface="+mn-lt"/>
                <a:cs typeface="+mn-cs"/>
              </a:rPr>
              <a:t>: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3400" dirty="0">
                <a:latin typeface="+mn-lt"/>
                <a:cs typeface="+mn-cs"/>
              </a:rPr>
              <a:t>  - </a:t>
            </a:r>
            <a:r>
              <a:rPr lang="fr-FR" sz="3000" dirty="0">
                <a:latin typeface="+mn-lt"/>
                <a:cs typeface="+mn-cs"/>
              </a:rPr>
              <a:t>utilisateurs ou des groupes W-2000,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3000" dirty="0">
                <a:latin typeface="+mn-lt"/>
                <a:cs typeface="+mn-cs"/>
              </a:rPr>
              <a:t>  - ou des comptes d’ouverture de session SQL Server,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3000" dirty="0">
                <a:latin typeface="+mn-lt"/>
                <a:cs typeface="+mn-cs"/>
              </a:rPr>
              <a:t>  - sont spécifiques à une BD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400" b="1" dirty="0">
                <a:solidFill>
                  <a:srgbClr val="FF0000"/>
                </a:solidFill>
                <a:latin typeface="+mn-lt"/>
                <a:cs typeface="+mn-cs"/>
              </a:rPr>
              <a:t>Rôles </a:t>
            </a:r>
            <a:r>
              <a:rPr lang="fr-FR" sz="3400" dirty="0">
                <a:solidFill>
                  <a:srgbClr val="FF0000"/>
                </a:solidFill>
                <a:latin typeface="+mn-lt"/>
                <a:cs typeface="+mn-cs"/>
              </a:rPr>
              <a:t>: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dirty="0">
                <a:latin typeface="+mn-lt"/>
                <a:cs typeface="+mn-cs"/>
              </a:rPr>
              <a:t>permettent de regrouper des utilisateurs auxquels on peut attribuer les mêmes autorisations</a:t>
            </a:r>
          </a:p>
        </p:txBody>
      </p:sp>
      <p:sp>
        <p:nvSpPr>
          <p:cNvPr id="51205" name="Espace réservé de la date 2">
            <a:extLst>
              <a:ext uri="{FF2B5EF4-FFF2-40B4-BE49-F238E27FC236}">
                <a16:creationId xmlns:a16="http://schemas.microsoft.com/office/drawing/2014/main" id="{EA5B1489-635F-4CDD-89DF-C68B91C9F1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ce réservé du numéro de diapositive 3">
            <a:extLst>
              <a:ext uri="{FF2B5EF4-FFF2-40B4-BE49-F238E27FC236}">
                <a16:creationId xmlns:a16="http://schemas.microsoft.com/office/drawing/2014/main" id="{7BDE8F56-129D-4C25-9AFA-AF2B69DB68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A45297-8B01-4F4F-8E09-358ECAB0FC8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52227" name="Espace réservé du contenu 4">
            <a:extLst>
              <a:ext uri="{FF2B5EF4-FFF2-40B4-BE49-F238E27FC236}">
                <a16:creationId xmlns:a16="http://schemas.microsoft.com/office/drawing/2014/main" id="{A69378E5-8C4D-4ABC-9407-BF44D10B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44450"/>
            <a:ext cx="8285162" cy="1008063"/>
          </a:xfrm>
        </p:spPr>
        <p:txBody>
          <a:bodyPr lIns="36000" tIns="36000" rIns="36000" bIns="36000"/>
          <a:lstStyle/>
          <a:p>
            <a:pPr marL="0" indent="0" algn="ctr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 b="1"/>
              <a:t>1.4 Sécurité de SQL Server</a:t>
            </a:r>
          </a:p>
          <a:p>
            <a:pPr marL="0" indent="0" algn="ctr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 b="1">
                <a:solidFill>
                  <a:srgbClr val="C00000"/>
                </a:solidFill>
              </a:rPr>
              <a:t>Types de rôles</a:t>
            </a:r>
          </a:p>
        </p:txBody>
      </p:sp>
      <p:sp>
        <p:nvSpPr>
          <p:cNvPr id="52228" name="Espace réservé du contenu 4">
            <a:extLst>
              <a:ext uri="{FF2B5EF4-FFF2-40B4-BE49-F238E27FC236}">
                <a16:creationId xmlns:a16="http://schemas.microsoft.com/office/drawing/2014/main" id="{82DEE2BA-6352-4FD0-9FFD-E71BF5B097DC}"/>
              </a:ext>
            </a:extLst>
          </p:cNvPr>
          <p:cNvSpPr txBox="1">
            <a:spLocks/>
          </p:cNvSpPr>
          <p:nvPr/>
        </p:nvSpPr>
        <p:spPr bwMode="auto">
          <a:xfrm>
            <a:off x="430213" y="1052513"/>
            <a:ext cx="8174037" cy="5256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/>
              <a:t>Rôles fixes de serveur </a:t>
            </a:r>
            <a:r>
              <a:rPr lang="fr-FR" altLang="fr-FR"/>
              <a:t>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	- regrouper des privilèges d’administrateur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	au niveau du serveur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fr-FR" altLang="fr-FR" sz="3400" b="1"/>
              <a:t>Rôles fixes de BD </a:t>
            </a:r>
            <a:r>
              <a:rPr lang="fr-FR" altLang="fr-FR"/>
              <a:t>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fr-FR" altLang="fr-FR"/>
              <a:t>	- regrouper des privilèges d’administrateur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fr-FR" altLang="fr-FR"/>
              <a:t>	au niveau de la BD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fr-FR" altLang="fr-FR" sz="3400" b="1"/>
              <a:t>Rôles de BD définis par l’utilisateur </a:t>
            </a:r>
            <a:r>
              <a:rPr lang="fr-FR" altLang="fr-FR"/>
              <a:t>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fr-FR" altLang="fr-FR"/>
              <a:t>	- rôles créés par l’utilisateur</a:t>
            </a:r>
          </a:p>
        </p:txBody>
      </p:sp>
      <p:sp>
        <p:nvSpPr>
          <p:cNvPr id="52229" name="Espace réservé de la date 2">
            <a:extLst>
              <a:ext uri="{FF2B5EF4-FFF2-40B4-BE49-F238E27FC236}">
                <a16:creationId xmlns:a16="http://schemas.microsoft.com/office/drawing/2014/main" id="{E3B8B166-000C-4242-A924-7AE01040A0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numéro de diapositive 3">
            <a:extLst>
              <a:ext uri="{FF2B5EF4-FFF2-40B4-BE49-F238E27FC236}">
                <a16:creationId xmlns:a16="http://schemas.microsoft.com/office/drawing/2014/main" id="{28D80D46-8DAD-4ECF-BC16-C5946C8508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58514A-E828-4DBF-BA16-6EF8A3A0B55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53251" name="Espace réservé du contenu 4">
            <a:extLst>
              <a:ext uri="{FF2B5EF4-FFF2-40B4-BE49-F238E27FC236}">
                <a16:creationId xmlns:a16="http://schemas.microsoft.com/office/drawing/2014/main" id="{0F5DF481-5F59-47F3-91FF-E7D710CD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44450"/>
            <a:ext cx="8207375" cy="714375"/>
          </a:xfrm>
        </p:spPr>
        <p:txBody>
          <a:bodyPr lIns="36000" tIns="36000" rIns="36000" bIns="36000"/>
          <a:lstStyle/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 b="1"/>
              <a:t>Rôles fixes de serveur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130B693-B984-4ACC-A1CE-759F5893E486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692150"/>
          <a:ext cx="8208962" cy="5614988"/>
        </p:xfrm>
        <a:graphic>
          <a:graphicData uri="http://schemas.openxmlformats.org/drawingml/2006/table">
            <a:tbl>
              <a:tblPr/>
              <a:tblGrid>
                <a:gridCol w="195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Rôle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Autorisation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dbcreator</a:t>
                      </a:r>
                      <a:endParaRPr kumimoji="0" lang="fr-FR" altLang="fr-F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Création et modification des BD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diskadmin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Gestion des fichiers physiques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processadmin</a:t>
                      </a:r>
                      <a:endParaRPr kumimoji="0" lang="fr-FR" altLang="fr-F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Gestion des processus SQL Server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securityadmin</a:t>
                      </a:r>
                      <a:endParaRPr kumimoji="0" lang="fr-FR" altLang="fr-F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Gestion et audit des noms de connexion serveur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serveradmin</a:t>
                      </a:r>
                      <a:endParaRPr kumimoji="0" lang="fr-FR" altLang="fr-F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Configuration des paramètres de serveur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setupadmin</a:t>
                      </a:r>
                      <a:endParaRPr kumimoji="0" lang="fr-FR" altLang="fr-F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Installation de la réplication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sysadmin</a:t>
                      </a:r>
                      <a:endParaRPr kumimoji="0" lang="fr-FR" altLang="fr-F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Exécution de toutes les activités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bulkadmin</a:t>
                      </a:r>
                      <a:endParaRPr kumimoji="0" lang="fr-FR" altLang="fr-F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Exécution de l’instruction BULK INSERT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3284" name="Espace réservé de la date 2">
            <a:extLst>
              <a:ext uri="{FF2B5EF4-FFF2-40B4-BE49-F238E27FC236}">
                <a16:creationId xmlns:a16="http://schemas.microsoft.com/office/drawing/2014/main" id="{F3A3542A-C69D-4A2F-91E2-202298A103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ce réservé du numéro de diapositive 3">
            <a:extLst>
              <a:ext uri="{FF2B5EF4-FFF2-40B4-BE49-F238E27FC236}">
                <a16:creationId xmlns:a16="http://schemas.microsoft.com/office/drawing/2014/main" id="{12FCE27B-845F-45F4-8E61-A6DFD70C0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E28DCB-04AE-4D36-BD3B-D9BEA9DF486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54275" name="Espace réservé du contenu 4">
            <a:extLst>
              <a:ext uri="{FF2B5EF4-FFF2-40B4-BE49-F238E27FC236}">
                <a16:creationId xmlns:a16="http://schemas.microsoft.com/office/drawing/2014/main" id="{EE9B25E3-C485-4E44-B3A6-83B87B9E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0"/>
            <a:ext cx="8429625" cy="687388"/>
          </a:xfrm>
        </p:spPr>
        <p:txBody>
          <a:bodyPr lIns="36000" tIns="36000" rIns="36000" bIns="36000"/>
          <a:lstStyle/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600" b="1"/>
              <a:t>Rôles fixes de base de données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4543C1EC-C343-4630-8104-2F7DC70EED49}"/>
              </a:ext>
            </a:extLst>
          </p:cNvPr>
          <p:cNvGraphicFramePr>
            <a:graphicFrameLocks noGrp="1"/>
          </p:cNvGraphicFramePr>
          <p:nvPr/>
        </p:nvGraphicFramePr>
        <p:xfrm>
          <a:off x="252413" y="620713"/>
          <a:ext cx="8712200" cy="564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2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600" dirty="0">
                          <a:solidFill>
                            <a:schemeClr val="tx1"/>
                          </a:solidFill>
                        </a:rPr>
                        <a:t>Rôle</a:t>
                      </a: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600" dirty="0">
                          <a:solidFill>
                            <a:schemeClr val="tx1"/>
                          </a:solidFill>
                        </a:rPr>
                        <a:t>Autorisation</a:t>
                      </a: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6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200" b="1" dirty="0">
                          <a:solidFill>
                            <a:srgbClr val="0070C0"/>
                          </a:solidFill>
                        </a:rPr>
                        <a:t>public</a:t>
                      </a: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Maintien de toutes les autorisations par défaut pour les utilisateurs d’une BD</a:t>
                      </a: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200" b="1" dirty="0" err="1">
                          <a:solidFill>
                            <a:srgbClr val="00B050"/>
                          </a:solidFill>
                        </a:rPr>
                        <a:t>db_owner</a:t>
                      </a:r>
                      <a:endParaRPr lang="fr-FR" sz="22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Exécution de toutes les activités de tous les rôles de BD</a:t>
                      </a: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6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200" b="1" dirty="0" err="1">
                          <a:solidFill>
                            <a:srgbClr val="C00000"/>
                          </a:solidFill>
                        </a:rPr>
                        <a:t>db_accessadmin</a:t>
                      </a:r>
                      <a:endParaRPr lang="fr-FR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Ajout ou suppression d’utilisateurs, de groupes et de rôles de BD</a:t>
                      </a: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200" b="1" dirty="0" err="1">
                          <a:solidFill>
                            <a:srgbClr val="C00000"/>
                          </a:solidFill>
                        </a:rPr>
                        <a:t>db_ddladmin</a:t>
                      </a:r>
                      <a:endParaRPr lang="fr-FR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Ajout, modification ou suppression d’objets de BD</a:t>
                      </a: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200" b="1" dirty="0" err="1">
                          <a:solidFill>
                            <a:srgbClr val="C00000"/>
                          </a:solidFill>
                        </a:rPr>
                        <a:t>db_securityadmin</a:t>
                      </a:r>
                      <a:endParaRPr lang="fr-FR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Attribution d’autorisations sur les instructions et les objets</a:t>
                      </a: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200" b="1" dirty="0" err="1">
                          <a:solidFill>
                            <a:srgbClr val="C00000"/>
                          </a:solidFill>
                        </a:rPr>
                        <a:t>db_backupoperator</a:t>
                      </a:r>
                      <a:endParaRPr lang="fr-FR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Sauvegarde des BD</a:t>
                      </a: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200" b="1" dirty="0" err="1">
                          <a:solidFill>
                            <a:srgbClr val="C00000"/>
                          </a:solidFill>
                        </a:rPr>
                        <a:t>db_datareader</a:t>
                      </a:r>
                      <a:endParaRPr lang="fr-FR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Lecture de données de toutes les tables</a:t>
                      </a: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1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b="1" dirty="0" err="1">
                          <a:solidFill>
                            <a:srgbClr val="C00000"/>
                          </a:solidFill>
                        </a:rPr>
                        <a:t>db_datawriter</a:t>
                      </a:r>
                      <a:endParaRPr lang="fr-FR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Ajout, modification, suppression de données de toutes les tables</a:t>
                      </a: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2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b="1" dirty="0" err="1">
                          <a:solidFill>
                            <a:srgbClr val="C00000"/>
                          </a:solidFill>
                        </a:rPr>
                        <a:t>db_denydatareader</a:t>
                      </a:r>
                      <a:endParaRPr lang="fr-FR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Interdiction de lecture de données dans toutes les tables</a:t>
                      </a: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1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b="1" dirty="0" err="1">
                          <a:solidFill>
                            <a:srgbClr val="C00000"/>
                          </a:solidFill>
                        </a:rPr>
                        <a:t>db_denydatawriter</a:t>
                      </a:r>
                      <a:endParaRPr lang="fr-FR" sz="2200" b="1" dirty="0">
                        <a:solidFill>
                          <a:srgbClr val="C00000"/>
                        </a:solidFill>
                      </a:endParaRP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Interdiction de modification des données dans toutes les tables</a:t>
                      </a:r>
                    </a:p>
                  </a:txBody>
                  <a:tcPr marL="36002" marR="36002" marT="35996" marB="359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4314" name="Espace réservé de la date 2">
            <a:extLst>
              <a:ext uri="{FF2B5EF4-FFF2-40B4-BE49-F238E27FC236}">
                <a16:creationId xmlns:a16="http://schemas.microsoft.com/office/drawing/2014/main" id="{5C7F5787-C823-4350-85FE-C3E0303C6A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u contenu 4">
            <a:extLst>
              <a:ext uri="{FF2B5EF4-FFF2-40B4-BE49-F238E27FC236}">
                <a16:creationId xmlns:a16="http://schemas.microsoft.com/office/drawing/2014/main" id="{F1198C87-F4A4-455F-B365-FA1695E1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3600"/>
              <a:t>1.1 Présentation de SQL Server</a:t>
            </a: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3600"/>
              <a:t>1.2 Intégration de SQL Server</a:t>
            </a: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3600"/>
              <a:t>1.3 Bases de données SQL Server</a:t>
            </a: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3600"/>
              <a:t>1.4 Sécurité de SQL Server</a:t>
            </a:r>
          </a:p>
          <a:p>
            <a:pPr marL="514350" indent="-5143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altLang="fr-FR" sz="4000" b="1">
                <a:solidFill>
                  <a:srgbClr val="C00000"/>
                </a:solidFill>
              </a:rPr>
              <a:t>1.5 Utilisation de SQL Server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0ED1E19-51F7-406F-B071-AF3F77736C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88913"/>
            <a:ext cx="8229600" cy="777875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1. Vue d’ensemble de SQL-Server</a:t>
            </a:r>
          </a:p>
        </p:txBody>
      </p:sp>
      <p:sp>
        <p:nvSpPr>
          <p:cNvPr id="55300" name="Espace réservé du numéro de diapositive 3">
            <a:extLst>
              <a:ext uri="{FF2B5EF4-FFF2-40B4-BE49-F238E27FC236}">
                <a16:creationId xmlns:a16="http://schemas.microsoft.com/office/drawing/2014/main" id="{F03EAE8D-78B8-4C22-A1AA-BAC5CF0C5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C40F73-6EDA-42B1-93D4-366EB1A8847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55301" name="Espace réservé de la date 2">
            <a:extLst>
              <a:ext uri="{FF2B5EF4-FFF2-40B4-BE49-F238E27FC236}">
                <a16:creationId xmlns:a16="http://schemas.microsoft.com/office/drawing/2014/main" id="{228FC2BA-DCFA-436D-B9D1-EAAF2D3A96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701B28C7-0261-4581-B314-ABBADBC8AC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142875"/>
            <a:ext cx="8229600" cy="693738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1.5 Utilisation de SQL Server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56323" name="Espace réservé du numéro de diapositive 3">
            <a:extLst>
              <a:ext uri="{FF2B5EF4-FFF2-40B4-BE49-F238E27FC236}">
                <a16:creationId xmlns:a16="http://schemas.microsoft.com/office/drawing/2014/main" id="{A596A8E7-3BAD-4765-801A-76FEB6914E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FE4D64-8123-45C9-8937-E2706558F99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56324" name="Sous-titre 2">
            <a:extLst>
              <a:ext uri="{FF2B5EF4-FFF2-40B4-BE49-F238E27FC236}">
                <a16:creationId xmlns:a16="http://schemas.microsoft.com/office/drawing/2014/main" id="{BCBFA3EC-62F1-4F13-8CC6-91EE0CAB7FB2}"/>
              </a:ext>
            </a:extLst>
          </p:cNvPr>
          <p:cNvSpPr txBox="1">
            <a:spLocks/>
          </p:cNvSpPr>
          <p:nvPr/>
        </p:nvSpPr>
        <p:spPr bwMode="auto">
          <a:xfrm>
            <a:off x="323850" y="981075"/>
            <a:ext cx="8424863" cy="530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58775" indent="-358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600"/>
              <a:t>Administration d’une BD SQL Server</a:t>
            </a:r>
          </a:p>
          <a:p>
            <a:pPr eaLnBrk="1" hangingPunct="1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600"/>
              <a:t>Implémentation d’une BD SQL Server</a:t>
            </a:r>
          </a:p>
          <a:p>
            <a:pPr eaLnBrk="1" hangingPunct="1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600"/>
              <a:t>Choix d’une architecture d’application pour SQL Server</a:t>
            </a:r>
          </a:p>
          <a:p>
            <a:pPr eaLnBrk="1" hangingPunct="1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600"/>
              <a:t>Conception d’application à l’aide d’interfaces API de BD</a:t>
            </a:r>
          </a:p>
        </p:txBody>
      </p:sp>
      <p:sp>
        <p:nvSpPr>
          <p:cNvPr id="56325" name="Espace réservé de la date 2">
            <a:extLst>
              <a:ext uri="{FF2B5EF4-FFF2-40B4-BE49-F238E27FC236}">
                <a16:creationId xmlns:a16="http://schemas.microsoft.com/office/drawing/2014/main" id="{CD983988-3C8B-4376-ACD2-8FD605381C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612B5078-9AD5-4841-9DCB-79BFB4F96C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115888"/>
            <a:ext cx="8320088" cy="766762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Administration d’une BD SQL-Server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57347" name="Espace réservé du numéro de diapositive 3">
            <a:extLst>
              <a:ext uri="{FF2B5EF4-FFF2-40B4-BE49-F238E27FC236}">
                <a16:creationId xmlns:a16="http://schemas.microsoft.com/office/drawing/2014/main" id="{D1C95C51-3B69-4CFA-B6F9-52D5A2347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0D58F6-A07F-4425-A6D9-81E12BCC811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7AEBFDCF-7DF0-4D12-A709-89D08738ACE2}"/>
              </a:ext>
            </a:extLst>
          </p:cNvPr>
          <p:cNvSpPr txBox="1">
            <a:spLocks/>
          </p:cNvSpPr>
          <p:nvPr/>
        </p:nvSpPr>
        <p:spPr>
          <a:xfrm>
            <a:off x="323850" y="981075"/>
            <a:ext cx="8569325" cy="5327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lnSpcReduction="10000"/>
          </a:bodyPr>
          <a:lstStyle/>
          <a:p>
            <a:pPr marL="742950" indent="-74295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latin typeface="+mn-lt"/>
                <a:cs typeface="+mn-cs"/>
              </a:rPr>
              <a:t>Tâches courantes d’administration :</a:t>
            </a:r>
          </a:p>
          <a:p>
            <a:pPr marL="457200" indent="-45720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000" dirty="0">
                <a:latin typeface="+mn-lt"/>
                <a:cs typeface="+mn-cs"/>
              </a:rPr>
              <a:t>Installation, configuration, sécurisation,</a:t>
            </a:r>
          </a:p>
          <a:p>
            <a:pPr marL="457200" indent="-45720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000" dirty="0">
                <a:latin typeface="+mn-lt"/>
                <a:cs typeface="+mn-cs"/>
              </a:rPr>
              <a:t>Création de BD :</a:t>
            </a:r>
          </a:p>
          <a:p>
            <a:pPr marL="628650" lvl="1" indent="-17145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‐"/>
              <a:defRPr/>
            </a:pPr>
            <a:r>
              <a:rPr lang="fr-FR" sz="3000" dirty="0">
                <a:latin typeface="+mn-lt"/>
                <a:cs typeface="+mn-cs"/>
              </a:rPr>
              <a:t>allocation d’espace disque à la BD et au journal,</a:t>
            </a:r>
          </a:p>
          <a:p>
            <a:pPr marL="628650" lvl="1" indent="-17145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‐"/>
              <a:defRPr/>
            </a:pPr>
            <a:r>
              <a:rPr lang="fr-FR" sz="3000" dirty="0">
                <a:latin typeface="+mn-lt"/>
                <a:cs typeface="+mn-cs"/>
              </a:rPr>
              <a:t>transfert depuis/vers la BD,</a:t>
            </a:r>
          </a:p>
          <a:p>
            <a:pPr marL="628650" lvl="1" indent="-17145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‐"/>
              <a:defRPr/>
            </a:pPr>
            <a:r>
              <a:rPr lang="fr-FR" sz="3000" dirty="0">
                <a:latin typeface="+mn-lt"/>
                <a:cs typeface="+mn-cs"/>
              </a:rPr>
              <a:t>définition et implémentation de la sécurité,</a:t>
            </a:r>
          </a:p>
          <a:p>
            <a:pPr marL="628650" lvl="1" indent="-17145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‐"/>
              <a:defRPr/>
            </a:pPr>
            <a:r>
              <a:rPr lang="fr-FR" sz="3000" dirty="0">
                <a:latin typeface="+mn-lt"/>
                <a:cs typeface="+mn-cs"/>
              </a:rPr>
              <a:t>création des travaux automatisés,</a:t>
            </a:r>
          </a:p>
          <a:p>
            <a:pPr marL="628650" lvl="1" indent="-17145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‐"/>
              <a:defRPr/>
            </a:pPr>
            <a:r>
              <a:rPr lang="fr-FR" sz="3000" dirty="0">
                <a:latin typeface="+mn-lt"/>
                <a:cs typeface="+mn-cs"/>
              </a:rPr>
              <a:t>configuration de la réplication</a:t>
            </a:r>
          </a:p>
        </p:txBody>
      </p:sp>
      <p:sp>
        <p:nvSpPr>
          <p:cNvPr id="57349" name="Espace réservé de la date 2">
            <a:extLst>
              <a:ext uri="{FF2B5EF4-FFF2-40B4-BE49-F238E27FC236}">
                <a16:creationId xmlns:a16="http://schemas.microsoft.com/office/drawing/2014/main" id="{F0F3B4DA-7F6C-4343-9CC7-321198CF50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0B9FCBE9-D553-49AA-881F-1AD7A2E577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115888"/>
            <a:ext cx="8320088" cy="766762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Administration d’une BD SQL-Server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58371" name="Espace réservé du numéro de diapositive 3">
            <a:extLst>
              <a:ext uri="{FF2B5EF4-FFF2-40B4-BE49-F238E27FC236}">
                <a16:creationId xmlns:a16="http://schemas.microsoft.com/office/drawing/2014/main" id="{34D71ADE-1189-4E21-BBFE-920474951A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80B54-949F-4D41-AE74-E788BE749B4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420AA4E-F5A0-42CB-A1D4-6D961B6DCEF8}"/>
              </a:ext>
            </a:extLst>
          </p:cNvPr>
          <p:cNvSpPr txBox="1">
            <a:spLocks/>
          </p:cNvSpPr>
          <p:nvPr/>
        </p:nvSpPr>
        <p:spPr>
          <a:xfrm>
            <a:off x="684213" y="1052513"/>
            <a:ext cx="7775575" cy="48244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fr-FR" sz="3600" b="1" dirty="0">
                <a:latin typeface="+mn-lt"/>
                <a:cs typeface="+mn-cs"/>
              </a:rPr>
              <a:t>Tâches courantes d’administration (suite) :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000" dirty="0">
                <a:latin typeface="+mn-lt"/>
                <a:cs typeface="+mn-cs"/>
              </a:rPr>
              <a:t>Gestion des activités récurrentes :</a:t>
            </a:r>
          </a:p>
          <a:p>
            <a:pPr marL="628650" indent="-182563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Calibri" pitchFamily="34" charset="0"/>
              <a:buChar char="‐"/>
              <a:defRPr/>
            </a:pPr>
            <a:r>
              <a:rPr lang="fr-FR" sz="3000" dirty="0">
                <a:latin typeface="+mn-lt"/>
                <a:cs typeface="+mn-cs"/>
              </a:rPr>
              <a:t>importation et exportation des données,</a:t>
            </a:r>
          </a:p>
          <a:p>
            <a:pPr marL="628650" indent="-182563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Calibri" pitchFamily="34" charset="0"/>
              <a:buChar char="‐"/>
              <a:defRPr/>
            </a:pPr>
            <a:r>
              <a:rPr lang="fr-FR" sz="3000" dirty="0">
                <a:latin typeface="+mn-lt"/>
                <a:cs typeface="+mn-cs"/>
              </a:rPr>
              <a:t>sauvegarde et restauration de la BD,</a:t>
            </a:r>
          </a:p>
          <a:p>
            <a:pPr marL="628650" indent="-182563" algn="just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Calibri" pitchFamily="34" charset="0"/>
              <a:buChar char="‐"/>
              <a:defRPr/>
            </a:pPr>
            <a:r>
              <a:rPr lang="fr-FR" sz="3000" dirty="0">
                <a:latin typeface="+mn-lt"/>
                <a:cs typeface="+mn-cs"/>
              </a:rPr>
              <a:t>surveillance et optimisation de la BD.</a:t>
            </a:r>
          </a:p>
        </p:txBody>
      </p:sp>
      <p:sp>
        <p:nvSpPr>
          <p:cNvPr id="58373" name="Espace réservé de la date 2">
            <a:extLst>
              <a:ext uri="{FF2B5EF4-FFF2-40B4-BE49-F238E27FC236}">
                <a16:creationId xmlns:a16="http://schemas.microsoft.com/office/drawing/2014/main" id="{682EE619-B6FE-4BA1-9C67-043724DDD2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ous-titre 2">
            <a:extLst>
              <a:ext uri="{FF2B5EF4-FFF2-40B4-BE49-F238E27FC236}">
                <a16:creationId xmlns:a16="http://schemas.microsoft.com/office/drawing/2014/main" id="{1E0673C1-EA30-4A9F-8D2C-37178C77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622300"/>
          </a:xfrm>
        </p:spPr>
        <p:txBody>
          <a:bodyPr/>
          <a:lstStyle/>
          <a:p>
            <a:pPr marL="742950" indent="-742950" eaLnBrk="1" hangingPunct="1">
              <a:spcAft>
                <a:spcPts val="1200"/>
              </a:spcAft>
            </a:pPr>
            <a:r>
              <a:rPr lang="fr-FR" altLang="fr-FR" sz="4000" b="1"/>
              <a:t>Implémentation d’une BD SQL-Server</a:t>
            </a:r>
          </a:p>
        </p:txBody>
      </p:sp>
      <p:sp>
        <p:nvSpPr>
          <p:cNvPr id="59395" name="Espace réservé du numéro de diapositive 3">
            <a:extLst>
              <a:ext uri="{FF2B5EF4-FFF2-40B4-BE49-F238E27FC236}">
                <a16:creationId xmlns:a16="http://schemas.microsoft.com/office/drawing/2014/main" id="{2A18322F-B826-4A00-B42A-8F7156BBF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73B25-D418-4D4F-B2FA-7B94E6FFCFE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59396" name="Sous-titre 2">
            <a:extLst>
              <a:ext uri="{FF2B5EF4-FFF2-40B4-BE49-F238E27FC236}">
                <a16:creationId xmlns:a16="http://schemas.microsoft.com/office/drawing/2014/main" id="{457F6488-B526-49B2-8F07-DB38EDEA26CC}"/>
              </a:ext>
            </a:extLst>
          </p:cNvPr>
          <p:cNvSpPr txBox="1">
            <a:spLocks/>
          </p:cNvSpPr>
          <p:nvPr/>
        </p:nvSpPr>
        <p:spPr bwMode="auto">
          <a:xfrm>
            <a:off x="250825" y="1341438"/>
            <a:ext cx="8569325" cy="453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79388" indent="-2873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800"/>
              <a:t>Concevoir la BD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800"/>
              <a:t>Créer la BD et ses objets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800"/>
              <a:t>Tester et optimiser l’application de la BD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800"/>
              <a:t>Planifier le déploiement</a:t>
            </a:r>
          </a:p>
        </p:txBody>
      </p:sp>
      <p:sp>
        <p:nvSpPr>
          <p:cNvPr id="59397" name="Espace réservé de la date 2">
            <a:extLst>
              <a:ext uri="{FF2B5EF4-FFF2-40B4-BE49-F238E27FC236}">
                <a16:creationId xmlns:a16="http://schemas.microsoft.com/office/drawing/2014/main" id="{13614F7B-D883-4558-A149-1811641AD3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EC88227-CDDE-450C-AC15-7440DB57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357313"/>
            <a:ext cx="8143875" cy="5000625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36000" rIns="36000" bIns="36000" rtlCol="0">
            <a:normAutofit fontScale="92500" lnSpcReduction="10000"/>
          </a:bodyPr>
          <a:lstStyle/>
          <a:p>
            <a:pPr marL="180000" indent="-180000"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fr-FR" sz="3600" dirty="0"/>
              <a:t>Scripts </a:t>
            </a:r>
            <a:r>
              <a:rPr lang="fr-FR" sz="3600" b="1" dirty="0" err="1"/>
              <a:t>Transact</a:t>
            </a:r>
            <a:r>
              <a:rPr lang="fr-FR" sz="3600" b="1" dirty="0"/>
              <a:t>-SQL</a:t>
            </a:r>
          </a:p>
          <a:p>
            <a:pPr marL="180000" indent="-180000"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fr-FR" sz="3600" b="1" dirty="0"/>
              <a:t>XML</a:t>
            </a:r>
          </a:p>
          <a:p>
            <a:pPr marL="180000" indent="-180000"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fr-FR" sz="3600" b="1" dirty="0"/>
              <a:t>MDX</a:t>
            </a:r>
            <a:r>
              <a:rPr lang="fr-FR" sz="3600" dirty="0"/>
              <a:t> (</a:t>
            </a:r>
            <a:r>
              <a:rPr lang="fr-FR" sz="3600" dirty="0" err="1"/>
              <a:t>MultiDimensional</a:t>
            </a:r>
            <a:r>
              <a:rPr lang="fr-FR" sz="3600" dirty="0"/>
              <a:t> </a:t>
            </a:r>
            <a:r>
              <a:rPr lang="fr-FR" sz="3600" dirty="0" err="1"/>
              <a:t>eXpression</a:t>
            </a:r>
            <a:r>
              <a:rPr lang="fr-FR" sz="3600" dirty="0"/>
              <a:t>)</a:t>
            </a:r>
          </a:p>
          <a:p>
            <a:pPr marL="180000" indent="-180000"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fr-FR" sz="3600" dirty="0"/>
              <a:t>Les API </a:t>
            </a:r>
            <a:r>
              <a:rPr lang="fr-FR" sz="3600" b="1" dirty="0"/>
              <a:t>OLE DB </a:t>
            </a:r>
            <a:r>
              <a:rPr lang="fr-FR" sz="3600" dirty="0"/>
              <a:t>(Object </a:t>
            </a:r>
            <a:r>
              <a:rPr lang="fr-FR" sz="3600" dirty="0" err="1"/>
              <a:t>Linking</a:t>
            </a:r>
            <a:r>
              <a:rPr lang="fr-FR" sz="3600" dirty="0"/>
              <a:t> and </a:t>
            </a:r>
            <a:r>
              <a:rPr lang="fr-FR" sz="3600" dirty="0" err="1"/>
              <a:t>Embedding</a:t>
            </a:r>
            <a:r>
              <a:rPr lang="fr-FR" sz="3600" dirty="0"/>
              <a:t> DB) et </a:t>
            </a:r>
            <a:r>
              <a:rPr lang="fr-FR" sz="3600" b="1" dirty="0"/>
              <a:t>ODBC</a:t>
            </a:r>
            <a:r>
              <a:rPr lang="fr-FR" sz="3600" dirty="0"/>
              <a:t> (Open DB </a:t>
            </a:r>
            <a:r>
              <a:rPr lang="fr-FR" sz="3600" dirty="0" err="1"/>
              <a:t>Connectivity</a:t>
            </a:r>
            <a:r>
              <a:rPr lang="fr-FR" sz="3600" dirty="0"/>
              <a:t>)</a:t>
            </a:r>
          </a:p>
          <a:p>
            <a:pPr marL="180000" indent="-180000"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fr-FR" sz="3600" b="1" dirty="0"/>
              <a:t>ADO</a:t>
            </a:r>
            <a:r>
              <a:rPr lang="fr-FR" sz="3600" dirty="0"/>
              <a:t> (ActiveX Data Object)</a:t>
            </a:r>
          </a:p>
          <a:p>
            <a:pPr marL="180000" indent="-180000"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fr-FR" sz="3600" b="1" dirty="0"/>
              <a:t>ADO MD </a:t>
            </a:r>
            <a:r>
              <a:rPr lang="fr-FR" sz="3600" dirty="0"/>
              <a:t>(ADO </a:t>
            </a:r>
            <a:r>
              <a:rPr lang="fr-FR" sz="3600" dirty="0" err="1"/>
              <a:t>MultiDimensionnels</a:t>
            </a:r>
            <a:r>
              <a:rPr lang="fr-FR" sz="3600" dirty="0"/>
              <a:t>)</a:t>
            </a:r>
          </a:p>
          <a:p>
            <a:pPr marL="180000" indent="-180000"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fr-FR" sz="3600" b="1" dirty="0"/>
              <a:t>MS English </a:t>
            </a:r>
            <a:r>
              <a:rPr lang="fr-FR" sz="3600" b="1" dirty="0" err="1"/>
              <a:t>Query</a:t>
            </a:r>
            <a:endParaRPr lang="fr-FR" sz="3600" b="1" dirty="0"/>
          </a:p>
        </p:txBody>
      </p:sp>
      <p:sp>
        <p:nvSpPr>
          <p:cNvPr id="12291" name="Sous-titre 2">
            <a:extLst>
              <a:ext uri="{FF2B5EF4-FFF2-40B4-BE49-F238E27FC236}">
                <a16:creationId xmlns:a16="http://schemas.microsoft.com/office/drawing/2014/main" id="{D2098FD6-BF83-4AC1-ACF1-7563048C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41288"/>
            <a:ext cx="8496300" cy="12001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1.1 Présentation de SQL Server (suite)</a:t>
            </a:r>
            <a:r>
              <a:rPr lang="fr-FR" altLang="fr-FR" sz="4000"/>
              <a:t> </a:t>
            </a:r>
            <a:r>
              <a:rPr lang="fr-FR" altLang="fr-FR" sz="4000" i="1">
                <a:solidFill>
                  <a:srgbClr val="C00000"/>
                </a:solidFill>
              </a:rPr>
              <a:t>Accès à la BD </a:t>
            </a:r>
            <a:endParaRPr lang="fr-FR" altLang="fr-FR" sz="4000" b="1" i="1">
              <a:solidFill>
                <a:srgbClr val="C00000"/>
              </a:solidFill>
            </a:endParaRPr>
          </a:p>
        </p:txBody>
      </p:sp>
      <p:sp>
        <p:nvSpPr>
          <p:cNvPr id="12292" name="Espace réservé du numéro de diapositive 3">
            <a:extLst>
              <a:ext uri="{FF2B5EF4-FFF2-40B4-BE49-F238E27FC236}">
                <a16:creationId xmlns:a16="http://schemas.microsoft.com/office/drawing/2014/main" id="{1DE085EC-7C60-4F5B-8E0F-D523A1D23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12F243-D2D8-482D-81B9-F560C27FC10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2293" name="Espace réservé de la date 2">
            <a:extLst>
              <a:ext uri="{FF2B5EF4-FFF2-40B4-BE49-F238E27FC236}">
                <a16:creationId xmlns:a16="http://schemas.microsoft.com/office/drawing/2014/main" id="{5972F003-76FE-4022-A408-328C203836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887DD9A2-0B1D-4AAF-AC0D-A7F174DEAA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44450"/>
            <a:ext cx="8229600" cy="102711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Conception d’une architecture d’application pour SQL Server</a:t>
            </a:r>
          </a:p>
        </p:txBody>
      </p:sp>
      <p:sp>
        <p:nvSpPr>
          <p:cNvPr id="60419" name="Espace réservé du numéro de diapositive 3">
            <a:extLst>
              <a:ext uri="{FF2B5EF4-FFF2-40B4-BE49-F238E27FC236}">
                <a16:creationId xmlns:a16="http://schemas.microsoft.com/office/drawing/2014/main" id="{F1FF9F3B-47B1-47E2-9D71-2CCA9E692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246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AB779F-07D9-425E-8400-5024B76DF48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60420" name="Sous-titre 2">
            <a:extLst>
              <a:ext uri="{FF2B5EF4-FFF2-40B4-BE49-F238E27FC236}">
                <a16:creationId xmlns:a16="http://schemas.microsoft.com/office/drawing/2014/main" id="{98B444FD-6D29-4164-ABE0-287B27047FF2}"/>
              </a:ext>
            </a:extLst>
          </p:cNvPr>
          <p:cNvSpPr txBox="1">
            <a:spLocks/>
          </p:cNvSpPr>
          <p:nvPr/>
        </p:nvSpPr>
        <p:spPr bwMode="auto">
          <a:xfrm>
            <a:off x="428625" y="1196975"/>
            <a:ext cx="8229600" cy="525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79388" indent="-1793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fr-FR" altLang="fr-FR" sz="3000"/>
          </a:p>
        </p:txBody>
      </p:sp>
      <p:sp>
        <p:nvSpPr>
          <p:cNvPr id="60421" name="Rectangle 626">
            <a:extLst>
              <a:ext uri="{FF2B5EF4-FFF2-40B4-BE49-F238E27FC236}">
                <a16:creationId xmlns:a16="http://schemas.microsoft.com/office/drawing/2014/main" id="{637C320F-51EA-4E6E-8D83-C63A8893F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55800"/>
            <a:ext cx="1016000" cy="434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fr-FR" sz="2600" b="1">
              <a:latin typeface="Arial Narrow" panose="020B0606020202030204" pitchFamily="34" charset="0"/>
            </a:endParaRPr>
          </a:p>
        </p:txBody>
      </p:sp>
      <p:sp>
        <p:nvSpPr>
          <p:cNvPr id="60422" name="Rectangle 627">
            <a:extLst>
              <a:ext uri="{FF2B5EF4-FFF2-40B4-BE49-F238E27FC236}">
                <a16:creationId xmlns:a16="http://schemas.microsoft.com/office/drawing/2014/main" id="{1E0CDF53-DAF5-4053-9392-A5D5B203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1955800"/>
            <a:ext cx="979487" cy="434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fr-FR" sz="2600" b="1">
              <a:latin typeface="Arial Narrow" panose="020B0606020202030204" pitchFamily="34" charset="0"/>
            </a:endParaRPr>
          </a:p>
        </p:txBody>
      </p:sp>
      <p:sp>
        <p:nvSpPr>
          <p:cNvPr id="60423" name="Rectangle 628">
            <a:extLst>
              <a:ext uri="{FF2B5EF4-FFF2-40B4-BE49-F238E27FC236}">
                <a16:creationId xmlns:a16="http://schemas.microsoft.com/office/drawing/2014/main" id="{8225733E-31DB-487B-BCFD-864992BF2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55800"/>
            <a:ext cx="990600" cy="434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fr-FR" sz="2600" b="1">
              <a:latin typeface="Arial Narrow" panose="020B0606020202030204" pitchFamily="34" charset="0"/>
            </a:endParaRPr>
          </a:p>
        </p:txBody>
      </p:sp>
      <p:sp>
        <p:nvSpPr>
          <p:cNvPr id="60424" name="Rectangle 629">
            <a:extLst>
              <a:ext uri="{FF2B5EF4-FFF2-40B4-BE49-F238E27FC236}">
                <a16:creationId xmlns:a16="http://schemas.microsoft.com/office/drawing/2014/main" id="{0DDEAD94-7E1E-4369-B6D8-75BFAAE1F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55800"/>
            <a:ext cx="1016000" cy="434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fr-FR" sz="2600" b="1">
              <a:latin typeface="Arial Narrow" panose="020B0606020202030204" pitchFamily="34" charset="0"/>
            </a:endParaRPr>
          </a:p>
        </p:txBody>
      </p:sp>
      <p:grpSp>
        <p:nvGrpSpPr>
          <p:cNvPr id="60425" name="Group 630">
            <a:extLst>
              <a:ext uri="{FF2B5EF4-FFF2-40B4-BE49-F238E27FC236}">
                <a16:creationId xmlns:a16="http://schemas.microsoft.com/office/drawing/2014/main" id="{03B12789-5BE1-44B6-BDE1-55E67FD8A06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860800"/>
            <a:ext cx="774700" cy="849313"/>
            <a:chOff x="2614" y="840"/>
            <a:chExt cx="776" cy="871"/>
          </a:xfrm>
        </p:grpSpPr>
        <p:grpSp>
          <p:nvGrpSpPr>
            <p:cNvPr id="60679" name="Group 631">
              <a:extLst>
                <a:ext uri="{FF2B5EF4-FFF2-40B4-BE49-F238E27FC236}">
                  <a16:creationId xmlns:a16="http://schemas.microsoft.com/office/drawing/2014/main" id="{3D94C5F6-FA75-4124-A6DB-9CD5C63E87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4" y="1299"/>
              <a:ext cx="763" cy="412"/>
              <a:chOff x="2614" y="1299"/>
              <a:chExt cx="763" cy="412"/>
            </a:xfrm>
          </p:grpSpPr>
          <p:sp>
            <p:nvSpPr>
              <p:cNvPr id="60692" name="Freeform 632">
                <a:extLst>
                  <a:ext uri="{FF2B5EF4-FFF2-40B4-BE49-F238E27FC236}">
                    <a16:creationId xmlns:a16="http://schemas.microsoft.com/office/drawing/2014/main" id="{2A9D3A5E-5DE3-44A2-AA07-92A20D75EA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113" y="1406"/>
                <a:ext cx="263" cy="305"/>
              </a:xfrm>
              <a:custGeom>
                <a:avLst/>
                <a:gdLst>
                  <a:gd name="T0" fmla="*/ 1 w 364"/>
                  <a:gd name="T1" fmla="*/ 1 h 422"/>
                  <a:gd name="T2" fmla="*/ 1 w 364"/>
                  <a:gd name="T3" fmla="*/ 0 h 422"/>
                  <a:gd name="T4" fmla="*/ 1 w 364"/>
                  <a:gd name="T5" fmla="*/ 1 h 422"/>
                  <a:gd name="T6" fmla="*/ 0 w 364"/>
                  <a:gd name="T7" fmla="*/ 1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93" name="Freeform 633">
                <a:extLst>
                  <a:ext uri="{FF2B5EF4-FFF2-40B4-BE49-F238E27FC236}">
                    <a16:creationId xmlns:a16="http://schemas.microsoft.com/office/drawing/2014/main" id="{C29D2F67-6F3A-41C4-BE1A-3E4095CCB5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14" y="1299"/>
                <a:ext cx="763" cy="264"/>
              </a:xfrm>
              <a:custGeom>
                <a:avLst/>
                <a:gdLst>
                  <a:gd name="T0" fmla="*/ 1 w 1091"/>
                  <a:gd name="T1" fmla="*/ 1 h 377"/>
                  <a:gd name="T2" fmla="*/ 0 w 1091"/>
                  <a:gd name="T3" fmla="*/ 1 h 377"/>
                  <a:gd name="T4" fmla="*/ 1 w 1091"/>
                  <a:gd name="T5" fmla="*/ 0 h 377"/>
                  <a:gd name="T6" fmla="*/ 1 w 1091"/>
                  <a:gd name="T7" fmla="*/ 1 h 377"/>
                  <a:gd name="T8" fmla="*/ 1 w 1091"/>
                  <a:gd name="T9" fmla="*/ 1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94" name="Freeform 634">
                <a:extLst>
                  <a:ext uri="{FF2B5EF4-FFF2-40B4-BE49-F238E27FC236}">
                    <a16:creationId xmlns:a16="http://schemas.microsoft.com/office/drawing/2014/main" id="{B8F256F8-BF96-48A3-B9ED-EE59A073F7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14" y="1429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 h 390"/>
                  <a:gd name="T4" fmla="*/ 1 w 690"/>
                  <a:gd name="T5" fmla="*/ 1 h 390"/>
                  <a:gd name="T6" fmla="*/ 1 w 690"/>
                  <a:gd name="T7" fmla="*/ 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95" name="Freeform 635">
                <a:extLst>
                  <a:ext uri="{FF2B5EF4-FFF2-40B4-BE49-F238E27FC236}">
                    <a16:creationId xmlns:a16="http://schemas.microsoft.com/office/drawing/2014/main" id="{75F6DB55-5F37-414F-8407-007C0404B6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875" y="1529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 w 271"/>
                  <a:gd name="T3" fmla="*/ 1 h 189"/>
                  <a:gd name="T4" fmla="*/ 1 w 271"/>
                  <a:gd name="T5" fmla="*/ 1 h 189"/>
                  <a:gd name="T6" fmla="*/ 0 w 271"/>
                  <a:gd name="T7" fmla="*/ 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96" name="Freeform 636">
                <a:extLst>
                  <a:ext uri="{FF2B5EF4-FFF2-40B4-BE49-F238E27FC236}">
                    <a16:creationId xmlns:a16="http://schemas.microsoft.com/office/drawing/2014/main" id="{5644F664-FA44-46A1-896C-98791B5C07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79" y="1580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 w 261"/>
                  <a:gd name="T3" fmla="*/ 1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0697" name="Freeform 637">
                <a:extLst>
                  <a:ext uri="{FF2B5EF4-FFF2-40B4-BE49-F238E27FC236}">
                    <a16:creationId xmlns:a16="http://schemas.microsoft.com/office/drawing/2014/main" id="{756264E2-98E6-424E-BCD9-F0F9B1A89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" y="1528"/>
                <a:ext cx="196" cy="83"/>
              </a:xfrm>
              <a:custGeom>
                <a:avLst/>
                <a:gdLst>
                  <a:gd name="T0" fmla="*/ 0 w 270"/>
                  <a:gd name="T1" fmla="*/ 1 h 116"/>
                  <a:gd name="T2" fmla="*/ 1 w 270"/>
                  <a:gd name="T3" fmla="*/ 0 h 116"/>
                  <a:gd name="T4" fmla="*/ 1 w 270"/>
                  <a:gd name="T5" fmla="*/ 1 h 116"/>
                  <a:gd name="T6" fmla="*/ 0 60000 65536"/>
                  <a:gd name="T7" fmla="*/ 0 60000 65536"/>
                  <a:gd name="T8" fmla="*/ 0 60000 65536"/>
                  <a:gd name="T9" fmla="*/ 0 w 270"/>
                  <a:gd name="T10" fmla="*/ 0 h 116"/>
                  <a:gd name="T11" fmla="*/ 270 w 270"/>
                  <a:gd name="T12" fmla="*/ 116 h 1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" h="116">
                    <a:moveTo>
                      <a:pt x="0" y="116"/>
                    </a:moveTo>
                    <a:lnTo>
                      <a:pt x="1" y="0"/>
                    </a:lnTo>
                    <a:lnTo>
                      <a:pt x="270" y="75"/>
                    </a:lnTo>
                  </a:path>
                </a:pathLst>
              </a:cu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98" name="Line 638">
                <a:extLst>
                  <a:ext uri="{FF2B5EF4-FFF2-40B4-BE49-F238E27FC236}">
                    <a16:creationId xmlns:a16="http://schemas.microsoft.com/office/drawing/2014/main" id="{061381D4-A964-49A6-A101-235080A32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1556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99" name="Line 639">
                <a:extLst>
                  <a:ext uri="{FF2B5EF4-FFF2-40B4-BE49-F238E27FC236}">
                    <a16:creationId xmlns:a16="http://schemas.microsoft.com/office/drawing/2014/main" id="{598B153C-B932-4DE8-AE5B-B4AB49B01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2" y="1634"/>
                <a:ext cx="29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700" name="Freeform 640">
                <a:extLst>
                  <a:ext uri="{FF2B5EF4-FFF2-40B4-BE49-F238E27FC236}">
                    <a16:creationId xmlns:a16="http://schemas.microsoft.com/office/drawing/2014/main" id="{649E665C-7875-4192-AB26-0FA39927A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0" y="1566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 h 35"/>
                  <a:gd name="T4" fmla="*/ 1 w 64"/>
                  <a:gd name="T5" fmla="*/ 1 h 35"/>
                  <a:gd name="T6" fmla="*/ 1 w 64"/>
                  <a:gd name="T7" fmla="*/ 1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701" name="Line 641">
                <a:extLst>
                  <a:ext uri="{FF2B5EF4-FFF2-40B4-BE49-F238E27FC236}">
                    <a16:creationId xmlns:a16="http://schemas.microsoft.com/office/drawing/2014/main" id="{675E76BB-C3F4-45A8-BD5D-34DE67A56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459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702" name="Line 642">
                <a:extLst>
                  <a:ext uri="{FF2B5EF4-FFF2-40B4-BE49-F238E27FC236}">
                    <a16:creationId xmlns:a16="http://schemas.microsoft.com/office/drawing/2014/main" id="{618FC0F2-E203-4C90-BEA0-F9F72519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481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703" name="Line 643">
                <a:extLst>
                  <a:ext uri="{FF2B5EF4-FFF2-40B4-BE49-F238E27FC236}">
                    <a16:creationId xmlns:a16="http://schemas.microsoft.com/office/drawing/2014/main" id="{57BF2A04-5D22-47A8-A6A7-C16E04B32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504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704" name="Line 644">
                <a:extLst>
                  <a:ext uri="{FF2B5EF4-FFF2-40B4-BE49-F238E27FC236}">
                    <a16:creationId xmlns:a16="http://schemas.microsoft.com/office/drawing/2014/main" id="{4C236C59-7560-4B54-B517-D113620E4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526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705" name="Freeform 645">
                <a:extLst>
                  <a:ext uri="{FF2B5EF4-FFF2-40B4-BE49-F238E27FC236}">
                    <a16:creationId xmlns:a16="http://schemas.microsoft.com/office/drawing/2014/main" id="{02157A63-50C7-42ED-A3A1-F75796984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7" y="1588"/>
                <a:ext cx="198" cy="84"/>
              </a:xfrm>
              <a:custGeom>
                <a:avLst/>
                <a:gdLst>
                  <a:gd name="T0" fmla="*/ 0 w 275"/>
                  <a:gd name="T1" fmla="*/ 1 h 117"/>
                  <a:gd name="T2" fmla="*/ 1 w 275"/>
                  <a:gd name="T3" fmla="*/ 1 h 117"/>
                  <a:gd name="T4" fmla="*/ 1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60680" name="Group 646">
              <a:extLst>
                <a:ext uri="{FF2B5EF4-FFF2-40B4-BE49-F238E27FC236}">
                  <a16:creationId xmlns:a16="http://schemas.microsoft.com/office/drawing/2014/main" id="{D9245E37-26AB-41D6-B831-7E63AE1B4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840"/>
              <a:ext cx="714" cy="672"/>
              <a:chOff x="2676" y="840"/>
              <a:chExt cx="714" cy="672"/>
            </a:xfrm>
          </p:grpSpPr>
          <p:sp>
            <p:nvSpPr>
              <p:cNvPr id="60681" name="Freeform 647">
                <a:extLst>
                  <a:ext uri="{FF2B5EF4-FFF2-40B4-BE49-F238E27FC236}">
                    <a16:creationId xmlns:a16="http://schemas.microsoft.com/office/drawing/2014/main" id="{6B7F566B-68CD-465F-B99C-B1EA72501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" y="127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82" name="Freeform 648">
                <a:extLst>
                  <a:ext uri="{FF2B5EF4-FFF2-40B4-BE49-F238E27FC236}">
                    <a16:creationId xmlns:a16="http://schemas.microsoft.com/office/drawing/2014/main" id="{C11494AD-13F6-4044-B98E-CE4C6B02C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" y="128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83" name="Oval 649">
                <a:extLst>
                  <a:ext uri="{FF2B5EF4-FFF2-40B4-BE49-F238E27FC236}">
                    <a16:creationId xmlns:a16="http://schemas.microsoft.com/office/drawing/2014/main" id="{89E46A26-88F9-41D8-AC3E-2CB6DD7AB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1" y="133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60684" name="Freeform 650">
                <a:extLst>
                  <a:ext uri="{FF2B5EF4-FFF2-40B4-BE49-F238E27FC236}">
                    <a16:creationId xmlns:a16="http://schemas.microsoft.com/office/drawing/2014/main" id="{297FFBA1-B13B-490C-A350-9CC060FD3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8" y="133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1 h 180"/>
                  <a:gd name="T4" fmla="*/ 1 w 646"/>
                  <a:gd name="T5" fmla="*/ 1 h 180"/>
                  <a:gd name="T6" fmla="*/ 1 w 646"/>
                  <a:gd name="T7" fmla="*/ 1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85" name="Freeform 651">
                <a:extLst>
                  <a:ext uri="{FF2B5EF4-FFF2-40B4-BE49-F238E27FC236}">
                    <a16:creationId xmlns:a16="http://schemas.microsoft.com/office/drawing/2014/main" id="{3B593574-E36B-4897-9DEF-1F1BF3ED7F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826" y="840"/>
                <a:ext cx="564" cy="520"/>
              </a:xfrm>
              <a:custGeom>
                <a:avLst/>
                <a:gdLst>
                  <a:gd name="T0" fmla="*/ 1 w 808"/>
                  <a:gd name="T1" fmla="*/ 1 h 746"/>
                  <a:gd name="T2" fmla="*/ 1 w 808"/>
                  <a:gd name="T3" fmla="*/ 1 h 746"/>
                  <a:gd name="T4" fmla="*/ 1 w 808"/>
                  <a:gd name="T5" fmla="*/ 1 h 746"/>
                  <a:gd name="T6" fmla="*/ 1 w 808"/>
                  <a:gd name="T7" fmla="*/ 0 h 746"/>
                  <a:gd name="T8" fmla="*/ 0 w 808"/>
                  <a:gd name="T9" fmla="*/ 1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86" name="Freeform 652">
                <a:extLst>
                  <a:ext uri="{FF2B5EF4-FFF2-40B4-BE49-F238E27FC236}">
                    <a16:creationId xmlns:a16="http://schemas.microsoft.com/office/drawing/2014/main" id="{A7A4632A-C027-446C-8B7C-8AD453FE1F5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178" y="955"/>
                <a:ext cx="113" cy="506"/>
              </a:xfrm>
              <a:custGeom>
                <a:avLst/>
                <a:gdLst>
                  <a:gd name="T0" fmla="*/ 0 w 144"/>
                  <a:gd name="T1" fmla="*/ 2 h 644"/>
                  <a:gd name="T2" fmla="*/ 0 w 144"/>
                  <a:gd name="T3" fmla="*/ 2 h 644"/>
                  <a:gd name="T4" fmla="*/ 2 w 144"/>
                  <a:gd name="T5" fmla="*/ 0 h 644"/>
                  <a:gd name="T6" fmla="*/ 2 w 144"/>
                  <a:gd name="T7" fmla="*/ 2 h 644"/>
                  <a:gd name="T8" fmla="*/ 0 w 144"/>
                  <a:gd name="T9" fmla="*/ 2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87" name="Freeform 653">
                <a:extLst>
                  <a:ext uri="{FF2B5EF4-FFF2-40B4-BE49-F238E27FC236}">
                    <a16:creationId xmlns:a16="http://schemas.microsoft.com/office/drawing/2014/main" id="{5034AB0A-6C18-4F29-B7ED-0BFAF78159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76" y="846"/>
                <a:ext cx="615" cy="172"/>
              </a:xfrm>
              <a:custGeom>
                <a:avLst/>
                <a:gdLst>
                  <a:gd name="T0" fmla="*/ 2 w 782"/>
                  <a:gd name="T1" fmla="*/ 2 h 219"/>
                  <a:gd name="T2" fmla="*/ 0 w 782"/>
                  <a:gd name="T3" fmla="*/ 2 h 219"/>
                  <a:gd name="T4" fmla="*/ 2 w 782"/>
                  <a:gd name="T5" fmla="*/ 0 h 219"/>
                  <a:gd name="T6" fmla="*/ 2 w 782"/>
                  <a:gd name="T7" fmla="*/ 2 h 219"/>
                  <a:gd name="T8" fmla="*/ 2 w 782"/>
                  <a:gd name="T9" fmla="*/ 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88" name="Freeform 654">
                <a:extLst>
                  <a:ext uri="{FF2B5EF4-FFF2-40B4-BE49-F238E27FC236}">
                    <a16:creationId xmlns:a16="http://schemas.microsoft.com/office/drawing/2014/main" id="{838A5A19-E364-46DB-A54B-BD5980C4B2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76" y="897"/>
                <a:ext cx="502" cy="566"/>
              </a:xfrm>
              <a:custGeom>
                <a:avLst/>
                <a:gdLst>
                  <a:gd name="T0" fmla="*/ 1 w 672"/>
                  <a:gd name="T1" fmla="*/ 2 h 754"/>
                  <a:gd name="T2" fmla="*/ 1 w 672"/>
                  <a:gd name="T3" fmla="*/ 2 h 754"/>
                  <a:gd name="T4" fmla="*/ 0 w 672"/>
                  <a:gd name="T5" fmla="*/ 0 h 754"/>
                  <a:gd name="T6" fmla="*/ 0 w 672"/>
                  <a:gd name="T7" fmla="*/ 2 h 754"/>
                  <a:gd name="T8" fmla="*/ 1 w 672"/>
                  <a:gd name="T9" fmla="*/ 2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89" name="Freeform 655">
                <a:extLst>
                  <a:ext uri="{FF2B5EF4-FFF2-40B4-BE49-F238E27FC236}">
                    <a16:creationId xmlns:a16="http://schemas.microsoft.com/office/drawing/2014/main" id="{F74F7C9D-0C97-4C96-AC67-6D1484DAEEE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715" y="947"/>
                <a:ext cx="425" cy="464"/>
              </a:xfrm>
              <a:custGeom>
                <a:avLst/>
                <a:gdLst>
                  <a:gd name="T0" fmla="*/ 3 w 491"/>
                  <a:gd name="T1" fmla="*/ 3 h 549"/>
                  <a:gd name="T2" fmla="*/ 3 w 491"/>
                  <a:gd name="T3" fmla="*/ 3 h 549"/>
                  <a:gd name="T4" fmla="*/ 0 w 491"/>
                  <a:gd name="T5" fmla="*/ 0 h 549"/>
                  <a:gd name="T6" fmla="*/ 0 w 491"/>
                  <a:gd name="T7" fmla="*/ 3 h 549"/>
                  <a:gd name="T8" fmla="*/ 3 w 491"/>
                  <a:gd name="T9" fmla="*/ 3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3" name="Freeform 656">
                <a:extLst>
                  <a:ext uri="{FF2B5EF4-FFF2-40B4-BE49-F238E27FC236}">
                    <a16:creationId xmlns:a16="http://schemas.microsoft.com/office/drawing/2014/main" id="{646C3420-8CAF-49FA-A248-880EE8232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" y="978"/>
                <a:ext cx="372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latin typeface="+mn-lt"/>
                  <a:cs typeface="+mn-cs"/>
                </a:endParaRPr>
              </a:p>
            </p:txBody>
          </p:sp>
          <p:sp>
            <p:nvSpPr>
              <p:cNvPr id="60691" name="Line 657">
                <a:extLst>
                  <a:ext uri="{FF2B5EF4-FFF2-40B4-BE49-F238E27FC236}">
                    <a16:creationId xmlns:a16="http://schemas.microsoft.com/office/drawing/2014/main" id="{4B3C4E9E-1B1F-4924-952B-9DC07625E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4" y="1011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60426" name="Group 658">
            <a:extLst>
              <a:ext uri="{FF2B5EF4-FFF2-40B4-BE49-F238E27FC236}">
                <a16:creationId xmlns:a16="http://schemas.microsoft.com/office/drawing/2014/main" id="{477F8D08-754C-45DA-9E10-0FB19CB4283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860800"/>
            <a:ext cx="774700" cy="849313"/>
            <a:chOff x="2614" y="840"/>
            <a:chExt cx="776" cy="871"/>
          </a:xfrm>
        </p:grpSpPr>
        <p:grpSp>
          <p:nvGrpSpPr>
            <p:cNvPr id="60652" name="Group 659">
              <a:extLst>
                <a:ext uri="{FF2B5EF4-FFF2-40B4-BE49-F238E27FC236}">
                  <a16:creationId xmlns:a16="http://schemas.microsoft.com/office/drawing/2014/main" id="{48111959-64FF-4EF8-8616-2CD1180EC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4" y="1299"/>
              <a:ext cx="763" cy="412"/>
              <a:chOff x="2614" y="1299"/>
              <a:chExt cx="763" cy="412"/>
            </a:xfrm>
          </p:grpSpPr>
          <p:sp>
            <p:nvSpPr>
              <p:cNvPr id="60665" name="Freeform 660">
                <a:extLst>
                  <a:ext uri="{FF2B5EF4-FFF2-40B4-BE49-F238E27FC236}">
                    <a16:creationId xmlns:a16="http://schemas.microsoft.com/office/drawing/2014/main" id="{718ABA44-C8DA-44C6-BF93-D86CD12A1B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113" y="1406"/>
                <a:ext cx="263" cy="305"/>
              </a:xfrm>
              <a:custGeom>
                <a:avLst/>
                <a:gdLst>
                  <a:gd name="T0" fmla="*/ 1 w 364"/>
                  <a:gd name="T1" fmla="*/ 1 h 422"/>
                  <a:gd name="T2" fmla="*/ 1 w 364"/>
                  <a:gd name="T3" fmla="*/ 0 h 422"/>
                  <a:gd name="T4" fmla="*/ 1 w 364"/>
                  <a:gd name="T5" fmla="*/ 1 h 422"/>
                  <a:gd name="T6" fmla="*/ 0 w 364"/>
                  <a:gd name="T7" fmla="*/ 1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66" name="Freeform 661">
                <a:extLst>
                  <a:ext uri="{FF2B5EF4-FFF2-40B4-BE49-F238E27FC236}">
                    <a16:creationId xmlns:a16="http://schemas.microsoft.com/office/drawing/2014/main" id="{E61DCF8F-C4AA-44DD-AF76-0A3430549B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14" y="1299"/>
                <a:ext cx="763" cy="264"/>
              </a:xfrm>
              <a:custGeom>
                <a:avLst/>
                <a:gdLst>
                  <a:gd name="T0" fmla="*/ 1 w 1091"/>
                  <a:gd name="T1" fmla="*/ 1 h 377"/>
                  <a:gd name="T2" fmla="*/ 0 w 1091"/>
                  <a:gd name="T3" fmla="*/ 1 h 377"/>
                  <a:gd name="T4" fmla="*/ 1 w 1091"/>
                  <a:gd name="T5" fmla="*/ 0 h 377"/>
                  <a:gd name="T6" fmla="*/ 1 w 1091"/>
                  <a:gd name="T7" fmla="*/ 1 h 377"/>
                  <a:gd name="T8" fmla="*/ 1 w 1091"/>
                  <a:gd name="T9" fmla="*/ 1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67" name="Freeform 662">
                <a:extLst>
                  <a:ext uri="{FF2B5EF4-FFF2-40B4-BE49-F238E27FC236}">
                    <a16:creationId xmlns:a16="http://schemas.microsoft.com/office/drawing/2014/main" id="{9192CF23-6C5A-4038-8A55-982304B009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14" y="1429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 h 390"/>
                  <a:gd name="T4" fmla="*/ 1 w 690"/>
                  <a:gd name="T5" fmla="*/ 1 h 390"/>
                  <a:gd name="T6" fmla="*/ 1 w 690"/>
                  <a:gd name="T7" fmla="*/ 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68" name="Freeform 663">
                <a:extLst>
                  <a:ext uri="{FF2B5EF4-FFF2-40B4-BE49-F238E27FC236}">
                    <a16:creationId xmlns:a16="http://schemas.microsoft.com/office/drawing/2014/main" id="{B3FAED9E-0990-4853-88A1-406CF3C2E1B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875" y="1529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 w 271"/>
                  <a:gd name="T3" fmla="*/ 1 h 189"/>
                  <a:gd name="T4" fmla="*/ 1 w 271"/>
                  <a:gd name="T5" fmla="*/ 1 h 189"/>
                  <a:gd name="T6" fmla="*/ 0 w 271"/>
                  <a:gd name="T7" fmla="*/ 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69" name="Freeform 664">
                <a:extLst>
                  <a:ext uri="{FF2B5EF4-FFF2-40B4-BE49-F238E27FC236}">
                    <a16:creationId xmlns:a16="http://schemas.microsoft.com/office/drawing/2014/main" id="{599318C6-CE0D-4491-964F-1AF0941AD3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79" y="1580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 w 261"/>
                  <a:gd name="T3" fmla="*/ 1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0670" name="Freeform 665">
                <a:extLst>
                  <a:ext uri="{FF2B5EF4-FFF2-40B4-BE49-F238E27FC236}">
                    <a16:creationId xmlns:a16="http://schemas.microsoft.com/office/drawing/2014/main" id="{E56BB2BD-B538-4D11-B257-FFAAAB09D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" y="1528"/>
                <a:ext cx="196" cy="83"/>
              </a:xfrm>
              <a:custGeom>
                <a:avLst/>
                <a:gdLst>
                  <a:gd name="T0" fmla="*/ 0 w 270"/>
                  <a:gd name="T1" fmla="*/ 1 h 116"/>
                  <a:gd name="T2" fmla="*/ 1 w 270"/>
                  <a:gd name="T3" fmla="*/ 0 h 116"/>
                  <a:gd name="T4" fmla="*/ 1 w 270"/>
                  <a:gd name="T5" fmla="*/ 1 h 116"/>
                  <a:gd name="T6" fmla="*/ 0 60000 65536"/>
                  <a:gd name="T7" fmla="*/ 0 60000 65536"/>
                  <a:gd name="T8" fmla="*/ 0 60000 65536"/>
                  <a:gd name="T9" fmla="*/ 0 w 270"/>
                  <a:gd name="T10" fmla="*/ 0 h 116"/>
                  <a:gd name="T11" fmla="*/ 270 w 270"/>
                  <a:gd name="T12" fmla="*/ 116 h 1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" h="116">
                    <a:moveTo>
                      <a:pt x="0" y="116"/>
                    </a:moveTo>
                    <a:lnTo>
                      <a:pt x="1" y="0"/>
                    </a:lnTo>
                    <a:lnTo>
                      <a:pt x="270" y="75"/>
                    </a:lnTo>
                  </a:path>
                </a:pathLst>
              </a:cu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71" name="Line 666">
                <a:extLst>
                  <a:ext uri="{FF2B5EF4-FFF2-40B4-BE49-F238E27FC236}">
                    <a16:creationId xmlns:a16="http://schemas.microsoft.com/office/drawing/2014/main" id="{68373ECC-6F75-4C8C-981C-E5EB64E06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1556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72" name="Line 667">
                <a:extLst>
                  <a:ext uri="{FF2B5EF4-FFF2-40B4-BE49-F238E27FC236}">
                    <a16:creationId xmlns:a16="http://schemas.microsoft.com/office/drawing/2014/main" id="{C7FC8CD2-F875-4886-AF6A-ADAE80EE8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2" y="1634"/>
                <a:ext cx="29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73" name="Freeform 668">
                <a:extLst>
                  <a:ext uri="{FF2B5EF4-FFF2-40B4-BE49-F238E27FC236}">
                    <a16:creationId xmlns:a16="http://schemas.microsoft.com/office/drawing/2014/main" id="{D890D06C-B8C4-49D4-8B47-F03C771CF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0" y="1566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 h 35"/>
                  <a:gd name="T4" fmla="*/ 1 w 64"/>
                  <a:gd name="T5" fmla="*/ 1 h 35"/>
                  <a:gd name="T6" fmla="*/ 1 w 64"/>
                  <a:gd name="T7" fmla="*/ 1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74" name="Line 669">
                <a:extLst>
                  <a:ext uri="{FF2B5EF4-FFF2-40B4-BE49-F238E27FC236}">
                    <a16:creationId xmlns:a16="http://schemas.microsoft.com/office/drawing/2014/main" id="{5F9451DE-0777-4A61-991E-45C78C585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459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75" name="Line 670">
                <a:extLst>
                  <a:ext uri="{FF2B5EF4-FFF2-40B4-BE49-F238E27FC236}">
                    <a16:creationId xmlns:a16="http://schemas.microsoft.com/office/drawing/2014/main" id="{239BEE98-B228-4BED-9916-0601C869F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481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76" name="Line 671">
                <a:extLst>
                  <a:ext uri="{FF2B5EF4-FFF2-40B4-BE49-F238E27FC236}">
                    <a16:creationId xmlns:a16="http://schemas.microsoft.com/office/drawing/2014/main" id="{B334CBD5-46FF-492D-B9AF-1ED45A173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504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77" name="Line 672">
                <a:extLst>
                  <a:ext uri="{FF2B5EF4-FFF2-40B4-BE49-F238E27FC236}">
                    <a16:creationId xmlns:a16="http://schemas.microsoft.com/office/drawing/2014/main" id="{113867B9-BCAE-4F51-8902-E7DDB5787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526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78" name="Freeform 673">
                <a:extLst>
                  <a:ext uri="{FF2B5EF4-FFF2-40B4-BE49-F238E27FC236}">
                    <a16:creationId xmlns:a16="http://schemas.microsoft.com/office/drawing/2014/main" id="{3D2BA858-14C7-4563-93C6-6CD83BF3F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7" y="1588"/>
                <a:ext cx="198" cy="84"/>
              </a:xfrm>
              <a:custGeom>
                <a:avLst/>
                <a:gdLst>
                  <a:gd name="T0" fmla="*/ 0 w 275"/>
                  <a:gd name="T1" fmla="*/ 1 h 117"/>
                  <a:gd name="T2" fmla="*/ 1 w 275"/>
                  <a:gd name="T3" fmla="*/ 1 h 117"/>
                  <a:gd name="T4" fmla="*/ 1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60653" name="Group 674">
              <a:extLst>
                <a:ext uri="{FF2B5EF4-FFF2-40B4-BE49-F238E27FC236}">
                  <a16:creationId xmlns:a16="http://schemas.microsoft.com/office/drawing/2014/main" id="{BE54D782-87E7-4E0C-BC77-CC9C6C48B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840"/>
              <a:ext cx="714" cy="672"/>
              <a:chOff x="2676" y="840"/>
              <a:chExt cx="714" cy="672"/>
            </a:xfrm>
          </p:grpSpPr>
          <p:sp>
            <p:nvSpPr>
              <p:cNvPr id="60654" name="Freeform 675">
                <a:extLst>
                  <a:ext uri="{FF2B5EF4-FFF2-40B4-BE49-F238E27FC236}">
                    <a16:creationId xmlns:a16="http://schemas.microsoft.com/office/drawing/2014/main" id="{D54FDF77-1A53-45F2-A9A3-264A4D259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" y="127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55" name="Freeform 676">
                <a:extLst>
                  <a:ext uri="{FF2B5EF4-FFF2-40B4-BE49-F238E27FC236}">
                    <a16:creationId xmlns:a16="http://schemas.microsoft.com/office/drawing/2014/main" id="{3B4FC51F-BEBA-4D23-8C67-BB3298617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" y="128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56" name="Oval 677">
                <a:extLst>
                  <a:ext uri="{FF2B5EF4-FFF2-40B4-BE49-F238E27FC236}">
                    <a16:creationId xmlns:a16="http://schemas.microsoft.com/office/drawing/2014/main" id="{DB0BDC67-CC41-4CD9-BA9D-400FF484C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1" y="133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60657" name="Freeform 678">
                <a:extLst>
                  <a:ext uri="{FF2B5EF4-FFF2-40B4-BE49-F238E27FC236}">
                    <a16:creationId xmlns:a16="http://schemas.microsoft.com/office/drawing/2014/main" id="{3C24C058-C7A7-4883-91B7-0931EC1F6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8" y="133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1 h 180"/>
                  <a:gd name="T4" fmla="*/ 1 w 646"/>
                  <a:gd name="T5" fmla="*/ 1 h 180"/>
                  <a:gd name="T6" fmla="*/ 1 w 646"/>
                  <a:gd name="T7" fmla="*/ 1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58" name="Freeform 679">
                <a:extLst>
                  <a:ext uri="{FF2B5EF4-FFF2-40B4-BE49-F238E27FC236}">
                    <a16:creationId xmlns:a16="http://schemas.microsoft.com/office/drawing/2014/main" id="{BE9929CD-1964-4D67-8408-7283886C6C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826" y="840"/>
                <a:ext cx="564" cy="520"/>
              </a:xfrm>
              <a:custGeom>
                <a:avLst/>
                <a:gdLst>
                  <a:gd name="T0" fmla="*/ 1 w 808"/>
                  <a:gd name="T1" fmla="*/ 1 h 746"/>
                  <a:gd name="T2" fmla="*/ 1 w 808"/>
                  <a:gd name="T3" fmla="*/ 1 h 746"/>
                  <a:gd name="T4" fmla="*/ 1 w 808"/>
                  <a:gd name="T5" fmla="*/ 1 h 746"/>
                  <a:gd name="T6" fmla="*/ 1 w 808"/>
                  <a:gd name="T7" fmla="*/ 0 h 746"/>
                  <a:gd name="T8" fmla="*/ 0 w 808"/>
                  <a:gd name="T9" fmla="*/ 1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59" name="Freeform 680">
                <a:extLst>
                  <a:ext uri="{FF2B5EF4-FFF2-40B4-BE49-F238E27FC236}">
                    <a16:creationId xmlns:a16="http://schemas.microsoft.com/office/drawing/2014/main" id="{82733E3F-1A3E-4F4E-9A2C-CB23A09878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178" y="955"/>
                <a:ext cx="113" cy="506"/>
              </a:xfrm>
              <a:custGeom>
                <a:avLst/>
                <a:gdLst>
                  <a:gd name="T0" fmla="*/ 0 w 144"/>
                  <a:gd name="T1" fmla="*/ 2 h 644"/>
                  <a:gd name="T2" fmla="*/ 0 w 144"/>
                  <a:gd name="T3" fmla="*/ 2 h 644"/>
                  <a:gd name="T4" fmla="*/ 2 w 144"/>
                  <a:gd name="T5" fmla="*/ 0 h 644"/>
                  <a:gd name="T6" fmla="*/ 2 w 144"/>
                  <a:gd name="T7" fmla="*/ 2 h 644"/>
                  <a:gd name="T8" fmla="*/ 0 w 144"/>
                  <a:gd name="T9" fmla="*/ 2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60" name="Freeform 681">
                <a:extLst>
                  <a:ext uri="{FF2B5EF4-FFF2-40B4-BE49-F238E27FC236}">
                    <a16:creationId xmlns:a16="http://schemas.microsoft.com/office/drawing/2014/main" id="{7E2EE9D4-1E92-4EFD-B86A-EB1BF8F470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76" y="846"/>
                <a:ext cx="615" cy="172"/>
              </a:xfrm>
              <a:custGeom>
                <a:avLst/>
                <a:gdLst>
                  <a:gd name="T0" fmla="*/ 2 w 782"/>
                  <a:gd name="T1" fmla="*/ 2 h 219"/>
                  <a:gd name="T2" fmla="*/ 0 w 782"/>
                  <a:gd name="T3" fmla="*/ 2 h 219"/>
                  <a:gd name="T4" fmla="*/ 2 w 782"/>
                  <a:gd name="T5" fmla="*/ 0 h 219"/>
                  <a:gd name="T6" fmla="*/ 2 w 782"/>
                  <a:gd name="T7" fmla="*/ 2 h 219"/>
                  <a:gd name="T8" fmla="*/ 2 w 782"/>
                  <a:gd name="T9" fmla="*/ 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61" name="Freeform 682">
                <a:extLst>
                  <a:ext uri="{FF2B5EF4-FFF2-40B4-BE49-F238E27FC236}">
                    <a16:creationId xmlns:a16="http://schemas.microsoft.com/office/drawing/2014/main" id="{4914AF25-987A-4BAA-86A3-8582F9973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76" y="897"/>
                <a:ext cx="502" cy="566"/>
              </a:xfrm>
              <a:custGeom>
                <a:avLst/>
                <a:gdLst>
                  <a:gd name="T0" fmla="*/ 1 w 672"/>
                  <a:gd name="T1" fmla="*/ 2 h 754"/>
                  <a:gd name="T2" fmla="*/ 1 w 672"/>
                  <a:gd name="T3" fmla="*/ 2 h 754"/>
                  <a:gd name="T4" fmla="*/ 0 w 672"/>
                  <a:gd name="T5" fmla="*/ 0 h 754"/>
                  <a:gd name="T6" fmla="*/ 0 w 672"/>
                  <a:gd name="T7" fmla="*/ 2 h 754"/>
                  <a:gd name="T8" fmla="*/ 1 w 672"/>
                  <a:gd name="T9" fmla="*/ 2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62" name="Freeform 683">
                <a:extLst>
                  <a:ext uri="{FF2B5EF4-FFF2-40B4-BE49-F238E27FC236}">
                    <a16:creationId xmlns:a16="http://schemas.microsoft.com/office/drawing/2014/main" id="{229052CF-55BF-4225-91BA-362F5968C9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715" y="947"/>
                <a:ext cx="425" cy="464"/>
              </a:xfrm>
              <a:custGeom>
                <a:avLst/>
                <a:gdLst>
                  <a:gd name="T0" fmla="*/ 3 w 491"/>
                  <a:gd name="T1" fmla="*/ 3 h 549"/>
                  <a:gd name="T2" fmla="*/ 3 w 491"/>
                  <a:gd name="T3" fmla="*/ 3 h 549"/>
                  <a:gd name="T4" fmla="*/ 0 w 491"/>
                  <a:gd name="T5" fmla="*/ 0 h 549"/>
                  <a:gd name="T6" fmla="*/ 0 w 491"/>
                  <a:gd name="T7" fmla="*/ 3 h 549"/>
                  <a:gd name="T8" fmla="*/ 3 w 491"/>
                  <a:gd name="T9" fmla="*/ 3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1" name="Freeform 684">
                <a:extLst>
                  <a:ext uri="{FF2B5EF4-FFF2-40B4-BE49-F238E27FC236}">
                    <a16:creationId xmlns:a16="http://schemas.microsoft.com/office/drawing/2014/main" id="{8853285F-7270-4371-8C72-686C6805F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" y="978"/>
                <a:ext cx="372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latin typeface="+mn-lt"/>
                  <a:cs typeface="+mn-cs"/>
                </a:endParaRPr>
              </a:p>
            </p:txBody>
          </p:sp>
          <p:sp>
            <p:nvSpPr>
              <p:cNvPr id="60664" name="Line 685">
                <a:extLst>
                  <a:ext uri="{FF2B5EF4-FFF2-40B4-BE49-F238E27FC236}">
                    <a16:creationId xmlns:a16="http://schemas.microsoft.com/office/drawing/2014/main" id="{16E6B5A0-70A7-4325-84FC-7C2F6D893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4" y="1011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60427" name="Group 686">
            <a:extLst>
              <a:ext uri="{FF2B5EF4-FFF2-40B4-BE49-F238E27FC236}">
                <a16:creationId xmlns:a16="http://schemas.microsoft.com/office/drawing/2014/main" id="{13E313D3-FEF0-45DD-B167-6CDCE8B6153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641600"/>
            <a:ext cx="774700" cy="849313"/>
            <a:chOff x="2614" y="840"/>
            <a:chExt cx="776" cy="871"/>
          </a:xfrm>
        </p:grpSpPr>
        <p:grpSp>
          <p:nvGrpSpPr>
            <p:cNvPr id="60625" name="Group 687">
              <a:extLst>
                <a:ext uri="{FF2B5EF4-FFF2-40B4-BE49-F238E27FC236}">
                  <a16:creationId xmlns:a16="http://schemas.microsoft.com/office/drawing/2014/main" id="{9ACA0269-D851-4C39-8469-4F08BF444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4" y="1299"/>
              <a:ext cx="763" cy="412"/>
              <a:chOff x="2614" y="1299"/>
              <a:chExt cx="763" cy="412"/>
            </a:xfrm>
          </p:grpSpPr>
          <p:sp>
            <p:nvSpPr>
              <p:cNvPr id="60638" name="Freeform 688">
                <a:extLst>
                  <a:ext uri="{FF2B5EF4-FFF2-40B4-BE49-F238E27FC236}">
                    <a16:creationId xmlns:a16="http://schemas.microsoft.com/office/drawing/2014/main" id="{302FB675-2BD4-4A54-A09A-F249786545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113" y="1406"/>
                <a:ext cx="263" cy="305"/>
              </a:xfrm>
              <a:custGeom>
                <a:avLst/>
                <a:gdLst>
                  <a:gd name="T0" fmla="*/ 1 w 364"/>
                  <a:gd name="T1" fmla="*/ 1 h 422"/>
                  <a:gd name="T2" fmla="*/ 1 w 364"/>
                  <a:gd name="T3" fmla="*/ 0 h 422"/>
                  <a:gd name="T4" fmla="*/ 1 w 364"/>
                  <a:gd name="T5" fmla="*/ 1 h 422"/>
                  <a:gd name="T6" fmla="*/ 0 w 364"/>
                  <a:gd name="T7" fmla="*/ 1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39" name="Freeform 689">
                <a:extLst>
                  <a:ext uri="{FF2B5EF4-FFF2-40B4-BE49-F238E27FC236}">
                    <a16:creationId xmlns:a16="http://schemas.microsoft.com/office/drawing/2014/main" id="{0D67B04B-A83E-4275-A859-2D6269E8CBB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14" y="1299"/>
                <a:ext cx="763" cy="264"/>
              </a:xfrm>
              <a:custGeom>
                <a:avLst/>
                <a:gdLst>
                  <a:gd name="T0" fmla="*/ 1 w 1091"/>
                  <a:gd name="T1" fmla="*/ 1 h 377"/>
                  <a:gd name="T2" fmla="*/ 0 w 1091"/>
                  <a:gd name="T3" fmla="*/ 1 h 377"/>
                  <a:gd name="T4" fmla="*/ 1 w 1091"/>
                  <a:gd name="T5" fmla="*/ 0 h 377"/>
                  <a:gd name="T6" fmla="*/ 1 w 1091"/>
                  <a:gd name="T7" fmla="*/ 1 h 377"/>
                  <a:gd name="T8" fmla="*/ 1 w 1091"/>
                  <a:gd name="T9" fmla="*/ 1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40" name="Freeform 690">
                <a:extLst>
                  <a:ext uri="{FF2B5EF4-FFF2-40B4-BE49-F238E27FC236}">
                    <a16:creationId xmlns:a16="http://schemas.microsoft.com/office/drawing/2014/main" id="{587EAC32-2366-4AA8-92AF-34753D2E07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14" y="1429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 h 390"/>
                  <a:gd name="T4" fmla="*/ 1 w 690"/>
                  <a:gd name="T5" fmla="*/ 1 h 390"/>
                  <a:gd name="T6" fmla="*/ 1 w 690"/>
                  <a:gd name="T7" fmla="*/ 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41" name="Freeform 691">
                <a:extLst>
                  <a:ext uri="{FF2B5EF4-FFF2-40B4-BE49-F238E27FC236}">
                    <a16:creationId xmlns:a16="http://schemas.microsoft.com/office/drawing/2014/main" id="{59F11A3C-942C-4284-9FD4-C30BD856A0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875" y="1529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 w 271"/>
                  <a:gd name="T3" fmla="*/ 1 h 189"/>
                  <a:gd name="T4" fmla="*/ 1 w 271"/>
                  <a:gd name="T5" fmla="*/ 1 h 189"/>
                  <a:gd name="T6" fmla="*/ 0 w 271"/>
                  <a:gd name="T7" fmla="*/ 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42" name="Freeform 692">
                <a:extLst>
                  <a:ext uri="{FF2B5EF4-FFF2-40B4-BE49-F238E27FC236}">
                    <a16:creationId xmlns:a16="http://schemas.microsoft.com/office/drawing/2014/main" id="{892825AD-EE9D-4920-AA1E-CB57DC9075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79" y="1580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 w 261"/>
                  <a:gd name="T3" fmla="*/ 1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0643" name="Freeform 693">
                <a:extLst>
                  <a:ext uri="{FF2B5EF4-FFF2-40B4-BE49-F238E27FC236}">
                    <a16:creationId xmlns:a16="http://schemas.microsoft.com/office/drawing/2014/main" id="{0860F382-B4A1-454B-9CDC-498B44ED1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" y="1528"/>
                <a:ext cx="196" cy="83"/>
              </a:xfrm>
              <a:custGeom>
                <a:avLst/>
                <a:gdLst>
                  <a:gd name="T0" fmla="*/ 0 w 270"/>
                  <a:gd name="T1" fmla="*/ 1 h 116"/>
                  <a:gd name="T2" fmla="*/ 1 w 270"/>
                  <a:gd name="T3" fmla="*/ 0 h 116"/>
                  <a:gd name="T4" fmla="*/ 1 w 270"/>
                  <a:gd name="T5" fmla="*/ 1 h 116"/>
                  <a:gd name="T6" fmla="*/ 0 60000 65536"/>
                  <a:gd name="T7" fmla="*/ 0 60000 65536"/>
                  <a:gd name="T8" fmla="*/ 0 60000 65536"/>
                  <a:gd name="T9" fmla="*/ 0 w 270"/>
                  <a:gd name="T10" fmla="*/ 0 h 116"/>
                  <a:gd name="T11" fmla="*/ 270 w 270"/>
                  <a:gd name="T12" fmla="*/ 116 h 1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" h="116">
                    <a:moveTo>
                      <a:pt x="0" y="116"/>
                    </a:moveTo>
                    <a:lnTo>
                      <a:pt x="1" y="0"/>
                    </a:lnTo>
                    <a:lnTo>
                      <a:pt x="270" y="75"/>
                    </a:lnTo>
                  </a:path>
                </a:pathLst>
              </a:cu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44" name="Line 694">
                <a:extLst>
                  <a:ext uri="{FF2B5EF4-FFF2-40B4-BE49-F238E27FC236}">
                    <a16:creationId xmlns:a16="http://schemas.microsoft.com/office/drawing/2014/main" id="{62FAFEF0-1AA2-4D1E-821D-CB452F13A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1556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45" name="Line 695">
                <a:extLst>
                  <a:ext uri="{FF2B5EF4-FFF2-40B4-BE49-F238E27FC236}">
                    <a16:creationId xmlns:a16="http://schemas.microsoft.com/office/drawing/2014/main" id="{27314E74-13D9-4C23-A2DA-F026B878F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2" y="1634"/>
                <a:ext cx="29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46" name="Freeform 696">
                <a:extLst>
                  <a:ext uri="{FF2B5EF4-FFF2-40B4-BE49-F238E27FC236}">
                    <a16:creationId xmlns:a16="http://schemas.microsoft.com/office/drawing/2014/main" id="{8AD01352-69CC-4EAC-9031-6F366F4CE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0" y="1566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 h 35"/>
                  <a:gd name="T4" fmla="*/ 1 w 64"/>
                  <a:gd name="T5" fmla="*/ 1 h 35"/>
                  <a:gd name="T6" fmla="*/ 1 w 64"/>
                  <a:gd name="T7" fmla="*/ 1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47" name="Line 697">
                <a:extLst>
                  <a:ext uri="{FF2B5EF4-FFF2-40B4-BE49-F238E27FC236}">
                    <a16:creationId xmlns:a16="http://schemas.microsoft.com/office/drawing/2014/main" id="{DFE1635C-28B6-44AD-A910-3FB691181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459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48" name="Line 698">
                <a:extLst>
                  <a:ext uri="{FF2B5EF4-FFF2-40B4-BE49-F238E27FC236}">
                    <a16:creationId xmlns:a16="http://schemas.microsoft.com/office/drawing/2014/main" id="{7D24E662-B7B6-4569-AE69-5C7BA8BC0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481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49" name="Line 699">
                <a:extLst>
                  <a:ext uri="{FF2B5EF4-FFF2-40B4-BE49-F238E27FC236}">
                    <a16:creationId xmlns:a16="http://schemas.microsoft.com/office/drawing/2014/main" id="{D1AA09C4-54E2-4E00-B09B-0089CD76C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504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50" name="Line 700">
                <a:extLst>
                  <a:ext uri="{FF2B5EF4-FFF2-40B4-BE49-F238E27FC236}">
                    <a16:creationId xmlns:a16="http://schemas.microsoft.com/office/drawing/2014/main" id="{4D474C0F-A12D-432D-B642-DF32FFC3B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526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51" name="Freeform 701">
                <a:extLst>
                  <a:ext uri="{FF2B5EF4-FFF2-40B4-BE49-F238E27FC236}">
                    <a16:creationId xmlns:a16="http://schemas.microsoft.com/office/drawing/2014/main" id="{F1906EEA-44C7-4AF0-A3B3-A64D23A59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7" y="1588"/>
                <a:ext cx="198" cy="84"/>
              </a:xfrm>
              <a:custGeom>
                <a:avLst/>
                <a:gdLst>
                  <a:gd name="T0" fmla="*/ 0 w 275"/>
                  <a:gd name="T1" fmla="*/ 1 h 117"/>
                  <a:gd name="T2" fmla="*/ 1 w 275"/>
                  <a:gd name="T3" fmla="*/ 1 h 117"/>
                  <a:gd name="T4" fmla="*/ 1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60626" name="Group 702">
              <a:extLst>
                <a:ext uri="{FF2B5EF4-FFF2-40B4-BE49-F238E27FC236}">
                  <a16:creationId xmlns:a16="http://schemas.microsoft.com/office/drawing/2014/main" id="{7B43AFFE-637A-4F99-BC22-CFE0C2F0F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840"/>
              <a:ext cx="714" cy="672"/>
              <a:chOff x="2676" y="840"/>
              <a:chExt cx="714" cy="672"/>
            </a:xfrm>
          </p:grpSpPr>
          <p:sp>
            <p:nvSpPr>
              <p:cNvPr id="60627" name="Freeform 703">
                <a:extLst>
                  <a:ext uri="{FF2B5EF4-FFF2-40B4-BE49-F238E27FC236}">
                    <a16:creationId xmlns:a16="http://schemas.microsoft.com/office/drawing/2014/main" id="{6F0A9F01-C590-4333-AC19-8693BFEAF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" y="127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28" name="Freeform 704">
                <a:extLst>
                  <a:ext uri="{FF2B5EF4-FFF2-40B4-BE49-F238E27FC236}">
                    <a16:creationId xmlns:a16="http://schemas.microsoft.com/office/drawing/2014/main" id="{8521F88E-1366-44E9-A319-237A45AC2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" y="128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29" name="Oval 705">
                <a:extLst>
                  <a:ext uri="{FF2B5EF4-FFF2-40B4-BE49-F238E27FC236}">
                    <a16:creationId xmlns:a16="http://schemas.microsoft.com/office/drawing/2014/main" id="{4EA70D10-FC9B-4A52-A720-407636385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1" y="133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60630" name="Freeform 706">
                <a:extLst>
                  <a:ext uri="{FF2B5EF4-FFF2-40B4-BE49-F238E27FC236}">
                    <a16:creationId xmlns:a16="http://schemas.microsoft.com/office/drawing/2014/main" id="{46430443-288B-4750-BB6F-DF64670E0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8" y="133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1 h 180"/>
                  <a:gd name="T4" fmla="*/ 1 w 646"/>
                  <a:gd name="T5" fmla="*/ 1 h 180"/>
                  <a:gd name="T6" fmla="*/ 1 w 646"/>
                  <a:gd name="T7" fmla="*/ 1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31" name="Freeform 707">
                <a:extLst>
                  <a:ext uri="{FF2B5EF4-FFF2-40B4-BE49-F238E27FC236}">
                    <a16:creationId xmlns:a16="http://schemas.microsoft.com/office/drawing/2014/main" id="{0A26AC56-BCF1-470F-8A31-EA511BA65E8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826" y="840"/>
                <a:ext cx="564" cy="520"/>
              </a:xfrm>
              <a:custGeom>
                <a:avLst/>
                <a:gdLst>
                  <a:gd name="T0" fmla="*/ 1 w 808"/>
                  <a:gd name="T1" fmla="*/ 1 h 746"/>
                  <a:gd name="T2" fmla="*/ 1 w 808"/>
                  <a:gd name="T3" fmla="*/ 1 h 746"/>
                  <a:gd name="T4" fmla="*/ 1 w 808"/>
                  <a:gd name="T5" fmla="*/ 1 h 746"/>
                  <a:gd name="T6" fmla="*/ 1 w 808"/>
                  <a:gd name="T7" fmla="*/ 0 h 746"/>
                  <a:gd name="T8" fmla="*/ 0 w 808"/>
                  <a:gd name="T9" fmla="*/ 1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32" name="Freeform 708">
                <a:extLst>
                  <a:ext uri="{FF2B5EF4-FFF2-40B4-BE49-F238E27FC236}">
                    <a16:creationId xmlns:a16="http://schemas.microsoft.com/office/drawing/2014/main" id="{59602444-93EB-4A12-9F26-10FCC0C4B8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178" y="955"/>
                <a:ext cx="113" cy="506"/>
              </a:xfrm>
              <a:custGeom>
                <a:avLst/>
                <a:gdLst>
                  <a:gd name="T0" fmla="*/ 0 w 144"/>
                  <a:gd name="T1" fmla="*/ 2 h 644"/>
                  <a:gd name="T2" fmla="*/ 0 w 144"/>
                  <a:gd name="T3" fmla="*/ 2 h 644"/>
                  <a:gd name="T4" fmla="*/ 2 w 144"/>
                  <a:gd name="T5" fmla="*/ 0 h 644"/>
                  <a:gd name="T6" fmla="*/ 2 w 144"/>
                  <a:gd name="T7" fmla="*/ 2 h 644"/>
                  <a:gd name="T8" fmla="*/ 0 w 144"/>
                  <a:gd name="T9" fmla="*/ 2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33" name="Freeform 709">
                <a:extLst>
                  <a:ext uri="{FF2B5EF4-FFF2-40B4-BE49-F238E27FC236}">
                    <a16:creationId xmlns:a16="http://schemas.microsoft.com/office/drawing/2014/main" id="{6D6FDE5E-FD76-4906-857E-1E5BE6F32A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76" y="846"/>
                <a:ext cx="615" cy="172"/>
              </a:xfrm>
              <a:custGeom>
                <a:avLst/>
                <a:gdLst>
                  <a:gd name="T0" fmla="*/ 2 w 782"/>
                  <a:gd name="T1" fmla="*/ 2 h 219"/>
                  <a:gd name="T2" fmla="*/ 0 w 782"/>
                  <a:gd name="T3" fmla="*/ 2 h 219"/>
                  <a:gd name="T4" fmla="*/ 2 w 782"/>
                  <a:gd name="T5" fmla="*/ 0 h 219"/>
                  <a:gd name="T6" fmla="*/ 2 w 782"/>
                  <a:gd name="T7" fmla="*/ 2 h 219"/>
                  <a:gd name="T8" fmla="*/ 2 w 782"/>
                  <a:gd name="T9" fmla="*/ 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34" name="Freeform 710">
                <a:extLst>
                  <a:ext uri="{FF2B5EF4-FFF2-40B4-BE49-F238E27FC236}">
                    <a16:creationId xmlns:a16="http://schemas.microsoft.com/office/drawing/2014/main" id="{A53D3C12-D7B7-4105-AD70-29C0335184C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76" y="897"/>
                <a:ext cx="502" cy="566"/>
              </a:xfrm>
              <a:custGeom>
                <a:avLst/>
                <a:gdLst>
                  <a:gd name="T0" fmla="*/ 1 w 672"/>
                  <a:gd name="T1" fmla="*/ 2 h 754"/>
                  <a:gd name="T2" fmla="*/ 1 w 672"/>
                  <a:gd name="T3" fmla="*/ 2 h 754"/>
                  <a:gd name="T4" fmla="*/ 0 w 672"/>
                  <a:gd name="T5" fmla="*/ 0 h 754"/>
                  <a:gd name="T6" fmla="*/ 0 w 672"/>
                  <a:gd name="T7" fmla="*/ 2 h 754"/>
                  <a:gd name="T8" fmla="*/ 1 w 672"/>
                  <a:gd name="T9" fmla="*/ 2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35" name="Freeform 711">
                <a:extLst>
                  <a:ext uri="{FF2B5EF4-FFF2-40B4-BE49-F238E27FC236}">
                    <a16:creationId xmlns:a16="http://schemas.microsoft.com/office/drawing/2014/main" id="{46ECE270-C7BB-4199-8E8D-7F9B325C6A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715" y="947"/>
                <a:ext cx="425" cy="464"/>
              </a:xfrm>
              <a:custGeom>
                <a:avLst/>
                <a:gdLst>
                  <a:gd name="T0" fmla="*/ 3 w 491"/>
                  <a:gd name="T1" fmla="*/ 3 h 549"/>
                  <a:gd name="T2" fmla="*/ 3 w 491"/>
                  <a:gd name="T3" fmla="*/ 3 h 549"/>
                  <a:gd name="T4" fmla="*/ 0 w 491"/>
                  <a:gd name="T5" fmla="*/ 0 h 549"/>
                  <a:gd name="T6" fmla="*/ 0 w 491"/>
                  <a:gd name="T7" fmla="*/ 3 h 549"/>
                  <a:gd name="T8" fmla="*/ 3 w 491"/>
                  <a:gd name="T9" fmla="*/ 3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" name="Freeform 712">
                <a:extLst>
                  <a:ext uri="{FF2B5EF4-FFF2-40B4-BE49-F238E27FC236}">
                    <a16:creationId xmlns:a16="http://schemas.microsoft.com/office/drawing/2014/main" id="{113B1646-2C3F-4755-B341-A3E55A880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" y="978"/>
                <a:ext cx="372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latin typeface="+mn-lt"/>
                  <a:cs typeface="+mn-cs"/>
                </a:endParaRPr>
              </a:p>
            </p:txBody>
          </p:sp>
          <p:sp>
            <p:nvSpPr>
              <p:cNvPr id="60637" name="Line 713">
                <a:extLst>
                  <a:ext uri="{FF2B5EF4-FFF2-40B4-BE49-F238E27FC236}">
                    <a16:creationId xmlns:a16="http://schemas.microsoft.com/office/drawing/2014/main" id="{932117C7-6EF5-4784-83EF-0CDFE9731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4" y="1011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60428" name="Group 714">
            <a:extLst>
              <a:ext uri="{FF2B5EF4-FFF2-40B4-BE49-F238E27FC236}">
                <a16:creationId xmlns:a16="http://schemas.microsoft.com/office/drawing/2014/main" id="{74AC3F62-8796-40B9-BBFD-8A2F4B29FE68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641600"/>
            <a:ext cx="774700" cy="849313"/>
            <a:chOff x="2614" y="840"/>
            <a:chExt cx="776" cy="871"/>
          </a:xfrm>
        </p:grpSpPr>
        <p:grpSp>
          <p:nvGrpSpPr>
            <p:cNvPr id="60598" name="Group 715">
              <a:extLst>
                <a:ext uri="{FF2B5EF4-FFF2-40B4-BE49-F238E27FC236}">
                  <a16:creationId xmlns:a16="http://schemas.microsoft.com/office/drawing/2014/main" id="{68042296-383F-4296-8058-76A736F55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4" y="1299"/>
              <a:ext cx="763" cy="412"/>
              <a:chOff x="2614" y="1299"/>
              <a:chExt cx="763" cy="412"/>
            </a:xfrm>
          </p:grpSpPr>
          <p:sp>
            <p:nvSpPr>
              <p:cNvPr id="60611" name="Freeform 716">
                <a:extLst>
                  <a:ext uri="{FF2B5EF4-FFF2-40B4-BE49-F238E27FC236}">
                    <a16:creationId xmlns:a16="http://schemas.microsoft.com/office/drawing/2014/main" id="{E558EF4A-748B-45D3-828C-C0F7B2DD48D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113" y="1406"/>
                <a:ext cx="263" cy="305"/>
              </a:xfrm>
              <a:custGeom>
                <a:avLst/>
                <a:gdLst>
                  <a:gd name="T0" fmla="*/ 1 w 364"/>
                  <a:gd name="T1" fmla="*/ 1 h 422"/>
                  <a:gd name="T2" fmla="*/ 1 w 364"/>
                  <a:gd name="T3" fmla="*/ 0 h 422"/>
                  <a:gd name="T4" fmla="*/ 1 w 364"/>
                  <a:gd name="T5" fmla="*/ 1 h 422"/>
                  <a:gd name="T6" fmla="*/ 0 w 364"/>
                  <a:gd name="T7" fmla="*/ 1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12" name="Freeform 717">
                <a:extLst>
                  <a:ext uri="{FF2B5EF4-FFF2-40B4-BE49-F238E27FC236}">
                    <a16:creationId xmlns:a16="http://schemas.microsoft.com/office/drawing/2014/main" id="{C79D4F0C-E7F4-45B9-984D-E60CCD5B43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14" y="1299"/>
                <a:ext cx="763" cy="264"/>
              </a:xfrm>
              <a:custGeom>
                <a:avLst/>
                <a:gdLst>
                  <a:gd name="T0" fmla="*/ 1 w 1091"/>
                  <a:gd name="T1" fmla="*/ 1 h 377"/>
                  <a:gd name="T2" fmla="*/ 0 w 1091"/>
                  <a:gd name="T3" fmla="*/ 1 h 377"/>
                  <a:gd name="T4" fmla="*/ 1 w 1091"/>
                  <a:gd name="T5" fmla="*/ 0 h 377"/>
                  <a:gd name="T6" fmla="*/ 1 w 1091"/>
                  <a:gd name="T7" fmla="*/ 1 h 377"/>
                  <a:gd name="T8" fmla="*/ 1 w 1091"/>
                  <a:gd name="T9" fmla="*/ 1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13" name="Freeform 718">
                <a:extLst>
                  <a:ext uri="{FF2B5EF4-FFF2-40B4-BE49-F238E27FC236}">
                    <a16:creationId xmlns:a16="http://schemas.microsoft.com/office/drawing/2014/main" id="{04CF2E4B-BBCC-42E1-ACC0-C937A4A096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14" y="1429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 h 390"/>
                  <a:gd name="T4" fmla="*/ 1 w 690"/>
                  <a:gd name="T5" fmla="*/ 1 h 390"/>
                  <a:gd name="T6" fmla="*/ 1 w 690"/>
                  <a:gd name="T7" fmla="*/ 1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14" name="Freeform 719">
                <a:extLst>
                  <a:ext uri="{FF2B5EF4-FFF2-40B4-BE49-F238E27FC236}">
                    <a16:creationId xmlns:a16="http://schemas.microsoft.com/office/drawing/2014/main" id="{02A92794-B664-47C8-9A94-317DD3A0E8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875" y="1529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 w 271"/>
                  <a:gd name="T3" fmla="*/ 1 h 189"/>
                  <a:gd name="T4" fmla="*/ 1 w 271"/>
                  <a:gd name="T5" fmla="*/ 1 h 189"/>
                  <a:gd name="T6" fmla="*/ 0 w 271"/>
                  <a:gd name="T7" fmla="*/ 1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15" name="Freeform 720">
                <a:extLst>
                  <a:ext uri="{FF2B5EF4-FFF2-40B4-BE49-F238E27FC236}">
                    <a16:creationId xmlns:a16="http://schemas.microsoft.com/office/drawing/2014/main" id="{2858A43E-8B83-4BE8-9621-C9D625B8A7A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79" y="1580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 w 261"/>
                  <a:gd name="T3" fmla="*/ 1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0616" name="Freeform 721">
                <a:extLst>
                  <a:ext uri="{FF2B5EF4-FFF2-40B4-BE49-F238E27FC236}">
                    <a16:creationId xmlns:a16="http://schemas.microsoft.com/office/drawing/2014/main" id="{70841A5A-C6A9-4A7D-887F-4DEB9E54D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" y="1528"/>
                <a:ext cx="196" cy="83"/>
              </a:xfrm>
              <a:custGeom>
                <a:avLst/>
                <a:gdLst>
                  <a:gd name="T0" fmla="*/ 0 w 270"/>
                  <a:gd name="T1" fmla="*/ 1 h 116"/>
                  <a:gd name="T2" fmla="*/ 1 w 270"/>
                  <a:gd name="T3" fmla="*/ 0 h 116"/>
                  <a:gd name="T4" fmla="*/ 1 w 270"/>
                  <a:gd name="T5" fmla="*/ 1 h 116"/>
                  <a:gd name="T6" fmla="*/ 0 60000 65536"/>
                  <a:gd name="T7" fmla="*/ 0 60000 65536"/>
                  <a:gd name="T8" fmla="*/ 0 60000 65536"/>
                  <a:gd name="T9" fmla="*/ 0 w 270"/>
                  <a:gd name="T10" fmla="*/ 0 h 116"/>
                  <a:gd name="T11" fmla="*/ 270 w 270"/>
                  <a:gd name="T12" fmla="*/ 116 h 1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" h="116">
                    <a:moveTo>
                      <a:pt x="0" y="116"/>
                    </a:moveTo>
                    <a:lnTo>
                      <a:pt x="1" y="0"/>
                    </a:lnTo>
                    <a:lnTo>
                      <a:pt x="270" y="75"/>
                    </a:lnTo>
                  </a:path>
                </a:pathLst>
              </a:cu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17" name="Line 722">
                <a:extLst>
                  <a:ext uri="{FF2B5EF4-FFF2-40B4-BE49-F238E27FC236}">
                    <a16:creationId xmlns:a16="http://schemas.microsoft.com/office/drawing/2014/main" id="{BCD44535-1AB3-4265-AE59-25AC0FAE5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2" y="1556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18" name="Line 723">
                <a:extLst>
                  <a:ext uri="{FF2B5EF4-FFF2-40B4-BE49-F238E27FC236}">
                    <a16:creationId xmlns:a16="http://schemas.microsoft.com/office/drawing/2014/main" id="{022545A2-20A4-4AB6-8A8F-4A5070C2B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2" y="1634"/>
                <a:ext cx="29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19" name="Freeform 724">
                <a:extLst>
                  <a:ext uri="{FF2B5EF4-FFF2-40B4-BE49-F238E27FC236}">
                    <a16:creationId xmlns:a16="http://schemas.microsoft.com/office/drawing/2014/main" id="{65903C0D-B210-4629-82E6-329821663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0" y="1566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 h 35"/>
                  <a:gd name="T4" fmla="*/ 1 w 64"/>
                  <a:gd name="T5" fmla="*/ 1 h 35"/>
                  <a:gd name="T6" fmla="*/ 1 w 64"/>
                  <a:gd name="T7" fmla="*/ 1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20" name="Line 725">
                <a:extLst>
                  <a:ext uri="{FF2B5EF4-FFF2-40B4-BE49-F238E27FC236}">
                    <a16:creationId xmlns:a16="http://schemas.microsoft.com/office/drawing/2014/main" id="{B4D635C5-FA42-4F41-84C6-54C47F084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459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21" name="Line 726">
                <a:extLst>
                  <a:ext uri="{FF2B5EF4-FFF2-40B4-BE49-F238E27FC236}">
                    <a16:creationId xmlns:a16="http://schemas.microsoft.com/office/drawing/2014/main" id="{681A800A-FE8E-47B1-B03F-4A990E0C5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481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22" name="Line 727">
                <a:extLst>
                  <a:ext uri="{FF2B5EF4-FFF2-40B4-BE49-F238E27FC236}">
                    <a16:creationId xmlns:a16="http://schemas.microsoft.com/office/drawing/2014/main" id="{9C9538D4-7B55-4D19-87B6-69EDF07C3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504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23" name="Line 728">
                <a:extLst>
                  <a:ext uri="{FF2B5EF4-FFF2-40B4-BE49-F238E27FC236}">
                    <a16:creationId xmlns:a16="http://schemas.microsoft.com/office/drawing/2014/main" id="{525701AE-0344-4EB0-9CE8-865381209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" y="1526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60624" name="Freeform 729">
                <a:extLst>
                  <a:ext uri="{FF2B5EF4-FFF2-40B4-BE49-F238E27FC236}">
                    <a16:creationId xmlns:a16="http://schemas.microsoft.com/office/drawing/2014/main" id="{28C05C6D-E616-445F-AB14-48977C62E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7" y="1588"/>
                <a:ext cx="198" cy="84"/>
              </a:xfrm>
              <a:custGeom>
                <a:avLst/>
                <a:gdLst>
                  <a:gd name="T0" fmla="*/ 0 w 275"/>
                  <a:gd name="T1" fmla="*/ 1 h 117"/>
                  <a:gd name="T2" fmla="*/ 1 w 275"/>
                  <a:gd name="T3" fmla="*/ 1 h 117"/>
                  <a:gd name="T4" fmla="*/ 1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fr-FR"/>
              </a:p>
            </p:txBody>
          </p:sp>
        </p:grpSp>
        <p:grpSp>
          <p:nvGrpSpPr>
            <p:cNvPr id="60599" name="Group 730">
              <a:extLst>
                <a:ext uri="{FF2B5EF4-FFF2-40B4-BE49-F238E27FC236}">
                  <a16:creationId xmlns:a16="http://schemas.microsoft.com/office/drawing/2014/main" id="{046032A3-2967-44B5-B830-2B4DDAC57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840"/>
              <a:ext cx="714" cy="672"/>
              <a:chOff x="2676" y="840"/>
              <a:chExt cx="714" cy="672"/>
            </a:xfrm>
          </p:grpSpPr>
          <p:sp>
            <p:nvSpPr>
              <p:cNvPr id="60600" name="Freeform 731">
                <a:extLst>
                  <a:ext uri="{FF2B5EF4-FFF2-40B4-BE49-F238E27FC236}">
                    <a16:creationId xmlns:a16="http://schemas.microsoft.com/office/drawing/2014/main" id="{534F9008-BF1D-4230-86AB-B942DD787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" y="127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01" name="Freeform 732">
                <a:extLst>
                  <a:ext uri="{FF2B5EF4-FFF2-40B4-BE49-F238E27FC236}">
                    <a16:creationId xmlns:a16="http://schemas.microsoft.com/office/drawing/2014/main" id="{199A4169-707D-4B94-A97C-BF7BC7853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" y="128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02" name="Oval 733">
                <a:extLst>
                  <a:ext uri="{FF2B5EF4-FFF2-40B4-BE49-F238E27FC236}">
                    <a16:creationId xmlns:a16="http://schemas.microsoft.com/office/drawing/2014/main" id="{A17674AB-460C-46A8-9A21-B9B5B64C6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1" y="133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fr-FR" altLang="fr-FR" sz="1800"/>
              </a:p>
            </p:txBody>
          </p:sp>
          <p:sp>
            <p:nvSpPr>
              <p:cNvPr id="60603" name="Freeform 734">
                <a:extLst>
                  <a:ext uri="{FF2B5EF4-FFF2-40B4-BE49-F238E27FC236}">
                    <a16:creationId xmlns:a16="http://schemas.microsoft.com/office/drawing/2014/main" id="{80D579AA-AC82-4E0D-9375-168403D993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8" y="133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1 h 180"/>
                  <a:gd name="T4" fmla="*/ 1 w 646"/>
                  <a:gd name="T5" fmla="*/ 1 h 180"/>
                  <a:gd name="T6" fmla="*/ 1 w 646"/>
                  <a:gd name="T7" fmla="*/ 1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04" name="Freeform 735">
                <a:extLst>
                  <a:ext uri="{FF2B5EF4-FFF2-40B4-BE49-F238E27FC236}">
                    <a16:creationId xmlns:a16="http://schemas.microsoft.com/office/drawing/2014/main" id="{174E04D8-4EE4-44CA-9D22-0FF0825D7F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826" y="840"/>
                <a:ext cx="564" cy="520"/>
              </a:xfrm>
              <a:custGeom>
                <a:avLst/>
                <a:gdLst>
                  <a:gd name="T0" fmla="*/ 1 w 808"/>
                  <a:gd name="T1" fmla="*/ 1 h 746"/>
                  <a:gd name="T2" fmla="*/ 1 w 808"/>
                  <a:gd name="T3" fmla="*/ 1 h 746"/>
                  <a:gd name="T4" fmla="*/ 1 w 808"/>
                  <a:gd name="T5" fmla="*/ 1 h 746"/>
                  <a:gd name="T6" fmla="*/ 1 w 808"/>
                  <a:gd name="T7" fmla="*/ 0 h 746"/>
                  <a:gd name="T8" fmla="*/ 0 w 808"/>
                  <a:gd name="T9" fmla="*/ 1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05" name="Freeform 736">
                <a:extLst>
                  <a:ext uri="{FF2B5EF4-FFF2-40B4-BE49-F238E27FC236}">
                    <a16:creationId xmlns:a16="http://schemas.microsoft.com/office/drawing/2014/main" id="{FB480FAF-5404-43A2-81CB-6CEF37421E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178" y="955"/>
                <a:ext cx="113" cy="506"/>
              </a:xfrm>
              <a:custGeom>
                <a:avLst/>
                <a:gdLst>
                  <a:gd name="T0" fmla="*/ 0 w 144"/>
                  <a:gd name="T1" fmla="*/ 2 h 644"/>
                  <a:gd name="T2" fmla="*/ 0 w 144"/>
                  <a:gd name="T3" fmla="*/ 2 h 644"/>
                  <a:gd name="T4" fmla="*/ 2 w 144"/>
                  <a:gd name="T5" fmla="*/ 0 h 644"/>
                  <a:gd name="T6" fmla="*/ 2 w 144"/>
                  <a:gd name="T7" fmla="*/ 2 h 644"/>
                  <a:gd name="T8" fmla="*/ 0 w 144"/>
                  <a:gd name="T9" fmla="*/ 2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06" name="Freeform 737">
                <a:extLst>
                  <a:ext uri="{FF2B5EF4-FFF2-40B4-BE49-F238E27FC236}">
                    <a16:creationId xmlns:a16="http://schemas.microsoft.com/office/drawing/2014/main" id="{D470DFEB-3E7A-48B3-9756-7962E5D46A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76" y="846"/>
                <a:ext cx="615" cy="172"/>
              </a:xfrm>
              <a:custGeom>
                <a:avLst/>
                <a:gdLst>
                  <a:gd name="T0" fmla="*/ 2 w 782"/>
                  <a:gd name="T1" fmla="*/ 2 h 219"/>
                  <a:gd name="T2" fmla="*/ 0 w 782"/>
                  <a:gd name="T3" fmla="*/ 2 h 219"/>
                  <a:gd name="T4" fmla="*/ 2 w 782"/>
                  <a:gd name="T5" fmla="*/ 0 h 219"/>
                  <a:gd name="T6" fmla="*/ 2 w 782"/>
                  <a:gd name="T7" fmla="*/ 2 h 219"/>
                  <a:gd name="T8" fmla="*/ 2 w 782"/>
                  <a:gd name="T9" fmla="*/ 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07" name="Freeform 738">
                <a:extLst>
                  <a:ext uri="{FF2B5EF4-FFF2-40B4-BE49-F238E27FC236}">
                    <a16:creationId xmlns:a16="http://schemas.microsoft.com/office/drawing/2014/main" id="{EDA19F81-94C1-4194-AFE3-A6D3473207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76" y="897"/>
                <a:ext cx="502" cy="566"/>
              </a:xfrm>
              <a:custGeom>
                <a:avLst/>
                <a:gdLst>
                  <a:gd name="T0" fmla="*/ 1 w 672"/>
                  <a:gd name="T1" fmla="*/ 2 h 754"/>
                  <a:gd name="T2" fmla="*/ 1 w 672"/>
                  <a:gd name="T3" fmla="*/ 2 h 754"/>
                  <a:gd name="T4" fmla="*/ 0 w 672"/>
                  <a:gd name="T5" fmla="*/ 0 h 754"/>
                  <a:gd name="T6" fmla="*/ 0 w 672"/>
                  <a:gd name="T7" fmla="*/ 2 h 754"/>
                  <a:gd name="T8" fmla="*/ 1 w 672"/>
                  <a:gd name="T9" fmla="*/ 2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0608" name="Freeform 739">
                <a:extLst>
                  <a:ext uri="{FF2B5EF4-FFF2-40B4-BE49-F238E27FC236}">
                    <a16:creationId xmlns:a16="http://schemas.microsoft.com/office/drawing/2014/main" id="{9442156A-2E5A-49A5-AC88-A2CA651E9BD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715" y="947"/>
                <a:ext cx="425" cy="464"/>
              </a:xfrm>
              <a:custGeom>
                <a:avLst/>
                <a:gdLst>
                  <a:gd name="T0" fmla="*/ 3 w 491"/>
                  <a:gd name="T1" fmla="*/ 3 h 549"/>
                  <a:gd name="T2" fmla="*/ 3 w 491"/>
                  <a:gd name="T3" fmla="*/ 3 h 549"/>
                  <a:gd name="T4" fmla="*/ 0 w 491"/>
                  <a:gd name="T5" fmla="*/ 0 h 549"/>
                  <a:gd name="T6" fmla="*/ 0 w 491"/>
                  <a:gd name="T7" fmla="*/ 3 h 549"/>
                  <a:gd name="T8" fmla="*/ 3 w 491"/>
                  <a:gd name="T9" fmla="*/ 3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7" name="Freeform 740">
                <a:extLst>
                  <a:ext uri="{FF2B5EF4-FFF2-40B4-BE49-F238E27FC236}">
                    <a16:creationId xmlns:a16="http://schemas.microsoft.com/office/drawing/2014/main" id="{63D77B85-B752-450C-AE7C-BB3DE2DED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" y="978"/>
                <a:ext cx="372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latin typeface="+mn-lt"/>
                  <a:cs typeface="+mn-cs"/>
                </a:endParaRPr>
              </a:p>
            </p:txBody>
          </p:sp>
          <p:sp>
            <p:nvSpPr>
              <p:cNvPr id="60610" name="Line 741">
                <a:extLst>
                  <a:ext uri="{FF2B5EF4-FFF2-40B4-BE49-F238E27FC236}">
                    <a16:creationId xmlns:a16="http://schemas.microsoft.com/office/drawing/2014/main" id="{7D32FED6-DCD9-47CE-878D-E37E62603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4" y="1011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60429" name="Group 742">
            <a:extLst>
              <a:ext uri="{FF2B5EF4-FFF2-40B4-BE49-F238E27FC236}">
                <a16:creationId xmlns:a16="http://schemas.microsoft.com/office/drawing/2014/main" id="{C06006DD-0AAF-43EF-B51C-716F1F71427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03800"/>
            <a:ext cx="660400" cy="1066800"/>
            <a:chOff x="752" y="760"/>
            <a:chExt cx="626" cy="1012"/>
          </a:xfrm>
        </p:grpSpPr>
        <p:sp>
          <p:nvSpPr>
            <p:cNvPr id="60574" name="Freeform 743">
              <a:extLst>
                <a:ext uri="{FF2B5EF4-FFF2-40B4-BE49-F238E27FC236}">
                  <a16:creationId xmlns:a16="http://schemas.microsoft.com/office/drawing/2014/main" id="{C0AA60E1-5888-41C6-9891-C0EBB1DB6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" y="760"/>
              <a:ext cx="623" cy="217"/>
            </a:xfrm>
            <a:custGeom>
              <a:avLst/>
              <a:gdLst>
                <a:gd name="T0" fmla="*/ 0 w 1291"/>
                <a:gd name="T1" fmla="*/ 0 h 449"/>
                <a:gd name="T2" fmla="*/ 0 w 1291"/>
                <a:gd name="T3" fmla="*/ 0 h 449"/>
                <a:gd name="T4" fmla="*/ 0 w 1291"/>
                <a:gd name="T5" fmla="*/ 0 h 449"/>
                <a:gd name="T6" fmla="*/ 0 w 1291"/>
                <a:gd name="T7" fmla="*/ 0 h 449"/>
                <a:gd name="T8" fmla="*/ 0 w 1291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1"/>
                <a:gd name="T16" fmla="*/ 0 h 449"/>
                <a:gd name="T17" fmla="*/ 1291 w 1291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75" name="Freeform 744">
              <a:extLst>
                <a:ext uri="{FF2B5EF4-FFF2-40B4-BE49-F238E27FC236}">
                  <a16:creationId xmlns:a16="http://schemas.microsoft.com/office/drawing/2014/main" id="{4E1A9BAD-456A-49BD-BBE8-407E4934E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" y="1513"/>
              <a:ext cx="604" cy="259"/>
            </a:xfrm>
            <a:custGeom>
              <a:avLst/>
              <a:gdLst>
                <a:gd name="T0" fmla="*/ 0 w 1252"/>
                <a:gd name="T1" fmla="*/ 0 h 536"/>
                <a:gd name="T2" fmla="*/ 0 w 1252"/>
                <a:gd name="T3" fmla="*/ 0 h 536"/>
                <a:gd name="T4" fmla="*/ 0 w 1252"/>
                <a:gd name="T5" fmla="*/ 0 h 536"/>
                <a:gd name="T6" fmla="*/ 0 w 1252"/>
                <a:gd name="T7" fmla="*/ 0 h 536"/>
                <a:gd name="T8" fmla="*/ 0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76" name="Freeform 745">
              <a:extLst>
                <a:ext uri="{FF2B5EF4-FFF2-40B4-BE49-F238E27FC236}">
                  <a16:creationId xmlns:a16="http://schemas.microsoft.com/office/drawing/2014/main" id="{F9E6D9EA-4049-4C16-A8C0-FF10CBA58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" y="820"/>
              <a:ext cx="352" cy="927"/>
            </a:xfrm>
            <a:custGeom>
              <a:avLst/>
              <a:gdLst>
                <a:gd name="T0" fmla="*/ 0 w 729"/>
                <a:gd name="T1" fmla="*/ 0 h 1916"/>
                <a:gd name="T2" fmla="*/ 0 w 729"/>
                <a:gd name="T3" fmla="*/ 0 h 1916"/>
                <a:gd name="T4" fmla="*/ 0 w 729"/>
                <a:gd name="T5" fmla="*/ 0 h 1916"/>
                <a:gd name="T6" fmla="*/ 0 w 729"/>
                <a:gd name="T7" fmla="*/ 0 h 1916"/>
                <a:gd name="T8" fmla="*/ 0 w 729"/>
                <a:gd name="T9" fmla="*/ 0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9"/>
                <a:gd name="T16" fmla="*/ 0 h 1916"/>
                <a:gd name="T17" fmla="*/ 729 w 729"/>
                <a:gd name="T18" fmla="*/ 1916 h 1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77" name="Freeform 746">
              <a:extLst>
                <a:ext uri="{FF2B5EF4-FFF2-40B4-BE49-F238E27FC236}">
                  <a16:creationId xmlns:a16="http://schemas.microsoft.com/office/drawing/2014/main" id="{3CEA8529-2869-4A4E-BF9B-9ED777FAA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908"/>
              <a:ext cx="278" cy="834"/>
            </a:xfrm>
            <a:custGeom>
              <a:avLst/>
              <a:gdLst>
                <a:gd name="T0" fmla="*/ 0 w 577"/>
                <a:gd name="T1" fmla="*/ 0 h 1728"/>
                <a:gd name="T2" fmla="*/ 0 w 577"/>
                <a:gd name="T3" fmla="*/ 0 h 1728"/>
                <a:gd name="T4" fmla="*/ 0 w 577"/>
                <a:gd name="T5" fmla="*/ 0 h 1728"/>
                <a:gd name="T6" fmla="*/ 0 w 577"/>
                <a:gd name="T7" fmla="*/ 0 h 1728"/>
                <a:gd name="T8" fmla="*/ 0 w 577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7"/>
                <a:gd name="T16" fmla="*/ 0 h 1728"/>
                <a:gd name="T17" fmla="*/ 577 w 577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78" name="Line 747">
              <a:extLst>
                <a:ext uri="{FF2B5EF4-FFF2-40B4-BE49-F238E27FC236}">
                  <a16:creationId xmlns:a16="http://schemas.microsoft.com/office/drawing/2014/main" id="{6B6A662C-4562-427D-A6C9-4BFE76ADD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6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79" name="Oval 748">
              <a:extLst>
                <a:ext uri="{FF2B5EF4-FFF2-40B4-BE49-F238E27FC236}">
                  <a16:creationId xmlns:a16="http://schemas.microsoft.com/office/drawing/2014/main" id="{12F43C04-7358-4DE6-A5B1-CFBAE0A3A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949"/>
              <a:ext cx="31" cy="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60580" name="Line 749">
              <a:extLst>
                <a:ext uri="{FF2B5EF4-FFF2-40B4-BE49-F238E27FC236}">
                  <a16:creationId xmlns:a16="http://schemas.microsoft.com/office/drawing/2014/main" id="{401F6081-1BEE-4B1A-ADC1-19E6F1174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57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81" name="Line 750">
              <a:extLst>
                <a:ext uri="{FF2B5EF4-FFF2-40B4-BE49-F238E27FC236}">
                  <a16:creationId xmlns:a16="http://schemas.microsoft.com/office/drawing/2014/main" id="{1172A093-6C9B-4592-A4C1-F3E69C576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534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82" name="Line 751">
              <a:extLst>
                <a:ext uri="{FF2B5EF4-FFF2-40B4-BE49-F238E27FC236}">
                  <a16:creationId xmlns:a16="http://schemas.microsoft.com/office/drawing/2014/main" id="{FCBA4F8F-DED1-4115-8195-B88F7EAF4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497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83" name="Line 752">
              <a:extLst>
                <a:ext uri="{FF2B5EF4-FFF2-40B4-BE49-F238E27FC236}">
                  <a16:creationId xmlns:a16="http://schemas.microsoft.com/office/drawing/2014/main" id="{F2C7A486-2613-4CE1-B0F5-A2A6C5E22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458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84" name="Freeform 753">
              <a:extLst>
                <a:ext uri="{FF2B5EF4-FFF2-40B4-BE49-F238E27FC236}">
                  <a16:creationId xmlns:a16="http://schemas.microsoft.com/office/drawing/2014/main" id="{59F90A25-5FE0-4160-B156-3E97DB9EF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1094"/>
              <a:ext cx="190" cy="355"/>
            </a:xfrm>
            <a:custGeom>
              <a:avLst/>
              <a:gdLst>
                <a:gd name="T0" fmla="*/ 0 w 397"/>
                <a:gd name="T1" fmla="*/ 0 h 733"/>
                <a:gd name="T2" fmla="*/ 0 w 397"/>
                <a:gd name="T3" fmla="*/ 0 h 733"/>
                <a:gd name="T4" fmla="*/ 0 w 397"/>
                <a:gd name="T5" fmla="*/ 0 h 733"/>
                <a:gd name="T6" fmla="*/ 0 60000 65536"/>
                <a:gd name="T7" fmla="*/ 0 60000 65536"/>
                <a:gd name="T8" fmla="*/ 0 60000 65536"/>
                <a:gd name="T9" fmla="*/ 0 w 397"/>
                <a:gd name="T10" fmla="*/ 0 h 733"/>
                <a:gd name="T11" fmla="*/ 397 w 397"/>
                <a:gd name="T12" fmla="*/ 733 h 7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585" name="Freeform 754">
              <a:extLst>
                <a:ext uri="{FF2B5EF4-FFF2-40B4-BE49-F238E27FC236}">
                  <a16:creationId xmlns:a16="http://schemas.microsoft.com/office/drawing/2014/main" id="{77926CE1-C78F-4A35-9BB3-001969BD0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" y="1024"/>
              <a:ext cx="218" cy="618"/>
            </a:xfrm>
            <a:custGeom>
              <a:avLst/>
              <a:gdLst>
                <a:gd name="T0" fmla="*/ 0 w 453"/>
                <a:gd name="T1" fmla="*/ 0 h 1278"/>
                <a:gd name="T2" fmla="*/ 0 w 453"/>
                <a:gd name="T3" fmla="*/ 0 h 1278"/>
                <a:gd name="T4" fmla="*/ 0 w 453"/>
                <a:gd name="T5" fmla="*/ 0 h 1278"/>
                <a:gd name="T6" fmla="*/ 0 60000 65536"/>
                <a:gd name="T7" fmla="*/ 0 60000 65536"/>
                <a:gd name="T8" fmla="*/ 0 60000 65536"/>
                <a:gd name="T9" fmla="*/ 0 w 453"/>
                <a:gd name="T10" fmla="*/ 0 h 1278"/>
                <a:gd name="T11" fmla="*/ 453 w 453"/>
                <a:gd name="T12" fmla="*/ 1278 h 1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586" name="Freeform 755">
              <a:extLst>
                <a:ext uri="{FF2B5EF4-FFF2-40B4-BE49-F238E27FC236}">
                  <a16:creationId xmlns:a16="http://schemas.microsoft.com/office/drawing/2014/main" id="{489AAB9B-99C3-423C-99E0-FC54E9CBA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" y="1047"/>
              <a:ext cx="194" cy="352"/>
            </a:xfrm>
            <a:custGeom>
              <a:avLst/>
              <a:gdLst>
                <a:gd name="T0" fmla="*/ 0 w 402"/>
                <a:gd name="T1" fmla="*/ 0 h 726"/>
                <a:gd name="T2" fmla="*/ 0 w 402"/>
                <a:gd name="T3" fmla="*/ 0 h 726"/>
                <a:gd name="T4" fmla="*/ 0 w 402"/>
                <a:gd name="T5" fmla="*/ 0 h 726"/>
                <a:gd name="T6" fmla="*/ 0 60000 65536"/>
                <a:gd name="T7" fmla="*/ 0 60000 65536"/>
                <a:gd name="T8" fmla="*/ 0 60000 65536"/>
                <a:gd name="T9" fmla="*/ 0 w 402"/>
                <a:gd name="T10" fmla="*/ 0 h 726"/>
                <a:gd name="T11" fmla="*/ 402 w 402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587" name="Line 756">
              <a:extLst>
                <a:ext uri="{FF2B5EF4-FFF2-40B4-BE49-F238E27FC236}">
                  <a16:creationId xmlns:a16="http://schemas.microsoft.com/office/drawing/2014/main" id="{5EE46985-EDD0-46DA-B437-40F7259BB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128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88" name="Line 757">
              <a:extLst>
                <a:ext uri="{FF2B5EF4-FFF2-40B4-BE49-F238E27FC236}">
                  <a16:creationId xmlns:a16="http://schemas.microsoft.com/office/drawing/2014/main" id="{5356638C-390D-43BA-BB3B-102B26CCA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203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89" name="Line 758">
              <a:extLst>
                <a:ext uri="{FF2B5EF4-FFF2-40B4-BE49-F238E27FC236}">
                  <a16:creationId xmlns:a16="http://schemas.microsoft.com/office/drawing/2014/main" id="{EE228D93-65B9-4F22-97DC-6E1108F7A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296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90" name="Freeform 759">
              <a:extLst>
                <a:ext uri="{FF2B5EF4-FFF2-40B4-BE49-F238E27FC236}">
                  <a16:creationId xmlns:a16="http://schemas.microsoft.com/office/drawing/2014/main" id="{FCC7FD69-F55E-40AA-B735-2669E4DD3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091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0 h 82"/>
                <a:gd name="T4" fmla="*/ 0 w 152"/>
                <a:gd name="T5" fmla="*/ 0 h 82"/>
                <a:gd name="T6" fmla="*/ 0 w 152"/>
                <a:gd name="T7" fmla="*/ 0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82"/>
                <a:gd name="T17" fmla="*/ 152 w 15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591" name="Line 760">
              <a:extLst>
                <a:ext uri="{FF2B5EF4-FFF2-40B4-BE49-F238E27FC236}">
                  <a16:creationId xmlns:a16="http://schemas.microsoft.com/office/drawing/2014/main" id="{A79A9DB8-E78A-4D02-9F1E-1327F0593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097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92" name="Freeform 761">
              <a:extLst>
                <a:ext uri="{FF2B5EF4-FFF2-40B4-BE49-F238E27FC236}">
                  <a16:creationId xmlns:a16="http://schemas.microsoft.com/office/drawing/2014/main" id="{CE802D98-97EE-45CF-A91D-D599B55A8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" y="1234"/>
              <a:ext cx="167" cy="75"/>
            </a:xfrm>
            <a:custGeom>
              <a:avLst/>
              <a:gdLst>
                <a:gd name="T0" fmla="*/ 0 w 351"/>
                <a:gd name="T1" fmla="*/ 0 h 183"/>
                <a:gd name="T2" fmla="*/ 0 w 351"/>
                <a:gd name="T3" fmla="*/ 0 h 183"/>
                <a:gd name="T4" fmla="*/ 0 w 351"/>
                <a:gd name="T5" fmla="*/ 0 h 183"/>
                <a:gd name="T6" fmla="*/ 0 w 351"/>
                <a:gd name="T7" fmla="*/ 0 h 183"/>
                <a:gd name="T8" fmla="*/ 0 w 351"/>
                <a:gd name="T9" fmla="*/ 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3"/>
                <a:gd name="T17" fmla="*/ 351 w 351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93" name="Freeform 762">
              <a:extLst>
                <a:ext uri="{FF2B5EF4-FFF2-40B4-BE49-F238E27FC236}">
                  <a16:creationId xmlns:a16="http://schemas.microsoft.com/office/drawing/2014/main" id="{D878A8F7-433F-4623-A070-8A1F8FBB4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" y="1327"/>
              <a:ext cx="167" cy="83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94" name="Freeform 763">
              <a:extLst>
                <a:ext uri="{FF2B5EF4-FFF2-40B4-BE49-F238E27FC236}">
                  <a16:creationId xmlns:a16="http://schemas.microsoft.com/office/drawing/2014/main" id="{B2FA3CAA-7152-4C9A-8E33-5C00B556B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1150"/>
              <a:ext cx="170" cy="77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95" name="Line 764">
              <a:extLst>
                <a:ext uri="{FF2B5EF4-FFF2-40B4-BE49-F238E27FC236}">
                  <a16:creationId xmlns:a16="http://schemas.microsoft.com/office/drawing/2014/main" id="{02439262-7C64-4708-B669-15964E9F4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197"/>
              <a:ext cx="33" cy="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  <p:sp>
          <p:nvSpPr>
            <p:cNvPr id="60596" name="Line 765">
              <a:extLst>
                <a:ext uri="{FF2B5EF4-FFF2-40B4-BE49-F238E27FC236}">
                  <a16:creationId xmlns:a16="http://schemas.microsoft.com/office/drawing/2014/main" id="{518C34A5-D65E-4609-9652-D11146DF73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279"/>
              <a:ext cx="33" cy="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  <p:sp>
          <p:nvSpPr>
            <p:cNvPr id="60597" name="Line 766">
              <a:extLst>
                <a:ext uri="{FF2B5EF4-FFF2-40B4-BE49-F238E27FC236}">
                  <a16:creationId xmlns:a16="http://schemas.microsoft.com/office/drawing/2014/main" id="{C3149A8F-1886-42E9-B2AC-F7D200849A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378"/>
              <a:ext cx="33" cy="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60430" name="Group 767">
            <a:extLst>
              <a:ext uri="{FF2B5EF4-FFF2-40B4-BE49-F238E27FC236}">
                <a16:creationId xmlns:a16="http://schemas.microsoft.com/office/drawing/2014/main" id="{0A65DCA0-E517-4249-8203-B1CCA33A18C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003800"/>
            <a:ext cx="660400" cy="1066800"/>
            <a:chOff x="752" y="760"/>
            <a:chExt cx="626" cy="1012"/>
          </a:xfrm>
        </p:grpSpPr>
        <p:sp>
          <p:nvSpPr>
            <p:cNvPr id="60550" name="Freeform 768">
              <a:extLst>
                <a:ext uri="{FF2B5EF4-FFF2-40B4-BE49-F238E27FC236}">
                  <a16:creationId xmlns:a16="http://schemas.microsoft.com/office/drawing/2014/main" id="{9F8497A7-0D39-4711-AE62-FB771FCB0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" y="760"/>
              <a:ext cx="623" cy="217"/>
            </a:xfrm>
            <a:custGeom>
              <a:avLst/>
              <a:gdLst>
                <a:gd name="T0" fmla="*/ 0 w 1291"/>
                <a:gd name="T1" fmla="*/ 0 h 449"/>
                <a:gd name="T2" fmla="*/ 0 w 1291"/>
                <a:gd name="T3" fmla="*/ 0 h 449"/>
                <a:gd name="T4" fmla="*/ 0 w 1291"/>
                <a:gd name="T5" fmla="*/ 0 h 449"/>
                <a:gd name="T6" fmla="*/ 0 w 1291"/>
                <a:gd name="T7" fmla="*/ 0 h 449"/>
                <a:gd name="T8" fmla="*/ 0 w 1291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1"/>
                <a:gd name="T16" fmla="*/ 0 h 449"/>
                <a:gd name="T17" fmla="*/ 1291 w 1291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51" name="Freeform 769">
              <a:extLst>
                <a:ext uri="{FF2B5EF4-FFF2-40B4-BE49-F238E27FC236}">
                  <a16:creationId xmlns:a16="http://schemas.microsoft.com/office/drawing/2014/main" id="{30E1D707-2322-4891-A38C-9DE47AFFB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" y="1513"/>
              <a:ext cx="604" cy="259"/>
            </a:xfrm>
            <a:custGeom>
              <a:avLst/>
              <a:gdLst>
                <a:gd name="T0" fmla="*/ 0 w 1252"/>
                <a:gd name="T1" fmla="*/ 0 h 536"/>
                <a:gd name="T2" fmla="*/ 0 w 1252"/>
                <a:gd name="T3" fmla="*/ 0 h 536"/>
                <a:gd name="T4" fmla="*/ 0 w 1252"/>
                <a:gd name="T5" fmla="*/ 0 h 536"/>
                <a:gd name="T6" fmla="*/ 0 w 1252"/>
                <a:gd name="T7" fmla="*/ 0 h 536"/>
                <a:gd name="T8" fmla="*/ 0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52" name="Freeform 770">
              <a:extLst>
                <a:ext uri="{FF2B5EF4-FFF2-40B4-BE49-F238E27FC236}">
                  <a16:creationId xmlns:a16="http://schemas.microsoft.com/office/drawing/2014/main" id="{75EEDB61-1EA1-45DC-B46D-DCD294D70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" y="820"/>
              <a:ext cx="352" cy="927"/>
            </a:xfrm>
            <a:custGeom>
              <a:avLst/>
              <a:gdLst>
                <a:gd name="T0" fmla="*/ 0 w 729"/>
                <a:gd name="T1" fmla="*/ 0 h 1916"/>
                <a:gd name="T2" fmla="*/ 0 w 729"/>
                <a:gd name="T3" fmla="*/ 0 h 1916"/>
                <a:gd name="T4" fmla="*/ 0 w 729"/>
                <a:gd name="T5" fmla="*/ 0 h 1916"/>
                <a:gd name="T6" fmla="*/ 0 w 729"/>
                <a:gd name="T7" fmla="*/ 0 h 1916"/>
                <a:gd name="T8" fmla="*/ 0 w 729"/>
                <a:gd name="T9" fmla="*/ 0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9"/>
                <a:gd name="T16" fmla="*/ 0 h 1916"/>
                <a:gd name="T17" fmla="*/ 729 w 729"/>
                <a:gd name="T18" fmla="*/ 1916 h 1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53" name="Freeform 771">
              <a:extLst>
                <a:ext uri="{FF2B5EF4-FFF2-40B4-BE49-F238E27FC236}">
                  <a16:creationId xmlns:a16="http://schemas.microsoft.com/office/drawing/2014/main" id="{7574D819-E79A-4587-B54A-F3339E3C5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908"/>
              <a:ext cx="278" cy="834"/>
            </a:xfrm>
            <a:custGeom>
              <a:avLst/>
              <a:gdLst>
                <a:gd name="T0" fmla="*/ 0 w 577"/>
                <a:gd name="T1" fmla="*/ 0 h 1728"/>
                <a:gd name="T2" fmla="*/ 0 w 577"/>
                <a:gd name="T3" fmla="*/ 0 h 1728"/>
                <a:gd name="T4" fmla="*/ 0 w 577"/>
                <a:gd name="T5" fmla="*/ 0 h 1728"/>
                <a:gd name="T6" fmla="*/ 0 w 577"/>
                <a:gd name="T7" fmla="*/ 0 h 1728"/>
                <a:gd name="T8" fmla="*/ 0 w 577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7"/>
                <a:gd name="T16" fmla="*/ 0 h 1728"/>
                <a:gd name="T17" fmla="*/ 577 w 577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54" name="Line 772">
              <a:extLst>
                <a:ext uri="{FF2B5EF4-FFF2-40B4-BE49-F238E27FC236}">
                  <a16:creationId xmlns:a16="http://schemas.microsoft.com/office/drawing/2014/main" id="{D422BF14-2CEE-4520-9608-D509C5B84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6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55" name="Oval 773">
              <a:extLst>
                <a:ext uri="{FF2B5EF4-FFF2-40B4-BE49-F238E27FC236}">
                  <a16:creationId xmlns:a16="http://schemas.microsoft.com/office/drawing/2014/main" id="{74A800E8-1DB1-4D33-8925-DC3A6E415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949"/>
              <a:ext cx="31" cy="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60556" name="Line 774">
              <a:extLst>
                <a:ext uri="{FF2B5EF4-FFF2-40B4-BE49-F238E27FC236}">
                  <a16:creationId xmlns:a16="http://schemas.microsoft.com/office/drawing/2014/main" id="{B529927F-65EF-437F-9BE0-47D6E9B54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57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57" name="Line 775">
              <a:extLst>
                <a:ext uri="{FF2B5EF4-FFF2-40B4-BE49-F238E27FC236}">
                  <a16:creationId xmlns:a16="http://schemas.microsoft.com/office/drawing/2014/main" id="{F66BB955-65A9-49D7-90D4-6437DA6EC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534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58" name="Line 776">
              <a:extLst>
                <a:ext uri="{FF2B5EF4-FFF2-40B4-BE49-F238E27FC236}">
                  <a16:creationId xmlns:a16="http://schemas.microsoft.com/office/drawing/2014/main" id="{FE54A8F8-4D7C-45F7-ACAE-41CF2F870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497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59" name="Line 777">
              <a:extLst>
                <a:ext uri="{FF2B5EF4-FFF2-40B4-BE49-F238E27FC236}">
                  <a16:creationId xmlns:a16="http://schemas.microsoft.com/office/drawing/2014/main" id="{AC50ADF7-E01D-43D4-8759-7BF5174FE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458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60" name="Freeform 778">
              <a:extLst>
                <a:ext uri="{FF2B5EF4-FFF2-40B4-BE49-F238E27FC236}">
                  <a16:creationId xmlns:a16="http://schemas.microsoft.com/office/drawing/2014/main" id="{511AE8AF-48B3-4A70-A198-54D28AF56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1094"/>
              <a:ext cx="190" cy="355"/>
            </a:xfrm>
            <a:custGeom>
              <a:avLst/>
              <a:gdLst>
                <a:gd name="T0" fmla="*/ 0 w 397"/>
                <a:gd name="T1" fmla="*/ 0 h 733"/>
                <a:gd name="T2" fmla="*/ 0 w 397"/>
                <a:gd name="T3" fmla="*/ 0 h 733"/>
                <a:gd name="T4" fmla="*/ 0 w 397"/>
                <a:gd name="T5" fmla="*/ 0 h 733"/>
                <a:gd name="T6" fmla="*/ 0 60000 65536"/>
                <a:gd name="T7" fmla="*/ 0 60000 65536"/>
                <a:gd name="T8" fmla="*/ 0 60000 65536"/>
                <a:gd name="T9" fmla="*/ 0 w 397"/>
                <a:gd name="T10" fmla="*/ 0 h 733"/>
                <a:gd name="T11" fmla="*/ 397 w 397"/>
                <a:gd name="T12" fmla="*/ 733 h 7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561" name="Freeform 779">
              <a:extLst>
                <a:ext uri="{FF2B5EF4-FFF2-40B4-BE49-F238E27FC236}">
                  <a16:creationId xmlns:a16="http://schemas.microsoft.com/office/drawing/2014/main" id="{81B7C1A9-7E98-4FBB-90B1-BB14069BD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" y="1024"/>
              <a:ext cx="218" cy="618"/>
            </a:xfrm>
            <a:custGeom>
              <a:avLst/>
              <a:gdLst>
                <a:gd name="T0" fmla="*/ 0 w 453"/>
                <a:gd name="T1" fmla="*/ 0 h 1278"/>
                <a:gd name="T2" fmla="*/ 0 w 453"/>
                <a:gd name="T3" fmla="*/ 0 h 1278"/>
                <a:gd name="T4" fmla="*/ 0 w 453"/>
                <a:gd name="T5" fmla="*/ 0 h 1278"/>
                <a:gd name="T6" fmla="*/ 0 60000 65536"/>
                <a:gd name="T7" fmla="*/ 0 60000 65536"/>
                <a:gd name="T8" fmla="*/ 0 60000 65536"/>
                <a:gd name="T9" fmla="*/ 0 w 453"/>
                <a:gd name="T10" fmla="*/ 0 h 1278"/>
                <a:gd name="T11" fmla="*/ 453 w 453"/>
                <a:gd name="T12" fmla="*/ 1278 h 1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562" name="Freeform 780">
              <a:extLst>
                <a:ext uri="{FF2B5EF4-FFF2-40B4-BE49-F238E27FC236}">
                  <a16:creationId xmlns:a16="http://schemas.microsoft.com/office/drawing/2014/main" id="{666CD088-4920-470E-859A-3626E90DE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" y="1047"/>
              <a:ext cx="194" cy="352"/>
            </a:xfrm>
            <a:custGeom>
              <a:avLst/>
              <a:gdLst>
                <a:gd name="T0" fmla="*/ 0 w 402"/>
                <a:gd name="T1" fmla="*/ 0 h 726"/>
                <a:gd name="T2" fmla="*/ 0 w 402"/>
                <a:gd name="T3" fmla="*/ 0 h 726"/>
                <a:gd name="T4" fmla="*/ 0 w 402"/>
                <a:gd name="T5" fmla="*/ 0 h 726"/>
                <a:gd name="T6" fmla="*/ 0 60000 65536"/>
                <a:gd name="T7" fmla="*/ 0 60000 65536"/>
                <a:gd name="T8" fmla="*/ 0 60000 65536"/>
                <a:gd name="T9" fmla="*/ 0 w 402"/>
                <a:gd name="T10" fmla="*/ 0 h 726"/>
                <a:gd name="T11" fmla="*/ 402 w 402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563" name="Line 781">
              <a:extLst>
                <a:ext uri="{FF2B5EF4-FFF2-40B4-BE49-F238E27FC236}">
                  <a16:creationId xmlns:a16="http://schemas.microsoft.com/office/drawing/2014/main" id="{EE5FEA12-072A-4B05-B8E1-B1DEC889D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128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64" name="Line 782">
              <a:extLst>
                <a:ext uri="{FF2B5EF4-FFF2-40B4-BE49-F238E27FC236}">
                  <a16:creationId xmlns:a16="http://schemas.microsoft.com/office/drawing/2014/main" id="{4C09EDCB-AD85-4D26-9D00-A24399276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203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65" name="Line 783">
              <a:extLst>
                <a:ext uri="{FF2B5EF4-FFF2-40B4-BE49-F238E27FC236}">
                  <a16:creationId xmlns:a16="http://schemas.microsoft.com/office/drawing/2014/main" id="{D0C0EE7B-3319-428B-85FB-AE6E1EFB8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296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66" name="Freeform 784">
              <a:extLst>
                <a:ext uri="{FF2B5EF4-FFF2-40B4-BE49-F238E27FC236}">
                  <a16:creationId xmlns:a16="http://schemas.microsoft.com/office/drawing/2014/main" id="{853EFDCD-FE87-442C-992A-8755E3861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091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0 h 82"/>
                <a:gd name="T4" fmla="*/ 0 w 152"/>
                <a:gd name="T5" fmla="*/ 0 h 82"/>
                <a:gd name="T6" fmla="*/ 0 w 152"/>
                <a:gd name="T7" fmla="*/ 0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82"/>
                <a:gd name="T17" fmla="*/ 152 w 15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567" name="Line 785">
              <a:extLst>
                <a:ext uri="{FF2B5EF4-FFF2-40B4-BE49-F238E27FC236}">
                  <a16:creationId xmlns:a16="http://schemas.microsoft.com/office/drawing/2014/main" id="{200FB8AE-E200-46CA-B40A-658C3EAB6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097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68" name="Freeform 786">
              <a:extLst>
                <a:ext uri="{FF2B5EF4-FFF2-40B4-BE49-F238E27FC236}">
                  <a16:creationId xmlns:a16="http://schemas.microsoft.com/office/drawing/2014/main" id="{14976104-8C32-4B8B-8B41-56AA700FB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" y="1234"/>
              <a:ext cx="167" cy="75"/>
            </a:xfrm>
            <a:custGeom>
              <a:avLst/>
              <a:gdLst>
                <a:gd name="T0" fmla="*/ 0 w 351"/>
                <a:gd name="T1" fmla="*/ 0 h 183"/>
                <a:gd name="T2" fmla="*/ 0 w 351"/>
                <a:gd name="T3" fmla="*/ 0 h 183"/>
                <a:gd name="T4" fmla="*/ 0 w 351"/>
                <a:gd name="T5" fmla="*/ 0 h 183"/>
                <a:gd name="T6" fmla="*/ 0 w 351"/>
                <a:gd name="T7" fmla="*/ 0 h 183"/>
                <a:gd name="T8" fmla="*/ 0 w 351"/>
                <a:gd name="T9" fmla="*/ 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3"/>
                <a:gd name="T17" fmla="*/ 351 w 351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69" name="Freeform 787">
              <a:extLst>
                <a:ext uri="{FF2B5EF4-FFF2-40B4-BE49-F238E27FC236}">
                  <a16:creationId xmlns:a16="http://schemas.microsoft.com/office/drawing/2014/main" id="{4502DB97-3C07-4635-BA74-A77A5E3A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" y="1327"/>
              <a:ext cx="167" cy="83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70" name="Freeform 788">
              <a:extLst>
                <a:ext uri="{FF2B5EF4-FFF2-40B4-BE49-F238E27FC236}">
                  <a16:creationId xmlns:a16="http://schemas.microsoft.com/office/drawing/2014/main" id="{582482E5-B2C3-48A3-B565-17D29FB8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1150"/>
              <a:ext cx="170" cy="77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71" name="Line 789">
              <a:extLst>
                <a:ext uri="{FF2B5EF4-FFF2-40B4-BE49-F238E27FC236}">
                  <a16:creationId xmlns:a16="http://schemas.microsoft.com/office/drawing/2014/main" id="{E05F9219-A3CD-44E7-AB21-7474BC15D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197"/>
              <a:ext cx="33" cy="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  <p:sp>
          <p:nvSpPr>
            <p:cNvPr id="60572" name="Line 790">
              <a:extLst>
                <a:ext uri="{FF2B5EF4-FFF2-40B4-BE49-F238E27FC236}">
                  <a16:creationId xmlns:a16="http://schemas.microsoft.com/office/drawing/2014/main" id="{4A6223F3-BD22-4730-927C-33F51D206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279"/>
              <a:ext cx="33" cy="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  <p:sp>
          <p:nvSpPr>
            <p:cNvPr id="60573" name="Line 791">
              <a:extLst>
                <a:ext uri="{FF2B5EF4-FFF2-40B4-BE49-F238E27FC236}">
                  <a16:creationId xmlns:a16="http://schemas.microsoft.com/office/drawing/2014/main" id="{FF4C47DE-8462-4F28-BC40-FBA1F1854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378"/>
              <a:ext cx="33" cy="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60431" name="Group 792">
            <a:extLst>
              <a:ext uri="{FF2B5EF4-FFF2-40B4-BE49-F238E27FC236}">
                <a16:creationId xmlns:a16="http://schemas.microsoft.com/office/drawing/2014/main" id="{8859B5A2-8DE4-43AB-A4BD-CFE239F30AE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708400"/>
            <a:ext cx="660400" cy="1066800"/>
            <a:chOff x="752" y="760"/>
            <a:chExt cx="626" cy="1012"/>
          </a:xfrm>
        </p:grpSpPr>
        <p:sp>
          <p:nvSpPr>
            <p:cNvPr id="60526" name="Freeform 793">
              <a:extLst>
                <a:ext uri="{FF2B5EF4-FFF2-40B4-BE49-F238E27FC236}">
                  <a16:creationId xmlns:a16="http://schemas.microsoft.com/office/drawing/2014/main" id="{3561C31F-2D52-47AD-BAAA-5D46CCC9B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" y="760"/>
              <a:ext cx="623" cy="217"/>
            </a:xfrm>
            <a:custGeom>
              <a:avLst/>
              <a:gdLst>
                <a:gd name="T0" fmla="*/ 0 w 1291"/>
                <a:gd name="T1" fmla="*/ 0 h 449"/>
                <a:gd name="T2" fmla="*/ 0 w 1291"/>
                <a:gd name="T3" fmla="*/ 0 h 449"/>
                <a:gd name="T4" fmla="*/ 0 w 1291"/>
                <a:gd name="T5" fmla="*/ 0 h 449"/>
                <a:gd name="T6" fmla="*/ 0 w 1291"/>
                <a:gd name="T7" fmla="*/ 0 h 449"/>
                <a:gd name="T8" fmla="*/ 0 w 1291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1"/>
                <a:gd name="T16" fmla="*/ 0 h 449"/>
                <a:gd name="T17" fmla="*/ 1291 w 1291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27" name="Freeform 794">
              <a:extLst>
                <a:ext uri="{FF2B5EF4-FFF2-40B4-BE49-F238E27FC236}">
                  <a16:creationId xmlns:a16="http://schemas.microsoft.com/office/drawing/2014/main" id="{73BCEBE3-F2F7-4435-B09E-BAD494A1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" y="1513"/>
              <a:ext cx="604" cy="259"/>
            </a:xfrm>
            <a:custGeom>
              <a:avLst/>
              <a:gdLst>
                <a:gd name="T0" fmla="*/ 0 w 1252"/>
                <a:gd name="T1" fmla="*/ 0 h 536"/>
                <a:gd name="T2" fmla="*/ 0 w 1252"/>
                <a:gd name="T3" fmla="*/ 0 h 536"/>
                <a:gd name="T4" fmla="*/ 0 w 1252"/>
                <a:gd name="T5" fmla="*/ 0 h 536"/>
                <a:gd name="T6" fmla="*/ 0 w 1252"/>
                <a:gd name="T7" fmla="*/ 0 h 536"/>
                <a:gd name="T8" fmla="*/ 0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28" name="Freeform 795">
              <a:extLst>
                <a:ext uri="{FF2B5EF4-FFF2-40B4-BE49-F238E27FC236}">
                  <a16:creationId xmlns:a16="http://schemas.microsoft.com/office/drawing/2014/main" id="{E90598E5-629D-4023-9893-13138B827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" y="820"/>
              <a:ext cx="352" cy="927"/>
            </a:xfrm>
            <a:custGeom>
              <a:avLst/>
              <a:gdLst>
                <a:gd name="T0" fmla="*/ 0 w 729"/>
                <a:gd name="T1" fmla="*/ 0 h 1916"/>
                <a:gd name="T2" fmla="*/ 0 w 729"/>
                <a:gd name="T3" fmla="*/ 0 h 1916"/>
                <a:gd name="T4" fmla="*/ 0 w 729"/>
                <a:gd name="T5" fmla="*/ 0 h 1916"/>
                <a:gd name="T6" fmla="*/ 0 w 729"/>
                <a:gd name="T7" fmla="*/ 0 h 1916"/>
                <a:gd name="T8" fmla="*/ 0 w 729"/>
                <a:gd name="T9" fmla="*/ 0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9"/>
                <a:gd name="T16" fmla="*/ 0 h 1916"/>
                <a:gd name="T17" fmla="*/ 729 w 729"/>
                <a:gd name="T18" fmla="*/ 1916 h 1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29" name="Freeform 796">
              <a:extLst>
                <a:ext uri="{FF2B5EF4-FFF2-40B4-BE49-F238E27FC236}">
                  <a16:creationId xmlns:a16="http://schemas.microsoft.com/office/drawing/2014/main" id="{AE8C6085-1EE1-4243-AF48-23C14141E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908"/>
              <a:ext cx="278" cy="834"/>
            </a:xfrm>
            <a:custGeom>
              <a:avLst/>
              <a:gdLst>
                <a:gd name="T0" fmla="*/ 0 w 577"/>
                <a:gd name="T1" fmla="*/ 0 h 1728"/>
                <a:gd name="T2" fmla="*/ 0 w 577"/>
                <a:gd name="T3" fmla="*/ 0 h 1728"/>
                <a:gd name="T4" fmla="*/ 0 w 577"/>
                <a:gd name="T5" fmla="*/ 0 h 1728"/>
                <a:gd name="T6" fmla="*/ 0 w 577"/>
                <a:gd name="T7" fmla="*/ 0 h 1728"/>
                <a:gd name="T8" fmla="*/ 0 w 577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7"/>
                <a:gd name="T16" fmla="*/ 0 h 1728"/>
                <a:gd name="T17" fmla="*/ 577 w 577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30" name="Line 797">
              <a:extLst>
                <a:ext uri="{FF2B5EF4-FFF2-40B4-BE49-F238E27FC236}">
                  <a16:creationId xmlns:a16="http://schemas.microsoft.com/office/drawing/2014/main" id="{098EBE9B-1C20-470B-A130-EE95FCF32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6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31" name="Oval 798">
              <a:extLst>
                <a:ext uri="{FF2B5EF4-FFF2-40B4-BE49-F238E27FC236}">
                  <a16:creationId xmlns:a16="http://schemas.microsoft.com/office/drawing/2014/main" id="{4DE82EDE-C1C2-4F61-9529-0AE689AC1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949"/>
              <a:ext cx="31" cy="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60532" name="Line 799">
              <a:extLst>
                <a:ext uri="{FF2B5EF4-FFF2-40B4-BE49-F238E27FC236}">
                  <a16:creationId xmlns:a16="http://schemas.microsoft.com/office/drawing/2014/main" id="{E4E3B84B-40CB-4FBD-9F6E-05CE5DF14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57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33" name="Line 800">
              <a:extLst>
                <a:ext uri="{FF2B5EF4-FFF2-40B4-BE49-F238E27FC236}">
                  <a16:creationId xmlns:a16="http://schemas.microsoft.com/office/drawing/2014/main" id="{58456F1D-A277-4AE0-A00B-0CCEBEB2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534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34" name="Line 801">
              <a:extLst>
                <a:ext uri="{FF2B5EF4-FFF2-40B4-BE49-F238E27FC236}">
                  <a16:creationId xmlns:a16="http://schemas.microsoft.com/office/drawing/2014/main" id="{AC2801D1-F812-44FE-AB26-C81A37552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497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35" name="Line 802">
              <a:extLst>
                <a:ext uri="{FF2B5EF4-FFF2-40B4-BE49-F238E27FC236}">
                  <a16:creationId xmlns:a16="http://schemas.microsoft.com/office/drawing/2014/main" id="{93B367E2-7ED1-45E5-9B5A-F404E2DCC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458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36" name="Freeform 803">
              <a:extLst>
                <a:ext uri="{FF2B5EF4-FFF2-40B4-BE49-F238E27FC236}">
                  <a16:creationId xmlns:a16="http://schemas.microsoft.com/office/drawing/2014/main" id="{8E6BD942-BB92-420F-90B4-C9E7E7288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1094"/>
              <a:ext cx="190" cy="355"/>
            </a:xfrm>
            <a:custGeom>
              <a:avLst/>
              <a:gdLst>
                <a:gd name="T0" fmla="*/ 0 w 397"/>
                <a:gd name="T1" fmla="*/ 0 h 733"/>
                <a:gd name="T2" fmla="*/ 0 w 397"/>
                <a:gd name="T3" fmla="*/ 0 h 733"/>
                <a:gd name="T4" fmla="*/ 0 w 397"/>
                <a:gd name="T5" fmla="*/ 0 h 733"/>
                <a:gd name="T6" fmla="*/ 0 60000 65536"/>
                <a:gd name="T7" fmla="*/ 0 60000 65536"/>
                <a:gd name="T8" fmla="*/ 0 60000 65536"/>
                <a:gd name="T9" fmla="*/ 0 w 397"/>
                <a:gd name="T10" fmla="*/ 0 h 733"/>
                <a:gd name="T11" fmla="*/ 397 w 397"/>
                <a:gd name="T12" fmla="*/ 733 h 7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537" name="Freeform 804">
              <a:extLst>
                <a:ext uri="{FF2B5EF4-FFF2-40B4-BE49-F238E27FC236}">
                  <a16:creationId xmlns:a16="http://schemas.microsoft.com/office/drawing/2014/main" id="{AE080A3B-932A-4159-9EC3-7D7D88B00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" y="1024"/>
              <a:ext cx="218" cy="618"/>
            </a:xfrm>
            <a:custGeom>
              <a:avLst/>
              <a:gdLst>
                <a:gd name="T0" fmla="*/ 0 w 453"/>
                <a:gd name="T1" fmla="*/ 0 h 1278"/>
                <a:gd name="T2" fmla="*/ 0 w 453"/>
                <a:gd name="T3" fmla="*/ 0 h 1278"/>
                <a:gd name="T4" fmla="*/ 0 w 453"/>
                <a:gd name="T5" fmla="*/ 0 h 1278"/>
                <a:gd name="T6" fmla="*/ 0 60000 65536"/>
                <a:gd name="T7" fmla="*/ 0 60000 65536"/>
                <a:gd name="T8" fmla="*/ 0 60000 65536"/>
                <a:gd name="T9" fmla="*/ 0 w 453"/>
                <a:gd name="T10" fmla="*/ 0 h 1278"/>
                <a:gd name="T11" fmla="*/ 453 w 453"/>
                <a:gd name="T12" fmla="*/ 1278 h 1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538" name="Freeform 805">
              <a:extLst>
                <a:ext uri="{FF2B5EF4-FFF2-40B4-BE49-F238E27FC236}">
                  <a16:creationId xmlns:a16="http://schemas.microsoft.com/office/drawing/2014/main" id="{61BF0A7E-5AAA-4A6D-B9C0-36B650666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" y="1047"/>
              <a:ext cx="194" cy="352"/>
            </a:xfrm>
            <a:custGeom>
              <a:avLst/>
              <a:gdLst>
                <a:gd name="T0" fmla="*/ 0 w 402"/>
                <a:gd name="T1" fmla="*/ 0 h 726"/>
                <a:gd name="T2" fmla="*/ 0 w 402"/>
                <a:gd name="T3" fmla="*/ 0 h 726"/>
                <a:gd name="T4" fmla="*/ 0 w 402"/>
                <a:gd name="T5" fmla="*/ 0 h 726"/>
                <a:gd name="T6" fmla="*/ 0 60000 65536"/>
                <a:gd name="T7" fmla="*/ 0 60000 65536"/>
                <a:gd name="T8" fmla="*/ 0 60000 65536"/>
                <a:gd name="T9" fmla="*/ 0 w 402"/>
                <a:gd name="T10" fmla="*/ 0 h 726"/>
                <a:gd name="T11" fmla="*/ 402 w 402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539" name="Line 806">
              <a:extLst>
                <a:ext uri="{FF2B5EF4-FFF2-40B4-BE49-F238E27FC236}">
                  <a16:creationId xmlns:a16="http://schemas.microsoft.com/office/drawing/2014/main" id="{D0EBA63E-6C1C-467A-A731-065536D93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128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40" name="Line 807">
              <a:extLst>
                <a:ext uri="{FF2B5EF4-FFF2-40B4-BE49-F238E27FC236}">
                  <a16:creationId xmlns:a16="http://schemas.microsoft.com/office/drawing/2014/main" id="{9923A734-D6FE-4966-81A7-BA46B8066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203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41" name="Line 808">
              <a:extLst>
                <a:ext uri="{FF2B5EF4-FFF2-40B4-BE49-F238E27FC236}">
                  <a16:creationId xmlns:a16="http://schemas.microsoft.com/office/drawing/2014/main" id="{75E8475A-23E3-4E28-8FE1-3CD997F65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296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42" name="Freeform 809">
              <a:extLst>
                <a:ext uri="{FF2B5EF4-FFF2-40B4-BE49-F238E27FC236}">
                  <a16:creationId xmlns:a16="http://schemas.microsoft.com/office/drawing/2014/main" id="{A4CBBFF0-889C-4646-9F01-B0B3292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091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0 h 82"/>
                <a:gd name="T4" fmla="*/ 0 w 152"/>
                <a:gd name="T5" fmla="*/ 0 h 82"/>
                <a:gd name="T6" fmla="*/ 0 w 152"/>
                <a:gd name="T7" fmla="*/ 0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82"/>
                <a:gd name="T17" fmla="*/ 152 w 15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543" name="Line 810">
              <a:extLst>
                <a:ext uri="{FF2B5EF4-FFF2-40B4-BE49-F238E27FC236}">
                  <a16:creationId xmlns:a16="http://schemas.microsoft.com/office/drawing/2014/main" id="{51732C10-DCDC-4EC7-902D-D9761B616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097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44" name="Freeform 811">
              <a:extLst>
                <a:ext uri="{FF2B5EF4-FFF2-40B4-BE49-F238E27FC236}">
                  <a16:creationId xmlns:a16="http://schemas.microsoft.com/office/drawing/2014/main" id="{E5B96BA4-3FD8-4D79-B7F7-8497AB012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" y="1234"/>
              <a:ext cx="167" cy="75"/>
            </a:xfrm>
            <a:custGeom>
              <a:avLst/>
              <a:gdLst>
                <a:gd name="T0" fmla="*/ 0 w 351"/>
                <a:gd name="T1" fmla="*/ 0 h 183"/>
                <a:gd name="T2" fmla="*/ 0 w 351"/>
                <a:gd name="T3" fmla="*/ 0 h 183"/>
                <a:gd name="T4" fmla="*/ 0 w 351"/>
                <a:gd name="T5" fmla="*/ 0 h 183"/>
                <a:gd name="T6" fmla="*/ 0 w 351"/>
                <a:gd name="T7" fmla="*/ 0 h 183"/>
                <a:gd name="T8" fmla="*/ 0 w 351"/>
                <a:gd name="T9" fmla="*/ 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3"/>
                <a:gd name="T17" fmla="*/ 351 w 351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45" name="Freeform 812">
              <a:extLst>
                <a:ext uri="{FF2B5EF4-FFF2-40B4-BE49-F238E27FC236}">
                  <a16:creationId xmlns:a16="http://schemas.microsoft.com/office/drawing/2014/main" id="{93888C31-CC16-473F-8A37-07A698B11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" y="1327"/>
              <a:ext cx="167" cy="83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46" name="Freeform 813">
              <a:extLst>
                <a:ext uri="{FF2B5EF4-FFF2-40B4-BE49-F238E27FC236}">
                  <a16:creationId xmlns:a16="http://schemas.microsoft.com/office/drawing/2014/main" id="{EAE22040-8959-43E4-91C7-3DAA6A029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1150"/>
              <a:ext cx="170" cy="77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47" name="Line 814">
              <a:extLst>
                <a:ext uri="{FF2B5EF4-FFF2-40B4-BE49-F238E27FC236}">
                  <a16:creationId xmlns:a16="http://schemas.microsoft.com/office/drawing/2014/main" id="{3ABB13B8-D56A-4995-A31A-99CA97FBB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197"/>
              <a:ext cx="33" cy="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  <p:sp>
          <p:nvSpPr>
            <p:cNvPr id="60548" name="Line 815">
              <a:extLst>
                <a:ext uri="{FF2B5EF4-FFF2-40B4-BE49-F238E27FC236}">
                  <a16:creationId xmlns:a16="http://schemas.microsoft.com/office/drawing/2014/main" id="{70B5482C-E181-41C2-9DC8-EBCCCB46E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279"/>
              <a:ext cx="33" cy="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  <p:sp>
          <p:nvSpPr>
            <p:cNvPr id="60549" name="Line 816">
              <a:extLst>
                <a:ext uri="{FF2B5EF4-FFF2-40B4-BE49-F238E27FC236}">
                  <a16:creationId xmlns:a16="http://schemas.microsoft.com/office/drawing/2014/main" id="{FEFC9B83-C632-45CE-AB8A-01766096E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378"/>
              <a:ext cx="33" cy="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60432" name="Group 817">
            <a:extLst>
              <a:ext uri="{FF2B5EF4-FFF2-40B4-BE49-F238E27FC236}">
                <a16:creationId xmlns:a16="http://schemas.microsoft.com/office/drawing/2014/main" id="{4EF1DD68-19D2-42B3-AF54-2F5886B03BB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003800"/>
            <a:ext cx="660400" cy="1066800"/>
            <a:chOff x="752" y="760"/>
            <a:chExt cx="626" cy="1012"/>
          </a:xfrm>
        </p:grpSpPr>
        <p:sp>
          <p:nvSpPr>
            <p:cNvPr id="60502" name="Freeform 818">
              <a:extLst>
                <a:ext uri="{FF2B5EF4-FFF2-40B4-BE49-F238E27FC236}">
                  <a16:creationId xmlns:a16="http://schemas.microsoft.com/office/drawing/2014/main" id="{647EC353-36C5-4217-8F8D-488FC9D9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" y="760"/>
              <a:ext cx="623" cy="217"/>
            </a:xfrm>
            <a:custGeom>
              <a:avLst/>
              <a:gdLst>
                <a:gd name="T0" fmla="*/ 0 w 1291"/>
                <a:gd name="T1" fmla="*/ 0 h 449"/>
                <a:gd name="T2" fmla="*/ 0 w 1291"/>
                <a:gd name="T3" fmla="*/ 0 h 449"/>
                <a:gd name="T4" fmla="*/ 0 w 1291"/>
                <a:gd name="T5" fmla="*/ 0 h 449"/>
                <a:gd name="T6" fmla="*/ 0 w 1291"/>
                <a:gd name="T7" fmla="*/ 0 h 449"/>
                <a:gd name="T8" fmla="*/ 0 w 1291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1"/>
                <a:gd name="T16" fmla="*/ 0 h 449"/>
                <a:gd name="T17" fmla="*/ 1291 w 1291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03" name="Freeform 819">
              <a:extLst>
                <a:ext uri="{FF2B5EF4-FFF2-40B4-BE49-F238E27FC236}">
                  <a16:creationId xmlns:a16="http://schemas.microsoft.com/office/drawing/2014/main" id="{9A934410-0824-400C-AEF6-F76CF4E6F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" y="1513"/>
              <a:ext cx="604" cy="259"/>
            </a:xfrm>
            <a:custGeom>
              <a:avLst/>
              <a:gdLst>
                <a:gd name="T0" fmla="*/ 0 w 1252"/>
                <a:gd name="T1" fmla="*/ 0 h 536"/>
                <a:gd name="T2" fmla="*/ 0 w 1252"/>
                <a:gd name="T3" fmla="*/ 0 h 536"/>
                <a:gd name="T4" fmla="*/ 0 w 1252"/>
                <a:gd name="T5" fmla="*/ 0 h 536"/>
                <a:gd name="T6" fmla="*/ 0 w 1252"/>
                <a:gd name="T7" fmla="*/ 0 h 536"/>
                <a:gd name="T8" fmla="*/ 0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04" name="Freeform 820">
              <a:extLst>
                <a:ext uri="{FF2B5EF4-FFF2-40B4-BE49-F238E27FC236}">
                  <a16:creationId xmlns:a16="http://schemas.microsoft.com/office/drawing/2014/main" id="{25D4BFC2-720D-4FEB-AB49-456DFC5E7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" y="820"/>
              <a:ext cx="352" cy="927"/>
            </a:xfrm>
            <a:custGeom>
              <a:avLst/>
              <a:gdLst>
                <a:gd name="T0" fmla="*/ 0 w 729"/>
                <a:gd name="T1" fmla="*/ 0 h 1916"/>
                <a:gd name="T2" fmla="*/ 0 w 729"/>
                <a:gd name="T3" fmla="*/ 0 h 1916"/>
                <a:gd name="T4" fmla="*/ 0 w 729"/>
                <a:gd name="T5" fmla="*/ 0 h 1916"/>
                <a:gd name="T6" fmla="*/ 0 w 729"/>
                <a:gd name="T7" fmla="*/ 0 h 1916"/>
                <a:gd name="T8" fmla="*/ 0 w 729"/>
                <a:gd name="T9" fmla="*/ 0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9"/>
                <a:gd name="T16" fmla="*/ 0 h 1916"/>
                <a:gd name="T17" fmla="*/ 729 w 729"/>
                <a:gd name="T18" fmla="*/ 1916 h 1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05" name="Freeform 821">
              <a:extLst>
                <a:ext uri="{FF2B5EF4-FFF2-40B4-BE49-F238E27FC236}">
                  <a16:creationId xmlns:a16="http://schemas.microsoft.com/office/drawing/2014/main" id="{A7371615-4BDB-44F2-AA04-356F709A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908"/>
              <a:ext cx="278" cy="834"/>
            </a:xfrm>
            <a:custGeom>
              <a:avLst/>
              <a:gdLst>
                <a:gd name="T0" fmla="*/ 0 w 577"/>
                <a:gd name="T1" fmla="*/ 0 h 1728"/>
                <a:gd name="T2" fmla="*/ 0 w 577"/>
                <a:gd name="T3" fmla="*/ 0 h 1728"/>
                <a:gd name="T4" fmla="*/ 0 w 577"/>
                <a:gd name="T5" fmla="*/ 0 h 1728"/>
                <a:gd name="T6" fmla="*/ 0 w 577"/>
                <a:gd name="T7" fmla="*/ 0 h 1728"/>
                <a:gd name="T8" fmla="*/ 0 w 577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7"/>
                <a:gd name="T16" fmla="*/ 0 h 1728"/>
                <a:gd name="T17" fmla="*/ 577 w 577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06" name="Line 822">
              <a:extLst>
                <a:ext uri="{FF2B5EF4-FFF2-40B4-BE49-F238E27FC236}">
                  <a16:creationId xmlns:a16="http://schemas.microsoft.com/office/drawing/2014/main" id="{9006775A-4752-4C26-8599-DA7DF824E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6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07" name="Oval 823">
              <a:extLst>
                <a:ext uri="{FF2B5EF4-FFF2-40B4-BE49-F238E27FC236}">
                  <a16:creationId xmlns:a16="http://schemas.microsoft.com/office/drawing/2014/main" id="{3EA94032-C902-4A99-BFFA-A1090CC46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949"/>
              <a:ext cx="31" cy="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60508" name="Line 824">
              <a:extLst>
                <a:ext uri="{FF2B5EF4-FFF2-40B4-BE49-F238E27FC236}">
                  <a16:creationId xmlns:a16="http://schemas.microsoft.com/office/drawing/2014/main" id="{4AA89EA0-FB9F-4C70-9984-2B510EA4C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57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09" name="Line 825">
              <a:extLst>
                <a:ext uri="{FF2B5EF4-FFF2-40B4-BE49-F238E27FC236}">
                  <a16:creationId xmlns:a16="http://schemas.microsoft.com/office/drawing/2014/main" id="{AACA05A1-119B-49B6-9426-36661E4E7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534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10" name="Line 826">
              <a:extLst>
                <a:ext uri="{FF2B5EF4-FFF2-40B4-BE49-F238E27FC236}">
                  <a16:creationId xmlns:a16="http://schemas.microsoft.com/office/drawing/2014/main" id="{0E372ECB-16BD-4BA4-9B02-28990F7E1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497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11" name="Line 827">
              <a:extLst>
                <a:ext uri="{FF2B5EF4-FFF2-40B4-BE49-F238E27FC236}">
                  <a16:creationId xmlns:a16="http://schemas.microsoft.com/office/drawing/2014/main" id="{ABC24E6A-44E9-4C95-9567-4CAD62FC4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458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12" name="Freeform 828">
              <a:extLst>
                <a:ext uri="{FF2B5EF4-FFF2-40B4-BE49-F238E27FC236}">
                  <a16:creationId xmlns:a16="http://schemas.microsoft.com/office/drawing/2014/main" id="{0A7634D6-B300-49D0-B1A8-E7F4DEA9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1094"/>
              <a:ext cx="190" cy="355"/>
            </a:xfrm>
            <a:custGeom>
              <a:avLst/>
              <a:gdLst>
                <a:gd name="T0" fmla="*/ 0 w 397"/>
                <a:gd name="T1" fmla="*/ 0 h 733"/>
                <a:gd name="T2" fmla="*/ 0 w 397"/>
                <a:gd name="T3" fmla="*/ 0 h 733"/>
                <a:gd name="T4" fmla="*/ 0 w 397"/>
                <a:gd name="T5" fmla="*/ 0 h 733"/>
                <a:gd name="T6" fmla="*/ 0 60000 65536"/>
                <a:gd name="T7" fmla="*/ 0 60000 65536"/>
                <a:gd name="T8" fmla="*/ 0 60000 65536"/>
                <a:gd name="T9" fmla="*/ 0 w 397"/>
                <a:gd name="T10" fmla="*/ 0 h 733"/>
                <a:gd name="T11" fmla="*/ 397 w 397"/>
                <a:gd name="T12" fmla="*/ 733 h 7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513" name="Freeform 829">
              <a:extLst>
                <a:ext uri="{FF2B5EF4-FFF2-40B4-BE49-F238E27FC236}">
                  <a16:creationId xmlns:a16="http://schemas.microsoft.com/office/drawing/2014/main" id="{CE290C97-E211-4A5A-9A2A-C8851771F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" y="1024"/>
              <a:ext cx="218" cy="618"/>
            </a:xfrm>
            <a:custGeom>
              <a:avLst/>
              <a:gdLst>
                <a:gd name="T0" fmla="*/ 0 w 453"/>
                <a:gd name="T1" fmla="*/ 0 h 1278"/>
                <a:gd name="T2" fmla="*/ 0 w 453"/>
                <a:gd name="T3" fmla="*/ 0 h 1278"/>
                <a:gd name="T4" fmla="*/ 0 w 453"/>
                <a:gd name="T5" fmla="*/ 0 h 1278"/>
                <a:gd name="T6" fmla="*/ 0 60000 65536"/>
                <a:gd name="T7" fmla="*/ 0 60000 65536"/>
                <a:gd name="T8" fmla="*/ 0 60000 65536"/>
                <a:gd name="T9" fmla="*/ 0 w 453"/>
                <a:gd name="T10" fmla="*/ 0 h 1278"/>
                <a:gd name="T11" fmla="*/ 453 w 453"/>
                <a:gd name="T12" fmla="*/ 1278 h 1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514" name="Freeform 830">
              <a:extLst>
                <a:ext uri="{FF2B5EF4-FFF2-40B4-BE49-F238E27FC236}">
                  <a16:creationId xmlns:a16="http://schemas.microsoft.com/office/drawing/2014/main" id="{59FA9F6E-C9BB-40AA-A1BA-20AD2244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" y="1047"/>
              <a:ext cx="194" cy="352"/>
            </a:xfrm>
            <a:custGeom>
              <a:avLst/>
              <a:gdLst>
                <a:gd name="T0" fmla="*/ 0 w 402"/>
                <a:gd name="T1" fmla="*/ 0 h 726"/>
                <a:gd name="T2" fmla="*/ 0 w 402"/>
                <a:gd name="T3" fmla="*/ 0 h 726"/>
                <a:gd name="T4" fmla="*/ 0 w 402"/>
                <a:gd name="T5" fmla="*/ 0 h 726"/>
                <a:gd name="T6" fmla="*/ 0 60000 65536"/>
                <a:gd name="T7" fmla="*/ 0 60000 65536"/>
                <a:gd name="T8" fmla="*/ 0 60000 65536"/>
                <a:gd name="T9" fmla="*/ 0 w 402"/>
                <a:gd name="T10" fmla="*/ 0 h 726"/>
                <a:gd name="T11" fmla="*/ 402 w 402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515" name="Line 831">
              <a:extLst>
                <a:ext uri="{FF2B5EF4-FFF2-40B4-BE49-F238E27FC236}">
                  <a16:creationId xmlns:a16="http://schemas.microsoft.com/office/drawing/2014/main" id="{574AAC8E-6698-4AC7-805F-E585E3EB7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128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16" name="Line 832">
              <a:extLst>
                <a:ext uri="{FF2B5EF4-FFF2-40B4-BE49-F238E27FC236}">
                  <a16:creationId xmlns:a16="http://schemas.microsoft.com/office/drawing/2014/main" id="{DCEC446D-1833-471B-A627-B2977058A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203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17" name="Line 833">
              <a:extLst>
                <a:ext uri="{FF2B5EF4-FFF2-40B4-BE49-F238E27FC236}">
                  <a16:creationId xmlns:a16="http://schemas.microsoft.com/office/drawing/2014/main" id="{BAEFE630-C33E-44E8-8B2F-3B68CAD65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296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18" name="Freeform 834">
              <a:extLst>
                <a:ext uri="{FF2B5EF4-FFF2-40B4-BE49-F238E27FC236}">
                  <a16:creationId xmlns:a16="http://schemas.microsoft.com/office/drawing/2014/main" id="{11C17858-A30B-4315-8F5A-1E7D3F666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091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0 h 82"/>
                <a:gd name="T4" fmla="*/ 0 w 152"/>
                <a:gd name="T5" fmla="*/ 0 h 82"/>
                <a:gd name="T6" fmla="*/ 0 w 152"/>
                <a:gd name="T7" fmla="*/ 0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82"/>
                <a:gd name="T17" fmla="*/ 152 w 15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519" name="Line 835">
              <a:extLst>
                <a:ext uri="{FF2B5EF4-FFF2-40B4-BE49-F238E27FC236}">
                  <a16:creationId xmlns:a16="http://schemas.microsoft.com/office/drawing/2014/main" id="{B32817E3-E261-4AC0-B506-0D0E00B73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097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520" name="Freeform 836">
              <a:extLst>
                <a:ext uri="{FF2B5EF4-FFF2-40B4-BE49-F238E27FC236}">
                  <a16:creationId xmlns:a16="http://schemas.microsoft.com/office/drawing/2014/main" id="{9F9C0250-BA9D-4323-AD60-D863853E1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" y="1234"/>
              <a:ext cx="167" cy="75"/>
            </a:xfrm>
            <a:custGeom>
              <a:avLst/>
              <a:gdLst>
                <a:gd name="T0" fmla="*/ 0 w 351"/>
                <a:gd name="T1" fmla="*/ 0 h 183"/>
                <a:gd name="T2" fmla="*/ 0 w 351"/>
                <a:gd name="T3" fmla="*/ 0 h 183"/>
                <a:gd name="T4" fmla="*/ 0 w 351"/>
                <a:gd name="T5" fmla="*/ 0 h 183"/>
                <a:gd name="T6" fmla="*/ 0 w 351"/>
                <a:gd name="T7" fmla="*/ 0 h 183"/>
                <a:gd name="T8" fmla="*/ 0 w 351"/>
                <a:gd name="T9" fmla="*/ 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3"/>
                <a:gd name="T17" fmla="*/ 351 w 351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21" name="Freeform 837">
              <a:extLst>
                <a:ext uri="{FF2B5EF4-FFF2-40B4-BE49-F238E27FC236}">
                  <a16:creationId xmlns:a16="http://schemas.microsoft.com/office/drawing/2014/main" id="{393519AC-576A-4074-8B19-56E08F3AE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" y="1327"/>
              <a:ext cx="167" cy="83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22" name="Freeform 838">
              <a:extLst>
                <a:ext uri="{FF2B5EF4-FFF2-40B4-BE49-F238E27FC236}">
                  <a16:creationId xmlns:a16="http://schemas.microsoft.com/office/drawing/2014/main" id="{718B63CB-AFFF-4431-AB37-290E798A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1150"/>
              <a:ext cx="170" cy="77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523" name="Line 839">
              <a:extLst>
                <a:ext uri="{FF2B5EF4-FFF2-40B4-BE49-F238E27FC236}">
                  <a16:creationId xmlns:a16="http://schemas.microsoft.com/office/drawing/2014/main" id="{BC285A82-A46B-4F0F-BD17-60B3058C6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197"/>
              <a:ext cx="33" cy="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  <p:sp>
          <p:nvSpPr>
            <p:cNvPr id="60524" name="Line 840">
              <a:extLst>
                <a:ext uri="{FF2B5EF4-FFF2-40B4-BE49-F238E27FC236}">
                  <a16:creationId xmlns:a16="http://schemas.microsoft.com/office/drawing/2014/main" id="{8FCD58D5-6222-4D8E-A95D-D5857B03F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279"/>
              <a:ext cx="33" cy="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  <p:sp>
          <p:nvSpPr>
            <p:cNvPr id="60525" name="Line 841">
              <a:extLst>
                <a:ext uri="{FF2B5EF4-FFF2-40B4-BE49-F238E27FC236}">
                  <a16:creationId xmlns:a16="http://schemas.microsoft.com/office/drawing/2014/main" id="{10907C36-9280-4B70-9CC6-51DEA200C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378"/>
              <a:ext cx="33" cy="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60433" name="Group 842">
            <a:extLst>
              <a:ext uri="{FF2B5EF4-FFF2-40B4-BE49-F238E27FC236}">
                <a16:creationId xmlns:a16="http://schemas.microsoft.com/office/drawing/2014/main" id="{799BD249-43C1-47B0-A0A7-BEA7DBAF7EA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708400"/>
            <a:ext cx="660400" cy="1066800"/>
            <a:chOff x="752" y="760"/>
            <a:chExt cx="626" cy="1012"/>
          </a:xfrm>
        </p:grpSpPr>
        <p:sp>
          <p:nvSpPr>
            <p:cNvPr id="60478" name="Freeform 843">
              <a:extLst>
                <a:ext uri="{FF2B5EF4-FFF2-40B4-BE49-F238E27FC236}">
                  <a16:creationId xmlns:a16="http://schemas.microsoft.com/office/drawing/2014/main" id="{DB3E7910-25F5-48DB-9B61-0CB6F351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" y="760"/>
              <a:ext cx="623" cy="217"/>
            </a:xfrm>
            <a:custGeom>
              <a:avLst/>
              <a:gdLst>
                <a:gd name="T0" fmla="*/ 0 w 1291"/>
                <a:gd name="T1" fmla="*/ 0 h 449"/>
                <a:gd name="T2" fmla="*/ 0 w 1291"/>
                <a:gd name="T3" fmla="*/ 0 h 449"/>
                <a:gd name="T4" fmla="*/ 0 w 1291"/>
                <a:gd name="T5" fmla="*/ 0 h 449"/>
                <a:gd name="T6" fmla="*/ 0 w 1291"/>
                <a:gd name="T7" fmla="*/ 0 h 449"/>
                <a:gd name="T8" fmla="*/ 0 w 1291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1"/>
                <a:gd name="T16" fmla="*/ 0 h 449"/>
                <a:gd name="T17" fmla="*/ 1291 w 1291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79" name="Freeform 844">
              <a:extLst>
                <a:ext uri="{FF2B5EF4-FFF2-40B4-BE49-F238E27FC236}">
                  <a16:creationId xmlns:a16="http://schemas.microsoft.com/office/drawing/2014/main" id="{55D95901-8A6C-462D-B4CA-9AC2E52A7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" y="1513"/>
              <a:ext cx="604" cy="259"/>
            </a:xfrm>
            <a:custGeom>
              <a:avLst/>
              <a:gdLst>
                <a:gd name="T0" fmla="*/ 0 w 1252"/>
                <a:gd name="T1" fmla="*/ 0 h 536"/>
                <a:gd name="T2" fmla="*/ 0 w 1252"/>
                <a:gd name="T3" fmla="*/ 0 h 536"/>
                <a:gd name="T4" fmla="*/ 0 w 1252"/>
                <a:gd name="T5" fmla="*/ 0 h 536"/>
                <a:gd name="T6" fmla="*/ 0 w 1252"/>
                <a:gd name="T7" fmla="*/ 0 h 536"/>
                <a:gd name="T8" fmla="*/ 0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80" name="Freeform 845">
              <a:extLst>
                <a:ext uri="{FF2B5EF4-FFF2-40B4-BE49-F238E27FC236}">
                  <a16:creationId xmlns:a16="http://schemas.microsoft.com/office/drawing/2014/main" id="{4C85203B-E711-49AD-8608-C45E20780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" y="820"/>
              <a:ext cx="352" cy="927"/>
            </a:xfrm>
            <a:custGeom>
              <a:avLst/>
              <a:gdLst>
                <a:gd name="T0" fmla="*/ 0 w 729"/>
                <a:gd name="T1" fmla="*/ 0 h 1916"/>
                <a:gd name="T2" fmla="*/ 0 w 729"/>
                <a:gd name="T3" fmla="*/ 0 h 1916"/>
                <a:gd name="T4" fmla="*/ 0 w 729"/>
                <a:gd name="T5" fmla="*/ 0 h 1916"/>
                <a:gd name="T6" fmla="*/ 0 w 729"/>
                <a:gd name="T7" fmla="*/ 0 h 1916"/>
                <a:gd name="T8" fmla="*/ 0 w 729"/>
                <a:gd name="T9" fmla="*/ 0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9"/>
                <a:gd name="T16" fmla="*/ 0 h 1916"/>
                <a:gd name="T17" fmla="*/ 729 w 729"/>
                <a:gd name="T18" fmla="*/ 1916 h 1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81" name="Freeform 846">
              <a:extLst>
                <a:ext uri="{FF2B5EF4-FFF2-40B4-BE49-F238E27FC236}">
                  <a16:creationId xmlns:a16="http://schemas.microsoft.com/office/drawing/2014/main" id="{E4018B1D-B480-4B17-8660-D956602BF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908"/>
              <a:ext cx="278" cy="834"/>
            </a:xfrm>
            <a:custGeom>
              <a:avLst/>
              <a:gdLst>
                <a:gd name="T0" fmla="*/ 0 w 577"/>
                <a:gd name="T1" fmla="*/ 0 h 1728"/>
                <a:gd name="T2" fmla="*/ 0 w 577"/>
                <a:gd name="T3" fmla="*/ 0 h 1728"/>
                <a:gd name="T4" fmla="*/ 0 w 577"/>
                <a:gd name="T5" fmla="*/ 0 h 1728"/>
                <a:gd name="T6" fmla="*/ 0 w 577"/>
                <a:gd name="T7" fmla="*/ 0 h 1728"/>
                <a:gd name="T8" fmla="*/ 0 w 577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7"/>
                <a:gd name="T16" fmla="*/ 0 h 1728"/>
                <a:gd name="T17" fmla="*/ 577 w 577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82" name="Line 847">
              <a:extLst>
                <a:ext uri="{FF2B5EF4-FFF2-40B4-BE49-F238E27FC236}">
                  <a16:creationId xmlns:a16="http://schemas.microsoft.com/office/drawing/2014/main" id="{67842E30-B40C-445F-A4BA-7993E7B4C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6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83" name="Oval 848">
              <a:extLst>
                <a:ext uri="{FF2B5EF4-FFF2-40B4-BE49-F238E27FC236}">
                  <a16:creationId xmlns:a16="http://schemas.microsoft.com/office/drawing/2014/main" id="{194BD0E4-F02A-4BBB-BAD7-261DAA2B5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949"/>
              <a:ext cx="31" cy="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60484" name="Line 849">
              <a:extLst>
                <a:ext uri="{FF2B5EF4-FFF2-40B4-BE49-F238E27FC236}">
                  <a16:creationId xmlns:a16="http://schemas.microsoft.com/office/drawing/2014/main" id="{E13C8B1C-F5E0-4094-B803-BDB51FB64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57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85" name="Line 850">
              <a:extLst>
                <a:ext uri="{FF2B5EF4-FFF2-40B4-BE49-F238E27FC236}">
                  <a16:creationId xmlns:a16="http://schemas.microsoft.com/office/drawing/2014/main" id="{5854CFE6-9EF4-474A-8534-9044DC24D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534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86" name="Line 851">
              <a:extLst>
                <a:ext uri="{FF2B5EF4-FFF2-40B4-BE49-F238E27FC236}">
                  <a16:creationId xmlns:a16="http://schemas.microsoft.com/office/drawing/2014/main" id="{643214D0-DE95-46AD-A9EF-B6C9F6D39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497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87" name="Line 852">
              <a:extLst>
                <a:ext uri="{FF2B5EF4-FFF2-40B4-BE49-F238E27FC236}">
                  <a16:creationId xmlns:a16="http://schemas.microsoft.com/office/drawing/2014/main" id="{64D87213-8360-484A-9B21-443855DA2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458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88" name="Freeform 853">
              <a:extLst>
                <a:ext uri="{FF2B5EF4-FFF2-40B4-BE49-F238E27FC236}">
                  <a16:creationId xmlns:a16="http://schemas.microsoft.com/office/drawing/2014/main" id="{0EDCB64C-B95E-4B27-B499-F11D6FBC2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1094"/>
              <a:ext cx="190" cy="355"/>
            </a:xfrm>
            <a:custGeom>
              <a:avLst/>
              <a:gdLst>
                <a:gd name="T0" fmla="*/ 0 w 397"/>
                <a:gd name="T1" fmla="*/ 0 h 733"/>
                <a:gd name="T2" fmla="*/ 0 w 397"/>
                <a:gd name="T3" fmla="*/ 0 h 733"/>
                <a:gd name="T4" fmla="*/ 0 w 397"/>
                <a:gd name="T5" fmla="*/ 0 h 733"/>
                <a:gd name="T6" fmla="*/ 0 60000 65536"/>
                <a:gd name="T7" fmla="*/ 0 60000 65536"/>
                <a:gd name="T8" fmla="*/ 0 60000 65536"/>
                <a:gd name="T9" fmla="*/ 0 w 397"/>
                <a:gd name="T10" fmla="*/ 0 h 733"/>
                <a:gd name="T11" fmla="*/ 397 w 397"/>
                <a:gd name="T12" fmla="*/ 733 h 7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489" name="Freeform 854">
              <a:extLst>
                <a:ext uri="{FF2B5EF4-FFF2-40B4-BE49-F238E27FC236}">
                  <a16:creationId xmlns:a16="http://schemas.microsoft.com/office/drawing/2014/main" id="{2CFF850C-F601-45BB-B880-83590A27D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" y="1024"/>
              <a:ext cx="218" cy="618"/>
            </a:xfrm>
            <a:custGeom>
              <a:avLst/>
              <a:gdLst>
                <a:gd name="T0" fmla="*/ 0 w 453"/>
                <a:gd name="T1" fmla="*/ 0 h 1278"/>
                <a:gd name="T2" fmla="*/ 0 w 453"/>
                <a:gd name="T3" fmla="*/ 0 h 1278"/>
                <a:gd name="T4" fmla="*/ 0 w 453"/>
                <a:gd name="T5" fmla="*/ 0 h 1278"/>
                <a:gd name="T6" fmla="*/ 0 60000 65536"/>
                <a:gd name="T7" fmla="*/ 0 60000 65536"/>
                <a:gd name="T8" fmla="*/ 0 60000 65536"/>
                <a:gd name="T9" fmla="*/ 0 w 453"/>
                <a:gd name="T10" fmla="*/ 0 h 1278"/>
                <a:gd name="T11" fmla="*/ 453 w 453"/>
                <a:gd name="T12" fmla="*/ 1278 h 1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490" name="Freeform 855">
              <a:extLst>
                <a:ext uri="{FF2B5EF4-FFF2-40B4-BE49-F238E27FC236}">
                  <a16:creationId xmlns:a16="http://schemas.microsoft.com/office/drawing/2014/main" id="{C3CBF6C5-C403-453C-896E-FAA23BEC5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" y="1047"/>
              <a:ext cx="194" cy="352"/>
            </a:xfrm>
            <a:custGeom>
              <a:avLst/>
              <a:gdLst>
                <a:gd name="T0" fmla="*/ 0 w 402"/>
                <a:gd name="T1" fmla="*/ 0 h 726"/>
                <a:gd name="T2" fmla="*/ 0 w 402"/>
                <a:gd name="T3" fmla="*/ 0 h 726"/>
                <a:gd name="T4" fmla="*/ 0 w 402"/>
                <a:gd name="T5" fmla="*/ 0 h 726"/>
                <a:gd name="T6" fmla="*/ 0 60000 65536"/>
                <a:gd name="T7" fmla="*/ 0 60000 65536"/>
                <a:gd name="T8" fmla="*/ 0 60000 65536"/>
                <a:gd name="T9" fmla="*/ 0 w 402"/>
                <a:gd name="T10" fmla="*/ 0 h 726"/>
                <a:gd name="T11" fmla="*/ 402 w 402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491" name="Line 856">
              <a:extLst>
                <a:ext uri="{FF2B5EF4-FFF2-40B4-BE49-F238E27FC236}">
                  <a16:creationId xmlns:a16="http://schemas.microsoft.com/office/drawing/2014/main" id="{6EB74217-D17A-4B70-BA65-DA46856AE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128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92" name="Line 857">
              <a:extLst>
                <a:ext uri="{FF2B5EF4-FFF2-40B4-BE49-F238E27FC236}">
                  <a16:creationId xmlns:a16="http://schemas.microsoft.com/office/drawing/2014/main" id="{1B9C51D6-3AF3-44F6-AE09-97C5E8772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203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93" name="Line 858">
              <a:extLst>
                <a:ext uri="{FF2B5EF4-FFF2-40B4-BE49-F238E27FC236}">
                  <a16:creationId xmlns:a16="http://schemas.microsoft.com/office/drawing/2014/main" id="{D142F07D-BC75-4715-A66B-960FCC395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296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94" name="Freeform 859">
              <a:extLst>
                <a:ext uri="{FF2B5EF4-FFF2-40B4-BE49-F238E27FC236}">
                  <a16:creationId xmlns:a16="http://schemas.microsoft.com/office/drawing/2014/main" id="{9E9AE1BB-089E-43B3-B9FC-8EF0A2ACD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091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0 h 82"/>
                <a:gd name="T4" fmla="*/ 0 w 152"/>
                <a:gd name="T5" fmla="*/ 0 h 82"/>
                <a:gd name="T6" fmla="*/ 0 w 152"/>
                <a:gd name="T7" fmla="*/ 0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82"/>
                <a:gd name="T17" fmla="*/ 152 w 15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495" name="Line 860">
              <a:extLst>
                <a:ext uri="{FF2B5EF4-FFF2-40B4-BE49-F238E27FC236}">
                  <a16:creationId xmlns:a16="http://schemas.microsoft.com/office/drawing/2014/main" id="{5AED99F1-05D0-4A45-B08B-D20F12756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097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96" name="Freeform 861">
              <a:extLst>
                <a:ext uri="{FF2B5EF4-FFF2-40B4-BE49-F238E27FC236}">
                  <a16:creationId xmlns:a16="http://schemas.microsoft.com/office/drawing/2014/main" id="{64006E50-0A59-4A21-A36F-63D01718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" y="1234"/>
              <a:ext cx="167" cy="75"/>
            </a:xfrm>
            <a:custGeom>
              <a:avLst/>
              <a:gdLst>
                <a:gd name="T0" fmla="*/ 0 w 351"/>
                <a:gd name="T1" fmla="*/ 0 h 183"/>
                <a:gd name="T2" fmla="*/ 0 w 351"/>
                <a:gd name="T3" fmla="*/ 0 h 183"/>
                <a:gd name="T4" fmla="*/ 0 w 351"/>
                <a:gd name="T5" fmla="*/ 0 h 183"/>
                <a:gd name="T6" fmla="*/ 0 w 351"/>
                <a:gd name="T7" fmla="*/ 0 h 183"/>
                <a:gd name="T8" fmla="*/ 0 w 351"/>
                <a:gd name="T9" fmla="*/ 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3"/>
                <a:gd name="T17" fmla="*/ 351 w 351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97" name="Freeform 862">
              <a:extLst>
                <a:ext uri="{FF2B5EF4-FFF2-40B4-BE49-F238E27FC236}">
                  <a16:creationId xmlns:a16="http://schemas.microsoft.com/office/drawing/2014/main" id="{1540125A-77B6-4000-841F-82CDFAB4B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" y="1327"/>
              <a:ext cx="167" cy="83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98" name="Freeform 863">
              <a:extLst>
                <a:ext uri="{FF2B5EF4-FFF2-40B4-BE49-F238E27FC236}">
                  <a16:creationId xmlns:a16="http://schemas.microsoft.com/office/drawing/2014/main" id="{B8FC525A-BD2D-450D-8F15-64A8BB842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1150"/>
              <a:ext cx="170" cy="77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99" name="Line 864">
              <a:extLst>
                <a:ext uri="{FF2B5EF4-FFF2-40B4-BE49-F238E27FC236}">
                  <a16:creationId xmlns:a16="http://schemas.microsoft.com/office/drawing/2014/main" id="{2382F100-9A5B-43A7-A42C-A91669261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197"/>
              <a:ext cx="33" cy="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  <p:sp>
          <p:nvSpPr>
            <p:cNvPr id="60500" name="Line 865">
              <a:extLst>
                <a:ext uri="{FF2B5EF4-FFF2-40B4-BE49-F238E27FC236}">
                  <a16:creationId xmlns:a16="http://schemas.microsoft.com/office/drawing/2014/main" id="{395CD9F5-012D-41C3-B1E3-C55C17E4B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279"/>
              <a:ext cx="33" cy="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  <p:sp>
          <p:nvSpPr>
            <p:cNvPr id="60501" name="Line 866">
              <a:extLst>
                <a:ext uri="{FF2B5EF4-FFF2-40B4-BE49-F238E27FC236}">
                  <a16:creationId xmlns:a16="http://schemas.microsoft.com/office/drawing/2014/main" id="{C6B99F7E-28E8-41B6-922E-A645FC2B2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378"/>
              <a:ext cx="33" cy="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60434" name="Group 867">
            <a:extLst>
              <a:ext uri="{FF2B5EF4-FFF2-40B4-BE49-F238E27FC236}">
                <a16:creationId xmlns:a16="http://schemas.microsoft.com/office/drawing/2014/main" id="{3D0418AD-D92F-4C07-9338-09DB4F172417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003800"/>
            <a:ext cx="660400" cy="1066800"/>
            <a:chOff x="752" y="760"/>
            <a:chExt cx="626" cy="1012"/>
          </a:xfrm>
        </p:grpSpPr>
        <p:sp>
          <p:nvSpPr>
            <p:cNvPr id="60454" name="Freeform 868">
              <a:extLst>
                <a:ext uri="{FF2B5EF4-FFF2-40B4-BE49-F238E27FC236}">
                  <a16:creationId xmlns:a16="http://schemas.microsoft.com/office/drawing/2014/main" id="{6581946B-7035-4446-8265-2CB81243B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" y="760"/>
              <a:ext cx="623" cy="217"/>
            </a:xfrm>
            <a:custGeom>
              <a:avLst/>
              <a:gdLst>
                <a:gd name="T0" fmla="*/ 0 w 1291"/>
                <a:gd name="T1" fmla="*/ 0 h 449"/>
                <a:gd name="T2" fmla="*/ 0 w 1291"/>
                <a:gd name="T3" fmla="*/ 0 h 449"/>
                <a:gd name="T4" fmla="*/ 0 w 1291"/>
                <a:gd name="T5" fmla="*/ 0 h 449"/>
                <a:gd name="T6" fmla="*/ 0 w 1291"/>
                <a:gd name="T7" fmla="*/ 0 h 449"/>
                <a:gd name="T8" fmla="*/ 0 w 1291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1"/>
                <a:gd name="T16" fmla="*/ 0 h 449"/>
                <a:gd name="T17" fmla="*/ 1291 w 1291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55" name="Freeform 869">
              <a:extLst>
                <a:ext uri="{FF2B5EF4-FFF2-40B4-BE49-F238E27FC236}">
                  <a16:creationId xmlns:a16="http://schemas.microsoft.com/office/drawing/2014/main" id="{6ECF9583-1354-41AD-A7DF-498C3C074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" y="1513"/>
              <a:ext cx="604" cy="259"/>
            </a:xfrm>
            <a:custGeom>
              <a:avLst/>
              <a:gdLst>
                <a:gd name="T0" fmla="*/ 0 w 1252"/>
                <a:gd name="T1" fmla="*/ 0 h 536"/>
                <a:gd name="T2" fmla="*/ 0 w 1252"/>
                <a:gd name="T3" fmla="*/ 0 h 536"/>
                <a:gd name="T4" fmla="*/ 0 w 1252"/>
                <a:gd name="T5" fmla="*/ 0 h 536"/>
                <a:gd name="T6" fmla="*/ 0 w 1252"/>
                <a:gd name="T7" fmla="*/ 0 h 536"/>
                <a:gd name="T8" fmla="*/ 0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56" name="Freeform 870">
              <a:extLst>
                <a:ext uri="{FF2B5EF4-FFF2-40B4-BE49-F238E27FC236}">
                  <a16:creationId xmlns:a16="http://schemas.microsoft.com/office/drawing/2014/main" id="{2E9CCB54-F657-4AC0-ADF6-BE7B79E94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" y="820"/>
              <a:ext cx="352" cy="927"/>
            </a:xfrm>
            <a:custGeom>
              <a:avLst/>
              <a:gdLst>
                <a:gd name="T0" fmla="*/ 0 w 729"/>
                <a:gd name="T1" fmla="*/ 0 h 1916"/>
                <a:gd name="T2" fmla="*/ 0 w 729"/>
                <a:gd name="T3" fmla="*/ 0 h 1916"/>
                <a:gd name="T4" fmla="*/ 0 w 729"/>
                <a:gd name="T5" fmla="*/ 0 h 1916"/>
                <a:gd name="T6" fmla="*/ 0 w 729"/>
                <a:gd name="T7" fmla="*/ 0 h 1916"/>
                <a:gd name="T8" fmla="*/ 0 w 729"/>
                <a:gd name="T9" fmla="*/ 0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9"/>
                <a:gd name="T16" fmla="*/ 0 h 1916"/>
                <a:gd name="T17" fmla="*/ 729 w 729"/>
                <a:gd name="T18" fmla="*/ 1916 h 1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57" name="Freeform 871">
              <a:extLst>
                <a:ext uri="{FF2B5EF4-FFF2-40B4-BE49-F238E27FC236}">
                  <a16:creationId xmlns:a16="http://schemas.microsoft.com/office/drawing/2014/main" id="{EB42C259-CCFA-4C0D-848E-0D6242082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908"/>
              <a:ext cx="278" cy="834"/>
            </a:xfrm>
            <a:custGeom>
              <a:avLst/>
              <a:gdLst>
                <a:gd name="T0" fmla="*/ 0 w 577"/>
                <a:gd name="T1" fmla="*/ 0 h 1728"/>
                <a:gd name="T2" fmla="*/ 0 w 577"/>
                <a:gd name="T3" fmla="*/ 0 h 1728"/>
                <a:gd name="T4" fmla="*/ 0 w 577"/>
                <a:gd name="T5" fmla="*/ 0 h 1728"/>
                <a:gd name="T6" fmla="*/ 0 w 577"/>
                <a:gd name="T7" fmla="*/ 0 h 1728"/>
                <a:gd name="T8" fmla="*/ 0 w 577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7"/>
                <a:gd name="T16" fmla="*/ 0 h 1728"/>
                <a:gd name="T17" fmla="*/ 577 w 577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58" name="Line 872">
              <a:extLst>
                <a:ext uri="{FF2B5EF4-FFF2-40B4-BE49-F238E27FC236}">
                  <a16:creationId xmlns:a16="http://schemas.microsoft.com/office/drawing/2014/main" id="{84BC182C-CA8A-40A7-A143-979A0100B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6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59" name="Oval 873">
              <a:extLst>
                <a:ext uri="{FF2B5EF4-FFF2-40B4-BE49-F238E27FC236}">
                  <a16:creationId xmlns:a16="http://schemas.microsoft.com/office/drawing/2014/main" id="{4C745E07-C8EE-4376-9E41-F27370D02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949"/>
              <a:ext cx="31" cy="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r-FR" altLang="fr-FR" sz="1800"/>
            </a:p>
          </p:txBody>
        </p:sp>
        <p:sp>
          <p:nvSpPr>
            <p:cNvPr id="60460" name="Line 874">
              <a:extLst>
                <a:ext uri="{FF2B5EF4-FFF2-40B4-BE49-F238E27FC236}">
                  <a16:creationId xmlns:a16="http://schemas.microsoft.com/office/drawing/2014/main" id="{8F78B3B0-857C-4F3A-A197-D41B76C83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57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61" name="Line 875">
              <a:extLst>
                <a:ext uri="{FF2B5EF4-FFF2-40B4-BE49-F238E27FC236}">
                  <a16:creationId xmlns:a16="http://schemas.microsoft.com/office/drawing/2014/main" id="{661926A0-8358-4E5A-B514-63AF1F5D7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534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62" name="Line 876">
              <a:extLst>
                <a:ext uri="{FF2B5EF4-FFF2-40B4-BE49-F238E27FC236}">
                  <a16:creationId xmlns:a16="http://schemas.microsoft.com/office/drawing/2014/main" id="{6B67E426-4BA4-4489-ABC7-4EA96581D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497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63" name="Line 877">
              <a:extLst>
                <a:ext uri="{FF2B5EF4-FFF2-40B4-BE49-F238E27FC236}">
                  <a16:creationId xmlns:a16="http://schemas.microsoft.com/office/drawing/2014/main" id="{E0EC7D1B-967E-4B65-9CA1-E038BF978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458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64" name="Freeform 878">
              <a:extLst>
                <a:ext uri="{FF2B5EF4-FFF2-40B4-BE49-F238E27FC236}">
                  <a16:creationId xmlns:a16="http://schemas.microsoft.com/office/drawing/2014/main" id="{24853105-4F6B-4DD0-A489-5C4DEF634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1094"/>
              <a:ext cx="190" cy="355"/>
            </a:xfrm>
            <a:custGeom>
              <a:avLst/>
              <a:gdLst>
                <a:gd name="T0" fmla="*/ 0 w 397"/>
                <a:gd name="T1" fmla="*/ 0 h 733"/>
                <a:gd name="T2" fmla="*/ 0 w 397"/>
                <a:gd name="T3" fmla="*/ 0 h 733"/>
                <a:gd name="T4" fmla="*/ 0 w 397"/>
                <a:gd name="T5" fmla="*/ 0 h 733"/>
                <a:gd name="T6" fmla="*/ 0 60000 65536"/>
                <a:gd name="T7" fmla="*/ 0 60000 65536"/>
                <a:gd name="T8" fmla="*/ 0 60000 65536"/>
                <a:gd name="T9" fmla="*/ 0 w 397"/>
                <a:gd name="T10" fmla="*/ 0 h 733"/>
                <a:gd name="T11" fmla="*/ 397 w 397"/>
                <a:gd name="T12" fmla="*/ 733 h 7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465" name="Freeform 879">
              <a:extLst>
                <a:ext uri="{FF2B5EF4-FFF2-40B4-BE49-F238E27FC236}">
                  <a16:creationId xmlns:a16="http://schemas.microsoft.com/office/drawing/2014/main" id="{51CF6C68-BBDF-4BC1-B380-736D04D18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" y="1024"/>
              <a:ext cx="218" cy="618"/>
            </a:xfrm>
            <a:custGeom>
              <a:avLst/>
              <a:gdLst>
                <a:gd name="T0" fmla="*/ 0 w 453"/>
                <a:gd name="T1" fmla="*/ 0 h 1278"/>
                <a:gd name="T2" fmla="*/ 0 w 453"/>
                <a:gd name="T3" fmla="*/ 0 h 1278"/>
                <a:gd name="T4" fmla="*/ 0 w 453"/>
                <a:gd name="T5" fmla="*/ 0 h 1278"/>
                <a:gd name="T6" fmla="*/ 0 60000 65536"/>
                <a:gd name="T7" fmla="*/ 0 60000 65536"/>
                <a:gd name="T8" fmla="*/ 0 60000 65536"/>
                <a:gd name="T9" fmla="*/ 0 w 453"/>
                <a:gd name="T10" fmla="*/ 0 h 1278"/>
                <a:gd name="T11" fmla="*/ 453 w 453"/>
                <a:gd name="T12" fmla="*/ 1278 h 1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466" name="Freeform 880">
              <a:extLst>
                <a:ext uri="{FF2B5EF4-FFF2-40B4-BE49-F238E27FC236}">
                  <a16:creationId xmlns:a16="http://schemas.microsoft.com/office/drawing/2014/main" id="{B9E9BF4D-F2AE-4598-AE9E-51065A0DD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" y="1047"/>
              <a:ext cx="194" cy="352"/>
            </a:xfrm>
            <a:custGeom>
              <a:avLst/>
              <a:gdLst>
                <a:gd name="T0" fmla="*/ 0 w 402"/>
                <a:gd name="T1" fmla="*/ 0 h 726"/>
                <a:gd name="T2" fmla="*/ 0 w 402"/>
                <a:gd name="T3" fmla="*/ 0 h 726"/>
                <a:gd name="T4" fmla="*/ 0 w 402"/>
                <a:gd name="T5" fmla="*/ 0 h 726"/>
                <a:gd name="T6" fmla="*/ 0 60000 65536"/>
                <a:gd name="T7" fmla="*/ 0 60000 65536"/>
                <a:gd name="T8" fmla="*/ 0 60000 65536"/>
                <a:gd name="T9" fmla="*/ 0 w 402"/>
                <a:gd name="T10" fmla="*/ 0 h 726"/>
                <a:gd name="T11" fmla="*/ 402 w 402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467" name="Line 881">
              <a:extLst>
                <a:ext uri="{FF2B5EF4-FFF2-40B4-BE49-F238E27FC236}">
                  <a16:creationId xmlns:a16="http://schemas.microsoft.com/office/drawing/2014/main" id="{C75AE430-72A8-444F-ADBE-4CF9EE6F8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128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68" name="Line 882">
              <a:extLst>
                <a:ext uri="{FF2B5EF4-FFF2-40B4-BE49-F238E27FC236}">
                  <a16:creationId xmlns:a16="http://schemas.microsoft.com/office/drawing/2014/main" id="{764FB2BD-07C0-4024-BFD7-89532B98D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203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69" name="Line 883">
              <a:extLst>
                <a:ext uri="{FF2B5EF4-FFF2-40B4-BE49-F238E27FC236}">
                  <a16:creationId xmlns:a16="http://schemas.microsoft.com/office/drawing/2014/main" id="{F814981B-FC4D-4B40-9151-E75117815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" y="1296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70" name="Freeform 884">
              <a:extLst>
                <a:ext uri="{FF2B5EF4-FFF2-40B4-BE49-F238E27FC236}">
                  <a16:creationId xmlns:a16="http://schemas.microsoft.com/office/drawing/2014/main" id="{92AE4C82-7A8F-493F-9244-95C97D3DF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" y="1091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0 h 82"/>
                <a:gd name="T4" fmla="*/ 0 w 152"/>
                <a:gd name="T5" fmla="*/ 0 h 82"/>
                <a:gd name="T6" fmla="*/ 0 w 152"/>
                <a:gd name="T7" fmla="*/ 0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82"/>
                <a:gd name="T17" fmla="*/ 152 w 15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471" name="Line 885">
              <a:extLst>
                <a:ext uri="{FF2B5EF4-FFF2-40B4-BE49-F238E27FC236}">
                  <a16:creationId xmlns:a16="http://schemas.microsoft.com/office/drawing/2014/main" id="{5E2AC264-329C-452F-B583-728F29B1C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097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0472" name="Freeform 886">
              <a:extLst>
                <a:ext uri="{FF2B5EF4-FFF2-40B4-BE49-F238E27FC236}">
                  <a16:creationId xmlns:a16="http://schemas.microsoft.com/office/drawing/2014/main" id="{C99C5416-B341-4437-A283-78A9357A3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" y="1234"/>
              <a:ext cx="167" cy="75"/>
            </a:xfrm>
            <a:custGeom>
              <a:avLst/>
              <a:gdLst>
                <a:gd name="T0" fmla="*/ 0 w 351"/>
                <a:gd name="T1" fmla="*/ 0 h 183"/>
                <a:gd name="T2" fmla="*/ 0 w 351"/>
                <a:gd name="T3" fmla="*/ 0 h 183"/>
                <a:gd name="T4" fmla="*/ 0 w 351"/>
                <a:gd name="T5" fmla="*/ 0 h 183"/>
                <a:gd name="T6" fmla="*/ 0 w 351"/>
                <a:gd name="T7" fmla="*/ 0 h 183"/>
                <a:gd name="T8" fmla="*/ 0 w 351"/>
                <a:gd name="T9" fmla="*/ 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3"/>
                <a:gd name="T17" fmla="*/ 351 w 351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73" name="Freeform 887">
              <a:extLst>
                <a:ext uri="{FF2B5EF4-FFF2-40B4-BE49-F238E27FC236}">
                  <a16:creationId xmlns:a16="http://schemas.microsoft.com/office/drawing/2014/main" id="{753E8A99-A934-44CE-99F1-1C4E9ACC0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" y="1327"/>
              <a:ext cx="167" cy="83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74" name="Freeform 888">
              <a:extLst>
                <a:ext uri="{FF2B5EF4-FFF2-40B4-BE49-F238E27FC236}">
                  <a16:creationId xmlns:a16="http://schemas.microsoft.com/office/drawing/2014/main" id="{B6084EBB-4EE3-4DBC-A55B-D3CF821B0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" y="1150"/>
              <a:ext cx="170" cy="77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75" name="Line 889">
              <a:extLst>
                <a:ext uri="{FF2B5EF4-FFF2-40B4-BE49-F238E27FC236}">
                  <a16:creationId xmlns:a16="http://schemas.microsoft.com/office/drawing/2014/main" id="{ECF166AC-D63A-4435-AEBB-BE15372A6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197"/>
              <a:ext cx="33" cy="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  <p:sp>
          <p:nvSpPr>
            <p:cNvPr id="60476" name="Line 890">
              <a:extLst>
                <a:ext uri="{FF2B5EF4-FFF2-40B4-BE49-F238E27FC236}">
                  <a16:creationId xmlns:a16="http://schemas.microsoft.com/office/drawing/2014/main" id="{536E09AF-5E35-4DA9-8422-087E57B6C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279"/>
              <a:ext cx="33" cy="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  <p:sp>
          <p:nvSpPr>
            <p:cNvPr id="60477" name="Line 891">
              <a:extLst>
                <a:ext uri="{FF2B5EF4-FFF2-40B4-BE49-F238E27FC236}">
                  <a16:creationId xmlns:a16="http://schemas.microsoft.com/office/drawing/2014/main" id="{5D98C738-9D66-4850-B448-5B8CAF673A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378"/>
              <a:ext cx="33" cy="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60435" name="Rectangle 892">
            <a:extLst>
              <a:ext uri="{FF2B5EF4-FFF2-40B4-BE49-F238E27FC236}">
                <a16:creationId xmlns:a16="http://schemas.microsoft.com/office/drawing/2014/main" id="{1CEEC807-7F81-433A-B7CD-5B77316F1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013200"/>
            <a:ext cx="1295400" cy="381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1600">
                <a:latin typeface="Arial" panose="020B0604020202020204" pitchFamily="34" charset="0"/>
              </a:rPr>
              <a:t>Présentation</a:t>
            </a:r>
          </a:p>
        </p:txBody>
      </p:sp>
      <p:sp>
        <p:nvSpPr>
          <p:cNvPr id="60436" name="Rectangle 893">
            <a:extLst>
              <a:ext uri="{FF2B5EF4-FFF2-40B4-BE49-F238E27FC236}">
                <a16:creationId xmlns:a16="http://schemas.microsoft.com/office/drawing/2014/main" id="{17BCF263-7BD2-4848-9974-9F9917F93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394200"/>
            <a:ext cx="1295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1600">
                <a:latin typeface="Arial" panose="020B0604020202020204" pitchFamily="34" charset="0"/>
              </a:rPr>
              <a:t>Entreprise</a:t>
            </a:r>
          </a:p>
        </p:txBody>
      </p:sp>
      <p:sp>
        <p:nvSpPr>
          <p:cNvPr id="60437" name="Rectangle 894">
            <a:extLst>
              <a:ext uri="{FF2B5EF4-FFF2-40B4-BE49-F238E27FC236}">
                <a16:creationId xmlns:a16="http://schemas.microsoft.com/office/drawing/2014/main" id="{DE36816E-CC96-43A2-ADB5-A080C9F43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308600"/>
            <a:ext cx="1295400" cy="381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1600">
                <a:latin typeface="Arial" panose="020B0604020202020204" pitchFamily="34" charset="0"/>
              </a:rPr>
              <a:t>Données</a:t>
            </a:r>
          </a:p>
        </p:txBody>
      </p:sp>
      <p:sp>
        <p:nvSpPr>
          <p:cNvPr id="60438" name="Rectangle 895">
            <a:extLst>
              <a:ext uri="{FF2B5EF4-FFF2-40B4-BE49-F238E27FC236}">
                <a16:creationId xmlns:a16="http://schemas.microsoft.com/office/drawing/2014/main" id="{83E3DDA6-2A71-4162-832D-01BD12B12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94000"/>
            <a:ext cx="1295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r-FR" sz="1600">
                <a:latin typeface="Arial" panose="020B0604020202020204" pitchFamily="34" charset="0"/>
              </a:rPr>
              <a:t>Client avec </a:t>
            </a:r>
            <a:br>
              <a:rPr lang="en-US" altLang="fr-FR" sz="1600">
                <a:latin typeface="Arial" panose="020B0604020202020204" pitchFamily="34" charset="0"/>
              </a:rPr>
            </a:br>
            <a:r>
              <a:rPr lang="en-US" altLang="fr-FR" sz="1600">
                <a:latin typeface="Arial" panose="020B0604020202020204" pitchFamily="34" charset="0"/>
              </a:rPr>
              <a:t>navigateur</a:t>
            </a:r>
          </a:p>
        </p:txBody>
      </p:sp>
      <p:sp>
        <p:nvSpPr>
          <p:cNvPr id="60439" name="Rectangle 896">
            <a:extLst>
              <a:ext uri="{FF2B5EF4-FFF2-40B4-BE49-F238E27FC236}">
                <a16:creationId xmlns:a16="http://schemas.microsoft.com/office/drawing/2014/main" id="{13C8802F-EC87-4984-88BB-293BDD48A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94000"/>
            <a:ext cx="1295400" cy="381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1600">
                <a:latin typeface="Arial" panose="020B0604020202020204" pitchFamily="34" charset="0"/>
              </a:rPr>
              <a:t>Présentation</a:t>
            </a:r>
          </a:p>
        </p:txBody>
      </p:sp>
      <p:sp>
        <p:nvSpPr>
          <p:cNvPr id="60440" name="Rectangle 897">
            <a:extLst>
              <a:ext uri="{FF2B5EF4-FFF2-40B4-BE49-F238E27FC236}">
                <a16:creationId xmlns:a16="http://schemas.microsoft.com/office/drawing/2014/main" id="{AF2D5AF7-F656-4ABC-B516-AEB059D36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394200"/>
            <a:ext cx="1295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1600">
                <a:latin typeface="Arial" panose="020B0604020202020204" pitchFamily="34" charset="0"/>
              </a:rPr>
              <a:t>Entreprise</a:t>
            </a:r>
          </a:p>
        </p:txBody>
      </p:sp>
      <p:sp>
        <p:nvSpPr>
          <p:cNvPr id="60441" name="Rectangle 898">
            <a:extLst>
              <a:ext uri="{FF2B5EF4-FFF2-40B4-BE49-F238E27FC236}">
                <a16:creationId xmlns:a16="http://schemas.microsoft.com/office/drawing/2014/main" id="{2021C03A-6E11-40FF-8CA2-EA3FF0698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308600"/>
            <a:ext cx="1295400" cy="381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1600">
                <a:latin typeface="Arial" panose="020B0604020202020204" pitchFamily="34" charset="0"/>
              </a:rPr>
              <a:t>Données</a:t>
            </a:r>
          </a:p>
        </p:txBody>
      </p:sp>
      <p:sp>
        <p:nvSpPr>
          <p:cNvPr id="60442" name="Rectangle 899">
            <a:extLst>
              <a:ext uri="{FF2B5EF4-FFF2-40B4-BE49-F238E27FC236}">
                <a16:creationId xmlns:a16="http://schemas.microsoft.com/office/drawing/2014/main" id="{18D99338-826E-429B-BABE-84B39D62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13200"/>
            <a:ext cx="1285875" cy="381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1600">
                <a:latin typeface="Arial" panose="020B0604020202020204" pitchFamily="34" charset="0"/>
              </a:rPr>
              <a:t>Présentation</a:t>
            </a:r>
          </a:p>
        </p:txBody>
      </p:sp>
      <p:sp>
        <p:nvSpPr>
          <p:cNvPr id="60443" name="Rectangle 900">
            <a:extLst>
              <a:ext uri="{FF2B5EF4-FFF2-40B4-BE49-F238E27FC236}">
                <a16:creationId xmlns:a16="http://schemas.microsoft.com/office/drawing/2014/main" id="{CBA2993D-4413-4BA9-82DF-52184DD78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394200"/>
            <a:ext cx="1285875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1600">
                <a:latin typeface="Arial" panose="020B0604020202020204" pitchFamily="34" charset="0"/>
              </a:rPr>
              <a:t>Entreprise</a:t>
            </a:r>
          </a:p>
        </p:txBody>
      </p:sp>
      <p:sp>
        <p:nvSpPr>
          <p:cNvPr id="60444" name="Rectangle 901">
            <a:extLst>
              <a:ext uri="{FF2B5EF4-FFF2-40B4-BE49-F238E27FC236}">
                <a16:creationId xmlns:a16="http://schemas.microsoft.com/office/drawing/2014/main" id="{5DCE8601-D129-4FE6-8661-136D730EA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308600"/>
            <a:ext cx="1371600" cy="381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1600">
                <a:latin typeface="Arial" panose="020B0604020202020204" pitchFamily="34" charset="0"/>
              </a:rPr>
              <a:t>Données</a:t>
            </a:r>
          </a:p>
        </p:txBody>
      </p:sp>
      <p:grpSp>
        <p:nvGrpSpPr>
          <p:cNvPr id="60445" name="Group 902">
            <a:extLst>
              <a:ext uri="{FF2B5EF4-FFF2-40B4-BE49-F238E27FC236}">
                <a16:creationId xmlns:a16="http://schemas.microsoft.com/office/drawing/2014/main" id="{48C5451C-D632-457B-9CEC-EF37A519F3A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927600"/>
            <a:ext cx="1295400" cy="762000"/>
            <a:chOff x="816" y="2544"/>
            <a:chExt cx="672" cy="480"/>
          </a:xfrm>
        </p:grpSpPr>
        <p:sp>
          <p:nvSpPr>
            <p:cNvPr id="60452" name="Rectangle 903">
              <a:extLst>
                <a:ext uri="{FF2B5EF4-FFF2-40B4-BE49-F238E27FC236}">
                  <a16:creationId xmlns:a16="http://schemas.microsoft.com/office/drawing/2014/main" id="{8C935280-5A46-43BE-83FE-7DCC9778D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44"/>
              <a:ext cx="67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r-FR" sz="1600">
                  <a:latin typeface="Arial" panose="020B0604020202020204" pitchFamily="34" charset="0"/>
                </a:rPr>
                <a:t>Entreprise</a:t>
              </a:r>
            </a:p>
          </p:txBody>
        </p:sp>
        <p:sp>
          <p:nvSpPr>
            <p:cNvPr id="60453" name="Rectangle 904">
              <a:extLst>
                <a:ext uri="{FF2B5EF4-FFF2-40B4-BE49-F238E27FC236}">
                  <a16:creationId xmlns:a16="http://schemas.microsoft.com/office/drawing/2014/main" id="{C454E353-2BC1-44A3-AB84-DB3AEAEFD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784"/>
              <a:ext cx="672" cy="24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r-FR" sz="1600">
                  <a:latin typeface="Arial" panose="020B0604020202020204" pitchFamily="34" charset="0"/>
                </a:rPr>
                <a:t>Données</a:t>
              </a:r>
            </a:p>
          </p:txBody>
        </p:sp>
      </p:grpSp>
      <p:sp>
        <p:nvSpPr>
          <p:cNvPr id="60446" name="Rectangle 905">
            <a:extLst>
              <a:ext uri="{FF2B5EF4-FFF2-40B4-BE49-F238E27FC236}">
                <a16:creationId xmlns:a16="http://schemas.microsoft.com/office/drawing/2014/main" id="{5A46B570-2497-4EB8-9378-285B8C065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13200"/>
            <a:ext cx="1295400" cy="381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r-FR" sz="1600">
                <a:latin typeface="Arial" panose="020B0604020202020204" pitchFamily="34" charset="0"/>
              </a:rPr>
              <a:t>Présentation</a:t>
            </a:r>
          </a:p>
        </p:txBody>
      </p:sp>
      <p:sp>
        <p:nvSpPr>
          <p:cNvPr id="287" name="Rectangle 906">
            <a:extLst>
              <a:ext uri="{FF2B5EF4-FFF2-40B4-BE49-F238E27FC236}">
                <a16:creationId xmlns:a16="http://schemas.microsoft.com/office/drawing/2014/main" id="{59F30A4B-230E-4B29-B57B-3C997D3D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346200"/>
            <a:ext cx="1673225" cy="838200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Internet</a:t>
            </a:r>
          </a:p>
        </p:txBody>
      </p:sp>
      <p:sp>
        <p:nvSpPr>
          <p:cNvPr id="288" name="Rectangle 907">
            <a:extLst>
              <a:ext uri="{FF2B5EF4-FFF2-40B4-BE49-F238E27FC236}">
                <a16:creationId xmlns:a16="http://schemas.microsoft.com/office/drawing/2014/main" id="{3CA41E0B-E94F-4F66-8038-7FA31F7FC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46200"/>
            <a:ext cx="1673225" cy="838200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fr-FR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 niveaux</a:t>
            </a:r>
            <a:endParaRPr lang="en-US" altLang="fr-FR" sz="18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89" name="Rectangle 908">
            <a:extLst>
              <a:ext uri="{FF2B5EF4-FFF2-40B4-BE49-F238E27FC236}">
                <a16:creationId xmlns:a16="http://schemas.microsoft.com/office/drawing/2014/main" id="{A12F7877-262A-4B60-8864-199E3FF0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346200"/>
            <a:ext cx="1673225" cy="838200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Client </a:t>
            </a:r>
            <a:b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</a:b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intelligent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(deux niveaux)</a:t>
            </a:r>
          </a:p>
        </p:txBody>
      </p:sp>
      <p:sp>
        <p:nvSpPr>
          <p:cNvPr id="290" name="Rectangle 909">
            <a:extLst>
              <a:ext uri="{FF2B5EF4-FFF2-40B4-BE49-F238E27FC236}">
                <a16:creationId xmlns:a16="http://schemas.microsoft.com/office/drawing/2014/main" id="{B32F8568-2FFF-46BD-848F-5E12B4AFC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46200"/>
            <a:ext cx="1673225" cy="838200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fr-FR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Serveur </a:t>
            </a:r>
            <a:br>
              <a:rPr lang="en-US" altLang="fr-FR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</a:br>
            <a:r>
              <a:rPr lang="en-US" altLang="fr-FR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intelligent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fr-FR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(deux niveaux)</a:t>
            </a:r>
            <a:endParaRPr lang="en-US" altLang="fr-FR" sz="18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0451" name="Espace réservé de la date 2">
            <a:extLst>
              <a:ext uri="{FF2B5EF4-FFF2-40B4-BE49-F238E27FC236}">
                <a16:creationId xmlns:a16="http://schemas.microsoft.com/office/drawing/2014/main" id="{9E25FD98-0FCF-44BB-9D14-D833F310C9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256C822B-EF06-4CFF-BD6B-D0FA888A5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44450"/>
            <a:ext cx="8229600" cy="8636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/>
              <a:t>Conception d’une architecture d’application pour SQL Server</a:t>
            </a:r>
            <a:endParaRPr lang="fr-FR" sz="3600" b="1" dirty="0">
              <a:latin typeface="+mn-lt"/>
              <a:ea typeface="+mn-ea"/>
              <a:cs typeface="+mn-cs"/>
            </a:endParaRPr>
          </a:p>
        </p:txBody>
      </p:sp>
      <p:sp>
        <p:nvSpPr>
          <p:cNvPr id="61443" name="Espace réservé du numéro de diapositive 3">
            <a:extLst>
              <a:ext uri="{FF2B5EF4-FFF2-40B4-BE49-F238E27FC236}">
                <a16:creationId xmlns:a16="http://schemas.microsoft.com/office/drawing/2014/main" id="{E6BDC459-1F12-4D2F-BAFC-AAF13AE2B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EB33D3-F1EF-41CF-8C55-451309C4264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0DCD534-A681-47FB-829D-51D6107EA6A3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1055688"/>
          <a:ext cx="8353425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393">
                <a:tc>
                  <a:txBody>
                    <a:bodyPr/>
                    <a:lstStyle/>
                    <a:p>
                      <a:pPr marL="72000" algn="l"/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Couche logique</a:t>
                      </a:r>
                    </a:p>
                  </a:txBody>
                  <a:tcPr marL="36002" marR="36002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36002" marR="36002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5175">
                <a:tc>
                  <a:txBody>
                    <a:bodyPr/>
                    <a:lstStyle/>
                    <a:p>
                      <a:pPr marL="72000" algn="l"/>
                      <a:r>
                        <a:rPr lang="fr-FR" sz="2400" b="1" i="1" dirty="0">
                          <a:solidFill>
                            <a:schemeClr val="tx1"/>
                          </a:solidFill>
                        </a:rPr>
                        <a:t>Présentation</a:t>
                      </a:r>
                    </a:p>
                  </a:txBody>
                  <a:tcPr marL="36002" marR="36002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Comprend la logique de présentation des données et de l’application aux utilisateurs. Elle est toujours implémentée sur un ordinateur</a:t>
                      </a:r>
                      <a:r>
                        <a:rPr lang="fr-FR" sz="2400" baseline="0" dirty="0">
                          <a:solidFill>
                            <a:schemeClr val="tx1"/>
                          </a:solidFill>
                        </a:rPr>
                        <a:t> client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064">
                <a:tc>
                  <a:txBody>
                    <a:bodyPr/>
                    <a:lstStyle/>
                    <a:p>
                      <a:pPr marL="72000" algn="l"/>
                      <a:r>
                        <a:rPr lang="fr-FR" sz="2400" b="1" i="1" dirty="0">
                          <a:solidFill>
                            <a:schemeClr val="tx1"/>
                          </a:solidFill>
                        </a:rPr>
                        <a:t>Entreprise</a:t>
                      </a:r>
                    </a:p>
                  </a:txBody>
                  <a:tcPr marL="36002" marR="36002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Comprend la logique de l’application et les règles d’entreprise. SQL Server peut intervenir au niveau de</a:t>
                      </a:r>
                      <a:r>
                        <a:rPr lang="fr-FR" sz="2400" baseline="0" dirty="0">
                          <a:solidFill>
                            <a:schemeClr val="tx1"/>
                          </a:solidFill>
                        </a:rPr>
                        <a:t> cette couche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0968">
                <a:tc>
                  <a:txBody>
                    <a:bodyPr/>
                    <a:lstStyle/>
                    <a:p>
                      <a:pPr marL="72000" algn="l"/>
                      <a:r>
                        <a:rPr lang="fr-FR" sz="2400" b="1" i="1" dirty="0">
                          <a:solidFill>
                            <a:schemeClr val="tx1"/>
                          </a:solidFill>
                        </a:rPr>
                        <a:t>Données</a:t>
                      </a:r>
                    </a:p>
                  </a:txBody>
                  <a:tcPr marL="36002" marR="36002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Comprend la définition de</a:t>
                      </a:r>
                      <a:r>
                        <a:rPr lang="fr-FR" sz="2400" baseline="0" dirty="0">
                          <a:solidFill>
                            <a:schemeClr val="tx1"/>
                          </a:solidFill>
                        </a:rPr>
                        <a:t> la BD, la logique d’intégrité des données, les procédures stockées et toutes les autres opérations associées aux données. SQL Server intervient au niveau de cette couche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61" name="Espace réservé de la date 2">
            <a:extLst>
              <a:ext uri="{FF2B5EF4-FFF2-40B4-BE49-F238E27FC236}">
                <a16:creationId xmlns:a16="http://schemas.microsoft.com/office/drawing/2014/main" id="{95EC25B2-19DE-4860-BA3E-89E7CAC12B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70377F6C-3324-4645-B695-62AB56D978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142875"/>
            <a:ext cx="8229600" cy="982663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/>
              <a:t>Conception d’applications à l’aide d’interfaces API de BD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2467" name="Espace réservé du numéro de diapositive 3">
            <a:extLst>
              <a:ext uri="{FF2B5EF4-FFF2-40B4-BE49-F238E27FC236}">
                <a16:creationId xmlns:a16="http://schemas.microsoft.com/office/drawing/2014/main" id="{81FEB43F-FD49-46FA-A27F-140C9AB55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A600F7-853C-4B9F-9DD6-3B66CE4F36D0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50180" name="Espace réservé du contenu 4">
            <a:extLst>
              <a:ext uri="{FF2B5EF4-FFF2-40B4-BE49-F238E27FC236}">
                <a16:creationId xmlns:a16="http://schemas.microsoft.com/office/drawing/2014/main" id="{83E2FEC4-7BF6-4F48-B587-ABBDFCC2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268413"/>
            <a:ext cx="8281988" cy="5040312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71438" indent="-179388" eaLnBrk="1" hangingPunct="1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On peut développer une application de BD qui </a:t>
            </a:r>
            <a:r>
              <a:rPr lang="fr-FR" altLang="fr-FR" b="1"/>
              <a:t>accède</a:t>
            </a:r>
            <a:r>
              <a:rPr lang="fr-FR" altLang="fr-FR"/>
              <a:t> à SQL Server à l’aide d’une </a:t>
            </a:r>
            <a:r>
              <a:rPr lang="fr-FR" altLang="fr-FR" b="1"/>
              <a:t>API</a:t>
            </a:r>
            <a:r>
              <a:rPr lang="fr-FR" altLang="fr-FR"/>
              <a:t>,</a:t>
            </a:r>
          </a:p>
          <a:p>
            <a:pPr marL="71438" indent="-179388" eaLnBrk="1" hangingPunct="1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Une </a:t>
            </a:r>
            <a:r>
              <a:rPr lang="fr-FR" altLang="fr-FR" b="1"/>
              <a:t>API de BD se compose </a:t>
            </a:r>
            <a:r>
              <a:rPr lang="fr-FR" altLang="fr-FR"/>
              <a:t>de 2 parties</a:t>
            </a:r>
          </a:p>
          <a:p>
            <a:pPr marL="539750" lvl="1" indent="-215900" eaLnBrk="1" hangingPunct="1">
              <a:lnSpc>
                <a:spcPct val="135000"/>
              </a:lnSpc>
              <a:spcBef>
                <a:spcPct val="0"/>
              </a:spcBef>
              <a:buFontTx/>
              <a:buChar char="-"/>
            </a:pPr>
            <a:r>
              <a:rPr lang="fr-FR" altLang="fr-FR" sz="2900"/>
              <a:t>Des </a:t>
            </a:r>
            <a:r>
              <a:rPr lang="fr-FR" altLang="fr-FR" sz="2900" b="1"/>
              <a:t>instructions T-SQL </a:t>
            </a:r>
            <a:r>
              <a:rPr lang="fr-FR" altLang="fr-FR" sz="2900"/>
              <a:t>transmises à la BD</a:t>
            </a:r>
          </a:p>
          <a:p>
            <a:pPr marL="539750" lvl="1" indent="-215900" eaLnBrk="1" hangingPunct="1">
              <a:lnSpc>
                <a:spcPct val="135000"/>
              </a:lnSpc>
              <a:spcBef>
                <a:spcPct val="0"/>
              </a:spcBef>
              <a:buFontTx/>
              <a:buChar char="-"/>
            </a:pPr>
            <a:r>
              <a:rPr lang="fr-FR" altLang="fr-FR" sz="2900"/>
              <a:t>Un ens</a:t>
            </a:r>
            <a:r>
              <a:rPr lang="fr-FR" altLang="fr-FR" sz="2900" b="1"/>
              <a:t>embles de fonctions ou d’interfaces et de méthodes </a:t>
            </a:r>
            <a:r>
              <a:rPr lang="fr-FR" altLang="fr-FR" sz="2900"/>
              <a:t>orientées objets servant à envoyer des instructions T-SQL à la BD et à traiter les résultats renvoyés par la BD</a:t>
            </a:r>
          </a:p>
        </p:txBody>
      </p:sp>
      <p:sp>
        <p:nvSpPr>
          <p:cNvPr id="62469" name="Espace réservé de la date 2">
            <a:extLst>
              <a:ext uri="{FF2B5EF4-FFF2-40B4-BE49-F238E27FC236}">
                <a16:creationId xmlns:a16="http://schemas.microsoft.com/office/drawing/2014/main" id="{63FA6C7F-A2FB-4EA7-80D1-7C4C285AC4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7931362C-E61B-46F8-A4AE-E4EE4D7EC7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13" y="169863"/>
            <a:ext cx="8229600" cy="66675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Exemple d’interface API de BD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3491" name="Espace réservé du numéro de diapositive 3">
            <a:extLst>
              <a:ext uri="{FF2B5EF4-FFF2-40B4-BE49-F238E27FC236}">
                <a16:creationId xmlns:a16="http://schemas.microsoft.com/office/drawing/2014/main" id="{3A7B6C0A-D3E4-4836-91AC-8C3E418EDB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C2141E-ECEB-4C8E-ADAD-C517E80525E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51204" name="Espace réservé du contenu 4">
            <a:extLst>
              <a:ext uri="{FF2B5EF4-FFF2-40B4-BE49-F238E27FC236}">
                <a16:creationId xmlns:a16="http://schemas.microsoft.com/office/drawing/2014/main" id="{28F42A6F-0861-4840-8DCC-042EF5B8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3" y="979488"/>
            <a:ext cx="7634287" cy="4970462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altLang="fr-FR" sz="3100" b="1"/>
              <a:t>OLE DB </a:t>
            </a:r>
            <a:r>
              <a:rPr lang="fr-FR" altLang="fr-FR" sz="3100"/>
              <a:t>(Object Linking and Embedding DB):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fr-FR" altLang="fr-FR" sz="3100"/>
              <a:t>API de type </a:t>
            </a:r>
            <a:r>
              <a:rPr lang="fr-FR" altLang="fr-FR" sz="3100" b="1"/>
              <a:t>COM</a:t>
            </a:r>
            <a:r>
              <a:rPr lang="fr-FR" altLang="fr-FR" sz="3100"/>
              <a:t> (Component Object Model)</a:t>
            </a:r>
          </a:p>
          <a:p>
            <a:pPr algn="just" eaLnBrk="1" hangingPunct="1">
              <a:lnSpc>
                <a:spcPct val="150000"/>
              </a:lnSpc>
              <a:buFontTx/>
              <a:buChar char="-"/>
            </a:pPr>
            <a:r>
              <a:rPr lang="fr-FR" altLang="fr-FR" sz="3100"/>
              <a:t>Bibliothèques d’interfaces COM permettant un </a:t>
            </a:r>
            <a:r>
              <a:rPr lang="fr-FR" altLang="fr-FR" sz="3100" b="1"/>
              <a:t>accès universel </a:t>
            </a:r>
            <a:r>
              <a:rPr lang="fr-FR" altLang="fr-FR" sz="3100"/>
              <a:t>à </a:t>
            </a:r>
            <a:r>
              <a:rPr lang="fr-FR" altLang="fr-FR" sz="3100" b="1"/>
              <a:t>diverses sources </a:t>
            </a:r>
            <a:r>
              <a:rPr lang="fr-FR" altLang="fr-FR" sz="3100"/>
              <a:t>de données</a:t>
            </a:r>
          </a:p>
        </p:txBody>
      </p:sp>
      <p:sp>
        <p:nvSpPr>
          <p:cNvPr id="63493" name="Espace réservé de la date 2">
            <a:extLst>
              <a:ext uri="{FF2B5EF4-FFF2-40B4-BE49-F238E27FC236}">
                <a16:creationId xmlns:a16="http://schemas.microsoft.com/office/drawing/2014/main" id="{76465F86-8A5B-47E5-BBE7-CE1611EE74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8C7D1DBA-36EA-4D0A-812E-8A2305D21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0"/>
            <a:ext cx="8229600" cy="66675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/>
              <a:t>Exemple d’interface API de BD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4515" name="Espace réservé du numéro de diapositive 3">
            <a:extLst>
              <a:ext uri="{FF2B5EF4-FFF2-40B4-BE49-F238E27FC236}">
                <a16:creationId xmlns:a16="http://schemas.microsoft.com/office/drawing/2014/main" id="{056D7AAD-001D-4DF4-A9F3-8EE04A618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8EEBF3-FCB8-47F9-9F1A-2AC776D08AA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51204" name="Espace réservé du contenu 4">
            <a:extLst>
              <a:ext uri="{FF2B5EF4-FFF2-40B4-BE49-F238E27FC236}">
                <a16:creationId xmlns:a16="http://schemas.microsoft.com/office/drawing/2014/main" id="{A73DA5F1-3DA8-411B-A487-F1218E15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763588"/>
            <a:ext cx="7993063" cy="5592762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altLang="fr-FR" sz="3100"/>
              <a:t>SQL Server inclut un </a:t>
            </a:r>
            <a:r>
              <a:rPr lang="fr-FR" altLang="fr-FR" sz="3100" b="1"/>
              <a:t>fournisseur OLE DB natif</a:t>
            </a:r>
            <a:r>
              <a:rPr lang="fr-FR" altLang="fr-FR" sz="3100"/>
              <a:t> qui prend en charge des applications ou des API utilisant OLE DB comme ADO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altLang="fr-FR" sz="3100"/>
              <a:t>Grâce au fournisseur natif, SQL Server prend également en charge </a:t>
            </a:r>
            <a:r>
              <a:rPr lang="fr-FR" altLang="fr-FR" sz="3100" b="1"/>
              <a:t>les objets et les composants utilisant OLE DB </a:t>
            </a:r>
            <a:r>
              <a:rPr lang="fr-FR" altLang="fr-FR" sz="3100"/>
              <a:t>tels que ActiveX, ADO et MS .NET Entreprise Servers</a:t>
            </a:r>
            <a:endParaRPr lang="fr-FR" altLang="fr-FR" sz="2800"/>
          </a:p>
        </p:txBody>
      </p:sp>
      <p:sp>
        <p:nvSpPr>
          <p:cNvPr id="64517" name="Espace réservé de la date 2">
            <a:extLst>
              <a:ext uri="{FF2B5EF4-FFF2-40B4-BE49-F238E27FC236}">
                <a16:creationId xmlns:a16="http://schemas.microsoft.com/office/drawing/2014/main" id="{55117713-8645-4545-9BDF-66E5CC1B7E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8E6C35-B95C-4A80-9249-C56563857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25538"/>
            <a:ext cx="8713788" cy="5184775"/>
          </a:xfrm>
          <a:ln>
            <a:solidFill>
              <a:schemeClr val="tx1">
                <a:alpha val="70000"/>
              </a:schemeClr>
            </a:solidFill>
          </a:ln>
        </p:spPr>
        <p:txBody>
          <a:bodyPr rtlCol="0">
            <a:normAutofit lnSpcReduction="10000"/>
          </a:bodyPr>
          <a:lstStyle/>
          <a:p>
            <a:pPr marL="36000" indent="-5143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000" b="1" dirty="0">
                <a:solidFill>
                  <a:srgbClr val="C00000"/>
                </a:solidFill>
              </a:rPr>
              <a:t>2.1 Configuration matérielle minimale requise</a:t>
            </a:r>
          </a:p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2.2 Optimisation du matériel pour SQL Server</a:t>
            </a:r>
          </a:p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2.3 Système RAID</a:t>
            </a:r>
          </a:p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2.4 Choix à l’installation du logiciel</a:t>
            </a:r>
          </a:p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2.5 Modes de licence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1AF8CE53-4FA3-4FA6-9259-633CAE8EB4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825" y="0"/>
            <a:ext cx="8497888" cy="11969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2. Planification de l’installation</a:t>
            </a:r>
            <a:br>
              <a:rPr lang="fr-FR" b="1" dirty="0">
                <a:latin typeface="+mn-lt"/>
                <a:ea typeface="+mn-ea"/>
                <a:cs typeface="+mn-cs"/>
              </a:rPr>
            </a:br>
            <a:r>
              <a:rPr lang="fr-FR" b="1" dirty="0">
                <a:latin typeface="+mn-lt"/>
                <a:ea typeface="+mn-ea"/>
                <a:cs typeface="+mn-cs"/>
              </a:rPr>
              <a:t>de SQL Server</a:t>
            </a:r>
          </a:p>
        </p:txBody>
      </p:sp>
      <p:sp>
        <p:nvSpPr>
          <p:cNvPr id="65540" name="Espace réservé du numéro de diapositive 3">
            <a:extLst>
              <a:ext uri="{FF2B5EF4-FFF2-40B4-BE49-F238E27FC236}">
                <a16:creationId xmlns:a16="http://schemas.microsoft.com/office/drawing/2014/main" id="{072A2FDD-273B-447A-AD2A-84DAE70D35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639625-9335-4BCD-8B3F-E6D10EC5D86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65541" name="Espace réservé de la date 2">
            <a:extLst>
              <a:ext uri="{FF2B5EF4-FFF2-40B4-BE49-F238E27FC236}">
                <a16:creationId xmlns:a16="http://schemas.microsoft.com/office/drawing/2014/main" id="{BEAD4196-3868-4D25-B963-05311A2AE4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contenu 4">
            <a:extLst>
              <a:ext uri="{FF2B5EF4-FFF2-40B4-BE49-F238E27FC236}">
                <a16:creationId xmlns:a16="http://schemas.microsoft.com/office/drawing/2014/main" id="{98A828EB-ABD3-4C19-96A6-1058CC874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052513"/>
            <a:ext cx="8208963" cy="532765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34925" indent="0" defTabSz="358775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 b="1">
                <a:solidFill>
                  <a:srgbClr val="C00000"/>
                </a:solidFill>
              </a:rPr>
              <a:t> Processeur</a:t>
            </a:r>
            <a:r>
              <a:rPr lang="fr-FR" altLang="fr-FR">
                <a:solidFill>
                  <a:srgbClr val="C00000"/>
                </a:solidFill>
              </a:rPr>
              <a:t> : </a:t>
            </a:r>
            <a:r>
              <a:rPr lang="fr-FR" altLang="fr-FR" b="1"/>
              <a:t>Intel</a:t>
            </a:r>
            <a:r>
              <a:rPr lang="fr-FR" altLang="fr-FR"/>
              <a:t> et compatible P166 ou supérieur</a:t>
            </a:r>
          </a:p>
          <a:p>
            <a:pPr marL="34925" indent="0" defTabSz="358775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 b="1">
                <a:solidFill>
                  <a:srgbClr val="C00000"/>
                </a:solidFill>
              </a:rPr>
              <a:t> Mémoire : </a:t>
            </a:r>
            <a:r>
              <a:rPr lang="fr-FR" altLang="fr-FR" b="1"/>
              <a:t>256 Mo </a:t>
            </a:r>
            <a:r>
              <a:rPr lang="fr-FR" altLang="fr-FR"/>
              <a:t>min pour toutes les versions serveur de W-2000, et </a:t>
            </a:r>
            <a:r>
              <a:rPr lang="fr-FR" altLang="fr-FR" b="1"/>
              <a:t>64 Mo </a:t>
            </a:r>
            <a:r>
              <a:rPr lang="fr-FR" altLang="fr-FR"/>
              <a:t>min pour toutes les versions serveur de W-NT 4.0</a:t>
            </a:r>
          </a:p>
          <a:p>
            <a:pPr marL="34925" indent="0" defTabSz="358775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fr-FR" altLang="fr-FR" b="1">
                <a:solidFill>
                  <a:srgbClr val="C00000"/>
                </a:solidFill>
              </a:rPr>
              <a:t> Espace disque : </a:t>
            </a:r>
          </a:p>
          <a:p>
            <a:pPr marL="34925" indent="0" defTabSz="358775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b="1"/>
              <a:t>250 Mo </a:t>
            </a:r>
            <a:r>
              <a:rPr lang="fr-FR" altLang="fr-FR"/>
              <a:t>(installation min) 100 Mo (outils clients)</a:t>
            </a:r>
          </a:p>
          <a:p>
            <a:pPr marL="34925" indent="0" algn="just" defTabSz="358775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270 Mo (installation complète) 50 à 130 Mo (Analysis Services) 80 Mo (English Query)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6800FE9-6B3D-41A4-9E83-D8E3EB0ED3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850" y="44450"/>
            <a:ext cx="8569325" cy="93662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2.1 Configuration matérielle</a:t>
            </a:r>
            <a:br>
              <a:rPr lang="fr-FR" sz="4000" b="1" dirty="0">
                <a:latin typeface="+mn-lt"/>
                <a:ea typeface="+mn-ea"/>
                <a:cs typeface="+mn-cs"/>
              </a:rPr>
            </a:br>
            <a:r>
              <a:rPr lang="fr-FR" sz="4000" b="1" dirty="0">
                <a:latin typeface="+mn-lt"/>
                <a:ea typeface="+mn-ea"/>
                <a:cs typeface="+mn-cs"/>
              </a:rPr>
              <a:t>minimale requise</a:t>
            </a:r>
          </a:p>
        </p:txBody>
      </p:sp>
      <p:sp>
        <p:nvSpPr>
          <p:cNvPr id="66564" name="Espace réservé du numéro de diapositive 3">
            <a:extLst>
              <a:ext uri="{FF2B5EF4-FFF2-40B4-BE49-F238E27FC236}">
                <a16:creationId xmlns:a16="http://schemas.microsoft.com/office/drawing/2014/main" id="{B13027CB-912F-4799-BAC3-CA4D8BA215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E31C4B-759D-437B-9E5C-0AAB8D1BD52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66565" name="Espace réservé de la date 2">
            <a:extLst>
              <a:ext uri="{FF2B5EF4-FFF2-40B4-BE49-F238E27FC236}">
                <a16:creationId xmlns:a16="http://schemas.microsoft.com/office/drawing/2014/main" id="{8BA6748E-70DA-4C55-B84E-7CD25CF9FA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6CFABBB-C6D4-4B9F-B713-231937026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68413"/>
            <a:ext cx="8713788" cy="5113337"/>
          </a:xfrm>
          <a:ln>
            <a:solidFill>
              <a:schemeClr val="tx1">
                <a:alpha val="70000"/>
              </a:schemeClr>
            </a:solidFill>
          </a:ln>
        </p:spPr>
        <p:txBody>
          <a:bodyPr rtlCol="0">
            <a:normAutofit lnSpcReduction="10000"/>
          </a:bodyPr>
          <a:lstStyle/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2.1 Configuration matérielle minimale requise</a:t>
            </a:r>
          </a:p>
          <a:p>
            <a:pPr marL="36000" indent="-51435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000" b="1" dirty="0">
                <a:solidFill>
                  <a:srgbClr val="C00000"/>
                </a:solidFill>
              </a:rPr>
              <a:t>2.2 Optimisation du matériel pour SQL Server</a:t>
            </a:r>
          </a:p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2.3 Système RAID</a:t>
            </a:r>
          </a:p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2.4 Choix à l’installation du logiciel</a:t>
            </a:r>
          </a:p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2.5 Modes de licence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EF26E1E-24D6-4F2B-8733-5890DF880D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825" y="115888"/>
            <a:ext cx="8497888" cy="1081087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2. Planification de l’installation</a:t>
            </a:r>
            <a:br>
              <a:rPr lang="fr-FR" b="1" dirty="0">
                <a:latin typeface="+mn-lt"/>
                <a:ea typeface="+mn-ea"/>
                <a:cs typeface="+mn-cs"/>
              </a:rPr>
            </a:br>
            <a:r>
              <a:rPr lang="fr-FR" b="1" dirty="0">
                <a:latin typeface="+mn-lt"/>
                <a:ea typeface="+mn-ea"/>
                <a:cs typeface="+mn-cs"/>
              </a:rPr>
              <a:t>de SQL Server</a:t>
            </a:r>
          </a:p>
        </p:txBody>
      </p:sp>
      <p:sp>
        <p:nvSpPr>
          <p:cNvPr id="67588" name="Espace réservé du numéro de diapositive 3">
            <a:extLst>
              <a:ext uri="{FF2B5EF4-FFF2-40B4-BE49-F238E27FC236}">
                <a16:creationId xmlns:a16="http://schemas.microsoft.com/office/drawing/2014/main" id="{36538AE8-8B9B-419D-AD04-E7342514B9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63B26B-65E2-4651-8654-E7034E2FEA3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67589" name="Espace réservé de la date 2">
            <a:extLst>
              <a:ext uri="{FF2B5EF4-FFF2-40B4-BE49-F238E27FC236}">
                <a16:creationId xmlns:a16="http://schemas.microsoft.com/office/drawing/2014/main" id="{EC981F1C-CAC7-43F9-9CB9-A8C19533BF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u contenu 4">
            <a:extLst>
              <a:ext uri="{FF2B5EF4-FFF2-40B4-BE49-F238E27FC236}">
                <a16:creationId xmlns:a16="http://schemas.microsoft.com/office/drawing/2014/main" id="{171535E3-CD0D-4489-9D59-B1DDAB13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052513"/>
            <a:ext cx="8229600" cy="5303837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34925" indent="0" defTabSz="358775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>
                <a:solidFill>
                  <a:srgbClr val="C00000"/>
                </a:solidFill>
              </a:rPr>
              <a:t> </a:t>
            </a:r>
            <a:r>
              <a:rPr lang="fr-FR" altLang="fr-FR" sz="3400" b="1">
                <a:solidFill>
                  <a:srgbClr val="C00000"/>
                </a:solidFill>
              </a:rPr>
              <a:t>Processeur</a:t>
            </a:r>
            <a:r>
              <a:rPr lang="fr-FR" altLang="fr-FR" sz="3400">
                <a:solidFill>
                  <a:srgbClr val="C00000"/>
                </a:solidFill>
              </a:rPr>
              <a:t> :</a:t>
            </a:r>
          </a:p>
          <a:p>
            <a:pPr marL="34925" indent="0" defTabSz="358775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 b="1"/>
              <a:t>Augmentation</a:t>
            </a:r>
            <a:r>
              <a:rPr lang="fr-FR" altLang="fr-FR" sz="3000"/>
              <a:t> du nombre ou de la rapidité des processeurs </a:t>
            </a:r>
            <a:r>
              <a:rPr lang="fr-FR" altLang="fr-FR" sz="3000">
                <a:sym typeface="Wingdings" panose="05000000000000000000" pitchFamily="2" charset="2"/>
              </a:rPr>
              <a:t> traitement plus rapide des requêtes.</a:t>
            </a:r>
          </a:p>
          <a:p>
            <a:pPr marL="34925" indent="0" defTabSz="358775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 b="1">
                <a:sym typeface="Wingdings" panose="05000000000000000000" pitchFamily="2" charset="2"/>
              </a:rPr>
              <a:t>Répartition</a:t>
            </a:r>
            <a:r>
              <a:rPr lang="fr-FR" altLang="fr-FR" sz="3000">
                <a:sym typeface="Wingdings" panose="05000000000000000000" pitchFamily="2" charset="2"/>
              </a:rPr>
              <a:t> sur plusieurs serveurs nécessaires pour des BD très volumineuses</a:t>
            </a:r>
          </a:p>
          <a:p>
            <a:pPr marL="34925" indent="0" defTabSz="358775" eaLnBrk="1" hangingPunct="1">
              <a:lnSpc>
                <a:spcPct val="14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>
                <a:solidFill>
                  <a:srgbClr val="C00000"/>
                </a:solidFill>
              </a:rPr>
              <a:t> </a:t>
            </a:r>
            <a:r>
              <a:rPr lang="fr-FR" altLang="fr-FR" sz="3400" b="1">
                <a:solidFill>
                  <a:srgbClr val="C00000"/>
                </a:solidFill>
              </a:rPr>
              <a:t>Sous-système disque </a:t>
            </a:r>
            <a:r>
              <a:rPr lang="fr-FR" altLang="fr-FR" sz="3400">
                <a:solidFill>
                  <a:srgbClr val="C00000"/>
                </a:solidFill>
              </a:rPr>
              <a:t>:</a:t>
            </a:r>
          </a:p>
          <a:p>
            <a:pPr marL="34925" indent="0" defTabSz="358775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 b="1"/>
              <a:t>Système RAID matériel et logiciel </a:t>
            </a:r>
            <a:r>
              <a:rPr lang="fr-FR" altLang="fr-FR" sz="3000">
                <a:sym typeface="Wingdings" panose="05000000000000000000" pitchFamily="2" charset="2"/>
              </a:rPr>
              <a:t> augmenter les performances, la fiabilité, le stockage et la capacité</a:t>
            </a:r>
            <a:endParaRPr lang="fr-FR" altLang="fr-FR" sz="300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DAC5E2B0-161D-4CE4-9666-8FFA265EEC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288" y="44450"/>
            <a:ext cx="8291512" cy="93662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2.2 Optimisation du matériel</a:t>
            </a:r>
            <a:br>
              <a:rPr lang="fr-FR" sz="4000" b="1" dirty="0">
                <a:latin typeface="+mn-lt"/>
                <a:ea typeface="+mn-ea"/>
                <a:cs typeface="+mn-cs"/>
              </a:rPr>
            </a:br>
            <a:r>
              <a:rPr lang="fr-FR" sz="4000" b="1" dirty="0">
                <a:latin typeface="+mn-lt"/>
                <a:ea typeface="+mn-ea"/>
                <a:cs typeface="+mn-cs"/>
              </a:rPr>
              <a:t>pour SQL Server</a:t>
            </a:r>
          </a:p>
        </p:txBody>
      </p:sp>
      <p:sp>
        <p:nvSpPr>
          <p:cNvPr id="68612" name="Espace réservé du numéro de diapositive 3">
            <a:extLst>
              <a:ext uri="{FF2B5EF4-FFF2-40B4-BE49-F238E27FC236}">
                <a16:creationId xmlns:a16="http://schemas.microsoft.com/office/drawing/2014/main" id="{9CAA5864-252B-4FEF-BB17-C1612CC42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9D6181-602B-480F-A75B-C2CBC4E9061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68613" name="Espace réservé de la date 2">
            <a:extLst>
              <a:ext uri="{FF2B5EF4-FFF2-40B4-BE49-F238E27FC236}">
                <a16:creationId xmlns:a16="http://schemas.microsoft.com/office/drawing/2014/main" id="{7E1F3838-3AB6-44A5-B319-4720AE0844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1F69586-BE88-48B6-A1E5-7878BE1B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341438"/>
            <a:ext cx="8713788" cy="4895850"/>
          </a:xfrm>
          <a:ln>
            <a:solidFill>
              <a:schemeClr val="tx1">
                <a:alpha val="70000"/>
              </a:schemeClr>
            </a:solidFill>
          </a:ln>
        </p:spPr>
        <p:txBody>
          <a:bodyPr rtlCol="0">
            <a:normAutofit/>
          </a:bodyPr>
          <a:lstStyle/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2.1 Configuration matérielle minimale requise</a:t>
            </a:r>
          </a:p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2.2 Optimisation du matériel pour SQL Server</a:t>
            </a:r>
          </a:p>
          <a:p>
            <a:pPr marL="36000" indent="-514350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000" b="1" dirty="0">
                <a:solidFill>
                  <a:srgbClr val="C00000"/>
                </a:solidFill>
              </a:rPr>
              <a:t>2.3 Système RAID</a:t>
            </a:r>
          </a:p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2.4 Choix à l’installation du logiciel</a:t>
            </a:r>
          </a:p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2.5 Modes de licence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ACB6D4F9-B427-4327-B683-497531043B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825" y="0"/>
            <a:ext cx="8497888" cy="11969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2. Planification de l’installation</a:t>
            </a:r>
            <a:br>
              <a:rPr lang="fr-FR" b="1" dirty="0">
                <a:latin typeface="+mn-lt"/>
                <a:ea typeface="+mn-ea"/>
                <a:cs typeface="+mn-cs"/>
              </a:rPr>
            </a:br>
            <a:r>
              <a:rPr lang="fr-FR" b="1" dirty="0">
                <a:latin typeface="+mn-lt"/>
                <a:ea typeface="+mn-ea"/>
                <a:cs typeface="+mn-cs"/>
              </a:rPr>
              <a:t>de SQL Server</a:t>
            </a:r>
          </a:p>
        </p:txBody>
      </p:sp>
      <p:sp>
        <p:nvSpPr>
          <p:cNvPr id="69636" name="Espace réservé du numéro de diapositive 3">
            <a:extLst>
              <a:ext uri="{FF2B5EF4-FFF2-40B4-BE49-F238E27FC236}">
                <a16:creationId xmlns:a16="http://schemas.microsoft.com/office/drawing/2014/main" id="{7B7FEA1C-ABD7-4DDE-A3BB-4463D5FC6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E0F131-2DAC-43CA-B202-2974410AE82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69637" name="Espace réservé de la date 2">
            <a:extLst>
              <a:ext uri="{FF2B5EF4-FFF2-40B4-BE49-F238E27FC236}">
                <a16:creationId xmlns:a16="http://schemas.microsoft.com/office/drawing/2014/main" id="{FB219081-EE54-4ECF-BEF3-36457BAED0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A4DA086-CFF3-457D-9F56-97F9EAF5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268413"/>
            <a:ext cx="8143875" cy="4897437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36000" rIns="36000" bIns="36000" rtlCol="0">
            <a:normAutofit lnSpcReduction="10000"/>
          </a:bodyPr>
          <a:lstStyle/>
          <a:p>
            <a:pPr marL="514350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b="1" dirty="0"/>
              <a:t>- Client : </a:t>
            </a:r>
            <a:r>
              <a:rPr lang="fr-FR" sz="3600" dirty="0"/>
              <a:t>Chargé de la logique d’entreprise et de la présentation des données</a:t>
            </a:r>
          </a:p>
          <a:p>
            <a:pPr marL="514350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b="1" dirty="0"/>
              <a:t>- Serveur : </a:t>
            </a:r>
            <a:r>
              <a:rPr lang="fr-FR" sz="3600" dirty="0"/>
              <a:t>gère et répartit les ressources disponibles du serveur (mémoire, bande passante du réseau, opérations sur les disques) entre plusieurs demandes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BF205FA-602B-4355-BA5C-DD50210952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44450"/>
            <a:ext cx="8229600" cy="115252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/>
              <a:t>1.1 Présentation de SQL Server (suite) </a:t>
            </a:r>
            <a:r>
              <a:rPr lang="fr-FR" sz="4000" i="1" dirty="0">
                <a:solidFill>
                  <a:srgbClr val="C00000"/>
                </a:solidFill>
              </a:rPr>
              <a:t>Architecture </a:t>
            </a:r>
            <a:r>
              <a:rPr lang="fr-FR" sz="4000" b="1" i="1" dirty="0">
                <a:solidFill>
                  <a:srgbClr val="C00000"/>
                </a:solidFill>
              </a:rPr>
              <a:t>Client-Serveur</a:t>
            </a:r>
            <a:r>
              <a:rPr lang="fr-FR" sz="4000" b="1" dirty="0"/>
              <a:t> </a:t>
            </a:r>
            <a:endParaRPr lang="fr-FR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13316" name="Espace réservé du numéro de diapositive 3">
            <a:extLst>
              <a:ext uri="{FF2B5EF4-FFF2-40B4-BE49-F238E27FC236}">
                <a16:creationId xmlns:a16="http://schemas.microsoft.com/office/drawing/2014/main" id="{465A1DA2-B9C2-44E2-A24A-41D7F0933B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BE1563-8B3D-456D-9B07-7B8509D6E1B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3317" name="Espace réservé de la date 2">
            <a:extLst>
              <a:ext uri="{FF2B5EF4-FFF2-40B4-BE49-F238E27FC236}">
                <a16:creationId xmlns:a16="http://schemas.microsoft.com/office/drawing/2014/main" id="{E4840E50-EA13-4D29-804F-ACF0911B33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FF7DE81A-3F85-4512-8554-F909FF4EFA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825" y="1157288"/>
          <a:ext cx="8497888" cy="5080000"/>
        </p:xfrm>
        <a:graphic>
          <a:graphicData uri="http://schemas.openxmlformats.org/drawingml/2006/table">
            <a:tbl>
              <a:tblPr/>
              <a:tblGrid>
                <a:gridCol w="1928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4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Niveau RAID</a:t>
                      </a:r>
                    </a:p>
                  </a:txBody>
                  <a:tcPr marL="36001" marR="36001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Description</a:t>
                      </a:r>
                    </a:p>
                  </a:txBody>
                  <a:tcPr marL="36001" marR="36001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Avantages/Inconvénient</a:t>
                      </a:r>
                    </a:p>
                  </a:txBody>
                  <a:tcPr marL="36001" marR="36001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9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RAID 0</a:t>
                      </a:r>
                    </a:p>
                  </a:txBody>
                  <a:tcPr marL="36001" marR="36001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Entrelacement</a:t>
                      </a:r>
                    </a:p>
                  </a:txBody>
                  <a:tcPr marL="36001" marR="36001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Offre de bonnes performances de lecture et d’écriture mais pas de disponibilité</a:t>
                      </a:r>
                    </a:p>
                  </a:txBody>
                  <a:tcPr marL="36001" marR="36001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65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RAID 1</a:t>
                      </a:r>
                    </a:p>
                  </a:txBody>
                  <a:tcPr marL="36001" marR="36001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Mise en miroir et duplexage du disque</a:t>
                      </a:r>
                    </a:p>
                  </a:txBody>
                  <a:tcPr marL="36001" marR="36001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Offre une très bonne redondance et de bonnes performances de lecture et d’écriture</a:t>
                      </a:r>
                    </a:p>
                  </a:txBody>
                  <a:tcPr marL="36001" marR="36001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97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RAID 5</a:t>
                      </a:r>
                    </a:p>
                  </a:txBody>
                  <a:tcPr marL="36001" marR="36001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Entrelacement avec parité</a:t>
                      </a:r>
                    </a:p>
                  </a:txBody>
                  <a:tcPr marL="36001" marR="36001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Offre une redondance et des performances de lecture excellentes mais des performances d’écriture moyennes</a:t>
                      </a:r>
                    </a:p>
                  </a:txBody>
                  <a:tcPr marL="36001" marR="36001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80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RAID 10 / RAID 01</a:t>
                      </a:r>
                    </a:p>
                  </a:txBody>
                  <a:tcPr marL="36001" marR="36001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Mise en miroir du disque avec Entrelacement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1" marR="36001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Offre une redondance et des performances maximales mais nécessite un plus grand nombre de disques</a:t>
                      </a:r>
                    </a:p>
                  </a:txBody>
                  <a:tcPr marL="36001" marR="36001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ous-titre 2">
            <a:extLst>
              <a:ext uri="{FF2B5EF4-FFF2-40B4-BE49-F238E27FC236}">
                <a16:creationId xmlns:a16="http://schemas.microsoft.com/office/drawing/2014/main" id="{045466DF-44FB-4CD4-B8CF-301C44E048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7778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2.3 Système RAID</a:t>
            </a:r>
            <a:br>
              <a:rPr lang="fr-FR" sz="4000" b="1" dirty="0">
                <a:latin typeface="+mn-lt"/>
                <a:ea typeface="+mn-ea"/>
                <a:cs typeface="+mn-cs"/>
              </a:rPr>
            </a:br>
            <a:r>
              <a:rPr lang="fr-FR" sz="3200" dirty="0">
                <a:latin typeface="+mn-lt"/>
                <a:ea typeface="+mn-ea"/>
                <a:cs typeface="+mn-cs"/>
              </a:rPr>
              <a:t>(</a:t>
            </a:r>
            <a:r>
              <a:rPr lang="fr-FR" sz="3200" dirty="0" err="1">
                <a:latin typeface="+mn-lt"/>
                <a:ea typeface="+mn-ea"/>
                <a:cs typeface="+mn-cs"/>
              </a:rPr>
              <a:t>Redundant</a:t>
            </a:r>
            <a:r>
              <a:rPr lang="fr-FR" sz="3200" dirty="0">
                <a:latin typeface="+mn-lt"/>
                <a:ea typeface="+mn-ea"/>
                <a:cs typeface="+mn-cs"/>
              </a:rPr>
              <a:t> </a:t>
            </a:r>
            <a:r>
              <a:rPr lang="fr-FR" sz="3200" dirty="0" err="1">
                <a:latin typeface="+mn-lt"/>
                <a:ea typeface="+mn-ea"/>
                <a:cs typeface="+mn-cs"/>
              </a:rPr>
              <a:t>Arrays</a:t>
            </a:r>
            <a:r>
              <a:rPr lang="fr-FR" sz="3200" dirty="0">
                <a:latin typeface="+mn-lt"/>
                <a:ea typeface="+mn-ea"/>
                <a:cs typeface="+mn-cs"/>
              </a:rPr>
              <a:t> of </a:t>
            </a:r>
            <a:r>
              <a:rPr lang="fr-FR" sz="3200" dirty="0" err="1">
                <a:latin typeface="+mn-lt"/>
                <a:ea typeface="+mn-ea"/>
                <a:cs typeface="+mn-cs"/>
              </a:rPr>
              <a:t>Inexpensive</a:t>
            </a:r>
            <a:r>
              <a:rPr lang="fr-FR" sz="3200" dirty="0">
                <a:latin typeface="+mn-lt"/>
                <a:ea typeface="+mn-ea"/>
                <a:cs typeface="+mn-cs"/>
              </a:rPr>
              <a:t> </a:t>
            </a:r>
            <a:r>
              <a:rPr lang="fr-FR" sz="3200" dirty="0" err="1">
                <a:latin typeface="+mn-lt"/>
                <a:ea typeface="+mn-ea"/>
                <a:cs typeface="+mn-cs"/>
              </a:rPr>
              <a:t>Disks</a:t>
            </a:r>
            <a:r>
              <a:rPr lang="fr-FR" sz="3200" dirty="0"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70685" name="Espace réservé du numéro de diapositive 3">
            <a:extLst>
              <a:ext uri="{FF2B5EF4-FFF2-40B4-BE49-F238E27FC236}">
                <a16:creationId xmlns:a16="http://schemas.microsoft.com/office/drawing/2014/main" id="{98166899-B18E-4E71-A174-F2A20A8EAD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97FA80-800D-4CC2-AEA7-1F3A9B116E12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70686" name="Espace réservé de la date 2">
            <a:extLst>
              <a:ext uri="{FF2B5EF4-FFF2-40B4-BE49-F238E27FC236}">
                <a16:creationId xmlns:a16="http://schemas.microsoft.com/office/drawing/2014/main" id="{DF51E4DC-682B-41AE-B314-6E2B33FE48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0ECF1CC7-FB01-4C4F-829E-7BB305360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7778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RAID 0</a:t>
            </a:r>
            <a:endParaRPr lang="fr-FR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71683" name="Espace réservé du numéro de diapositive 3">
            <a:extLst>
              <a:ext uri="{FF2B5EF4-FFF2-40B4-BE49-F238E27FC236}">
                <a16:creationId xmlns:a16="http://schemas.microsoft.com/office/drawing/2014/main" id="{D0EAA09F-C8A5-48EB-9A45-64DA480EA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B91AB5-62FA-4403-8324-CDB7710A369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71684" name="Espace réservé de la date 2">
            <a:extLst>
              <a:ext uri="{FF2B5EF4-FFF2-40B4-BE49-F238E27FC236}">
                <a16:creationId xmlns:a16="http://schemas.microsoft.com/office/drawing/2014/main" id="{90C7FB1E-48A3-45EB-AB46-B44994EC32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  <p:sp>
        <p:nvSpPr>
          <p:cNvPr id="71685" name="AutoShape 2" descr="Résultat de recherche d'images pour &quot;raid 0&quot;">
            <a:extLst>
              <a:ext uri="{FF2B5EF4-FFF2-40B4-BE49-F238E27FC236}">
                <a16:creationId xmlns:a16="http://schemas.microsoft.com/office/drawing/2014/main" id="{0117BC24-76F7-43FC-88CC-C8A9DA8324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fr-FR" sz="1800">
              <a:latin typeface="Arial" panose="020B0604020202020204" pitchFamily="34" charset="0"/>
            </a:endParaRP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5362885-30EC-4173-A44C-FC45DC3472FA}"/>
              </a:ext>
            </a:extLst>
          </p:cNvPr>
          <p:cNvSpPr txBox="1">
            <a:spLocks/>
          </p:cNvSpPr>
          <p:nvPr/>
        </p:nvSpPr>
        <p:spPr bwMode="auto">
          <a:xfrm>
            <a:off x="827088" y="981075"/>
            <a:ext cx="2881312" cy="792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b="1" dirty="0">
                <a:latin typeface="+mn-lt"/>
                <a:ea typeface="+mn-ea"/>
                <a:cs typeface="+mn-cs"/>
              </a:rPr>
              <a:t>RAID 0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b="1" dirty="0">
                <a:latin typeface="+mn-lt"/>
                <a:ea typeface="+mn-ea"/>
                <a:cs typeface="+mn-cs"/>
              </a:rPr>
              <a:t>avec 2 disques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15071615-26AC-4601-8CF1-FC4C6738CD93}"/>
              </a:ext>
            </a:extLst>
          </p:cNvPr>
          <p:cNvSpPr txBox="1">
            <a:spLocks/>
          </p:cNvSpPr>
          <p:nvPr/>
        </p:nvSpPr>
        <p:spPr bwMode="auto">
          <a:xfrm>
            <a:off x="4716463" y="981075"/>
            <a:ext cx="3671887" cy="857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b="1" dirty="0">
                <a:latin typeface="+mn-lt"/>
                <a:ea typeface="+mn-ea"/>
                <a:cs typeface="+mn-cs"/>
              </a:rPr>
              <a:t>RAID 0 avec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b="1" dirty="0">
                <a:latin typeface="+mn-lt"/>
                <a:ea typeface="+mn-ea"/>
                <a:cs typeface="+mn-cs"/>
              </a:rPr>
              <a:t>plusieurs disques</a:t>
            </a:r>
          </a:p>
        </p:txBody>
      </p:sp>
      <p:pic>
        <p:nvPicPr>
          <p:cNvPr id="71688" name="Espace réservé du contenu 9">
            <a:extLst>
              <a:ext uri="{FF2B5EF4-FFF2-40B4-BE49-F238E27FC236}">
                <a16:creationId xmlns:a16="http://schemas.microsoft.com/office/drawing/2014/main" id="{0A3499F6-5443-40B4-97A3-4693ABA66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73238"/>
            <a:ext cx="3467100" cy="3059112"/>
          </a:xfrm>
        </p:spPr>
      </p:pic>
      <p:sp>
        <p:nvSpPr>
          <p:cNvPr id="14" name="Sous-titre 2">
            <a:extLst>
              <a:ext uri="{FF2B5EF4-FFF2-40B4-BE49-F238E27FC236}">
                <a16:creationId xmlns:a16="http://schemas.microsoft.com/office/drawing/2014/main" id="{82E47B49-2EFB-4606-B85B-7274508D7818}"/>
              </a:ext>
            </a:extLst>
          </p:cNvPr>
          <p:cNvSpPr txBox="1">
            <a:spLocks/>
          </p:cNvSpPr>
          <p:nvPr/>
        </p:nvSpPr>
        <p:spPr bwMode="auto">
          <a:xfrm>
            <a:off x="601663" y="4852988"/>
            <a:ext cx="8229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>
                <a:latin typeface="+mn-lt"/>
                <a:ea typeface="+mn-ea"/>
                <a:cs typeface="+mn-cs"/>
              </a:rPr>
              <a:t>Nb minimum de disques : </a:t>
            </a:r>
            <a:r>
              <a:rPr lang="fr-FR" sz="26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>
                <a:latin typeface="+mn-lt"/>
                <a:ea typeface="+mn-ea"/>
                <a:cs typeface="+mn-cs"/>
              </a:rPr>
              <a:t>Avantage : </a:t>
            </a:r>
            <a:r>
              <a:rPr lang="fr-FR" sz="26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performance d’E/S,</a:t>
            </a:r>
          </a:p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	         tous les disques sont exploités</a:t>
            </a:r>
          </a:p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>
                <a:latin typeface="+mn-lt"/>
                <a:ea typeface="+mn-ea"/>
                <a:cs typeface="+mn-cs"/>
              </a:rPr>
              <a:t>Inconvénient : </a:t>
            </a:r>
            <a:r>
              <a:rPr lang="fr-FR" sz="2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pas de disponibilité de données</a:t>
            </a:r>
          </a:p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/>
              <a:t>Tolérance aux pannes : </a:t>
            </a:r>
            <a:r>
              <a:rPr lang="fr-FR" sz="26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0 disque</a:t>
            </a:r>
          </a:p>
        </p:txBody>
      </p:sp>
      <p:pic>
        <p:nvPicPr>
          <p:cNvPr id="71690" name="Image 11">
            <a:extLst>
              <a:ext uri="{FF2B5EF4-FFF2-40B4-BE49-F238E27FC236}">
                <a16:creationId xmlns:a16="http://schemas.microsoft.com/office/drawing/2014/main" id="{50FBF1A7-9FC2-4783-8EC6-AA4D55A5D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844675"/>
            <a:ext cx="47625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B3B77E-9D43-4660-BF7C-888F3A54A162}"/>
              </a:ext>
            </a:extLst>
          </p:cNvPr>
          <p:cNvSpPr/>
          <p:nvPr/>
        </p:nvSpPr>
        <p:spPr>
          <a:xfrm>
            <a:off x="155575" y="717550"/>
            <a:ext cx="8880475" cy="5802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5866ECF7-19F5-4BA9-9625-150927B30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7778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RAID 1</a:t>
            </a:r>
            <a:endParaRPr lang="fr-FR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72707" name="Espace réservé du numéro de diapositive 3">
            <a:extLst>
              <a:ext uri="{FF2B5EF4-FFF2-40B4-BE49-F238E27FC236}">
                <a16:creationId xmlns:a16="http://schemas.microsoft.com/office/drawing/2014/main" id="{ACAF78E4-96A6-4BA9-8EE6-BFB905FE28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3BD4F9-D95F-4DC5-A36A-1D99C4ECCDD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72708" name="Espace réservé de la date 2">
            <a:extLst>
              <a:ext uri="{FF2B5EF4-FFF2-40B4-BE49-F238E27FC236}">
                <a16:creationId xmlns:a16="http://schemas.microsoft.com/office/drawing/2014/main" id="{4B02D02C-EEA7-4AA3-B676-6E048B9156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  <p:sp>
        <p:nvSpPr>
          <p:cNvPr id="72709" name="AutoShape 2" descr="Résultat de recherche d'images pour &quot;raid 0&quot;">
            <a:extLst>
              <a:ext uri="{FF2B5EF4-FFF2-40B4-BE49-F238E27FC236}">
                <a16:creationId xmlns:a16="http://schemas.microsoft.com/office/drawing/2014/main" id="{CAFE3D63-0746-4608-97AB-8C9D2D3EBC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fr-FR" sz="1800">
              <a:latin typeface="Arial" panose="020B0604020202020204" pitchFamily="34" charset="0"/>
            </a:endParaRP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38030ECA-1FAD-41DD-B767-A261841D6C0D}"/>
              </a:ext>
            </a:extLst>
          </p:cNvPr>
          <p:cNvSpPr txBox="1">
            <a:spLocks/>
          </p:cNvSpPr>
          <p:nvPr/>
        </p:nvSpPr>
        <p:spPr bwMode="auto">
          <a:xfrm>
            <a:off x="673100" y="1011238"/>
            <a:ext cx="2962275" cy="804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b="1" dirty="0">
                <a:latin typeface="+mn-lt"/>
                <a:ea typeface="+mn-ea"/>
                <a:cs typeface="+mn-cs"/>
              </a:rPr>
              <a:t>RAID 1 avec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b="1" dirty="0">
                <a:latin typeface="+mn-lt"/>
                <a:ea typeface="+mn-ea"/>
                <a:cs typeface="+mn-cs"/>
              </a:rPr>
              <a:t>2 disques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55472380-6BB0-43E6-8D47-1057DBEB6CEB}"/>
              </a:ext>
            </a:extLst>
          </p:cNvPr>
          <p:cNvSpPr txBox="1">
            <a:spLocks/>
          </p:cNvSpPr>
          <p:nvPr/>
        </p:nvSpPr>
        <p:spPr bwMode="auto">
          <a:xfrm>
            <a:off x="4787900" y="1011238"/>
            <a:ext cx="3671888" cy="804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b="1" dirty="0">
                <a:latin typeface="+mn-lt"/>
                <a:ea typeface="+mn-ea"/>
                <a:cs typeface="+mn-cs"/>
              </a:rPr>
              <a:t>RAID 1 avec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b="1" dirty="0">
                <a:latin typeface="+mn-lt"/>
                <a:ea typeface="+mn-ea"/>
                <a:cs typeface="+mn-cs"/>
              </a:rPr>
              <a:t>plusieurs disques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1CA814D5-650A-4198-A7A1-E762B956B6B1}"/>
              </a:ext>
            </a:extLst>
          </p:cNvPr>
          <p:cNvSpPr txBox="1">
            <a:spLocks/>
          </p:cNvSpPr>
          <p:nvPr/>
        </p:nvSpPr>
        <p:spPr bwMode="auto">
          <a:xfrm>
            <a:off x="395288" y="4954588"/>
            <a:ext cx="813752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>
                <a:ea typeface="+mn-ea"/>
                <a:cs typeface="+mn-cs"/>
              </a:rPr>
              <a:t>Nb minimum de disques : </a:t>
            </a:r>
            <a:r>
              <a:rPr lang="fr-FR" sz="2600" b="1" dirty="0">
                <a:solidFill>
                  <a:srgbClr val="00B0F0"/>
                </a:solidFill>
                <a:ea typeface="+mn-ea"/>
                <a:cs typeface="+mn-cs"/>
              </a:rPr>
              <a:t>2</a:t>
            </a:r>
          </a:p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>
                <a:ea typeface="+mn-ea"/>
                <a:cs typeface="+mn-cs"/>
              </a:rPr>
              <a:t>Avantage : </a:t>
            </a:r>
            <a:r>
              <a:rPr lang="fr-FR" sz="2600" b="1" dirty="0">
                <a:solidFill>
                  <a:srgbClr val="00B050"/>
                </a:solidFill>
                <a:ea typeface="+mn-ea"/>
                <a:cs typeface="+mn-cs"/>
              </a:rPr>
              <a:t>disponibilité</a:t>
            </a:r>
            <a:r>
              <a:rPr lang="fr-FR" sz="2600" b="1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fr-FR" sz="2600" b="1" dirty="0">
                <a:solidFill>
                  <a:srgbClr val="00B050"/>
                </a:solidFill>
                <a:ea typeface="+mn-ea"/>
                <a:cs typeface="+mn-cs"/>
              </a:rPr>
              <a:t>des données</a:t>
            </a:r>
          </a:p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>
                <a:ea typeface="+mn-ea"/>
                <a:cs typeface="+mn-cs"/>
              </a:rPr>
              <a:t>Inconvénients : </a:t>
            </a:r>
            <a:r>
              <a:rPr lang="fr-FR" sz="2600" b="1" dirty="0">
                <a:solidFill>
                  <a:srgbClr val="FF0000"/>
                </a:solidFill>
                <a:ea typeface="+mn-ea"/>
                <a:cs typeface="+mn-cs"/>
              </a:rPr>
              <a:t>performance de S,</a:t>
            </a:r>
          </a:p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>
                <a:solidFill>
                  <a:srgbClr val="FF0000"/>
                </a:solidFill>
                <a:ea typeface="+mn-ea"/>
                <a:cs typeface="+mn-cs"/>
              </a:rPr>
              <a:t>		    (N-1) disques non exploités</a:t>
            </a:r>
          </a:p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/>
              <a:t>Tolérance aux pannes : </a:t>
            </a:r>
            <a:r>
              <a:rPr lang="fr-FR" sz="2600" b="1" dirty="0">
                <a:solidFill>
                  <a:srgbClr val="00B0F0"/>
                </a:solidFill>
              </a:rPr>
              <a:t>(N-1) disques</a:t>
            </a:r>
            <a:endParaRPr lang="fr-FR" sz="2600" b="1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21BA92-4803-4F07-88FC-2AD5C95D1DA5}"/>
              </a:ext>
            </a:extLst>
          </p:cNvPr>
          <p:cNvSpPr/>
          <p:nvPr/>
        </p:nvSpPr>
        <p:spPr>
          <a:xfrm>
            <a:off x="155575" y="717550"/>
            <a:ext cx="8880475" cy="5802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72714" name="Image 1">
            <a:extLst>
              <a:ext uri="{FF2B5EF4-FFF2-40B4-BE49-F238E27FC236}">
                <a16:creationId xmlns:a16="http://schemas.microsoft.com/office/drawing/2014/main" id="{84D6056A-21AD-4803-996D-63E9A88E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63" y="1912938"/>
            <a:ext cx="438785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5" name="Image 3">
            <a:extLst>
              <a:ext uri="{FF2B5EF4-FFF2-40B4-BE49-F238E27FC236}">
                <a16:creationId xmlns:a16="http://schemas.microsoft.com/office/drawing/2014/main" id="{F20286DC-F552-4F91-A522-5848C782B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989138"/>
            <a:ext cx="2459038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972BA613-AD2C-4EE3-BE11-A924BD454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7778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RAID 5</a:t>
            </a:r>
            <a:endParaRPr lang="fr-FR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73731" name="Espace réservé du numéro de diapositive 3">
            <a:extLst>
              <a:ext uri="{FF2B5EF4-FFF2-40B4-BE49-F238E27FC236}">
                <a16:creationId xmlns:a16="http://schemas.microsoft.com/office/drawing/2014/main" id="{1DEED75C-2BE4-403F-862C-1AF0CC3707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8B7594-537B-4CA4-92E2-E98BA72A304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73732" name="Espace réservé de la date 2">
            <a:extLst>
              <a:ext uri="{FF2B5EF4-FFF2-40B4-BE49-F238E27FC236}">
                <a16:creationId xmlns:a16="http://schemas.microsoft.com/office/drawing/2014/main" id="{AC63EF33-E485-4DCD-A5FA-5B1AEA5AEB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  <p:sp>
        <p:nvSpPr>
          <p:cNvPr id="73733" name="AutoShape 2" descr="Résultat de recherche d'images pour &quot;raid 0&quot;">
            <a:extLst>
              <a:ext uri="{FF2B5EF4-FFF2-40B4-BE49-F238E27FC236}">
                <a16:creationId xmlns:a16="http://schemas.microsoft.com/office/drawing/2014/main" id="{B4A0F866-F3C6-4824-B04F-6B4FAF2454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fr-FR" sz="1800">
              <a:latin typeface="Arial" panose="020B0604020202020204" pitchFamily="34" charset="0"/>
            </a:endParaRP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1A6AE286-68DC-41FA-984C-42263C681C47}"/>
              </a:ext>
            </a:extLst>
          </p:cNvPr>
          <p:cNvSpPr txBox="1">
            <a:spLocks/>
          </p:cNvSpPr>
          <p:nvPr/>
        </p:nvSpPr>
        <p:spPr bwMode="auto">
          <a:xfrm>
            <a:off x="673100" y="1011238"/>
            <a:ext cx="2674938" cy="804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b="1" dirty="0">
                <a:latin typeface="+mn-lt"/>
                <a:ea typeface="+mn-ea"/>
                <a:cs typeface="+mn-cs"/>
              </a:rPr>
              <a:t>RAID 5 avec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b="1" dirty="0">
                <a:latin typeface="+mn-lt"/>
                <a:ea typeface="+mn-ea"/>
                <a:cs typeface="+mn-cs"/>
              </a:rPr>
              <a:t>3 disques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F9FFD146-E647-4B64-B00B-E0FC739E7ED2}"/>
              </a:ext>
            </a:extLst>
          </p:cNvPr>
          <p:cNvSpPr txBox="1">
            <a:spLocks/>
          </p:cNvSpPr>
          <p:nvPr/>
        </p:nvSpPr>
        <p:spPr bwMode="auto">
          <a:xfrm>
            <a:off x="5148263" y="1011238"/>
            <a:ext cx="3167062" cy="804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b="1" dirty="0">
                <a:latin typeface="+mn-lt"/>
                <a:ea typeface="+mn-ea"/>
                <a:cs typeface="+mn-cs"/>
              </a:rPr>
              <a:t>RAID 5 avec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b="1" dirty="0">
                <a:latin typeface="+mn-lt"/>
                <a:ea typeface="+mn-ea"/>
                <a:cs typeface="+mn-cs"/>
              </a:rPr>
              <a:t>plusieurs disques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E7CDB868-5B17-477A-B90F-C68CD864EF5F}"/>
              </a:ext>
            </a:extLst>
          </p:cNvPr>
          <p:cNvSpPr txBox="1">
            <a:spLocks/>
          </p:cNvSpPr>
          <p:nvPr/>
        </p:nvSpPr>
        <p:spPr bwMode="auto">
          <a:xfrm>
            <a:off x="457200" y="4610100"/>
            <a:ext cx="844550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>
                <a:latin typeface="+mn-lt"/>
                <a:ea typeface="+mn-ea"/>
                <a:cs typeface="+mn-cs"/>
              </a:rPr>
              <a:t>Nb minimum de disques : </a:t>
            </a:r>
            <a:r>
              <a:rPr lang="fr-FR" sz="26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3</a:t>
            </a:r>
          </a:p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>
                <a:latin typeface="+mn-lt"/>
                <a:ea typeface="+mn-ea"/>
                <a:cs typeface="+mn-cs"/>
              </a:rPr>
              <a:t>Avantages : </a:t>
            </a:r>
            <a:r>
              <a:rPr lang="fr-FR" sz="26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performances d’E (RAID 0),</a:t>
            </a:r>
          </a:p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	          disponibilité des données (RAID 1)</a:t>
            </a:r>
          </a:p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>
                <a:latin typeface="+mn-lt"/>
                <a:ea typeface="+mn-ea"/>
                <a:cs typeface="+mn-cs"/>
              </a:rPr>
              <a:t>Inconvénients : </a:t>
            </a:r>
            <a:r>
              <a:rPr lang="fr-FR" sz="2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performance de S dû à la complexité de 		      	     la Fonction de parité</a:t>
            </a:r>
          </a:p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/>
              <a:t>Tolérance aux pannes : </a:t>
            </a:r>
            <a:r>
              <a:rPr lang="fr-FR" sz="2600" b="1" dirty="0">
                <a:solidFill>
                  <a:srgbClr val="00B0F0"/>
                </a:solidFill>
              </a:rPr>
              <a:t>1 disque</a:t>
            </a:r>
            <a:endParaRPr lang="fr-FR" sz="26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EBD26-E3F9-41FD-B6AC-64DE38D1B6C7}"/>
              </a:ext>
            </a:extLst>
          </p:cNvPr>
          <p:cNvSpPr/>
          <p:nvPr/>
        </p:nvSpPr>
        <p:spPr>
          <a:xfrm>
            <a:off x="155575" y="717550"/>
            <a:ext cx="8880475" cy="5802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73738" name="Image 1">
            <a:extLst>
              <a:ext uri="{FF2B5EF4-FFF2-40B4-BE49-F238E27FC236}">
                <a16:creationId xmlns:a16="http://schemas.microsoft.com/office/drawing/2014/main" id="{C294B829-FD88-4F9F-B7C3-C31D7B783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1844675"/>
            <a:ext cx="391953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9" name="Image 2">
            <a:extLst>
              <a:ext uri="{FF2B5EF4-FFF2-40B4-BE49-F238E27FC236}">
                <a16:creationId xmlns:a16="http://schemas.microsoft.com/office/drawing/2014/main" id="{31E554ED-CF4C-4248-A5ED-628614426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916113"/>
            <a:ext cx="3609975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B7F37503-0465-4360-BF59-EB4DDCA7C1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7778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RAID 01</a:t>
            </a:r>
            <a:endParaRPr lang="fr-FR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74755" name="Espace réservé du numéro de diapositive 3">
            <a:extLst>
              <a:ext uri="{FF2B5EF4-FFF2-40B4-BE49-F238E27FC236}">
                <a16:creationId xmlns:a16="http://schemas.microsoft.com/office/drawing/2014/main" id="{D54EA6FF-DA47-49B6-AEC2-524A9F5F64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A5B4C-41FB-4414-B90F-DD803C0B5BC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74756" name="Espace réservé de la date 2">
            <a:extLst>
              <a:ext uri="{FF2B5EF4-FFF2-40B4-BE49-F238E27FC236}">
                <a16:creationId xmlns:a16="http://schemas.microsoft.com/office/drawing/2014/main" id="{BC66B093-CDD1-4EF0-9E61-7E671032E0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  <p:sp>
        <p:nvSpPr>
          <p:cNvPr id="74757" name="AutoShape 2" descr="Résultat de recherche d'images pour &quot;raid 0&quot;">
            <a:extLst>
              <a:ext uri="{FF2B5EF4-FFF2-40B4-BE49-F238E27FC236}">
                <a16:creationId xmlns:a16="http://schemas.microsoft.com/office/drawing/2014/main" id="{FB036348-D760-4AE7-9236-784B2D747D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fr-FR" sz="1800">
              <a:latin typeface="Arial" panose="020B0604020202020204" pitchFamily="34" charset="0"/>
            </a:endParaRP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50AB843-E66F-4DBA-BDED-9FDECC7D3BCB}"/>
              </a:ext>
            </a:extLst>
          </p:cNvPr>
          <p:cNvSpPr txBox="1">
            <a:spLocks/>
          </p:cNvSpPr>
          <p:nvPr/>
        </p:nvSpPr>
        <p:spPr bwMode="auto">
          <a:xfrm>
            <a:off x="2771775" y="1052513"/>
            <a:ext cx="3816350" cy="690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b="1" dirty="0">
                <a:latin typeface="+mn-lt"/>
                <a:ea typeface="+mn-ea"/>
                <a:cs typeface="+mn-cs"/>
              </a:rPr>
              <a:t>RAID 01 avec 4 disques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3E835040-EC00-4122-8BDA-B6C031C7C87C}"/>
              </a:ext>
            </a:extLst>
          </p:cNvPr>
          <p:cNvSpPr txBox="1">
            <a:spLocks/>
          </p:cNvSpPr>
          <p:nvPr/>
        </p:nvSpPr>
        <p:spPr bwMode="auto">
          <a:xfrm>
            <a:off x="611188" y="4911725"/>
            <a:ext cx="7848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>
                <a:latin typeface="+mn-lt"/>
                <a:ea typeface="+mn-ea"/>
                <a:cs typeface="+mn-cs"/>
              </a:rPr>
              <a:t>Nb minimum de disques : </a:t>
            </a:r>
            <a:r>
              <a:rPr lang="fr-FR" sz="2600" b="1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4</a:t>
            </a:r>
          </a:p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>
                <a:latin typeface="+mn-lt"/>
                <a:ea typeface="+mn-ea"/>
                <a:cs typeface="+mn-cs"/>
              </a:rPr>
              <a:t>Avantage : </a:t>
            </a:r>
            <a:r>
              <a:rPr lang="fr-FR" sz="26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disponibilité des données (RAID 1),</a:t>
            </a:r>
          </a:p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	        performance d’E (RAID0)</a:t>
            </a:r>
          </a:p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b="1" dirty="0">
                <a:latin typeface="+mn-lt"/>
                <a:ea typeface="+mn-ea"/>
                <a:cs typeface="+mn-cs"/>
              </a:rPr>
              <a:t>Inconvénient : </a:t>
            </a:r>
            <a:r>
              <a:rPr lang="fr-FR" sz="2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performance de S, beaucoup de disques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E62817-ADE8-4C29-9434-FB7AF1DDDD54}"/>
              </a:ext>
            </a:extLst>
          </p:cNvPr>
          <p:cNvSpPr/>
          <p:nvPr/>
        </p:nvSpPr>
        <p:spPr>
          <a:xfrm>
            <a:off x="155575" y="717550"/>
            <a:ext cx="8880475" cy="5735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74761" name="Image 1">
            <a:extLst>
              <a:ext uri="{FF2B5EF4-FFF2-40B4-BE49-F238E27FC236}">
                <a16:creationId xmlns:a16="http://schemas.microsoft.com/office/drawing/2014/main" id="{BB238B66-3FC7-484F-8560-CACA5AFB5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844675"/>
            <a:ext cx="4535487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597FD96D-5E3C-4BDB-AAA6-04A4F83F5D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7778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RAID 10</a:t>
            </a:r>
            <a:endParaRPr lang="fr-FR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75779" name="Espace réservé du numéro de diapositive 3">
            <a:extLst>
              <a:ext uri="{FF2B5EF4-FFF2-40B4-BE49-F238E27FC236}">
                <a16:creationId xmlns:a16="http://schemas.microsoft.com/office/drawing/2014/main" id="{DB35B034-D312-4C1F-8DA1-E28B4EFB18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62578F-6CD3-43EB-A849-C057185B821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75780" name="Espace réservé de la date 2">
            <a:extLst>
              <a:ext uri="{FF2B5EF4-FFF2-40B4-BE49-F238E27FC236}">
                <a16:creationId xmlns:a16="http://schemas.microsoft.com/office/drawing/2014/main" id="{25FABB2C-FB5F-42A9-A5C5-29EEC6E96B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  <p:sp>
        <p:nvSpPr>
          <p:cNvPr id="75781" name="AutoShape 2" descr="Résultat de recherche d'images pour &quot;raid 0&quot;">
            <a:extLst>
              <a:ext uri="{FF2B5EF4-FFF2-40B4-BE49-F238E27FC236}">
                <a16:creationId xmlns:a16="http://schemas.microsoft.com/office/drawing/2014/main" id="{22589A22-9507-4CD8-997B-F32937C586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fr-FR" sz="1800">
              <a:latin typeface="Arial" panose="020B0604020202020204" pitchFamily="34" charset="0"/>
            </a:endParaRP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8CB1ED5B-B66A-4384-B637-95CE2D3F27F3}"/>
              </a:ext>
            </a:extLst>
          </p:cNvPr>
          <p:cNvSpPr txBox="1">
            <a:spLocks/>
          </p:cNvSpPr>
          <p:nvPr/>
        </p:nvSpPr>
        <p:spPr bwMode="auto">
          <a:xfrm>
            <a:off x="2411413" y="1125538"/>
            <a:ext cx="3889375" cy="690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000" b="1" dirty="0">
                <a:latin typeface="+mn-lt"/>
                <a:ea typeface="+mn-ea"/>
                <a:cs typeface="+mn-cs"/>
              </a:rPr>
              <a:t>RAID 10 avec 4 disques</a:t>
            </a:r>
          </a:p>
        </p:txBody>
      </p:sp>
      <p:sp>
        <p:nvSpPr>
          <p:cNvPr id="75783" name="Sous-titre 2">
            <a:extLst>
              <a:ext uri="{FF2B5EF4-FFF2-40B4-BE49-F238E27FC236}">
                <a16:creationId xmlns:a16="http://schemas.microsoft.com/office/drawing/2014/main" id="{E81D10BF-5430-473B-B6B4-0E46502EA11F}"/>
              </a:ext>
            </a:extLst>
          </p:cNvPr>
          <p:cNvSpPr txBox="1">
            <a:spLocks/>
          </p:cNvSpPr>
          <p:nvPr/>
        </p:nvSpPr>
        <p:spPr bwMode="auto">
          <a:xfrm>
            <a:off x="673100" y="5157788"/>
            <a:ext cx="793115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fr-FR" altLang="fr-FR" sz="2600" b="1"/>
              <a:t>Nb minimum de disques : </a:t>
            </a:r>
            <a:r>
              <a:rPr lang="fr-FR" altLang="fr-FR" sz="2600" b="1">
                <a:solidFill>
                  <a:srgbClr val="00B0F0"/>
                </a:solidFill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fr-FR" altLang="fr-FR" sz="2600" b="1"/>
              <a:t>Avantage : </a:t>
            </a:r>
            <a:r>
              <a:rPr lang="fr-FR" altLang="fr-FR" sz="2600" b="1">
                <a:solidFill>
                  <a:srgbClr val="00B050"/>
                </a:solidFill>
              </a:rPr>
              <a:t>disponibilité des données (RAID 1),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fr-FR" altLang="fr-FR" sz="2600" b="1">
                <a:solidFill>
                  <a:srgbClr val="00B050"/>
                </a:solidFill>
              </a:rPr>
              <a:t>	        performance d’E (RAID0)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fr-FR" altLang="fr-FR" sz="2600" b="1"/>
              <a:t>Inconvénient : </a:t>
            </a:r>
            <a:r>
              <a:rPr lang="fr-FR" altLang="fr-FR" sz="2600" b="1">
                <a:solidFill>
                  <a:srgbClr val="FF0000"/>
                </a:solidFill>
              </a:rPr>
              <a:t>performance de S, beaucoup de disques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965D4C-39AE-4719-AB5D-8F45519233BB}"/>
              </a:ext>
            </a:extLst>
          </p:cNvPr>
          <p:cNvSpPr/>
          <p:nvPr/>
        </p:nvSpPr>
        <p:spPr>
          <a:xfrm>
            <a:off x="155575" y="717550"/>
            <a:ext cx="8880475" cy="5735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75785" name="Image 3">
            <a:extLst>
              <a:ext uri="{FF2B5EF4-FFF2-40B4-BE49-F238E27FC236}">
                <a16:creationId xmlns:a16="http://schemas.microsoft.com/office/drawing/2014/main" id="{B6502082-1938-43A1-8968-22EFAAAAB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19313"/>
            <a:ext cx="4535487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C2AA6C8-4E68-4848-8699-832B608F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341438"/>
            <a:ext cx="8713788" cy="4895850"/>
          </a:xfrm>
          <a:ln>
            <a:solidFill>
              <a:schemeClr val="tx1">
                <a:alpha val="70000"/>
              </a:schemeClr>
            </a:solidFill>
          </a:ln>
        </p:spPr>
        <p:txBody>
          <a:bodyPr rtlCol="0">
            <a:normAutofit/>
          </a:bodyPr>
          <a:lstStyle/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2.1 Configuration matérielle minimale requise</a:t>
            </a:r>
          </a:p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2.2 Optimisation du matériel pour SQL Server</a:t>
            </a:r>
          </a:p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2.3 Système RAID</a:t>
            </a:r>
          </a:p>
          <a:p>
            <a:pPr marL="36000" indent="-514350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000" b="1" dirty="0">
                <a:solidFill>
                  <a:srgbClr val="C00000"/>
                </a:solidFill>
              </a:rPr>
              <a:t>2.4 Choix à l’installation du logiciel</a:t>
            </a:r>
          </a:p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2.5 Modes de licence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DA559E6-4943-4B35-B495-346461EA1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825" y="0"/>
            <a:ext cx="8497888" cy="11969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2. Planification de l’installation</a:t>
            </a:r>
            <a:br>
              <a:rPr lang="fr-FR" b="1" dirty="0">
                <a:latin typeface="+mn-lt"/>
                <a:ea typeface="+mn-ea"/>
                <a:cs typeface="+mn-cs"/>
              </a:rPr>
            </a:br>
            <a:r>
              <a:rPr lang="fr-FR" b="1" dirty="0">
                <a:latin typeface="+mn-lt"/>
                <a:ea typeface="+mn-ea"/>
                <a:cs typeface="+mn-cs"/>
              </a:rPr>
              <a:t>de SQL Server</a:t>
            </a:r>
          </a:p>
        </p:txBody>
      </p:sp>
      <p:sp>
        <p:nvSpPr>
          <p:cNvPr id="76804" name="Espace réservé du numéro de diapositive 3">
            <a:extLst>
              <a:ext uri="{FF2B5EF4-FFF2-40B4-BE49-F238E27FC236}">
                <a16:creationId xmlns:a16="http://schemas.microsoft.com/office/drawing/2014/main" id="{D56ABF22-EEC3-45A1-860C-2538DE0D20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6AED9A-AB95-4B16-9FC2-13382755DA3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76805" name="Espace réservé de la date 2">
            <a:extLst>
              <a:ext uri="{FF2B5EF4-FFF2-40B4-BE49-F238E27FC236}">
                <a16:creationId xmlns:a16="http://schemas.microsoft.com/office/drawing/2014/main" id="{75C191B7-0C4B-4213-82CA-3D64A1F260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u contenu 4">
            <a:extLst>
              <a:ext uri="{FF2B5EF4-FFF2-40B4-BE49-F238E27FC236}">
                <a16:creationId xmlns:a16="http://schemas.microsoft.com/office/drawing/2014/main" id="{B10A549B-DABE-4B74-95C8-521B7B65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981075"/>
            <a:ext cx="7783513" cy="532765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34925" indent="0" defTabSz="358775" eaLnBrk="1" hangingPunct="1">
              <a:buFontTx/>
              <a:buChar char="-"/>
            </a:pPr>
            <a:r>
              <a:rPr lang="fr-FR" altLang="fr-FR" sz="3600"/>
              <a:t> Mode de licence</a:t>
            </a:r>
          </a:p>
          <a:p>
            <a:pPr marL="34925" indent="0" defTabSz="358775" eaLnBrk="1" hangingPunct="1">
              <a:buFontTx/>
              <a:buChar char="-"/>
            </a:pPr>
            <a:r>
              <a:rPr lang="fr-FR" altLang="fr-FR" sz="3600"/>
              <a:t> Contexte de sécurité des comptes de service</a:t>
            </a:r>
          </a:p>
          <a:p>
            <a:pPr marL="34925" indent="0" defTabSz="358775" eaLnBrk="1" hangingPunct="1">
              <a:buFontTx/>
              <a:buChar char="-"/>
            </a:pPr>
            <a:r>
              <a:rPr lang="fr-FR" altLang="fr-FR" sz="3600"/>
              <a:t> Utilisation d’instances multiples et d’instances nommées de SQL Server</a:t>
            </a:r>
          </a:p>
          <a:p>
            <a:pPr marL="34925" indent="0" defTabSz="358775" eaLnBrk="1" hangingPunct="1">
              <a:buFontTx/>
              <a:buChar char="-"/>
            </a:pPr>
            <a:r>
              <a:rPr lang="fr-FR" altLang="fr-FR" sz="3600"/>
              <a:t> Un mécanisme de sécurité</a:t>
            </a:r>
          </a:p>
          <a:p>
            <a:pPr marL="34925" indent="0" defTabSz="358775" eaLnBrk="1" hangingPunct="1">
              <a:buFontTx/>
              <a:buChar char="-"/>
            </a:pPr>
            <a:r>
              <a:rPr lang="fr-FR" altLang="fr-FR" sz="3600"/>
              <a:t> Classements et règles de tri SQL Server</a:t>
            </a:r>
          </a:p>
          <a:p>
            <a:pPr marL="34925" indent="0" defTabSz="358775" eaLnBrk="1" hangingPunct="1">
              <a:buFontTx/>
              <a:buChar char="-"/>
            </a:pPr>
            <a:r>
              <a:rPr lang="fr-FR" altLang="fr-FR" sz="3600"/>
              <a:t> Bibliothèques réseau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C9896B8-EF7C-4F3D-9F34-42820D802A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30175"/>
            <a:ext cx="8229600" cy="706438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2.4 Choix à l’installation du logiciel</a:t>
            </a:r>
          </a:p>
        </p:txBody>
      </p:sp>
      <p:sp>
        <p:nvSpPr>
          <p:cNvPr id="77828" name="Espace réservé du numéro de diapositive 3">
            <a:extLst>
              <a:ext uri="{FF2B5EF4-FFF2-40B4-BE49-F238E27FC236}">
                <a16:creationId xmlns:a16="http://schemas.microsoft.com/office/drawing/2014/main" id="{1732436A-09D8-4679-ABE6-666A0E4C6A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ED5079-3348-4ED3-806C-1A26D99CB0A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77829" name="Espace réservé de la date 2">
            <a:extLst>
              <a:ext uri="{FF2B5EF4-FFF2-40B4-BE49-F238E27FC236}">
                <a16:creationId xmlns:a16="http://schemas.microsoft.com/office/drawing/2014/main" id="{8491FE1D-0794-45B5-A736-43CCA49F12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3AB45E6-AC86-43EC-BA53-0696651F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341438"/>
            <a:ext cx="8713788" cy="4895850"/>
          </a:xfrm>
          <a:ln>
            <a:solidFill>
              <a:schemeClr val="tx1">
                <a:alpha val="70000"/>
              </a:schemeClr>
            </a:solidFill>
          </a:ln>
        </p:spPr>
        <p:txBody>
          <a:bodyPr rtlCol="0">
            <a:normAutofit/>
          </a:bodyPr>
          <a:lstStyle/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2.1 Configuration matérielle minimale requise</a:t>
            </a:r>
          </a:p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2.2 Optimisation du matériel pour SQL Server</a:t>
            </a:r>
          </a:p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2.3 Système RAID</a:t>
            </a:r>
          </a:p>
          <a:p>
            <a:pPr marL="360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600" dirty="0"/>
              <a:t>2.4 Choix à l’installation du logiciel</a:t>
            </a:r>
          </a:p>
          <a:p>
            <a:pPr marL="36000" indent="-514350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4000" b="1" dirty="0">
                <a:solidFill>
                  <a:srgbClr val="C00000"/>
                </a:solidFill>
              </a:rPr>
              <a:t>2.5 Modes de licence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4BCAEAC-8C09-4083-B3EA-609E22A78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825" y="0"/>
            <a:ext cx="8497888" cy="1196975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>
                <a:latin typeface="+mn-lt"/>
                <a:ea typeface="+mn-ea"/>
                <a:cs typeface="+mn-cs"/>
              </a:rPr>
              <a:t>2. Planification de l’installation</a:t>
            </a:r>
            <a:br>
              <a:rPr lang="fr-FR" b="1" dirty="0">
                <a:latin typeface="+mn-lt"/>
                <a:ea typeface="+mn-ea"/>
                <a:cs typeface="+mn-cs"/>
              </a:rPr>
            </a:br>
            <a:r>
              <a:rPr lang="fr-FR" b="1" dirty="0">
                <a:latin typeface="+mn-lt"/>
                <a:ea typeface="+mn-ea"/>
                <a:cs typeface="+mn-cs"/>
              </a:rPr>
              <a:t>de SQL Server</a:t>
            </a:r>
          </a:p>
        </p:txBody>
      </p:sp>
      <p:sp>
        <p:nvSpPr>
          <p:cNvPr id="78852" name="Espace réservé du numéro de diapositive 3">
            <a:extLst>
              <a:ext uri="{FF2B5EF4-FFF2-40B4-BE49-F238E27FC236}">
                <a16:creationId xmlns:a16="http://schemas.microsoft.com/office/drawing/2014/main" id="{462140ED-E140-4F60-B89C-7783F0EF0E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A7E616-BAC1-4A67-A26D-AE81439C06B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78853" name="Espace réservé de la date 2">
            <a:extLst>
              <a:ext uri="{FF2B5EF4-FFF2-40B4-BE49-F238E27FC236}">
                <a16:creationId xmlns:a16="http://schemas.microsoft.com/office/drawing/2014/main" id="{EA9BB8A6-5CFD-4A3C-84AF-0290DA7926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u contenu 4">
            <a:extLst>
              <a:ext uri="{FF2B5EF4-FFF2-40B4-BE49-F238E27FC236}">
                <a16:creationId xmlns:a16="http://schemas.microsoft.com/office/drawing/2014/main" id="{FC15A1F5-A5EF-4703-9817-5CEB08039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40067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fr-FR" sz="3400" b="1">
                <a:solidFill>
                  <a:srgbClr val="C00000"/>
                </a:solidFill>
              </a:rPr>
              <a:t>Licence par processeur</a:t>
            </a:r>
          </a:p>
          <a:p>
            <a:pPr marL="611188" lvl="1" indent="-179388" algn="just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‐"/>
            </a:pPr>
            <a:r>
              <a:rPr lang="en-US" altLang="fr-FR" b="1">
                <a:cs typeface="Times New Roman" panose="02020603050405020304" pitchFamily="18" charset="0"/>
              </a:rPr>
              <a:t>Licence</a:t>
            </a:r>
            <a:r>
              <a:rPr lang="en-US" altLang="fr-FR">
                <a:cs typeface="Times New Roman" panose="02020603050405020304" pitchFamily="18" charset="0"/>
              </a:rPr>
              <a:t> acquise pour </a:t>
            </a:r>
            <a:r>
              <a:rPr lang="en-US" altLang="fr-FR" b="1">
                <a:cs typeface="Times New Roman" panose="02020603050405020304" pitchFamily="18" charset="0"/>
              </a:rPr>
              <a:t>chaque processeur </a:t>
            </a:r>
            <a:r>
              <a:rPr lang="en-US" altLang="fr-FR">
                <a:cs typeface="Times New Roman" panose="02020603050405020304" pitchFamily="18" charset="0"/>
              </a:rPr>
              <a:t>exécutant SQL Server,</a:t>
            </a:r>
            <a:endParaRPr lang="en-US" altLang="fr-FR"/>
          </a:p>
          <a:p>
            <a:pPr marL="611188" lvl="1" indent="-179388" algn="just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‐"/>
            </a:pPr>
            <a:r>
              <a:rPr lang="en-US" altLang="fr-FR" b="1"/>
              <a:t>Nombre illimité </a:t>
            </a:r>
            <a:r>
              <a:rPr lang="en-US" altLang="fr-FR"/>
              <a:t>d'utilisateurs autorisés à se connecter à partir d'un réseau local ou d'un réseau étendu.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fr-FR" sz="3400" b="1">
                <a:solidFill>
                  <a:srgbClr val="C00000"/>
                </a:solidFill>
              </a:rPr>
              <a:t>Licence par siège</a:t>
            </a:r>
          </a:p>
          <a:p>
            <a:pPr marL="611188" lvl="1" indent="-179388" algn="just" eaLnBrk="1" hangingPunct="1">
              <a:lnSpc>
                <a:spcPct val="120000"/>
              </a:lnSpc>
              <a:spcBef>
                <a:spcPct val="0"/>
              </a:spcBef>
              <a:buFont typeface="Calibri" panose="020F0502020204030204" pitchFamily="34" charset="0"/>
              <a:buChar char="‐"/>
            </a:pPr>
            <a:r>
              <a:rPr lang="en-US" altLang="fr-FR" b="1">
                <a:cs typeface="Times New Roman" panose="02020603050405020304" pitchFamily="18" charset="0"/>
              </a:rPr>
              <a:t>Licence</a:t>
            </a:r>
            <a:r>
              <a:rPr lang="en-US" altLang="fr-FR">
                <a:cs typeface="Times New Roman" panose="02020603050405020304" pitchFamily="18" charset="0"/>
              </a:rPr>
              <a:t> par </a:t>
            </a:r>
            <a:r>
              <a:rPr lang="en-US" altLang="fr-FR" b="1">
                <a:cs typeface="Times New Roman" panose="02020603050405020304" pitchFamily="18" charset="0"/>
              </a:rPr>
              <a:t>siège acquise </a:t>
            </a:r>
            <a:r>
              <a:rPr lang="en-US" altLang="fr-FR">
                <a:cs typeface="Times New Roman" panose="02020603050405020304" pitchFamily="18" charset="0"/>
              </a:rPr>
              <a:t>pour chaque serveur SQL Server et licence d'accès client acquise </a:t>
            </a:r>
            <a:r>
              <a:rPr lang="fr-FR" altLang="fr-FR">
                <a:cs typeface="Times New Roman" panose="02020603050405020304" pitchFamily="18" charset="0"/>
              </a:rPr>
              <a:t>pour chaque station de travail qui se connecte à une instance de SQL Server.</a:t>
            </a:r>
            <a:endParaRPr lang="en-US" altLang="fr-FR">
              <a:cs typeface="Times New Roman" panose="02020603050405020304" pitchFamily="18" charset="0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D2D8B505-2544-40B8-BAA7-F441C4978D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1438"/>
            <a:ext cx="8229600" cy="836612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2.5 Modes de licence</a:t>
            </a:r>
          </a:p>
        </p:txBody>
      </p:sp>
      <p:sp>
        <p:nvSpPr>
          <p:cNvPr id="79876" name="Espace réservé du numéro de diapositive 3">
            <a:extLst>
              <a:ext uri="{FF2B5EF4-FFF2-40B4-BE49-F238E27FC236}">
                <a16:creationId xmlns:a16="http://schemas.microsoft.com/office/drawing/2014/main" id="{930EC789-0135-4B1F-B841-2E00A6B9B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CA875D-39D8-4F07-9B51-AC68AF3EFAC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79877" name="Espace réservé de la date 2">
            <a:extLst>
              <a:ext uri="{FF2B5EF4-FFF2-40B4-BE49-F238E27FC236}">
                <a16:creationId xmlns:a16="http://schemas.microsoft.com/office/drawing/2014/main" id="{9A0E093E-8BA1-41BE-AC90-B5E69735B7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5EFC9A7-B59A-494B-B8D9-699D6C61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143000"/>
            <a:ext cx="8316913" cy="5141913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36000" rIns="36000" bIns="36000" rtlCol="0">
            <a:normAutofit lnSpcReduction="10000"/>
          </a:bodyPr>
          <a:lstStyle/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b="1" dirty="0"/>
              <a:t>Application cliente :</a:t>
            </a:r>
          </a:p>
          <a:p>
            <a:pPr marL="720000" lvl="1" indent="-180000" algn="just" eaLnBrk="1" fontAlgn="auto" hangingPunct="1">
              <a:lnSpc>
                <a:spcPct val="120000"/>
              </a:lnSpc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Exécute les instructions T-SQL et reçoit les résultats</a:t>
            </a:r>
          </a:p>
          <a:p>
            <a:pPr marL="720000" lvl="1" indent="-180000" algn="just" eaLnBrk="1" fontAlgn="auto" hangingPunct="1">
              <a:lnSpc>
                <a:spcPct val="120000"/>
              </a:lnSpc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Ne connait pas les protocoles réseaux utilisés pour la communication,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b="1" dirty="0"/>
              <a:t>API de la BD (OLE DB, OBDC) :</a:t>
            </a:r>
          </a:p>
          <a:p>
            <a:pPr marL="720000" lvl="1" indent="-180000" algn="just" eaLnBrk="1" fontAlgn="auto" hangingPunct="1">
              <a:lnSpc>
                <a:spcPct val="120000"/>
              </a:lnSpc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Utilisent un fournisseur, un pilote ou une bibliothèque de liaisons dynamiques (DLL) pour transmettre les requêtes T-SQL et recevoir le résultat.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776C62E-7D54-4565-A78B-EBDE1A7E9F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625" y="142875"/>
            <a:ext cx="8229600" cy="1125538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/>
              <a:t>1.1 Présentation de SQL Server (suite) </a:t>
            </a:r>
            <a:r>
              <a:rPr lang="fr-FR" sz="4000" b="1" i="1" dirty="0">
                <a:solidFill>
                  <a:srgbClr val="C00000"/>
                </a:solidFill>
              </a:rPr>
              <a:t>Composantes Client</a:t>
            </a:r>
            <a:endParaRPr lang="fr-FR" sz="4000" b="1" i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40" name="Espace réservé du numéro de diapositive 3">
            <a:extLst>
              <a:ext uri="{FF2B5EF4-FFF2-40B4-BE49-F238E27FC236}">
                <a16:creationId xmlns:a16="http://schemas.microsoft.com/office/drawing/2014/main" id="{760D983E-632E-4C1A-A17B-9F79D7CB3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DA0A81-4481-400F-A3BF-72301C8FA9BB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4341" name="Espace réservé de la date 2">
            <a:extLst>
              <a:ext uri="{FF2B5EF4-FFF2-40B4-BE49-F238E27FC236}">
                <a16:creationId xmlns:a16="http://schemas.microsoft.com/office/drawing/2014/main" id="{7F8F73B7-1F22-4492-BB79-AB6B6284E4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ce réservé du contenu 4">
            <a:extLst>
              <a:ext uri="{FF2B5EF4-FFF2-40B4-BE49-F238E27FC236}">
                <a16:creationId xmlns:a16="http://schemas.microsoft.com/office/drawing/2014/main" id="{4951F30B-977B-4189-90AD-E05F49C9B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549275"/>
            <a:ext cx="8713788" cy="5903913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0" indent="-514350" algn="just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400" b="1">
                <a:solidFill>
                  <a:srgbClr val="C00000"/>
                </a:solidFill>
              </a:rPr>
              <a:t>3.1 Mode de stockage des données</a:t>
            </a:r>
          </a:p>
          <a:p>
            <a:pPr marL="0" indent="-514350" algn="just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3.2 Processus de création d’une BD</a:t>
            </a:r>
          </a:p>
          <a:p>
            <a:pPr marL="0" indent="-514350" algn="just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3.3 </a:t>
            </a:r>
            <a:r>
              <a:rPr lang="fr-FR" altLang="fr-FR" sz="3000">
                <a:cs typeface="Times New Roman" panose="02020603050405020304" pitchFamily="18" charset="0"/>
              </a:rPr>
              <a:t>Définition des options lors de la création d'une BD</a:t>
            </a:r>
            <a:endParaRPr lang="en-GB" altLang="fr-FR" sz="3000">
              <a:cs typeface="Times New Roman" panose="02020603050405020304" pitchFamily="18" charset="0"/>
            </a:endParaRPr>
          </a:p>
          <a:p>
            <a:pPr marL="0" indent="-514350" algn="just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3.4 </a:t>
            </a:r>
            <a:r>
              <a:rPr lang="fr-FR" altLang="fr-FR" sz="3000">
                <a:cs typeface="Times New Roman" panose="02020603050405020304" pitchFamily="18" charset="0"/>
              </a:rPr>
              <a:t>Gestion de la croissance des fichiers journaux et de données</a:t>
            </a:r>
          </a:p>
          <a:p>
            <a:pPr marL="0" indent="-514350" algn="just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3.5 </a:t>
            </a:r>
            <a:r>
              <a:rPr lang="fr-FR" altLang="fr-FR" sz="3000">
                <a:cs typeface="Times New Roman" panose="02020603050405020304" pitchFamily="18" charset="0"/>
              </a:rPr>
              <a:t>Compactage automatique d’une BD</a:t>
            </a:r>
          </a:p>
          <a:p>
            <a:pPr marL="0" indent="-514350" algn="just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3.6 </a:t>
            </a:r>
            <a:r>
              <a:rPr lang="fr-FR" altLang="fr-FR" sz="3000">
                <a:cs typeface="Times New Roman" panose="02020603050405020304" pitchFamily="18" charset="0"/>
              </a:rPr>
              <a:t>Compactage manuel d’une BD</a:t>
            </a:r>
          </a:p>
          <a:p>
            <a:pPr marL="0" indent="-514350" algn="just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3.7 </a:t>
            </a:r>
            <a:r>
              <a:rPr lang="fr-FR" altLang="fr-FR" sz="3000">
                <a:cs typeface="Times New Roman" panose="02020603050405020304" pitchFamily="18" charset="0"/>
              </a:rPr>
              <a:t>Compactage des fichiers journaux de transactions</a:t>
            </a:r>
          </a:p>
          <a:p>
            <a:pPr marL="0" indent="-514350" algn="just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3.8 </a:t>
            </a:r>
            <a:r>
              <a:rPr lang="fr-FR" altLang="fr-FR" sz="3000">
                <a:cs typeface="Times New Roman" panose="02020603050405020304" pitchFamily="18" charset="0"/>
              </a:rPr>
              <a:t>Suppression d’une BD</a:t>
            </a:r>
          </a:p>
          <a:p>
            <a:pPr marL="0" indent="-514350" algn="just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3.9 </a:t>
            </a:r>
            <a:r>
              <a:rPr lang="fr-FR" altLang="fr-FR" sz="3000">
                <a:cs typeface="Times New Roman" panose="02020603050405020304" pitchFamily="18" charset="0"/>
              </a:rPr>
              <a:t>Emplacement des fichiers et journaux de BD</a:t>
            </a:r>
          </a:p>
          <a:p>
            <a:pPr marL="0" indent="-514350" algn="just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3.10 </a:t>
            </a:r>
            <a:r>
              <a:rPr lang="fr-FR" altLang="fr-FR" sz="3000">
                <a:cs typeface="Times New Roman" panose="02020603050405020304" pitchFamily="18" charset="0"/>
              </a:rPr>
              <a:t>Optimisation d’une BD à l’aide d’une solution RAID matérielle</a:t>
            </a:r>
          </a:p>
          <a:p>
            <a:pPr marL="0" indent="-514350" algn="just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3.11 </a:t>
            </a:r>
            <a:r>
              <a:rPr lang="fr-FR" altLang="fr-FR" sz="3000">
                <a:cs typeface="Times New Roman" panose="02020603050405020304" pitchFamily="18" charset="0"/>
              </a:rPr>
              <a:t>Optimisation d’une BD à l’aide de groupes de fichiers</a:t>
            </a:r>
          </a:p>
          <a:p>
            <a:pPr marL="0" indent="-514350" algn="just" eaLnBrk="1" hangingPunct="1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3.12 </a:t>
            </a:r>
            <a:r>
              <a:rPr lang="fr-FR" altLang="fr-FR" sz="3000">
                <a:cs typeface="Times New Roman" panose="02020603050405020304" pitchFamily="18" charset="0"/>
              </a:rPr>
              <a:t>Planification de la capacité</a:t>
            </a:r>
            <a:endParaRPr lang="fr-FR" altLang="fr-FR" sz="300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E0CDD5D4-27D7-4338-B280-6AF2F71560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49275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3. Gestion des fichiers de BD</a:t>
            </a:r>
          </a:p>
        </p:txBody>
      </p:sp>
      <p:sp>
        <p:nvSpPr>
          <p:cNvPr id="80900" name="Espace réservé du numéro de diapositive 3">
            <a:extLst>
              <a:ext uri="{FF2B5EF4-FFF2-40B4-BE49-F238E27FC236}">
                <a16:creationId xmlns:a16="http://schemas.microsoft.com/office/drawing/2014/main" id="{089EE45B-2039-4B0D-9D2D-FF228A6B49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DD0423-D3AC-4D63-B475-247A3C5EAFFE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0901" name="Espace réservé de la date 2">
            <a:extLst>
              <a:ext uri="{FF2B5EF4-FFF2-40B4-BE49-F238E27FC236}">
                <a16:creationId xmlns:a16="http://schemas.microsoft.com/office/drawing/2014/main" id="{436FED0C-7324-497F-A7E0-4A9330FE36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823B09A-AF1C-4D0B-B85B-A406902D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5175"/>
            <a:ext cx="8147050" cy="5592763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36000" rIns="36000" bIns="36000" rtlCol="0">
            <a:normAutofit/>
          </a:bodyPr>
          <a:lstStyle/>
          <a:p>
            <a:pPr marL="0" indent="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</a:t>
            </a:r>
            <a:r>
              <a:rPr lang="fr-FR" b="1" dirty="0"/>
              <a:t>Toutes les BD possèdent :</a:t>
            </a:r>
          </a:p>
          <a:p>
            <a:pPr marL="260350" lvl="1" indent="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un fichier de données principal (</a:t>
            </a:r>
            <a:r>
              <a:rPr lang="fr-FR" b="1" dirty="0">
                <a:solidFill>
                  <a:srgbClr val="C00000"/>
                </a:solidFill>
              </a:rPr>
              <a:t>.</a:t>
            </a:r>
            <a:r>
              <a:rPr lang="fr-FR" b="1" dirty="0" err="1">
                <a:solidFill>
                  <a:srgbClr val="C00000"/>
                </a:solidFill>
              </a:rPr>
              <a:t>mdf</a:t>
            </a:r>
            <a:r>
              <a:rPr lang="fr-FR" dirty="0"/>
              <a:t>),</a:t>
            </a:r>
          </a:p>
          <a:p>
            <a:pPr marL="260350" lvl="1" indent="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un ou plusieurs fichiers journaux (</a:t>
            </a:r>
            <a:r>
              <a:rPr lang="fr-FR" b="1" dirty="0">
                <a:solidFill>
                  <a:srgbClr val="C00000"/>
                </a:solidFill>
              </a:rPr>
              <a:t>.</a:t>
            </a:r>
            <a:r>
              <a:rPr lang="fr-FR" b="1" dirty="0" err="1">
                <a:solidFill>
                  <a:srgbClr val="C00000"/>
                </a:solidFill>
              </a:rPr>
              <a:t>ldf</a:t>
            </a:r>
            <a:r>
              <a:rPr lang="fr-FR" dirty="0"/>
              <a:t>),</a:t>
            </a:r>
          </a:p>
          <a:p>
            <a:pPr marL="260350" lvl="1" indent="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peut comporter des fichiers data secondaires (</a:t>
            </a:r>
            <a:r>
              <a:rPr lang="fr-FR" b="1" dirty="0">
                <a:solidFill>
                  <a:srgbClr val="C00000"/>
                </a:solidFill>
              </a:rPr>
              <a:t>.</a:t>
            </a:r>
            <a:r>
              <a:rPr lang="fr-FR" b="1" dirty="0" err="1">
                <a:solidFill>
                  <a:srgbClr val="C00000"/>
                </a:solidFill>
              </a:rPr>
              <a:t>ndf</a:t>
            </a:r>
            <a:r>
              <a:rPr lang="fr-FR" dirty="0"/>
              <a:t>)</a:t>
            </a:r>
          </a:p>
          <a:p>
            <a:pPr marL="0" indent="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</a:t>
            </a:r>
            <a:r>
              <a:rPr lang="fr-FR" b="1" dirty="0"/>
              <a:t>Ces fichiers physiques ont à la fois :</a:t>
            </a:r>
          </a:p>
          <a:p>
            <a:pPr marL="400050" lvl="1" indent="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des </a:t>
            </a:r>
            <a:r>
              <a:rPr lang="fr-FR" b="1" dirty="0"/>
              <a:t>noms de fichiers de SE (physiques),</a:t>
            </a:r>
          </a:p>
          <a:p>
            <a:pPr marL="400050" lvl="1" indent="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b="1" dirty="0"/>
              <a:t> </a:t>
            </a:r>
            <a:r>
              <a:rPr lang="fr-FR" dirty="0"/>
              <a:t>des </a:t>
            </a:r>
            <a:r>
              <a:rPr lang="fr-FR" b="1" dirty="0"/>
              <a:t>noms de fichiers logiques</a:t>
            </a:r>
            <a:r>
              <a:rPr lang="fr-FR" dirty="0"/>
              <a:t> qui peuvent être utilisés dans les instructions T-SQL</a:t>
            </a:r>
          </a:p>
          <a:p>
            <a:pPr marL="0" indent="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</a:t>
            </a:r>
            <a:r>
              <a:rPr lang="fr-FR" b="1" dirty="0"/>
              <a:t>L’emplacement par défaut est :</a:t>
            </a:r>
          </a:p>
          <a:p>
            <a:pPr marL="180000" indent="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b="1" i="1" dirty="0"/>
              <a:t>C:\Program </a:t>
            </a:r>
            <a:r>
              <a:rPr lang="fr-FR" sz="2800" b="1" i="1" dirty="0" err="1"/>
              <a:t>Files\Microsoft</a:t>
            </a:r>
            <a:r>
              <a:rPr lang="fr-FR" sz="2800" b="1" i="1" dirty="0"/>
              <a:t> SQL Server\MSSQL\Data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E6C2C0C2-23FB-4A29-AE2F-6B8BCA3E6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9215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3.1 Mode stockage des données</a:t>
            </a:r>
          </a:p>
        </p:txBody>
      </p:sp>
      <p:sp>
        <p:nvSpPr>
          <p:cNvPr id="81924" name="Espace réservé du numéro de diapositive 3">
            <a:extLst>
              <a:ext uri="{FF2B5EF4-FFF2-40B4-BE49-F238E27FC236}">
                <a16:creationId xmlns:a16="http://schemas.microsoft.com/office/drawing/2014/main" id="{3CBA4A6A-0F5D-4BBC-8F78-58312E214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D11E15-75D6-4FD6-AFBE-BF3B14D68E0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1925" name="Espace réservé de la date 2">
            <a:extLst>
              <a:ext uri="{FF2B5EF4-FFF2-40B4-BE49-F238E27FC236}">
                <a16:creationId xmlns:a16="http://schemas.microsoft.com/office/drawing/2014/main" id="{AEF62FA5-02BC-43C8-B15E-C80ED4C66B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ce réservé du contenu 4">
            <a:extLst>
              <a:ext uri="{FF2B5EF4-FFF2-40B4-BE49-F238E27FC236}">
                <a16:creationId xmlns:a16="http://schemas.microsoft.com/office/drawing/2014/main" id="{33C726B3-FE0B-4637-A934-EADFFD699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63" y="1052513"/>
            <a:ext cx="7858125" cy="496887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179388" indent="-107950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/>
              <a:t> BD créée </a:t>
            </a:r>
            <a:r>
              <a:rPr lang="fr-FR" altLang="fr-FR" sz="3000">
                <a:sym typeface="Wingdings" panose="05000000000000000000" pitchFamily="2" charset="2"/>
              </a:rPr>
              <a:t> 1 </a:t>
            </a:r>
            <a:r>
              <a:rPr lang="fr-FR" altLang="fr-FR" sz="3000"/>
              <a:t>copie de </a:t>
            </a:r>
            <a:r>
              <a:rPr lang="fr-FR" altLang="fr-FR" sz="3000" b="1"/>
              <a:t>model</a:t>
            </a:r>
            <a:r>
              <a:rPr lang="fr-FR" altLang="fr-FR" sz="3000"/>
              <a:t> copiée dans la BD</a:t>
            </a:r>
          </a:p>
          <a:p>
            <a:pPr marL="179388" indent="-107950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/>
              <a:t> les données sont stockées dans des </a:t>
            </a:r>
            <a:r>
              <a:rPr lang="fr-FR" altLang="fr-FR" sz="3000" b="1"/>
              <a:t>pages</a:t>
            </a:r>
            <a:r>
              <a:rPr lang="fr-FR" altLang="fr-FR" sz="3000"/>
              <a:t>,</a:t>
            </a:r>
          </a:p>
          <a:p>
            <a:pPr marL="179388" indent="-107950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/>
              <a:t> </a:t>
            </a:r>
            <a:r>
              <a:rPr lang="fr-FR" altLang="fr-FR" sz="3000" b="1"/>
              <a:t>page</a:t>
            </a:r>
            <a:r>
              <a:rPr lang="fr-FR" altLang="fr-FR" sz="3000"/>
              <a:t> : </a:t>
            </a:r>
            <a:r>
              <a:rPr lang="fr-FR" altLang="fr-FR" sz="3000" b="1">
                <a:solidFill>
                  <a:srgbClr val="FF0000"/>
                </a:solidFill>
              </a:rPr>
              <a:t>l’unité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de travail de SQL Server</a:t>
            </a:r>
          </a:p>
          <a:p>
            <a:pPr marL="179388" indent="-107950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/>
              <a:t> </a:t>
            </a:r>
            <a:r>
              <a:rPr lang="fr-FR" altLang="fr-FR" sz="3000" b="1" i="1"/>
              <a:t>page</a:t>
            </a:r>
            <a:r>
              <a:rPr lang="fr-FR" altLang="fr-FR" sz="3000"/>
              <a:t> : bloc d’espace disque contigu de 8 KO</a:t>
            </a:r>
            <a:endParaRPr lang="fr-FR" altLang="fr-FR" sz="3000" b="1"/>
          </a:p>
          <a:p>
            <a:pPr marL="179388" indent="-107950" algn="just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 sz="3000">
                <a:sym typeface="Wingdings" panose="05000000000000000000" pitchFamily="2" charset="2"/>
              </a:rPr>
              <a:t> </a:t>
            </a:r>
            <a:r>
              <a:rPr lang="fr-FR" altLang="fr-FR" sz="3000">
                <a:solidFill>
                  <a:srgbClr val="C00000"/>
                </a:solidFill>
                <a:sym typeface="Wingdings" panose="05000000000000000000" pitchFamily="2" charset="2"/>
              </a:rPr>
              <a:t>Une BD peut stocker 128 pages par Mo</a:t>
            </a:r>
          </a:p>
          <a:p>
            <a:pPr marL="179388" indent="-107950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000">
                <a:sym typeface="Wingdings" panose="05000000000000000000" pitchFamily="2" charset="2"/>
              </a:rPr>
              <a:t> </a:t>
            </a:r>
            <a:r>
              <a:rPr lang="fr-FR" altLang="fr-FR" sz="3000" b="1">
                <a:sym typeface="Wingdings" panose="05000000000000000000" pitchFamily="2" charset="2"/>
              </a:rPr>
              <a:t>8060 octets </a:t>
            </a:r>
            <a:r>
              <a:rPr lang="fr-FR" altLang="fr-FR" sz="3000">
                <a:sym typeface="Wingdings" panose="05000000000000000000" pitchFamily="2" charset="2"/>
              </a:rPr>
              <a:t>de données au maximum par ligne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163A1D5-7C89-4FC8-BA60-AFDFA9810E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388" y="0"/>
            <a:ext cx="8507412" cy="765175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3.1 Mode stockage des données (suite)</a:t>
            </a:r>
          </a:p>
        </p:txBody>
      </p:sp>
      <p:sp>
        <p:nvSpPr>
          <p:cNvPr id="82948" name="Espace réservé du numéro de diapositive 3">
            <a:extLst>
              <a:ext uri="{FF2B5EF4-FFF2-40B4-BE49-F238E27FC236}">
                <a16:creationId xmlns:a16="http://schemas.microsoft.com/office/drawing/2014/main" id="{624B3EA0-473F-4342-8CDA-94567C5EB0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7FF28B-4BFC-43C7-9832-5B48B6FA8200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2949" name="Espace réservé de la date 2">
            <a:extLst>
              <a:ext uri="{FF2B5EF4-FFF2-40B4-BE49-F238E27FC236}">
                <a16:creationId xmlns:a16="http://schemas.microsoft.com/office/drawing/2014/main" id="{36913096-0D3E-4B0C-A18F-854B95E1DE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u contenu 4">
            <a:extLst>
              <a:ext uri="{FF2B5EF4-FFF2-40B4-BE49-F238E27FC236}">
                <a16:creationId xmlns:a16="http://schemas.microsoft.com/office/drawing/2014/main" id="{4C62D89E-212B-46B0-8E61-6F3653EC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63" y="981075"/>
            <a:ext cx="7572375" cy="518477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179388" indent="-107950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  <a:defRPr/>
            </a:pPr>
            <a:r>
              <a:rPr lang="fr-FR" altLang="fr-FR" sz="3000" b="1" dirty="0">
                <a:sym typeface="Wingdings" panose="05000000000000000000" pitchFamily="2" charset="2"/>
              </a:rPr>
              <a:t> Stockage des tables et index :</a:t>
            </a:r>
          </a:p>
          <a:p>
            <a:pPr marL="71438" indent="0" algn="just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dirty="0">
                <a:sym typeface="Wingdings" panose="05000000000000000000" pitchFamily="2" charset="2"/>
              </a:rPr>
              <a:t>	</a:t>
            </a:r>
            <a:r>
              <a:rPr lang="fr-FR" altLang="fr-FR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8 pages </a:t>
            </a:r>
            <a:r>
              <a:rPr lang="fr-FR" altLang="fr-FR" sz="3000" dirty="0">
                <a:sym typeface="Wingdings" panose="05000000000000000000" pitchFamily="2" charset="2"/>
              </a:rPr>
              <a:t>contiguës (64 Ko)</a:t>
            </a:r>
          </a:p>
          <a:p>
            <a:pPr marL="179388" indent="-107950" algn="just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dirty="0">
                <a:sym typeface="Wingdings" panose="05000000000000000000" pitchFamily="2" charset="2"/>
              </a:rPr>
              <a:t> Une BD comporte 16 extensions par Mo</a:t>
            </a:r>
          </a:p>
          <a:p>
            <a:pPr marL="179388" indent="-107950" algn="just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dirty="0">
                <a:sym typeface="Wingdings" panose="05000000000000000000" pitchFamily="2" charset="2"/>
              </a:rPr>
              <a:t>- Les fichiers </a:t>
            </a:r>
            <a:r>
              <a:rPr lang="fr-FR" altLang="fr-FR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LOG</a:t>
            </a:r>
            <a:r>
              <a:rPr lang="fr-FR" altLang="fr-FR" sz="3000" dirty="0">
                <a:sym typeface="Wingdings" panose="05000000000000000000" pitchFamily="2" charset="2"/>
              </a:rPr>
              <a:t> : informations requises pour la restauration de la BD en cas de panne du système.</a:t>
            </a:r>
            <a:endParaRPr lang="fr-FR" altLang="fr-FR" sz="3000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EAC4FDEA-69A6-4036-A03C-8806013C4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738" y="71438"/>
            <a:ext cx="8507412" cy="765175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3.1 Mode stockage des données (suite)</a:t>
            </a:r>
          </a:p>
        </p:txBody>
      </p:sp>
      <p:sp>
        <p:nvSpPr>
          <p:cNvPr id="83972" name="Espace réservé du numéro de diapositive 3">
            <a:extLst>
              <a:ext uri="{FF2B5EF4-FFF2-40B4-BE49-F238E27FC236}">
                <a16:creationId xmlns:a16="http://schemas.microsoft.com/office/drawing/2014/main" id="{5FD94C27-23AB-4A82-B53F-B1466EFE84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DBB61-2139-422E-9E4B-E43606E502C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3973" name="Espace réservé de la date 2">
            <a:extLst>
              <a:ext uri="{FF2B5EF4-FFF2-40B4-BE49-F238E27FC236}">
                <a16:creationId xmlns:a16="http://schemas.microsoft.com/office/drawing/2014/main" id="{896C06DD-81A7-491D-A9CC-9B9CDF6E2F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239F687-723A-4A3F-A33F-FF4188AE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521325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36000" rIns="36000" bIns="36000" rtlCol="0">
            <a:normAutofit lnSpcReduction="10000"/>
          </a:bodyPr>
          <a:lstStyle/>
          <a:p>
            <a:pPr marL="18000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3000" dirty="0"/>
              <a:t>Lorsqu’on crée une BD, SQL Server effectue les tâches suivantes :</a:t>
            </a:r>
          </a:p>
          <a:p>
            <a:pPr marL="18000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 Crée un </a:t>
            </a:r>
            <a:r>
              <a:rPr lang="fr-FR" sz="3000" b="1" dirty="0"/>
              <a:t>fichier de </a:t>
            </a:r>
            <a:r>
              <a:rPr lang="fr-FR" sz="3000" b="1" dirty="0">
                <a:solidFill>
                  <a:srgbClr val="FF0000"/>
                </a:solidFill>
              </a:rPr>
              <a:t>données</a:t>
            </a:r>
            <a:r>
              <a:rPr lang="fr-FR" sz="3000" b="1" dirty="0"/>
              <a:t> </a:t>
            </a:r>
            <a:r>
              <a:rPr lang="fr-FR" sz="3000" dirty="0"/>
              <a:t>et un </a:t>
            </a:r>
            <a:r>
              <a:rPr lang="fr-FR" sz="3000" b="1" dirty="0">
                <a:solidFill>
                  <a:srgbClr val="FF0000"/>
                </a:solidFill>
              </a:rPr>
              <a:t>journal</a:t>
            </a:r>
            <a:r>
              <a:rPr lang="fr-FR" sz="3000" b="1" dirty="0"/>
              <a:t> de transactions</a:t>
            </a:r>
            <a:r>
              <a:rPr lang="fr-FR" sz="3000" dirty="0"/>
              <a:t> pour cette BD,</a:t>
            </a:r>
          </a:p>
          <a:p>
            <a:pPr marL="18000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 Le propriétaire et le créateur de la nouvelle BD </a:t>
            </a:r>
            <a:r>
              <a:rPr lang="fr-FR" sz="3000" b="1" dirty="0"/>
              <a:t>doivent être </a:t>
            </a:r>
            <a:r>
              <a:rPr lang="fr-FR" sz="3000" b="1" dirty="0">
                <a:solidFill>
                  <a:srgbClr val="FF0000"/>
                </a:solidFill>
              </a:rPr>
              <a:t>autorisés</a:t>
            </a:r>
            <a:r>
              <a:rPr lang="fr-FR" sz="3000" b="1" dirty="0"/>
              <a:t> à utiliser la BD </a:t>
            </a:r>
            <a:r>
              <a:rPr lang="fr-FR" sz="3000" b="1" dirty="0">
                <a:solidFill>
                  <a:srgbClr val="FF0000"/>
                </a:solidFill>
              </a:rPr>
              <a:t>master</a:t>
            </a:r>
            <a:r>
              <a:rPr lang="fr-FR" sz="3000" b="1" dirty="0"/>
              <a:t> </a:t>
            </a:r>
            <a:r>
              <a:rPr lang="fr-FR" sz="3000" dirty="0"/>
              <a:t>(Utilisation des tables système </a:t>
            </a:r>
            <a:r>
              <a:rPr lang="fr-FR" sz="3000" b="1" dirty="0" err="1"/>
              <a:t>sysdatabases</a:t>
            </a:r>
            <a:r>
              <a:rPr lang="fr-FR" sz="3000" dirty="0"/>
              <a:t> et </a:t>
            </a:r>
            <a:r>
              <a:rPr lang="fr-FR" sz="3000" b="1" dirty="0" err="1"/>
              <a:t>sysaltfiles</a:t>
            </a:r>
            <a:r>
              <a:rPr lang="fr-FR" sz="3000" dirty="0"/>
              <a:t> de la BD </a:t>
            </a:r>
            <a:r>
              <a:rPr lang="fr-FR" sz="3000" b="1" dirty="0"/>
              <a:t>master</a:t>
            </a:r>
            <a:r>
              <a:rPr lang="fr-FR" sz="3000" dirty="0"/>
              <a:t>)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AB68E542-4C29-4190-B02B-FE41E1A32F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93738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3.2 Processus de création d’une BD</a:t>
            </a:r>
          </a:p>
        </p:txBody>
      </p:sp>
      <p:sp>
        <p:nvSpPr>
          <p:cNvPr id="84996" name="Espace réservé du numéro de diapositive 3">
            <a:extLst>
              <a:ext uri="{FF2B5EF4-FFF2-40B4-BE49-F238E27FC236}">
                <a16:creationId xmlns:a16="http://schemas.microsoft.com/office/drawing/2014/main" id="{59DCE6E0-3E69-4673-8707-68A2CAE00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72BD1A-DF1A-4F20-8AE6-ACF5FE162C57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4997" name="Espace réservé de la date 2">
            <a:extLst>
              <a:ext uri="{FF2B5EF4-FFF2-40B4-BE49-F238E27FC236}">
                <a16:creationId xmlns:a16="http://schemas.microsoft.com/office/drawing/2014/main" id="{E45D4804-4F61-487E-9CB2-ADA65495C7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ce réservé du contenu 4">
            <a:extLst>
              <a:ext uri="{FF2B5EF4-FFF2-40B4-BE49-F238E27FC236}">
                <a16:creationId xmlns:a16="http://schemas.microsoft.com/office/drawing/2014/main" id="{BE908890-0D72-4245-8709-C92CCB36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909638"/>
            <a:ext cx="8208962" cy="5256212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34925" indent="-142875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- SQL Server permet à l’utilisateur de définir le </a:t>
            </a:r>
            <a:r>
              <a:rPr lang="fr-FR" altLang="fr-FR" sz="3000" b="1"/>
              <a:t>nom et les propriétaires de la BD </a:t>
            </a:r>
            <a:r>
              <a:rPr lang="fr-FR" altLang="fr-FR" sz="3000"/>
              <a:t>et </a:t>
            </a:r>
            <a:r>
              <a:rPr lang="fr-FR" altLang="fr-FR" sz="3000" b="1"/>
              <a:t>l’emplacement</a:t>
            </a:r>
            <a:r>
              <a:rPr lang="fr-FR" altLang="fr-FR" sz="3000"/>
              <a:t> des fichiers de cette BD.</a:t>
            </a:r>
          </a:p>
          <a:p>
            <a:pPr marL="34925" indent="-14287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Il utilise une copie de la BD </a:t>
            </a:r>
            <a:r>
              <a:rPr lang="fr-FR" altLang="fr-FR" sz="3000" b="1"/>
              <a:t>model</a:t>
            </a:r>
            <a:r>
              <a:rPr lang="fr-FR" altLang="fr-FR" sz="3000"/>
              <a:t> pour initialiser la BD et ses métadonnées.</a:t>
            </a:r>
          </a:p>
          <a:p>
            <a:pPr marL="34925" indent="-142875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Il remplit ensuite </a:t>
            </a:r>
            <a:r>
              <a:rPr lang="fr-FR" altLang="fr-FR" sz="3000" b="1"/>
              <a:t>le</a:t>
            </a:r>
            <a:r>
              <a:rPr lang="fr-FR" altLang="fr-FR" sz="3000"/>
              <a:t> </a:t>
            </a:r>
            <a:r>
              <a:rPr lang="fr-FR" altLang="fr-FR" sz="3000" b="1"/>
              <a:t>reste</a:t>
            </a:r>
            <a:r>
              <a:rPr lang="fr-FR" altLang="fr-FR" sz="3000"/>
              <a:t> de la BD avec des </a:t>
            </a:r>
            <a:r>
              <a:rPr lang="fr-FR" altLang="fr-FR" sz="3000" b="1"/>
              <a:t>pages vides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CC28B83A-4F4A-4B85-B518-0B3BA0164D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8" y="44450"/>
            <a:ext cx="9037637" cy="720725"/>
          </a:xfrm>
        </p:spPr>
        <p:txBody>
          <a:bodyPr lIns="36000" tIns="36000" rIns="36000" bIns="3600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dirty="0">
                <a:latin typeface="+mn-lt"/>
                <a:ea typeface="+mn-ea"/>
                <a:cs typeface="+mn-cs"/>
              </a:rPr>
              <a:t>3.2 Processus de création d’une BD (suite)</a:t>
            </a:r>
          </a:p>
        </p:txBody>
      </p:sp>
      <p:sp>
        <p:nvSpPr>
          <p:cNvPr id="86020" name="Espace réservé du numéro de diapositive 3">
            <a:extLst>
              <a:ext uri="{FF2B5EF4-FFF2-40B4-BE49-F238E27FC236}">
                <a16:creationId xmlns:a16="http://schemas.microsoft.com/office/drawing/2014/main" id="{2DD7AB98-8A27-467D-ADA5-9FC26985C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5B9A86-188A-4817-B9AB-90B7505E24C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6021" name="Espace réservé de la date 2">
            <a:extLst>
              <a:ext uri="{FF2B5EF4-FFF2-40B4-BE49-F238E27FC236}">
                <a16:creationId xmlns:a16="http://schemas.microsoft.com/office/drawing/2014/main" id="{7B199FB8-3C54-41DE-8A3B-4075AB0C2F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ce réservé du contenu 4">
            <a:extLst>
              <a:ext uri="{FF2B5EF4-FFF2-40B4-BE49-F238E27FC236}">
                <a16:creationId xmlns:a16="http://schemas.microsoft.com/office/drawing/2014/main" id="{D67A7468-EA1F-4B2C-836F-C978326A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125538"/>
            <a:ext cx="8329612" cy="5230812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34925" indent="0" eaLnBrk="1" hangingPunct="1">
              <a:lnSpc>
                <a:spcPct val="13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800">
                <a:cs typeface="Times New Roman" panose="02020603050405020304" pitchFamily="18" charset="0"/>
              </a:rPr>
              <a:t> Fichier </a:t>
            </a:r>
            <a:r>
              <a:rPr lang="fr-FR" altLang="fr-FR" sz="2800" b="1">
                <a:cs typeface="Times New Roman" panose="02020603050405020304" pitchFamily="18" charset="0"/>
              </a:rPr>
              <a:t>principal</a:t>
            </a:r>
            <a:r>
              <a:rPr lang="fr-FR" altLang="fr-FR" sz="2800">
                <a:cs typeface="Times New Roman" panose="02020603050405020304" pitchFamily="18" charset="0"/>
              </a:rPr>
              <a:t> (</a:t>
            </a:r>
            <a:r>
              <a:rPr lang="fr-FR" altLang="fr-FR" sz="2800" b="1">
                <a:solidFill>
                  <a:srgbClr val="C00000"/>
                </a:solidFill>
                <a:cs typeface="Times New Roman" panose="02020603050405020304" pitchFamily="18" charset="0"/>
              </a:rPr>
              <a:t>.mdf</a:t>
            </a:r>
            <a:r>
              <a:rPr lang="fr-FR" altLang="fr-FR" sz="2800">
                <a:cs typeface="Times New Roman" panose="02020603050405020304" pitchFamily="18" charset="0"/>
              </a:rPr>
              <a:t>)</a:t>
            </a:r>
            <a:endParaRPr lang="fr-FR" altLang="fr-FR" sz="2800"/>
          </a:p>
          <a:p>
            <a:pPr marL="34925" indent="0" eaLnBrk="1" hangingPunct="1">
              <a:lnSpc>
                <a:spcPct val="13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800">
                <a:cs typeface="Times New Roman" panose="02020603050405020304" pitchFamily="18" charset="0"/>
              </a:rPr>
              <a:t> Fichiers </a:t>
            </a:r>
            <a:r>
              <a:rPr lang="fr-FR" altLang="fr-FR" sz="2800" b="1">
                <a:cs typeface="Times New Roman" panose="02020603050405020304" pitchFamily="18" charset="0"/>
              </a:rPr>
              <a:t>secondaires</a:t>
            </a:r>
            <a:r>
              <a:rPr lang="fr-FR" altLang="fr-FR" sz="2800">
                <a:cs typeface="Times New Roman" panose="02020603050405020304" pitchFamily="18" charset="0"/>
              </a:rPr>
              <a:t> (</a:t>
            </a:r>
            <a:r>
              <a:rPr lang="fr-FR" altLang="fr-FR" sz="2800" b="1">
                <a:solidFill>
                  <a:srgbClr val="C00000"/>
                </a:solidFill>
                <a:cs typeface="Times New Roman" panose="02020603050405020304" pitchFamily="18" charset="0"/>
              </a:rPr>
              <a:t>.ndf</a:t>
            </a:r>
            <a:r>
              <a:rPr lang="fr-FR" altLang="fr-FR" sz="2800">
                <a:cs typeface="Times New Roman" panose="02020603050405020304" pitchFamily="18" charset="0"/>
              </a:rPr>
              <a:t>)</a:t>
            </a:r>
            <a:endParaRPr lang="fr-FR" altLang="fr-FR" sz="2800"/>
          </a:p>
          <a:p>
            <a:pPr marL="34925" indent="0" eaLnBrk="1" hangingPunct="1">
              <a:lnSpc>
                <a:spcPct val="13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800">
                <a:cs typeface="Times New Roman" panose="02020603050405020304" pitchFamily="18" charset="0"/>
              </a:rPr>
              <a:t> Fichier </a:t>
            </a:r>
            <a:r>
              <a:rPr lang="fr-FR" altLang="fr-FR" sz="2800" b="1">
                <a:cs typeface="Times New Roman" panose="02020603050405020304" pitchFamily="18" charset="0"/>
              </a:rPr>
              <a:t>journal</a:t>
            </a:r>
            <a:r>
              <a:rPr lang="fr-FR" altLang="fr-FR" sz="2800">
                <a:cs typeface="Times New Roman" panose="02020603050405020304" pitchFamily="18" charset="0"/>
              </a:rPr>
              <a:t> (</a:t>
            </a:r>
            <a:r>
              <a:rPr lang="fr-FR" altLang="fr-FR" sz="2800" b="1">
                <a:solidFill>
                  <a:srgbClr val="C00000"/>
                </a:solidFill>
                <a:cs typeface="Times New Roman" panose="02020603050405020304" pitchFamily="18" charset="0"/>
              </a:rPr>
              <a:t>.ldf</a:t>
            </a:r>
            <a:r>
              <a:rPr lang="fr-FR" altLang="fr-FR" sz="2800">
                <a:cs typeface="Times New Roman" panose="02020603050405020304" pitchFamily="18" charset="0"/>
              </a:rPr>
              <a:t>) 10 à 15% des fichiers de la BD</a:t>
            </a:r>
            <a:endParaRPr lang="fr-FR" altLang="fr-FR" sz="2800"/>
          </a:p>
          <a:p>
            <a:pPr marL="34925" indent="0" eaLnBrk="1" hangingPunct="1">
              <a:lnSpc>
                <a:spcPct val="13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800">
                <a:cs typeface="Times New Roman" panose="02020603050405020304" pitchFamily="18" charset="0"/>
              </a:rPr>
              <a:t> </a:t>
            </a:r>
            <a:r>
              <a:rPr lang="fr-FR" altLang="fr-FR" sz="2800" b="1">
                <a:cs typeface="Times New Roman" panose="02020603050405020304" pitchFamily="18" charset="0"/>
              </a:rPr>
              <a:t>Nom logique </a:t>
            </a:r>
            <a:r>
              <a:rPr lang="fr-FR" altLang="fr-FR" sz="2800">
                <a:cs typeface="Times New Roman" panose="02020603050405020304" pitchFamily="18" charset="0"/>
              </a:rPr>
              <a:t>et </a:t>
            </a:r>
            <a:r>
              <a:rPr lang="fr-FR" altLang="fr-FR" sz="2800" b="1">
                <a:cs typeface="Times New Roman" panose="02020603050405020304" pitchFamily="18" charset="0"/>
              </a:rPr>
              <a:t>emplacement physique </a:t>
            </a:r>
            <a:r>
              <a:rPr lang="fr-FR" altLang="fr-FR" sz="2800">
                <a:cs typeface="Times New Roman" panose="02020603050405020304" pitchFamily="18" charset="0"/>
              </a:rPr>
              <a:t>de fichier </a:t>
            </a:r>
            <a:endParaRPr lang="fr-FR" altLang="fr-FR" sz="2800"/>
          </a:p>
          <a:p>
            <a:pPr marL="34925" indent="0" eaLnBrk="1" hangingPunct="1">
              <a:lnSpc>
                <a:spcPct val="13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800" b="1">
                <a:cs typeface="Times New Roman" panose="02020603050405020304" pitchFamily="18" charset="0"/>
              </a:rPr>
              <a:t>Taille</a:t>
            </a:r>
            <a:r>
              <a:rPr lang="fr-FR" altLang="fr-FR" sz="2800">
                <a:cs typeface="Times New Roman" panose="02020603050405020304" pitchFamily="18" charset="0"/>
              </a:rPr>
              <a:t> (minimum 512 KO)</a:t>
            </a:r>
            <a:endParaRPr lang="fr-FR" altLang="fr-FR" sz="2800"/>
          </a:p>
          <a:p>
            <a:pPr marL="34925" indent="0" eaLnBrk="1" hangingPunct="1">
              <a:lnSpc>
                <a:spcPct val="13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800">
                <a:cs typeface="Times New Roman" panose="02020603050405020304" pitchFamily="18" charset="0"/>
              </a:rPr>
              <a:t> </a:t>
            </a:r>
            <a:r>
              <a:rPr lang="fr-FR" altLang="fr-FR" sz="2800" b="1">
                <a:cs typeface="Times New Roman" panose="02020603050405020304" pitchFamily="18" charset="0"/>
              </a:rPr>
              <a:t>Croissance</a:t>
            </a:r>
            <a:r>
              <a:rPr lang="fr-FR" altLang="fr-FR" sz="2800">
                <a:cs typeface="Times New Roman" panose="02020603050405020304" pitchFamily="18" charset="0"/>
              </a:rPr>
              <a:t> des fichiers</a:t>
            </a:r>
            <a:endParaRPr lang="fr-FR" altLang="fr-FR" sz="2800"/>
          </a:p>
          <a:p>
            <a:pPr marL="34925" indent="0" eaLnBrk="1" hangingPunct="1">
              <a:lnSpc>
                <a:spcPct val="13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800">
                <a:cs typeface="Times New Roman" panose="02020603050405020304" pitchFamily="18" charset="0"/>
              </a:rPr>
              <a:t> </a:t>
            </a:r>
            <a:r>
              <a:rPr lang="fr-FR" altLang="fr-FR" sz="2800" b="1">
                <a:cs typeface="Times New Roman" panose="02020603050405020304" pitchFamily="18" charset="0"/>
              </a:rPr>
              <a:t>Taille maximale </a:t>
            </a:r>
            <a:r>
              <a:rPr lang="fr-FR" altLang="fr-FR" sz="2800">
                <a:cs typeface="Times New Roman" panose="02020603050405020304" pitchFamily="18" charset="0"/>
              </a:rPr>
              <a:t>en MO ou en % (10% par défaut)</a:t>
            </a:r>
            <a:endParaRPr lang="fr-FR" altLang="fr-FR" sz="2800"/>
          </a:p>
          <a:p>
            <a:pPr marL="34925" indent="0" eaLnBrk="1" hangingPunct="1">
              <a:lnSpc>
                <a:spcPct val="13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2800">
                <a:cs typeface="Times New Roman" panose="02020603050405020304" pitchFamily="18" charset="0"/>
              </a:rPr>
              <a:t> </a:t>
            </a:r>
            <a:r>
              <a:rPr lang="fr-FR" altLang="fr-FR" sz="2800" b="1">
                <a:cs typeface="Times New Roman" panose="02020603050405020304" pitchFamily="18" charset="0"/>
              </a:rPr>
              <a:t>Classement</a:t>
            </a:r>
            <a:r>
              <a:rPr lang="fr-FR" altLang="fr-FR" sz="2800">
                <a:cs typeface="Times New Roman" panose="02020603050405020304" pitchFamily="18" charset="0"/>
              </a:rPr>
              <a:t> (par défaut une BD hérite du classement de l’instance de SQL Server dans laquelle elle a été créée)</a:t>
            </a:r>
            <a:endParaRPr lang="fr-FR" altLang="fr-FR" sz="2800"/>
          </a:p>
        </p:txBody>
      </p:sp>
      <p:sp>
        <p:nvSpPr>
          <p:cNvPr id="87043" name="Sous-titre 2">
            <a:extLst>
              <a:ext uri="{FF2B5EF4-FFF2-40B4-BE49-F238E27FC236}">
                <a16:creationId xmlns:a16="http://schemas.microsoft.com/office/drawing/2014/main" id="{1201A056-C4A2-42FF-BB5D-722A3CC6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054100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3.3 </a:t>
            </a:r>
            <a:r>
              <a:rPr lang="fr-FR" altLang="fr-FR" sz="4000" b="1">
                <a:cs typeface="Times New Roman" panose="02020603050405020304" pitchFamily="18" charset="0"/>
              </a:rPr>
              <a:t>Définition des options lors de la création d'une base de données</a:t>
            </a:r>
            <a:r>
              <a:rPr lang="en-GB" altLang="fr-FR" sz="4000" b="1"/>
              <a:t> </a:t>
            </a:r>
            <a:endParaRPr lang="fr-FR" altLang="fr-FR" sz="4000"/>
          </a:p>
        </p:txBody>
      </p:sp>
      <p:sp>
        <p:nvSpPr>
          <p:cNvPr id="87044" name="Espace réservé du numéro de diapositive 3">
            <a:extLst>
              <a:ext uri="{FF2B5EF4-FFF2-40B4-BE49-F238E27FC236}">
                <a16:creationId xmlns:a16="http://schemas.microsoft.com/office/drawing/2014/main" id="{143999BD-5F25-413B-8694-B3E3B43337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1E90DD-B84A-4B70-9BA5-A738D2AEC39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7045" name="Espace réservé de la date 2">
            <a:extLst>
              <a:ext uri="{FF2B5EF4-FFF2-40B4-BE49-F238E27FC236}">
                <a16:creationId xmlns:a16="http://schemas.microsoft.com/office/drawing/2014/main" id="{E30B9080-1A45-48DC-BDD0-C165F00E21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ce réservé du contenu 4">
            <a:extLst>
              <a:ext uri="{FF2B5EF4-FFF2-40B4-BE49-F238E27FC236}">
                <a16:creationId xmlns:a16="http://schemas.microsoft.com/office/drawing/2014/main" id="{82260762-CBFB-4A0F-B517-03E546D0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50" y="1052513"/>
            <a:ext cx="7599363" cy="5472112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492125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3000"/>
              <a:t>Utilisation de la </a:t>
            </a:r>
            <a:r>
              <a:rPr lang="fr-FR" altLang="fr-FR" sz="3000" b="1">
                <a:solidFill>
                  <a:srgbClr val="FF0000"/>
                </a:solidFill>
              </a:rPr>
              <a:t>croissance automatique </a:t>
            </a:r>
            <a:r>
              <a:rPr lang="fr-FR" altLang="fr-FR" sz="3000"/>
              <a:t>des fichiers :</a:t>
            </a:r>
          </a:p>
          <a:p>
            <a:pPr marL="215900" lvl="1" indent="-142875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Char char="‐"/>
            </a:pPr>
            <a:r>
              <a:rPr lang="fr-FR" altLang="fr-FR" sz="2400"/>
              <a:t> </a:t>
            </a:r>
            <a:r>
              <a:rPr lang="fr-FR" altLang="fr-FR" b="1"/>
              <a:t>Spécification de l’espace alloué</a:t>
            </a:r>
            <a:r>
              <a:rPr lang="fr-FR" altLang="fr-FR"/>
              <a:t>, de la </a:t>
            </a:r>
            <a:r>
              <a:rPr lang="fr-FR" altLang="fr-FR" b="1"/>
              <a:t>taille maximale </a:t>
            </a:r>
            <a:r>
              <a:rPr lang="fr-FR" altLang="fr-FR"/>
              <a:t>et de </a:t>
            </a:r>
            <a:r>
              <a:rPr lang="fr-FR" altLang="fr-FR" b="1"/>
              <a:t>l’incrément</a:t>
            </a:r>
            <a:r>
              <a:rPr lang="fr-FR" altLang="fr-FR"/>
              <a:t> de croissance de chaque fichier</a:t>
            </a:r>
          </a:p>
          <a:p>
            <a:pPr marL="215900" lvl="1" indent="-142875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Char char="‐"/>
            </a:pPr>
            <a:r>
              <a:rPr lang="fr-FR" altLang="fr-FR"/>
              <a:t> </a:t>
            </a:r>
            <a:r>
              <a:rPr lang="fr-FR" altLang="fr-FR" b="1"/>
              <a:t>Optimisation de performance </a:t>
            </a:r>
            <a:r>
              <a:rPr lang="fr-FR" altLang="fr-FR"/>
              <a:t>en allouant suffisamment d’espace, en définissant une taille maximale et des incréments de croissance</a:t>
            </a:r>
          </a:p>
        </p:txBody>
      </p:sp>
      <p:sp>
        <p:nvSpPr>
          <p:cNvPr id="88067" name="Sous-titre 2">
            <a:extLst>
              <a:ext uri="{FF2B5EF4-FFF2-40B4-BE49-F238E27FC236}">
                <a16:creationId xmlns:a16="http://schemas.microsoft.com/office/drawing/2014/main" id="{A98852F7-870E-4904-B432-E8868839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054100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3.4 Gestion de la croissance des fichiers journaux et de données</a:t>
            </a:r>
            <a:r>
              <a:rPr lang="en-GB" altLang="fr-FR" sz="4000" b="1"/>
              <a:t> </a:t>
            </a:r>
            <a:endParaRPr lang="fr-FR" altLang="fr-FR" sz="4000" b="1"/>
          </a:p>
        </p:txBody>
      </p:sp>
      <p:sp>
        <p:nvSpPr>
          <p:cNvPr id="88068" name="Espace réservé du numéro de diapositive 3">
            <a:extLst>
              <a:ext uri="{FF2B5EF4-FFF2-40B4-BE49-F238E27FC236}">
                <a16:creationId xmlns:a16="http://schemas.microsoft.com/office/drawing/2014/main" id="{F86F2E83-268C-4667-9B3C-9943CA16D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934845-FC8C-4439-B87E-FA9D19276E2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8069" name="Espace réservé de la date 2">
            <a:extLst>
              <a:ext uri="{FF2B5EF4-FFF2-40B4-BE49-F238E27FC236}">
                <a16:creationId xmlns:a16="http://schemas.microsoft.com/office/drawing/2014/main" id="{79CB6321-16BB-4CB3-8024-A136388F91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ce réservé du contenu 4">
            <a:extLst>
              <a:ext uri="{FF2B5EF4-FFF2-40B4-BE49-F238E27FC236}">
                <a16:creationId xmlns:a16="http://schemas.microsoft.com/office/drawing/2014/main" id="{8BBFD641-6654-4B80-8F1D-583D8569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196975"/>
            <a:ext cx="7815262" cy="518477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492125" indent="-4572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 b="1">
                <a:solidFill>
                  <a:srgbClr val="FF0000"/>
                </a:solidFill>
              </a:rPr>
              <a:t>Croissance manuelle </a:t>
            </a:r>
            <a:r>
              <a:rPr lang="fr-FR" altLang="fr-FR" sz="3000"/>
              <a:t>des données et des fichiers journaux et transactions</a:t>
            </a:r>
          </a:p>
          <a:p>
            <a:pPr marL="492125" indent="-4572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 b="1"/>
              <a:t>Choix entre </a:t>
            </a:r>
            <a:r>
              <a:rPr lang="fr-FR" altLang="fr-FR" sz="3000"/>
              <a:t>croissance automatique ou manuelle de la taille des fichiers</a:t>
            </a:r>
          </a:p>
          <a:p>
            <a:pPr marL="492125" indent="-4572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 sz="3000" b="1"/>
              <a:t>Création</a:t>
            </a:r>
            <a:r>
              <a:rPr lang="fr-FR" altLang="fr-FR" sz="3000"/>
              <a:t> de fichiers de données et de fichiers journaux secondaires (même sur d’autres disques)</a:t>
            </a:r>
          </a:p>
        </p:txBody>
      </p:sp>
      <p:sp>
        <p:nvSpPr>
          <p:cNvPr id="89091" name="Sous-titre 2">
            <a:extLst>
              <a:ext uri="{FF2B5EF4-FFF2-40B4-BE49-F238E27FC236}">
                <a16:creationId xmlns:a16="http://schemas.microsoft.com/office/drawing/2014/main" id="{AA1C7AFE-EE31-45F2-AC10-D3DE4747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054100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3.4 Gestion de la croissance des fichiers journaux et de données</a:t>
            </a:r>
            <a:r>
              <a:rPr lang="en-GB" altLang="fr-FR" sz="4000" b="1"/>
              <a:t> </a:t>
            </a:r>
            <a:endParaRPr lang="fr-FR" altLang="fr-FR" sz="4000" b="1"/>
          </a:p>
        </p:txBody>
      </p:sp>
      <p:sp>
        <p:nvSpPr>
          <p:cNvPr id="89092" name="Espace réservé du numéro de diapositive 3">
            <a:extLst>
              <a:ext uri="{FF2B5EF4-FFF2-40B4-BE49-F238E27FC236}">
                <a16:creationId xmlns:a16="http://schemas.microsoft.com/office/drawing/2014/main" id="{89558F07-C8BC-4E37-AA23-FCE969BA8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95F62E-73E3-4D73-9743-854FBA359D68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89093" name="Espace réservé de la date 2">
            <a:extLst>
              <a:ext uri="{FF2B5EF4-FFF2-40B4-BE49-F238E27FC236}">
                <a16:creationId xmlns:a16="http://schemas.microsoft.com/office/drawing/2014/main" id="{A76CF38F-42A1-477C-86BE-02EF060376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ce réservé du contenu 4">
            <a:extLst>
              <a:ext uri="{FF2B5EF4-FFF2-40B4-BE49-F238E27FC236}">
                <a16:creationId xmlns:a16="http://schemas.microsoft.com/office/drawing/2014/main" id="{A6C133D2-6B99-4038-946A-3C5739C2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341438"/>
            <a:ext cx="7848600" cy="489585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34925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/>
              <a:t>Dans un environnement de </a:t>
            </a:r>
            <a:r>
              <a:rPr lang="fr-FR" altLang="fr-FR" sz="3000" b="1"/>
              <a:t>production important </a:t>
            </a:r>
            <a:r>
              <a:rPr lang="fr-FR" altLang="fr-FR" sz="3000"/>
              <a:t>(espace mémoire important pour la BD) :</a:t>
            </a:r>
          </a:p>
          <a:p>
            <a:pPr marL="34925" indent="0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3000"/>
              <a:t> allouer </a:t>
            </a:r>
            <a:r>
              <a:rPr lang="fr-FR" altLang="fr-FR" sz="3000" b="1">
                <a:solidFill>
                  <a:srgbClr val="FF0000"/>
                </a:solidFill>
              </a:rPr>
              <a:t>suffisamment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d’espace pour les fichiers de données,</a:t>
            </a:r>
          </a:p>
          <a:p>
            <a:pPr marL="34925" indent="0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 sz="3000"/>
              <a:t> envisager d’augmenter la taille </a:t>
            </a:r>
            <a:r>
              <a:rPr lang="fr-FR" altLang="fr-FR" sz="3000" b="1">
                <a:solidFill>
                  <a:srgbClr val="FF0000"/>
                </a:solidFill>
              </a:rPr>
              <a:t>manuellement</a:t>
            </a:r>
            <a:r>
              <a:rPr lang="fr-FR" altLang="fr-FR" sz="3000">
                <a:solidFill>
                  <a:srgbClr val="FF0000"/>
                </a:solidFill>
              </a:rPr>
              <a:t> </a:t>
            </a:r>
            <a:r>
              <a:rPr lang="fr-FR" altLang="fr-FR" sz="3000"/>
              <a:t>si nécessaire,</a:t>
            </a:r>
          </a:p>
          <a:p>
            <a:pPr marL="34925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>
                <a:sym typeface="Wingdings" panose="05000000000000000000" pitchFamily="2" charset="2"/>
              </a:rPr>
              <a:t> </a:t>
            </a:r>
            <a:r>
              <a:rPr lang="fr-FR" altLang="fr-FR" sz="3000"/>
              <a:t>Choix du moment,</a:t>
            </a:r>
          </a:p>
        </p:txBody>
      </p:sp>
      <p:sp>
        <p:nvSpPr>
          <p:cNvPr id="90115" name="Sous-titre 2">
            <a:extLst>
              <a:ext uri="{FF2B5EF4-FFF2-40B4-BE49-F238E27FC236}">
                <a16:creationId xmlns:a16="http://schemas.microsoft.com/office/drawing/2014/main" id="{05DFF1E9-C40B-432F-9A10-99F490D3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463"/>
            <a:ext cx="8686800" cy="981075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Choix entre croissance automatique ou manuelle de la taille des fichiers</a:t>
            </a:r>
            <a:endParaRPr lang="fr-FR" altLang="fr-FR" sz="4000"/>
          </a:p>
        </p:txBody>
      </p:sp>
      <p:sp>
        <p:nvSpPr>
          <p:cNvPr id="90116" name="Espace réservé du numéro de diapositive 3">
            <a:extLst>
              <a:ext uri="{FF2B5EF4-FFF2-40B4-BE49-F238E27FC236}">
                <a16:creationId xmlns:a16="http://schemas.microsoft.com/office/drawing/2014/main" id="{77754944-90E9-4E4A-B22D-E898E1C508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5F2802-3C57-4224-94DB-63A3DFD931B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90117" name="Espace réservé de la date 2">
            <a:extLst>
              <a:ext uri="{FF2B5EF4-FFF2-40B4-BE49-F238E27FC236}">
                <a16:creationId xmlns:a16="http://schemas.microsoft.com/office/drawing/2014/main" id="{97223C53-2E13-4C8D-BA5A-B12A190D68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contenu 4">
            <a:extLst>
              <a:ext uri="{FF2B5EF4-FFF2-40B4-BE49-F238E27FC236}">
                <a16:creationId xmlns:a16="http://schemas.microsoft.com/office/drawing/2014/main" id="{30C931A3-2F75-438A-8133-A7646F904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628775"/>
            <a:ext cx="7921625" cy="4319588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358775" indent="-358775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altLang="fr-FR" b="1"/>
              <a:t>Bibliothèque réseau cliente :</a:t>
            </a:r>
          </a:p>
          <a:p>
            <a:pPr marL="719138" lvl="1" indent="-179388" algn="just" eaLnBrk="1" hangingPunct="1">
              <a:lnSpc>
                <a:spcPct val="150000"/>
              </a:lnSpc>
              <a:buFontTx/>
              <a:buChar char="-"/>
            </a:pPr>
            <a:r>
              <a:rPr lang="fr-FR" altLang="fr-FR"/>
              <a:t>Composant logiciel de communication qui gère les connexions réseaux et le routage sur le client</a:t>
            </a:r>
          </a:p>
          <a:p>
            <a:pPr marL="719138" lvl="1" indent="-179388" algn="just" eaLnBrk="1" hangingPunct="1">
              <a:lnSpc>
                <a:spcPct val="150000"/>
              </a:lnSpc>
              <a:buFontTx/>
              <a:buChar char="-"/>
            </a:pPr>
            <a:r>
              <a:rPr lang="fr-FR" altLang="fr-FR"/>
              <a:t>Assemble les requêtes et les résultats pour la transmission par le protocole réseau approprié</a:t>
            </a:r>
          </a:p>
        </p:txBody>
      </p:sp>
      <p:sp>
        <p:nvSpPr>
          <p:cNvPr id="15363" name="Sous-titre 2">
            <a:extLst>
              <a:ext uri="{FF2B5EF4-FFF2-40B4-BE49-F238E27FC236}">
                <a16:creationId xmlns:a16="http://schemas.microsoft.com/office/drawing/2014/main" id="{E40B09F8-0425-4CE8-AEF7-2FAE67A8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88913"/>
            <a:ext cx="8229600" cy="1295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1.1 Présentation de SQL Server (suite) </a:t>
            </a:r>
            <a:r>
              <a:rPr lang="fr-FR" altLang="fr-FR" sz="4000" b="1" i="1">
                <a:solidFill>
                  <a:srgbClr val="C00000"/>
                </a:solidFill>
              </a:rPr>
              <a:t>Composantes</a:t>
            </a:r>
            <a:r>
              <a:rPr lang="fr-FR" altLang="fr-FR" sz="4000" i="1">
                <a:solidFill>
                  <a:srgbClr val="C00000"/>
                </a:solidFill>
              </a:rPr>
              <a:t> </a:t>
            </a:r>
            <a:r>
              <a:rPr lang="fr-FR" altLang="fr-FR" sz="4000" b="1" i="1">
                <a:solidFill>
                  <a:srgbClr val="C00000"/>
                </a:solidFill>
              </a:rPr>
              <a:t>Client</a:t>
            </a:r>
            <a:r>
              <a:rPr lang="fr-FR" altLang="fr-FR" sz="4000" i="1">
                <a:solidFill>
                  <a:srgbClr val="C00000"/>
                </a:solidFill>
              </a:rPr>
              <a:t> (Suite)</a:t>
            </a:r>
          </a:p>
        </p:txBody>
      </p:sp>
      <p:sp>
        <p:nvSpPr>
          <p:cNvPr id="15364" name="Espace réservé du numéro de diapositive 3">
            <a:extLst>
              <a:ext uri="{FF2B5EF4-FFF2-40B4-BE49-F238E27FC236}">
                <a16:creationId xmlns:a16="http://schemas.microsoft.com/office/drawing/2014/main" id="{9DD5326C-1C7B-44AC-A515-3D2A535404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3AC89D-8808-445C-BEB8-3E7D8B46B5D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5365" name="Espace réservé de la date 2">
            <a:extLst>
              <a:ext uri="{FF2B5EF4-FFF2-40B4-BE49-F238E27FC236}">
                <a16:creationId xmlns:a16="http://schemas.microsoft.com/office/drawing/2014/main" id="{92A25755-6678-4DCC-A91D-2A1D793E8A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ce réservé du contenu 4">
            <a:extLst>
              <a:ext uri="{FF2B5EF4-FFF2-40B4-BE49-F238E27FC236}">
                <a16:creationId xmlns:a16="http://schemas.microsoft.com/office/drawing/2014/main" id="{D44C17FD-645E-44E9-8DBF-68C0E1AC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268413"/>
            <a:ext cx="7488238" cy="496887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34925" indent="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 sz="3000"/>
              <a:t>Dans un environnement de bureau (</a:t>
            </a:r>
            <a:r>
              <a:rPr lang="fr-FR" altLang="fr-FR" sz="3000" b="1"/>
              <a:t>production restreinte) </a:t>
            </a:r>
            <a:r>
              <a:rPr lang="fr-FR" altLang="fr-FR" sz="3000"/>
              <a:t>:</a:t>
            </a:r>
          </a:p>
          <a:p>
            <a:pPr marL="34925" indent="0" eaLnBrk="1" hangingPunct="1">
              <a:lnSpc>
                <a:spcPct val="150000"/>
              </a:lnSpc>
              <a:spcBef>
                <a:spcPts val="600"/>
              </a:spcBef>
              <a:buFont typeface="Calibri" panose="020F0502020204030204" pitchFamily="34" charset="0"/>
              <a:buChar char="-"/>
            </a:pPr>
            <a:r>
              <a:rPr lang="fr-FR" altLang="fr-FR" sz="3000"/>
              <a:t> configurer les fichiers de Base de Données pour que leurs espaces mémoire </a:t>
            </a:r>
            <a:r>
              <a:rPr lang="fr-FR" altLang="fr-FR" sz="3000" b="1"/>
              <a:t>augmentent</a:t>
            </a:r>
            <a:r>
              <a:rPr lang="fr-FR" altLang="fr-FR" sz="3000"/>
              <a:t> </a:t>
            </a:r>
            <a:r>
              <a:rPr lang="fr-FR" altLang="fr-FR" sz="3000" b="1"/>
              <a:t>automatiquement</a:t>
            </a:r>
            <a:r>
              <a:rPr lang="fr-FR" altLang="fr-FR" sz="3000"/>
              <a:t>,</a:t>
            </a:r>
          </a:p>
          <a:p>
            <a:pPr marL="34925" indent="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altLang="fr-FR" sz="3000">
                <a:sym typeface="Wingdings" panose="05000000000000000000" pitchFamily="2" charset="2"/>
              </a:rPr>
              <a:t> </a:t>
            </a:r>
            <a:r>
              <a:rPr lang="fr-FR" altLang="fr-FR" sz="3000"/>
              <a:t>réduction les tâches d’administration.</a:t>
            </a:r>
          </a:p>
        </p:txBody>
      </p:sp>
      <p:sp>
        <p:nvSpPr>
          <p:cNvPr id="91139" name="Sous-titre 2">
            <a:extLst>
              <a:ext uri="{FF2B5EF4-FFF2-40B4-BE49-F238E27FC236}">
                <a16:creationId xmlns:a16="http://schemas.microsoft.com/office/drawing/2014/main" id="{FDD58703-DA9B-423C-9B23-562DE423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463"/>
            <a:ext cx="8686800" cy="981075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Choix entre croissance automatique ou manuelle de la taille des fichiers</a:t>
            </a:r>
            <a:endParaRPr lang="fr-FR" altLang="fr-FR" sz="4000"/>
          </a:p>
        </p:txBody>
      </p:sp>
      <p:sp>
        <p:nvSpPr>
          <p:cNvPr id="91140" name="Espace réservé du numéro de diapositive 3">
            <a:extLst>
              <a:ext uri="{FF2B5EF4-FFF2-40B4-BE49-F238E27FC236}">
                <a16:creationId xmlns:a16="http://schemas.microsoft.com/office/drawing/2014/main" id="{3AE54F46-FE64-431C-9193-AEC932B9B5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F15987-2FDA-4B81-BF18-440F641A8694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91141" name="Espace réservé de la date 2">
            <a:extLst>
              <a:ext uri="{FF2B5EF4-FFF2-40B4-BE49-F238E27FC236}">
                <a16:creationId xmlns:a16="http://schemas.microsoft.com/office/drawing/2014/main" id="{D9A053BE-7118-4B93-B283-416232FE95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ce réservé du contenu 4">
            <a:extLst>
              <a:ext uri="{FF2B5EF4-FFF2-40B4-BE49-F238E27FC236}">
                <a16:creationId xmlns:a16="http://schemas.microsoft.com/office/drawing/2014/main" id="{24740FA0-777E-4581-9CD7-EDA53549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588" y="979488"/>
            <a:ext cx="7426325" cy="525780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492125" indent="-4572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2800" b="1"/>
              <a:t>Nécessaire</a:t>
            </a:r>
            <a:r>
              <a:rPr lang="fr-FR" altLang="fr-FR" sz="2800"/>
              <a:t> si la quantité </a:t>
            </a:r>
            <a:r>
              <a:rPr lang="fr-FR" altLang="fr-FR" sz="2800" b="1"/>
              <a:t>d’espace mémoire </a:t>
            </a:r>
            <a:r>
              <a:rPr lang="fr-FR" altLang="fr-FR" sz="2800"/>
              <a:t>est trop </a:t>
            </a:r>
            <a:r>
              <a:rPr lang="fr-FR" altLang="fr-FR" sz="2800" b="1"/>
              <a:t>importante</a:t>
            </a:r>
            <a:r>
              <a:rPr lang="fr-FR" altLang="fr-FR" sz="2800"/>
              <a:t> ou les besoins en espace diminuent</a:t>
            </a:r>
          </a:p>
          <a:p>
            <a:pPr marL="492125" indent="-4572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2800"/>
              <a:t>On peut </a:t>
            </a:r>
            <a:r>
              <a:rPr lang="fr-FR" altLang="fr-FR" sz="2800" b="1"/>
              <a:t>configurer</a:t>
            </a:r>
            <a:r>
              <a:rPr lang="fr-FR" altLang="fr-FR" sz="2800"/>
              <a:t> une BD ou un fichier de BD pour qu’il soit </a:t>
            </a:r>
            <a:r>
              <a:rPr lang="fr-FR" altLang="fr-FR" sz="2800" b="1"/>
              <a:t>automatiquement compacté </a:t>
            </a:r>
            <a:r>
              <a:rPr lang="fr-FR" altLang="fr-FR" sz="2800"/>
              <a:t>(</a:t>
            </a:r>
            <a:r>
              <a:rPr lang="fr-FR" altLang="fr-FR" sz="2400"/>
              <a:t>AUTO_SHRINK)</a:t>
            </a:r>
          </a:p>
          <a:p>
            <a:pPr marL="492125" lvl="1" indent="-4572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b="1"/>
              <a:t>Par défaut</a:t>
            </a:r>
            <a:r>
              <a:rPr lang="fr-FR" altLang="fr-FR"/>
              <a:t>, l’option de compactage automatique des fichiers est </a:t>
            </a:r>
            <a:r>
              <a:rPr lang="fr-FR" altLang="fr-FR" b="1">
                <a:solidFill>
                  <a:srgbClr val="FF0000"/>
                </a:solidFill>
              </a:rPr>
              <a:t>désactivée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dans toutes les éditions </a:t>
            </a:r>
            <a:r>
              <a:rPr lang="fr-FR" altLang="fr-FR" b="1">
                <a:solidFill>
                  <a:srgbClr val="FF0000"/>
                </a:solidFill>
              </a:rPr>
              <a:t>sauf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 b="1">
                <a:solidFill>
                  <a:srgbClr val="FF0000"/>
                </a:solidFill>
              </a:rPr>
              <a:t>SQL Server Desktop Edition</a:t>
            </a:r>
          </a:p>
        </p:txBody>
      </p:sp>
      <p:sp>
        <p:nvSpPr>
          <p:cNvPr id="92163" name="Sous-titre 2">
            <a:extLst>
              <a:ext uri="{FF2B5EF4-FFF2-40B4-BE49-F238E27FC236}">
                <a16:creationId xmlns:a16="http://schemas.microsoft.com/office/drawing/2014/main" id="{A0259649-E235-4262-BBD3-B94A2D5F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693737"/>
          </a:xfrm>
        </p:spPr>
        <p:txBody>
          <a:bodyPr lIns="36000" tIns="36000" rIns="36000" bIns="36000"/>
          <a:lstStyle/>
          <a:p>
            <a:pPr eaLnBrk="1" hangingPunct="1"/>
            <a:r>
              <a:rPr lang="fr-FR" altLang="fr-FR" sz="4000" b="1"/>
              <a:t>3.5 </a:t>
            </a:r>
            <a:r>
              <a:rPr lang="fr-FR" altLang="fr-FR" sz="4000" b="1">
                <a:cs typeface="Times New Roman" panose="02020603050405020304" pitchFamily="18" charset="0"/>
              </a:rPr>
              <a:t>Compactage automatique BD</a:t>
            </a:r>
            <a:endParaRPr lang="fr-FR" altLang="fr-FR" sz="4000"/>
          </a:p>
        </p:txBody>
      </p:sp>
      <p:sp>
        <p:nvSpPr>
          <p:cNvPr id="92164" name="Espace réservé du numéro de diapositive 3">
            <a:extLst>
              <a:ext uri="{FF2B5EF4-FFF2-40B4-BE49-F238E27FC236}">
                <a16:creationId xmlns:a16="http://schemas.microsoft.com/office/drawing/2014/main" id="{1AABA609-B5E3-41E3-BD4D-B40F97B18C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5E819A-2904-46E9-98F2-432FA5CF697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92165" name="Espace réservé de la date 2">
            <a:extLst>
              <a:ext uri="{FF2B5EF4-FFF2-40B4-BE49-F238E27FC236}">
                <a16:creationId xmlns:a16="http://schemas.microsoft.com/office/drawing/2014/main" id="{BB750194-3D1F-4888-941F-F25A004AEF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ce réservé du contenu 4">
            <a:extLst>
              <a:ext uri="{FF2B5EF4-FFF2-40B4-BE49-F238E27FC236}">
                <a16:creationId xmlns:a16="http://schemas.microsoft.com/office/drawing/2014/main" id="{F4AFED9A-D593-4837-B9D8-DDFF4DD99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125538"/>
            <a:ext cx="7632700" cy="4894262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107950" indent="-107950" algn="just" eaLnBrk="1" hangingPunct="1">
              <a:lnSpc>
                <a:spcPct val="130000"/>
              </a:lnSpc>
              <a:spcBef>
                <a:spcPts val="600"/>
              </a:spcBef>
              <a:buFont typeface="Calibri" panose="020F0502020204030204" pitchFamily="34" charset="0"/>
              <a:buChar char="-"/>
            </a:pPr>
            <a:r>
              <a:rPr lang="fr-FR" altLang="fr-FR"/>
              <a:t> </a:t>
            </a:r>
            <a:r>
              <a:rPr lang="fr-FR" altLang="fr-FR" b="1">
                <a:solidFill>
                  <a:srgbClr val="FF0000"/>
                </a:solidFill>
              </a:rPr>
              <a:t>Réduit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les fichiers de données et journaux de transactions si l’espace inutilisé dépasse 25%</a:t>
            </a:r>
          </a:p>
          <a:p>
            <a:pPr marL="107950" indent="-107950" algn="just" eaLnBrk="1" hangingPunct="1">
              <a:lnSpc>
                <a:spcPct val="130000"/>
              </a:lnSpc>
              <a:spcBef>
                <a:spcPts val="600"/>
              </a:spcBef>
              <a:buFont typeface="Calibri" panose="020F0502020204030204" pitchFamily="34" charset="0"/>
              <a:buChar char="-"/>
            </a:pPr>
            <a:r>
              <a:rPr lang="fr-FR" altLang="fr-FR"/>
              <a:t> </a:t>
            </a:r>
            <a:r>
              <a:rPr lang="fr-FR" altLang="fr-FR" b="1">
                <a:solidFill>
                  <a:srgbClr val="FF0000"/>
                </a:solidFill>
              </a:rPr>
              <a:t>Supprime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autant d’espace libre que possible</a:t>
            </a:r>
          </a:p>
          <a:p>
            <a:pPr marL="107950" indent="-107950" algn="just" eaLnBrk="1" hangingPunct="1">
              <a:lnSpc>
                <a:spcPct val="130000"/>
              </a:lnSpc>
              <a:spcBef>
                <a:spcPts val="600"/>
              </a:spcBef>
              <a:buFont typeface="Calibri" panose="020F0502020204030204" pitchFamily="34" charset="0"/>
              <a:buChar char="-"/>
            </a:pPr>
            <a:r>
              <a:rPr lang="fr-FR" altLang="fr-FR"/>
              <a:t> Le journal des transactions n’est réduit que s’il ne contient aucune partie </a:t>
            </a:r>
            <a:r>
              <a:rPr lang="fr-FR" altLang="fr-FR" b="1">
                <a:solidFill>
                  <a:srgbClr val="FF0000"/>
                </a:solidFill>
              </a:rPr>
              <a:t>active</a:t>
            </a:r>
            <a:endParaRPr lang="fr-FR" altLang="fr-FR" b="1"/>
          </a:p>
          <a:p>
            <a:pPr marL="107950" indent="-107950" algn="just" eaLnBrk="1" hangingPunct="1">
              <a:lnSpc>
                <a:spcPct val="130000"/>
              </a:lnSpc>
              <a:spcBef>
                <a:spcPts val="600"/>
              </a:spcBef>
              <a:buFont typeface="Calibri" panose="020F0502020204030204" pitchFamily="34" charset="0"/>
              <a:buChar char="-"/>
            </a:pPr>
            <a:r>
              <a:rPr lang="fr-FR" altLang="fr-FR"/>
              <a:t> Exécute cette tâche en </a:t>
            </a:r>
            <a:r>
              <a:rPr lang="fr-FR" altLang="fr-FR" b="1">
                <a:solidFill>
                  <a:srgbClr val="FF0000"/>
                </a:solidFill>
              </a:rPr>
              <a:t>arrière-plan</a:t>
            </a:r>
          </a:p>
        </p:txBody>
      </p:sp>
      <p:sp>
        <p:nvSpPr>
          <p:cNvPr id="93187" name="Sous-titre 2">
            <a:extLst>
              <a:ext uri="{FF2B5EF4-FFF2-40B4-BE49-F238E27FC236}">
                <a16:creationId xmlns:a16="http://schemas.microsoft.com/office/drawing/2014/main" id="{C685BC1D-6979-450A-89FA-A4E03442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36625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3600" b="1"/>
              <a:t>Activités de SQL Server au cours du c</a:t>
            </a:r>
            <a:r>
              <a:rPr lang="fr-FR" altLang="fr-FR" sz="3600" b="1">
                <a:cs typeface="Times New Roman" panose="02020603050405020304" pitchFamily="18" charset="0"/>
              </a:rPr>
              <a:t>ompactage automatique</a:t>
            </a:r>
            <a:endParaRPr lang="fr-FR" altLang="fr-FR" sz="3600"/>
          </a:p>
        </p:txBody>
      </p:sp>
      <p:sp>
        <p:nvSpPr>
          <p:cNvPr id="93188" name="Espace réservé du numéro de diapositive 3">
            <a:extLst>
              <a:ext uri="{FF2B5EF4-FFF2-40B4-BE49-F238E27FC236}">
                <a16:creationId xmlns:a16="http://schemas.microsoft.com/office/drawing/2014/main" id="{76C327AC-5346-4E63-A1CA-D7BF0C5B0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F564E3-1E01-4371-BC98-5382551946F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93189" name="Espace réservé de la date 2">
            <a:extLst>
              <a:ext uri="{FF2B5EF4-FFF2-40B4-BE49-F238E27FC236}">
                <a16:creationId xmlns:a16="http://schemas.microsoft.com/office/drawing/2014/main" id="{120182AA-B6C6-4DCA-9F22-62403132B2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D75361-DA4C-40B3-ADA8-9F65A3785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765175"/>
            <a:ext cx="8245475" cy="5543550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0" rIns="36000" bIns="0" rtlCol="0">
            <a:normAutofit lnSpcReduction="10000"/>
          </a:bodyPr>
          <a:lstStyle/>
          <a:p>
            <a:pPr marL="493200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300" dirty="0"/>
              <a:t> </a:t>
            </a:r>
            <a:r>
              <a:rPr lang="fr-FR" sz="3300" b="1" dirty="0">
                <a:solidFill>
                  <a:srgbClr val="C00000"/>
                </a:solidFill>
              </a:rPr>
              <a:t>Intérêt</a:t>
            </a:r>
            <a:r>
              <a:rPr lang="fr-FR" sz="3300" dirty="0">
                <a:solidFill>
                  <a:srgbClr val="C00000"/>
                </a:solidFill>
              </a:rPr>
              <a:t> </a:t>
            </a:r>
            <a:r>
              <a:rPr lang="fr-FR" sz="3300" dirty="0"/>
              <a:t>: choisir le moment</a:t>
            </a:r>
          </a:p>
          <a:p>
            <a:pPr marL="493200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300" dirty="0"/>
              <a:t> </a:t>
            </a:r>
            <a:r>
              <a:rPr lang="fr-FR" sz="3300" b="1" dirty="0">
                <a:solidFill>
                  <a:srgbClr val="C00000"/>
                </a:solidFill>
              </a:rPr>
              <a:t>Méthodes de compactage </a:t>
            </a:r>
            <a:r>
              <a:rPr lang="fr-FR" sz="3300" dirty="0"/>
              <a:t>:</a:t>
            </a:r>
          </a:p>
          <a:p>
            <a:pPr marL="436050" lvl="1" indent="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-"/>
              <a:defRPr/>
            </a:pPr>
            <a:r>
              <a:rPr lang="fr-FR" dirty="0"/>
              <a:t> </a:t>
            </a:r>
            <a:r>
              <a:rPr lang="fr-FR" sz="3000" dirty="0"/>
              <a:t>par SQL Server Entreprise Manager</a:t>
            </a:r>
          </a:p>
          <a:p>
            <a:pPr marL="436050" lvl="1" indent="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-"/>
              <a:defRPr/>
            </a:pPr>
            <a:r>
              <a:rPr lang="fr-FR" sz="3000" b="1" i="1" dirty="0"/>
              <a:t> </a:t>
            </a:r>
            <a:r>
              <a:rPr lang="fr-FR" sz="3000" dirty="0"/>
              <a:t>ou</a:t>
            </a:r>
            <a:r>
              <a:rPr lang="fr-FR" sz="3000" b="1" i="1" dirty="0"/>
              <a:t> BDCC SHRINKDATABASE</a:t>
            </a:r>
            <a:r>
              <a:rPr lang="fr-FR" sz="3000" b="1" dirty="0"/>
              <a:t> </a:t>
            </a:r>
            <a:r>
              <a:rPr lang="fr-FR" sz="3000" dirty="0"/>
              <a:t>ou </a:t>
            </a:r>
            <a:r>
              <a:rPr lang="fr-FR" sz="3000" b="1" i="1" dirty="0"/>
              <a:t>DBCC SHRINKFILE</a:t>
            </a:r>
          </a:p>
          <a:p>
            <a:pPr marL="493200" lvl="1" indent="-45720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300" dirty="0"/>
              <a:t>On peut alors :</a:t>
            </a:r>
          </a:p>
          <a:p>
            <a:pPr marL="436050" lvl="1" indent="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 </a:t>
            </a:r>
            <a:r>
              <a:rPr lang="fr-FR" sz="3000" b="1" dirty="0"/>
              <a:t>réduire les fichiers </a:t>
            </a:r>
            <a:r>
              <a:rPr lang="fr-FR" sz="3000" dirty="0"/>
              <a:t>de données et LOG en </a:t>
            </a:r>
            <a:r>
              <a:rPr lang="fr-FR" sz="3000" b="1" dirty="0">
                <a:solidFill>
                  <a:srgbClr val="FF0000"/>
                </a:solidFill>
              </a:rPr>
              <a:t>groupe</a:t>
            </a:r>
            <a:r>
              <a:rPr lang="fr-FR" sz="3000" dirty="0">
                <a:solidFill>
                  <a:srgbClr val="FF0000"/>
                </a:solidFill>
              </a:rPr>
              <a:t> </a:t>
            </a:r>
            <a:r>
              <a:rPr lang="fr-FR" sz="3000" dirty="0"/>
              <a:t>ou </a:t>
            </a:r>
            <a:r>
              <a:rPr lang="fr-FR" sz="3000" b="1" dirty="0">
                <a:solidFill>
                  <a:srgbClr val="FF0000"/>
                </a:solidFill>
              </a:rPr>
              <a:t>individuellement</a:t>
            </a:r>
          </a:p>
          <a:p>
            <a:pPr marL="436050" lvl="1" indent="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sz="3000" dirty="0"/>
              <a:t> réduire </a:t>
            </a:r>
            <a:r>
              <a:rPr lang="fr-FR" sz="3000" b="1" dirty="0">
                <a:solidFill>
                  <a:srgbClr val="FF0000"/>
                </a:solidFill>
              </a:rPr>
              <a:t>individuellement</a:t>
            </a:r>
            <a:r>
              <a:rPr lang="fr-FR" sz="3000" dirty="0">
                <a:solidFill>
                  <a:srgbClr val="FF0000"/>
                </a:solidFill>
              </a:rPr>
              <a:t> </a:t>
            </a:r>
            <a:r>
              <a:rPr lang="fr-FR" sz="3000" dirty="0"/>
              <a:t>les fichiers de données et LOG dont la </a:t>
            </a:r>
            <a:r>
              <a:rPr lang="fr-FR" sz="3000" b="1" dirty="0">
                <a:solidFill>
                  <a:srgbClr val="FF0000"/>
                </a:solidFill>
              </a:rPr>
              <a:t>taille est inférieure </a:t>
            </a:r>
            <a:r>
              <a:rPr lang="fr-FR" sz="3000" dirty="0"/>
              <a:t>à leur taille de création d’origine</a:t>
            </a:r>
          </a:p>
        </p:txBody>
      </p:sp>
      <p:sp>
        <p:nvSpPr>
          <p:cNvPr id="94211" name="Sous-titre 2">
            <a:extLst>
              <a:ext uri="{FF2B5EF4-FFF2-40B4-BE49-F238E27FC236}">
                <a16:creationId xmlns:a16="http://schemas.microsoft.com/office/drawing/2014/main" id="{FEB0EC4B-8507-4ADD-ADE2-33FEEA43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549275"/>
          </a:xfrm>
        </p:spPr>
        <p:txBody>
          <a:bodyPr lIns="36000" tIns="36000" rIns="36000" bIns="36000"/>
          <a:lstStyle/>
          <a:p>
            <a:pPr eaLnBrk="1" hangingPunct="1">
              <a:spcBef>
                <a:spcPct val="20000"/>
              </a:spcBef>
            </a:pPr>
            <a:r>
              <a:rPr lang="fr-FR" altLang="fr-FR" sz="4000" b="1"/>
              <a:t>3.6 </a:t>
            </a:r>
            <a:r>
              <a:rPr lang="fr-FR" altLang="fr-FR" sz="4000" b="1">
                <a:cs typeface="Times New Roman" panose="02020603050405020304" pitchFamily="18" charset="0"/>
              </a:rPr>
              <a:t>Compactage manuel d’une BD</a:t>
            </a:r>
            <a:endParaRPr lang="fr-FR" altLang="fr-FR" sz="4000"/>
          </a:p>
        </p:txBody>
      </p:sp>
      <p:sp>
        <p:nvSpPr>
          <p:cNvPr id="94212" name="Espace réservé du numéro de diapositive 3">
            <a:extLst>
              <a:ext uri="{FF2B5EF4-FFF2-40B4-BE49-F238E27FC236}">
                <a16:creationId xmlns:a16="http://schemas.microsoft.com/office/drawing/2014/main" id="{A37491AB-4A29-44B9-8E4F-B0C18A2D5D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FBE9A-2CA6-473D-BC07-C66B207E10FA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94213" name="Espace réservé de la date 2">
            <a:extLst>
              <a:ext uri="{FF2B5EF4-FFF2-40B4-BE49-F238E27FC236}">
                <a16:creationId xmlns:a16="http://schemas.microsoft.com/office/drawing/2014/main" id="{F6DB2D5A-846F-44FC-8188-C710E7362C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u contenu 4">
            <a:extLst>
              <a:ext uri="{FF2B5EF4-FFF2-40B4-BE49-F238E27FC236}">
                <a16:creationId xmlns:a16="http://schemas.microsoft.com/office/drawing/2014/main" id="{430A9C94-83B2-4343-BACF-96E4EADAC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3950"/>
            <a:ext cx="7713662" cy="496887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34925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/>
              <a:t>Dans ce cas, SQL Server :</a:t>
            </a:r>
          </a:p>
          <a:p>
            <a:pPr marL="34925" indent="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b="1"/>
              <a:t>réduit les parties inactives </a:t>
            </a:r>
            <a:r>
              <a:rPr lang="fr-FR" altLang="fr-FR"/>
              <a:t>qui dépassent la taille souhaitée</a:t>
            </a:r>
          </a:p>
          <a:p>
            <a:pPr marL="34925" indent="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b="1"/>
              <a:t>si cela ne suffit pas</a:t>
            </a:r>
            <a:r>
              <a:rPr lang="fr-FR" altLang="fr-FR"/>
              <a:t>, il :</a:t>
            </a:r>
          </a:p>
          <a:p>
            <a:pPr marL="179388" lvl="1" indent="-71438" algn="just" eaLnBrk="1" hangingPunct="1">
              <a:lnSpc>
                <a:spcPct val="13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/>
              <a:t> </a:t>
            </a:r>
            <a:r>
              <a:rPr lang="fr-FR" altLang="fr-FR" b="1"/>
              <a:t>renvoie un message d’erreur </a:t>
            </a:r>
            <a:r>
              <a:rPr lang="fr-FR" altLang="fr-FR"/>
              <a:t>indiquant qu’une partie du journal actif dépasse la taille souhaitée,</a:t>
            </a:r>
          </a:p>
          <a:p>
            <a:pPr marL="179388" lvl="1" indent="-71438" algn="just" eaLnBrk="1" hangingPunct="1">
              <a:lnSpc>
                <a:spcPct val="130000"/>
              </a:lnSpc>
              <a:spcBef>
                <a:spcPct val="0"/>
              </a:spcBef>
              <a:buFont typeface="Calibri" panose="020F0502020204030204" pitchFamily="34" charset="0"/>
              <a:buChar char="-"/>
            </a:pPr>
            <a:r>
              <a:rPr lang="fr-FR" altLang="fr-FR"/>
              <a:t> </a:t>
            </a:r>
            <a:r>
              <a:rPr lang="fr-FR" altLang="fr-FR" b="1"/>
              <a:t>indique la procédure à suivre </a:t>
            </a:r>
            <a:r>
              <a:rPr lang="fr-FR" altLang="fr-FR"/>
              <a:t>pour déplacer la partie active du journal de la fin du fichier LOG.</a:t>
            </a:r>
          </a:p>
        </p:txBody>
      </p:sp>
      <p:sp>
        <p:nvSpPr>
          <p:cNvPr id="95235" name="Sous-titre 2">
            <a:extLst>
              <a:ext uri="{FF2B5EF4-FFF2-40B4-BE49-F238E27FC236}">
                <a16:creationId xmlns:a16="http://schemas.microsoft.com/office/drawing/2014/main" id="{3E074311-6544-49F7-A0B6-EE64172A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765175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3.7 </a:t>
            </a:r>
            <a:r>
              <a:rPr lang="fr-FR" altLang="fr-FR" sz="4000" b="1">
                <a:cs typeface="Times New Roman" panose="02020603050405020304" pitchFamily="18" charset="0"/>
              </a:rPr>
              <a:t>Compactage des fichiers LOG</a:t>
            </a:r>
            <a:endParaRPr lang="fr-FR" altLang="fr-FR" sz="4000"/>
          </a:p>
        </p:txBody>
      </p:sp>
      <p:sp>
        <p:nvSpPr>
          <p:cNvPr id="95236" name="Espace réservé du numéro de diapositive 3">
            <a:extLst>
              <a:ext uri="{FF2B5EF4-FFF2-40B4-BE49-F238E27FC236}">
                <a16:creationId xmlns:a16="http://schemas.microsoft.com/office/drawing/2014/main" id="{81283A02-279D-481A-BCB6-EE8A43420E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F7386A-E596-4CC4-8A88-3C825C24806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95237" name="Espace réservé de la date 2">
            <a:extLst>
              <a:ext uri="{FF2B5EF4-FFF2-40B4-BE49-F238E27FC236}">
                <a16:creationId xmlns:a16="http://schemas.microsoft.com/office/drawing/2014/main" id="{908F2E7D-3FC5-4AF8-9ADB-21D5A08EDD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ce réservé du contenu 4">
            <a:extLst>
              <a:ext uri="{FF2B5EF4-FFF2-40B4-BE49-F238E27FC236}">
                <a16:creationId xmlns:a16="http://schemas.microsoft.com/office/drawing/2014/main" id="{E77DED03-EF8A-436A-B2EC-09BDBE1E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981075"/>
            <a:ext cx="8362950" cy="5327650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492125" indent="-45720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Par </a:t>
            </a:r>
            <a:r>
              <a:rPr lang="fr-FR" altLang="fr-FR" b="1" i="1">
                <a:solidFill>
                  <a:srgbClr val="C00000"/>
                </a:solidFill>
              </a:rPr>
              <a:t>DROP DATABASE </a:t>
            </a:r>
            <a:r>
              <a:rPr lang="fr-FR" altLang="fr-FR"/>
              <a:t>ou sous SQL Server Entreprise Manager</a:t>
            </a:r>
          </a:p>
          <a:p>
            <a:pPr marL="492125" indent="-45720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b="1"/>
              <a:t>Limites :</a:t>
            </a:r>
          </a:p>
          <a:p>
            <a:pPr marL="434975" lvl="1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si elle est </a:t>
            </a:r>
            <a:r>
              <a:rPr lang="fr-FR" altLang="fr-FR" sz="3000" b="1"/>
              <a:t>en cours </a:t>
            </a:r>
            <a:r>
              <a:rPr lang="fr-FR" altLang="fr-FR" sz="3000"/>
              <a:t>d’utilisation</a:t>
            </a:r>
          </a:p>
          <a:p>
            <a:pPr marL="434975" lvl="1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si un utilisateur y est </a:t>
            </a:r>
            <a:r>
              <a:rPr lang="fr-FR" altLang="fr-FR" sz="3000" b="1"/>
              <a:t>connecté</a:t>
            </a:r>
          </a:p>
          <a:p>
            <a:pPr marL="434975" lvl="1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si elle effectue la </a:t>
            </a:r>
            <a:r>
              <a:rPr lang="fr-FR" altLang="fr-FR" sz="3000" b="1"/>
              <a:t>publication</a:t>
            </a:r>
            <a:r>
              <a:rPr lang="fr-FR" altLang="fr-FR" sz="3000"/>
              <a:t> de l’une de ses tables dans le cadre de la réplication</a:t>
            </a:r>
          </a:p>
          <a:p>
            <a:pPr marL="434975" lvl="1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s’il s’agit d’une base de données </a:t>
            </a:r>
            <a:r>
              <a:rPr lang="fr-FR" altLang="fr-FR" sz="3000" b="1"/>
              <a:t>système</a:t>
            </a:r>
          </a:p>
        </p:txBody>
      </p:sp>
      <p:sp>
        <p:nvSpPr>
          <p:cNvPr id="96259" name="Sous-titre 2">
            <a:extLst>
              <a:ext uri="{FF2B5EF4-FFF2-40B4-BE49-F238E27FC236}">
                <a16:creationId xmlns:a16="http://schemas.microsoft.com/office/drawing/2014/main" id="{4C296D08-C7F5-4FB6-9F8C-0460DEEB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836612"/>
          </a:xfrm>
        </p:spPr>
        <p:txBody>
          <a:bodyPr lIns="36000" tIns="36000" rIns="36000" bIns="36000"/>
          <a:lstStyle/>
          <a:p>
            <a:pPr eaLnBrk="1" hangingPunct="1">
              <a:spcBef>
                <a:spcPct val="20000"/>
              </a:spcBef>
            </a:pPr>
            <a:r>
              <a:rPr lang="fr-FR" altLang="fr-FR" sz="4000" b="1"/>
              <a:t>3.8 </a:t>
            </a:r>
            <a:r>
              <a:rPr lang="fr-FR" altLang="fr-FR" sz="4000" b="1">
                <a:cs typeface="Times New Roman" panose="02020603050405020304" pitchFamily="18" charset="0"/>
              </a:rPr>
              <a:t>Suppression d’une BD</a:t>
            </a:r>
            <a:endParaRPr lang="fr-FR" altLang="fr-FR" sz="4000"/>
          </a:p>
        </p:txBody>
      </p:sp>
      <p:sp>
        <p:nvSpPr>
          <p:cNvPr id="96260" name="Espace réservé du numéro de diapositive 3">
            <a:extLst>
              <a:ext uri="{FF2B5EF4-FFF2-40B4-BE49-F238E27FC236}">
                <a16:creationId xmlns:a16="http://schemas.microsoft.com/office/drawing/2014/main" id="{33A5DC7D-6598-40C5-B7D3-0A9E574FB6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72F336-C961-4793-B91F-1F75AAB08F1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96261" name="Espace réservé de la date 2">
            <a:extLst>
              <a:ext uri="{FF2B5EF4-FFF2-40B4-BE49-F238E27FC236}">
                <a16:creationId xmlns:a16="http://schemas.microsoft.com/office/drawing/2014/main" id="{E7A022B0-D6B2-4E0F-90F1-98AAB613CA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ce réservé du contenu 4">
            <a:extLst>
              <a:ext uri="{FF2B5EF4-FFF2-40B4-BE49-F238E27FC236}">
                <a16:creationId xmlns:a16="http://schemas.microsoft.com/office/drawing/2014/main" id="{BE494A09-5509-4994-942B-2D8F198D0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88" y="1052513"/>
            <a:ext cx="7642225" cy="518477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34925" indent="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 sz="3400" b="1" u="sng"/>
              <a:t>Facteurs influencés</a:t>
            </a:r>
          </a:p>
          <a:p>
            <a:pPr marL="34925" indent="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</a:t>
            </a:r>
            <a:r>
              <a:rPr lang="fr-FR" altLang="fr-FR" b="1">
                <a:solidFill>
                  <a:srgbClr val="FF0000"/>
                </a:solidFill>
              </a:rPr>
              <a:t>Performance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: vitesse des opérations d’E/S sur le disque</a:t>
            </a:r>
          </a:p>
          <a:p>
            <a:pPr marL="34925" indent="0"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fr-FR" altLang="fr-FR"/>
              <a:t> </a:t>
            </a:r>
            <a:r>
              <a:rPr lang="fr-FR" altLang="fr-FR" b="1">
                <a:solidFill>
                  <a:srgbClr val="FF0000"/>
                </a:solidFill>
              </a:rPr>
              <a:t>Tolérance de panne </a:t>
            </a:r>
            <a:r>
              <a:rPr lang="fr-FR" altLang="fr-FR"/>
              <a:t>: capacité du système à continuer de fonctionner sans perte de données lorsqu’une partie de celui-ci est défaillante</a:t>
            </a:r>
          </a:p>
        </p:txBody>
      </p:sp>
      <p:sp>
        <p:nvSpPr>
          <p:cNvPr id="97283" name="Sous-titre 2">
            <a:extLst>
              <a:ext uri="{FF2B5EF4-FFF2-40B4-BE49-F238E27FC236}">
                <a16:creationId xmlns:a16="http://schemas.microsoft.com/office/drawing/2014/main" id="{6D29D925-D20F-472D-93D9-E0FF858C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1075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3.9 </a:t>
            </a:r>
            <a:r>
              <a:rPr lang="fr-FR" altLang="fr-FR" sz="4000" b="1">
                <a:cs typeface="Times New Roman" panose="02020603050405020304" pitchFamily="18" charset="0"/>
              </a:rPr>
              <a:t>Emplacement des fichiers et journaux de BD</a:t>
            </a:r>
            <a:endParaRPr lang="fr-FR" altLang="fr-FR" sz="4000"/>
          </a:p>
        </p:txBody>
      </p:sp>
      <p:sp>
        <p:nvSpPr>
          <p:cNvPr id="97284" name="Espace réservé du numéro de diapositive 3">
            <a:extLst>
              <a:ext uri="{FF2B5EF4-FFF2-40B4-BE49-F238E27FC236}">
                <a16:creationId xmlns:a16="http://schemas.microsoft.com/office/drawing/2014/main" id="{BD7DE041-17CB-453C-B3F0-1C14CEFDF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7606CC-6130-4516-A57D-433904972F9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97285" name="Espace réservé de la date 2">
            <a:extLst>
              <a:ext uri="{FF2B5EF4-FFF2-40B4-BE49-F238E27FC236}">
                <a16:creationId xmlns:a16="http://schemas.microsoft.com/office/drawing/2014/main" id="{5D53D63A-F334-4584-8CDC-D7CE03C6C1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6C75798-070B-4D79-8B1B-AC0EBA1E2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88" y="1196975"/>
            <a:ext cx="7713662" cy="5111750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0" rIns="36000" bIns="0" rtlCol="0">
            <a:normAutofit/>
          </a:bodyPr>
          <a:lstStyle/>
          <a:p>
            <a:pPr marL="36000"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Répartir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les données sur </a:t>
            </a:r>
            <a:r>
              <a:rPr lang="fr-FR" b="1" dirty="0">
                <a:solidFill>
                  <a:srgbClr val="FF0000"/>
                </a:solidFill>
              </a:rPr>
              <a:t>plusieurs disques physiques</a:t>
            </a:r>
          </a:p>
          <a:p>
            <a:pPr marL="36000"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dirty="0"/>
              <a:t> SQL Server peut exécuter :</a:t>
            </a:r>
          </a:p>
          <a:p>
            <a:pPr marL="324000" lvl="1" indent="-1080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des </a:t>
            </a:r>
            <a:r>
              <a:rPr lang="fr-FR" b="1" dirty="0">
                <a:solidFill>
                  <a:srgbClr val="FF0000"/>
                </a:solidFill>
              </a:rPr>
              <a:t>recherches parallèles </a:t>
            </a:r>
            <a:r>
              <a:rPr lang="fr-FR" b="1" dirty="0"/>
              <a:t>même pour une seule table </a:t>
            </a:r>
            <a:r>
              <a:rPr lang="fr-FR" dirty="0"/>
              <a:t>si le groupe de fichiers de la table contient plusieurs fichiers</a:t>
            </a:r>
          </a:p>
          <a:p>
            <a:pPr marL="493200" lvl="1" indent="-4572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3200" dirty="0"/>
              <a:t>utiliser une solution </a:t>
            </a:r>
            <a:r>
              <a:rPr lang="fr-FR" sz="3200" b="1" dirty="0"/>
              <a:t>RAID</a:t>
            </a:r>
            <a:r>
              <a:rPr lang="fr-FR" sz="3200" dirty="0"/>
              <a:t>, et des </a:t>
            </a:r>
            <a:r>
              <a:rPr lang="fr-FR" sz="3200" b="1" dirty="0"/>
              <a:t>groupes de fichiers </a:t>
            </a:r>
            <a:r>
              <a:rPr lang="fr-FR" sz="3200" dirty="0"/>
              <a:t>définis par l’utilisateur.</a:t>
            </a:r>
          </a:p>
        </p:txBody>
      </p:sp>
      <p:sp>
        <p:nvSpPr>
          <p:cNvPr id="98307" name="Sous-titre 2">
            <a:extLst>
              <a:ext uri="{FF2B5EF4-FFF2-40B4-BE49-F238E27FC236}">
                <a16:creationId xmlns:a16="http://schemas.microsoft.com/office/drawing/2014/main" id="{A87CE9E3-0B47-4DE0-B75C-82D968AB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55675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fr-FR" altLang="fr-FR" sz="4000" b="1"/>
              <a:t>3.9 </a:t>
            </a:r>
            <a:r>
              <a:rPr lang="fr-FR" altLang="fr-FR" sz="4000" b="1">
                <a:cs typeface="Times New Roman" panose="02020603050405020304" pitchFamily="18" charset="0"/>
              </a:rPr>
              <a:t>Emplacement des fichiers et journaux de BD (suite)</a:t>
            </a:r>
            <a:endParaRPr lang="fr-FR" altLang="fr-FR" sz="4000"/>
          </a:p>
        </p:txBody>
      </p:sp>
      <p:sp>
        <p:nvSpPr>
          <p:cNvPr id="98308" name="Espace réservé du numéro de diapositive 3">
            <a:extLst>
              <a:ext uri="{FF2B5EF4-FFF2-40B4-BE49-F238E27FC236}">
                <a16:creationId xmlns:a16="http://schemas.microsoft.com/office/drawing/2014/main" id="{833E8231-5E9F-4460-B283-3E0A084FB2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F5D7EB-6C54-4556-9187-261CC72A3AD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98309" name="Espace réservé de la date 2">
            <a:extLst>
              <a:ext uri="{FF2B5EF4-FFF2-40B4-BE49-F238E27FC236}">
                <a16:creationId xmlns:a16="http://schemas.microsoft.com/office/drawing/2014/main" id="{DFD72D03-71B5-4300-A66F-9D0B39D192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ce réservé du contenu 4">
            <a:extLst>
              <a:ext uri="{FF2B5EF4-FFF2-40B4-BE49-F238E27FC236}">
                <a16:creationId xmlns:a16="http://schemas.microsoft.com/office/drawing/2014/main" id="{C3CE93F0-C6D2-41C8-A0C7-B098DEEB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25" y="1196975"/>
            <a:ext cx="7497763" cy="4824413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34925" indent="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 Créer le journal </a:t>
            </a:r>
            <a:r>
              <a:rPr lang="fr-FR" altLang="fr-FR">
                <a:solidFill>
                  <a:srgbClr val="FF0000"/>
                </a:solidFill>
              </a:rPr>
              <a:t>LOG</a:t>
            </a:r>
            <a:r>
              <a:rPr lang="fr-FR" altLang="fr-FR"/>
              <a:t> sur un </a:t>
            </a:r>
            <a:r>
              <a:rPr lang="fr-FR" altLang="fr-FR" b="1">
                <a:solidFill>
                  <a:srgbClr val="FF0000"/>
                </a:solidFill>
              </a:rPr>
              <a:t>disque séparé</a:t>
            </a:r>
          </a:p>
          <a:p>
            <a:pPr marL="34925" indent="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 Placer la BD </a:t>
            </a:r>
            <a:r>
              <a:rPr lang="fr-FR" altLang="fr-FR" b="1">
                <a:solidFill>
                  <a:srgbClr val="FF0000"/>
                </a:solidFill>
              </a:rPr>
              <a:t>tempdb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sur un sous-système d’E/S </a:t>
            </a:r>
            <a:r>
              <a:rPr lang="fr-FR" altLang="fr-FR" b="1"/>
              <a:t>rapide </a:t>
            </a:r>
            <a:r>
              <a:rPr lang="fr-FR" altLang="fr-FR" b="1">
                <a:solidFill>
                  <a:srgbClr val="FF0000"/>
                </a:solidFill>
              </a:rPr>
              <a:t>distinct</a:t>
            </a:r>
            <a:r>
              <a:rPr lang="fr-FR" altLang="fr-FR" b="1"/>
              <a:t> </a:t>
            </a:r>
            <a:r>
              <a:rPr lang="fr-FR" altLang="fr-FR"/>
              <a:t>de celui utilisé pour les BD utilisateur,</a:t>
            </a:r>
          </a:p>
          <a:p>
            <a:pPr marL="34925" indent="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b="1"/>
              <a:t> </a:t>
            </a:r>
            <a:r>
              <a:rPr lang="fr-FR" altLang="fr-FR" b="1">
                <a:solidFill>
                  <a:srgbClr val="FF0000"/>
                </a:solidFill>
              </a:rPr>
              <a:t>Distribuer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la BD </a:t>
            </a:r>
            <a:r>
              <a:rPr lang="fr-FR" altLang="fr-FR" b="1">
                <a:solidFill>
                  <a:srgbClr val="FF0000"/>
                </a:solidFill>
              </a:rPr>
              <a:t>tempdb</a:t>
            </a:r>
            <a:r>
              <a:rPr lang="fr-FR" altLang="fr-FR">
                <a:solidFill>
                  <a:srgbClr val="FF0000"/>
                </a:solidFill>
              </a:rPr>
              <a:t> </a:t>
            </a:r>
            <a:r>
              <a:rPr lang="fr-FR" altLang="fr-FR"/>
              <a:t>sur plusieurs disques pour améliorer les performances.</a:t>
            </a:r>
          </a:p>
        </p:txBody>
      </p:sp>
      <p:sp>
        <p:nvSpPr>
          <p:cNvPr id="99331" name="Sous-titre 2">
            <a:extLst>
              <a:ext uri="{FF2B5EF4-FFF2-40B4-BE49-F238E27FC236}">
                <a16:creationId xmlns:a16="http://schemas.microsoft.com/office/drawing/2014/main" id="{0B883498-7DDF-48DA-A502-CCEB375F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909637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fr-FR" altLang="fr-FR" sz="4000" b="1"/>
              <a:t>3.9 </a:t>
            </a:r>
            <a:r>
              <a:rPr lang="fr-FR" altLang="fr-FR" sz="4000" b="1">
                <a:cs typeface="Times New Roman" panose="02020603050405020304" pitchFamily="18" charset="0"/>
              </a:rPr>
              <a:t>Emplacement des fichiers et journaux de BD (suite)</a:t>
            </a:r>
            <a:endParaRPr lang="fr-FR" altLang="fr-FR" sz="4000"/>
          </a:p>
        </p:txBody>
      </p:sp>
      <p:sp>
        <p:nvSpPr>
          <p:cNvPr id="99332" name="Espace réservé du numéro de diapositive 3">
            <a:extLst>
              <a:ext uri="{FF2B5EF4-FFF2-40B4-BE49-F238E27FC236}">
                <a16:creationId xmlns:a16="http://schemas.microsoft.com/office/drawing/2014/main" id="{F32946DB-DE11-454E-9899-431CA6098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B8D10-119C-45BA-8C1A-4C15539381A0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99333" name="Espace réservé de la date 2">
            <a:extLst>
              <a:ext uri="{FF2B5EF4-FFF2-40B4-BE49-F238E27FC236}">
                <a16:creationId xmlns:a16="http://schemas.microsoft.com/office/drawing/2014/main" id="{86542B86-5088-4E3E-A3C6-81132A1DF9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151F531-F344-4F51-BA84-63ECE63D5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5" y="1195388"/>
            <a:ext cx="7672388" cy="5041900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0" rIns="36000" bIns="0" rtlCol="0">
            <a:normAutofit fontScale="92500" lnSpcReduction="10000"/>
          </a:bodyPr>
          <a:lstStyle/>
          <a:p>
            <a:pPr marL="36000"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Pour des performances optimales, </a:t>
            </a:r>
            <a:r>
              <a:rPr lang="fr-FR" b="1" dirty="0"/>
              <a:t>opter pour une solution </a:t>
            </a:r>
            <a:r>
              <a:rPr lang="fr-FR" b="1" dirty="0">
                <a:solidFill>
                  <a:srgbClr val="FF0000"/>
                </a:solidFill>
              </a:rPr>
              <a:t>RAID matérielle</a:t>
            </a:r>
            <a:endParaRPr lang="fr-FR" dirty="0">
              <a:solidFill>
                <a:srgbClr val="FF0000"/>
              </a:solidFill>
            </a:endParaRPr>
          </a:p>
          <a:p>
            <a:pPr marL="36000"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RAID matérielle permet également de </a:t>
            </a:r>
            <a:r>
              <a:rPr lang="fr-FR" b="1" dirty="0">
                <a:solidFill>
                  <a:srgbClr val="FF0000"/>
                </a:solidFill>
              </a:rPr>
              <a:t>remplacer un lecteur défectueux </a:t>
            </a:r>
            <a:r>
              <a:rPr lang="fr-FR" dirty="0"/>
              <a:t>sans arrêter le système</a:t>
            </a:r>
          </a:p>
          <a:p>
            <a:pPr marL="36000"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b="1" dirty="0"/>
              <a:t>RAID1</a:t>
            </a:r>
            <a:r>
              <a:rPr lang="fr-FR" dirty="0"/>
              <a:t>: Disques miroirs (Redondance)</a:t>
            </a:r>
          </a:p>
          <a:p>
            <a:pPr marL="36000"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b="1" dirty="0"/>
              <a:t>RAID5</a:t>
            </a:r>
            <a:r>
              <a:rPr lang="fr-FR" dirty="0"/>
              <a:t>: Entrelacement avec parité (Performance et Redondance)</a:t>
            </a:r>
          </a:p>
          <a:p>
            <a:pPr marL="36000" indent="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b="1" dirty="0"/>
              <a:t>RAID10 ou RAID01</a:t>
            </a:r>
            <a:r>
              <a:rPr lang="fr-FR" dirty="0"/>
              <a:t> : (Performances maximales)</a:t>
            </a:r>
          </a:p>
        </p:txBody>
      </p:sp>
      <p:sp>
        <p:nvSpPr>
          <p:cNvPr id="100355" name="Sous-titre 2">
            <a:extLst>
              <a:ext uri="{FF2B5EF4-FFF2-40B4-BE49-F238E27FC236}">
                <a16:creationId xmlns:a16="http://schemas.microsoft.com/office/drawing/2014/main" id="{231DD1DE-37D1-4A65-89F3-DEBAA323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909637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3.10 </a:t>
            </a:r>
            <a:r>
              <a:rPr lang="fr-FR" altLang="fr-FR" sz="4000" b="1">
                <a:cs typeface="Times New Roman" panose="02020603050405020304" pitchFamily="18" charset="0"/>
              </a:rPr>
              <a:t>Optimisation d’une BD à l’aide d’une solution RAID matérielle</a:t>
            </a:r>
            <a:endParaRPr lang="fr-FR" altLang="fr-FR" sz="4000"/>
          </a:p>
        </p:txBody>
      </p:sp>
      <p:sp>
        <p:nvSpPr>
          <p:cNvPr id="100356" name="Espace réservé du numéro de diapositive 3">
            <a:extLst>
              <a:ext uri="{FF2B5EF4-FFF2-40B4-BE49-F238E27FC236}">
                <a16:creationId xmlns:a16="http://schemas.microsoft.com/office/drawing/2014/main" id="{0F47ABAA-C9AA-4A1B-A901-D57E1680E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E53B34-2B75-4905-8103-B13ABABB2B6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00357" name="Espace réservé de la date 2">
            <a:extLst>
              <a:ext uri="{FF2B5EF4-FFF2-40B4-BE49-F238E27FC236}">
                <a16:creationId xmlns:a16="http://schemas.microsoft.com/office/drawing/2014/main" id="{F4ED80C8-12C5-4982-B230-6BF61D81D6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contenu 4">
            <a:extLst>
              <a:ext uri="{FF2B5EF4-FFF2-40B4-BE49-F238E27FC236}">
                <a16:creationId xmlns:a16="http://schemas.microsoft.com/office/drawing/2014/main" id="{C8B11286-C1DD-4CD5-849D-19544905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125538"/>
            <a:ext cx="8534400" cy="515937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358775" indent="-358775"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FR" altLang="fr-FR" sz="3000" b="1"/>
              <a:t>Bibliothèques réseau Serveur :</a:t>
            </a:r>
          </a:p>
          <a:p>
            <a:pPr marL="539750" lvl="1" indent="-179388" algn="just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r-FR" altLang="fr-FR" sz="2600"/>
              <a:t>- SQL-Server peut contrôler simultanément plusieurs BR.</a:t>
            </a:r>
          </a:p>
          <a:p>
            <a:pPr marL="539750" lvl="1" indent="-179388" algn="just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r-FR" altLang="fr-FR" sz="2600"/>
              <a:t>- La </a:t>
            </a:r>
            <a:r>
              <a:rPr lang="fr-FR" altLang="fr-FR" sz="2600" b="1"/>
              <a:t>BR Client </a:t>
            </a:r>
            <a:r>
              <a:rPr lang="fr-FR" altLang="fr-FR" sz="2600"/>
              <a:t>doit </a:t>
            </a:r>
            <a:r>
              <a:rPr lang="fr-FR" altLang="fr-FR" sz="2600" b="1"/>
              <a:t>correspondre à l’une des BRS </a:t>
            </a:r>
            <a:r>
              <a:rPr lang="fr-FR" altLang="fr-FR" sz="2600"/>
              <a:t>pour que la communication puisse se faire correctement.</a:t>
            </a:r>
          </a:p>
          <a:p>
            <a:pPr marL="539750" lvl="1" indent="-179388" algn="just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r-FR" altLang="fr-FR" sz="2600"/>
              <a:t>- </a:t>
            </a:r>
            <a:r>
              <a:rPr lang="fr-FR" altLang="fr-FR" sz="2600" b="1" u="sng"/>
              <a:t>Communication</a:t>
            </a:r>
            <a:r>
              <a:rPr lang="fr-FR" altLang="fr-FR" sz="2600"/>
              <a:t> : Protocole (TCP/IP),  Canaux nommés…</a:t>
            </a:r>
          </a:p>
          <a:p>
            <a:pPr marL="358775" indent="-358775"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FR" altLang="fr-FR" sz="3000" b="1"/>
              <a:t>Services Open Data :</a:t>
            </a:r>
          </a:p>
          <a:p>
            <a:pPr marL="539750" lvl="1" indent="-179388" algn="just" eaLnBrk="1" hangingPunct="1">
              <a:lnSpc>
                <a:spcPct val="120000"/>
              </a:lnSpc>
              <a:buFontTx/>
              <a:buChar char="-"/>
            </a:pPr>
            <a:r>
              <a:rPr lang="fr-FR" altLang="fr-FR" sz="2600"/>
              <a:t>Gère les connexions réseaux de façon transparente et permanente (Ecoute des BRS, Transmission des requêtes client à SQL-Server, Renvoi des résultats au Client).</a:t>
            </a:r>
          </a:p>
        </p:txBody>
      </p:sp>
      <p:sp>
        <p:nvSpPr>
          <p:cNvPr id="16387" name="Sous-titre 2">
            <a:extLst>
              <a:ext uri="{FF2B5EF4-FFF2-40B4-BE49-F238E27FC236}">
                <a16:creationId xmlns:a16="http://schemas.microsoft.com/office/drawing/2014/main" id="{86673344-AFC0-4F5D-B252-7DE0176F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71438"/>
            <a:ext cx="8229600" cy="1125537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1.1 Présentation de SQL Server (suite) </a:t>
            </a:r>
            <a:r>
              <a:rPr lang="fr-FR" altLang="fr-FR" sz="4000" b="1" i="1">
                <a:solidFill>
                  <a:srgbClr val="C00000"/>
                </a:solidFill>
              </a:rPr>
              <a:t>Composantes</a:t>
            </a:r>
            <a:r>
              <a:rPr lang="fr-FR" altLang="fr-FR" sz="4000" i="1">
                <a:solidFill>
                  <a:srgbClr val="C00000"/>
                </a:solidFill>
              </a:rPr>
              <a:t> </a:t>
            </a:r>
            <a:r>
              <a:rPr lang="fr-FR" altLang="fr-FR" sz="4000" b="1" i="1">
                <a:solidFill>
                  <a:srgbClr val="C00000"/>
                </a:solidFill>
              </a:rPr>
              <a:t>Serveur</a:t>
            </a:r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EE726ADE-7039-4FD2-A7E6-CF0895DA8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893D7A-4D80-4ED1-8B09-A6B2F0EAB63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6389" name="Espace réservé de la date 2">
            <a:extLst>
              <a:ext uri="{FF2B5EF4-FFF2-40B4-BE49-F238E27FC236}">
                <a16:creationId xmlns:a16="http://schemas.microsoft.com/office/drawing/2014/main" id="{8C4AB0C2-AB75-4B44-BB9F-5B76262286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226FF18-FB7E-4A6D-BE2A-2E07AAC42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196975"/>
            <a:ext cx="7416800" cy="4968875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0" rIns="36000" bIns="0" rtlCol="0">
            <a:normAutofit/>
          </a:bodyPr>
          <a:lstStyle/>
          <a:p>
            <a:pPr marL="493200" indent="-4572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dirty="0"/>
              <a:t> Les groupes de fichiers </a:t>
            </a:r>
            <a:r>
              <a:rPr lang="fr-FR" b="1" dirty="0">
                <a:solidFill>
                  <a:srgbClr val="FF0000"/>
                </a:solidFill>
              </a:rPr>
              <a:t>améliorent les performances</a:t>
            </a:r>
            <a:r>
              <a:rPr lang="fr-FR" dirty="0"/>
              <a:t> en :</a:t>
            </a:r>
          </a:p>
          <a:p>
            <a:pPr marL="3600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b="1" dirty="0"/>
              <a:t> répartissant les données sur plusieurs disques</a:t>
            </a:r>
          </a:p>
          <a:p>
            <a:pPr marL="3600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en utilisant des </a:t>
            </a:r>
            <a:r>
              <a:rPr lang="fr-FR" b="1" dirty="0"/>
              <a:t>threads parallèles</a:t>
            </a:r>
            <a:r>
              <a:rPr lang="fr-FR" dirty="0"/>
              <a:t> pour le traitement des requêtes</a:t>
            </a:r>
          </a:p>
          <a:p>
            <a:pPr marL="493200" indent="-4572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b="1" dirty="0"/>
              <a:t> </a:t>
            </a:r>
            <a:r>
              <a:rPr lang="fr-FR" b="1" dirty="0">
                <a:solidFill>
                  <a:srgbClr val="FF0000"/>
                </a:solidFill>
              </a:rPr>
              <a:t>facilitent</a:t>
            </a:r>
            <a:r>
              <a:rPr lang="fr-FR" dirty="0"/>
              <a:t> aussi la </a:t>
            </a:r>
            <a:r>
              <a:rPr lang="fr-FR" b="1" dirty="0"/>
              <a:t>maintenance</a:t>
            </a:r>
            <a:r>
              <a:rPr lang="fr-FR" dirty="0"/>
              <a:t> de la BD</a:t>
            </a:r>
          </a:p>
        </p:txBody>
      </p:sp>
      <p:sp>
        <p:nvSpPr>
          <p:cNvPr id="101379" name="Sous-titre 2">
            <a:extLst>
              <a:ext uri="{FF2B5EF4-FFF2-40B4-BE49-F238E27FC236}">
                <a16:creationId xmlns:a16="http://schemas.microsoft.com/office/drawing/2014/main" id="{B7804267-CB56-4F3F-8A8F-4FF7956F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911225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3.11 </a:t>
            </a:r>
            <a:r>
              <a:rPr lang="fr-FR" altLang="fr-FR" sz="4000" b="1">
                <a:cs typeface="Times New Roman" panose="02020603050405020304" pitchFamily="18" charset="0"/>
              </a:rPr>
              <a:t>Optimisation d’une BD à l’aide de groupes de fichiers</a:t>
            </a:r>
            <a:endParaRPr lang="fr-FR" altLang="fr-FR" sz="4000"/>
          </a:p>
        </p:txBody>
      </p:sp>
      <p:sp>
        <p:nvSpPr>
          <p:cNvPr id="101380" name="Espace réservé du numéro de diapositive 3">
            <a:extLst>
              <a:ext uri="{FF2B5EF4-FFF2-40B4-BE49-F238E27FC236}">
                <a16:creationId xmlns:a16="http://schemas.microsoft.com/office/drawing/2014/main" id="{0EFEE37F-C9CE-472C-A1CE-9D7A0730E1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3B76A5-4C24-4EF6-9329-B8FB61CF7DB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01381" name="Espace réservé de la date 2">
            <a:extLst>
              <a:ext uri="{FF2B5EF4-FFF2-40B4-BE49-F238E27FC236}">
                <a16:creationId xmlns:a16="http://schemas.microsoft.com/office/drawing/2014/main" id="{BBFE670F-5C45-430B-9BB5-2C42C2B877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4814D2-E9A8-42B7-913A-61E86CF7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412875"/>
            <a:ext cx="7200900" cy="4752975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0" rIns="36000" bIns="0" rtlCol="0">
            <a:normAutofit/>
          </a:bodyPr>
          <a:lstStyle/>
          <a:p>
            <a:pPr marL="493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dirty="0"/>
              <a:t>Si on dispose de </a:t>
            </a:r>
            <a:r>
              <a:rPr lang="fr-FR" b="1" dirty="0"/>
              <a:t>plusieurs disques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physiques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:</a:t>
            </a:r>
          </a:p>
          <a:p>
            <a:pPr marL="3600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on peut placer des objets et des fichiers spécifiques sur certains disques</a:t>
            </a:r>
          </a:p>
          <a:p>
            <a:pPr marL="3600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en </a:t>
            </a:r>
            <a:r>
              <a:rPr lang="fr-FR" b="1" dirty="0"/>
              <a:t>regroupant</a:t>
            </a:r>
            <a:r>
              <a:rPr lang="fr-FR" dirty="0"/>
              <a:t> les fichiers de la BD dans </a:t>
            </a:r>
            <a:r>
              <a:rPr lang="fr-FR" b="1" dirty="0"/>
              <a:t>un ou plusieurs groupes de</a:t>
            </a:r>
            <a:r>
              <a:rPr lang="fr-FR" dirty="0"/>
              <a:t> </a:t>
            </a:r>
            <a:r>
              <a:rPr lang="fr-FR" b="1" dirty="0"/>
              <a:t>fichiers</a:t>
            </a:r>
          </a:p>
        </p:txBody>
      </p:sp>
      <p:sp>
        <p:nvSpPr>
          <p:cNvPr id="102403" name="Sous-titre 2">
            <a:extLst>
              <a:ext uri="{FF2B5EF4-FFF2-40B4-BE49-F238E27FC236}">
                <a16:creationId xmlns:a16="http://schemas.microsoft.com/office/drawing/2014/main" id="{ECDDF56D-702A-4B10-8A1D-F6113DA0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911225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3.11 </a:t>
            </a:r>
            <a:r>
              <a:rPr lang="fr-FR" altLang="fr-FR" sz="4000" b="1">
                <a:cs typeface="Times New Roman" panose="02020603050405020304" pitchFamily="18" charset="0"/>
              </a:rPr>
              <a:t>Optimisation d’une BD à l’aide de groupes de fichiers</a:t>
            </a:r>
            <a:endParaRPr lang="fr-FR" altLang="fr-FR" sz="4000"/>
          </a:p>
        </p:txBody>
      </p:sp>
      <p:sp>
        <p:nvSpPr>
          <p:cNvPr id="102404" name="Espace réservé du numéro de diapositive 3">
            <a:extLst>
              <a:ext uri="{FF2B5EF4-FFF2-40B4-BE49-F238E27FC236}">
                <a16:creationId xmlns:a16="http://schemas.microsoft.com/office/drawing/2014/main" id="{9943B965-1CF8-40A6-8468-AEF753F97B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D4D948-A5ED-42B2-877F-BF1856226099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02405" name="Espace réservé de la date 2">
            <a:extLst>
              <a:ext uri="{FF2B5EF4-FFF2-40B4-BE49-F238E27FC236}">
                <a16:creationId xmlns:a16="http://schemas.microsoft.com/office/drawing/2014/main" id="{6CE6F491-7B3C-48C4-9CCA-2B3E2C7BB6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ce réservé du contenu 4">
            <a:extLst>
              <a:ext uri="{FF2B5EF4-FFF2-40B4-BE49-F238E27FC236}">
                <a16:creationId xmlns:a16="http://schemas.microsoft.com/office/drawing/2014/main" id="{559CC502-4C22-4896-A646-9DD64A34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908050"/>
            <a:ext cx="7632700" cy="5113338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492125" indent="-4572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b="1" dirty="0"/>
              <a:t>Groupe de fichiers </a:t>
            </a:r>
            <a:r>
              <a:rPr lang="fr-FR" altLang="fr-FR" b="1" dirty="0">
                <a:solidFill>
                  <a:srgbClr val="FF0000"/>
                </a:solidFill>
              </a:rPr>
              <a:t>principal</a:t>
            </a:r>
            <a:r>
              <a:rPr lang="fr-FR" altLang="fr-FR" b="1" dirty="0"/>
              <a:t> </a:t>
            </a:r>
            <a:r>
              <a:rPr lang="fr-FR" altLang="fr-FR" dirty="0"/>
              <a:t>:</a:t>
            </a:r>
          </a:p>
          <a:p>
            <a:pPr marL="34925" indent="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fr-FR" altLang="fr-FR" dirty="0"/>
              <a:t>contient le fichier de données principal avec les tables système</a:t>
            </a:r>
          </a:p>
          <a:p>
            <a:pPr marL="492125" indent="-4572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b="1" dirty="0"/>
              <a:t>Groupe de fichiers </a:t>
            </a:r>
            <a:r>
              <a:rPr lang="fr-FR" altLang="fr-FR" b="1" dirty="0">
                <a:solidFill>
                  <a:srgbClr val="FF0000"/>
                </a:solidFill>
              </a:rPr>
              <a:t>défini par l’utilisateur </a:t>
            </a:r>
            <a:r>
              <a:rPr lang="fr-FR" altLang="fr-FR" dirty="0"/>
              <a:t>:</a:t>
            </a:r>
          </a:p>
          <a:p>
            <a:pPr marL="34925" indent="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fr-FR" altLang="fr-FR" dirty="0"/>
              <a:t>contient des fichiers data regroupés pour des besoins d’allocation et d’administration</a:t>
            </a:r>
          </a:p>
        </p:txBody>
      </p:sp>
      <p:sp>
        <p:nvSpPr>
          <p:cNvPr id="103427" name="Sous-titre 2">
            <a:extLst>
              <a:ext uri="{FF2B5EF4-FFF2-40B4-BE49-F238E27FC236}">
                <a16:creationId xmlns:a16="http://schemas.microsoft.com/office/drawing/2014/main" id="{56F2F091-FA22-4701-A0DC-D04C4D6C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622300"/>
          </a:xfrm>
        </p:spPr>
        <p:txBody>
          <a:bodyPr lIns="36000" tIns="36000" rIns="36000" bIns="36000"/>
          <a:lstStyle/>
          <a:p>
            <a:pPr eaLnBrk="1" hangingPunct="1">
              <a:spcBef>
                <a:spcPct val="20000"/>
              </a:spcBef>
            </a:pPr>
            <a:r>
              <a:rPr lang="fr-FR" altLang="fr-FR" sz="4000" b="1"/>
              <a:t>Types de</a:t>
            </a:r>
            <a:r>
              <a:rPr lang="fr-FR" altLang="fr-FR" sz="4000" b="1">
                <a:cs typeface="Times New Roman" panose="02020603050405020304" pitchFamily="18" charset="0"/>
              </a:rPr>
              <a:t> groupes de fichiers</a:t>
            </a:r>
            <a:endParaRPr lang="fr-FR" altLang="fr-FR" sz="4000"/>
          </a:p>
        </p:txBody>
      </p:sp>
      <p:sp>
        <p:nvSpPr>
          <p:cNvPr id="103428" name="Espace réservé du numéro de diapositive 3">
            <a:extLst>
              <a:ext uri="{FF2B5EF4-FFF2-40B4-BE49-F238E27FC236}">
                <a16:creationId xmlns:a16="http://schemas.microsoft.com/office/drawing/2014/main" id="{FD2F8761-D4E3-4893-999C-2993895D8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9E4576-9FE4-45B5-AD15-25CA50F59FAD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03429" name="Espace réservé de la date 2">
            <a:extLst>
              <a:ext uri="{FF2B5EF4-FFF2-40B4-BE49-F238E27FC236}">
                <a16:creationId xmlns:a16="http://schemas.microsoft.com/office/drawing/2014/main" id="{FE8AE7B8-1C3B-4584-B9D5-762AD2F80B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ce réservé du contenu 4">
            <a:extLst>
              <a:ext uri="{FF2B5EF4-FFF2-40B4-BE49-F238E27FC236}">
                <a16:creationId xmlns:a16="http://schemas.microsoft.com/office/drawing/2014/main" id="{0D3B6509-75BA-413A-8125-315BD731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3950"/>
            <a:ext cx="7775575" cy="5113338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492125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b="1" dirty="0"/>
              <a:t> Lors de la création </a:t>
            </a:r>
            <a:r>
              <a:rPr lang="fr-FR" altLang="fr-FR" dirty="0"/>
              <a:t>de la BD </a:t>
            </a:r>
            <a:r>
              <a:rPr lang="fr-FR" altLang="fr-FR" b="1" dirty="0"/>
              <a:t>ou ultérieurement</a:t>
            </a:r>
            <a:endParaRPr lang="fr-FR" altLang="fr-FR" dirty="0"/>
          </a:p>
          <a:p>
            <a:pPr marL="34925" indent="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dirty="0"/>
              <a:t>	- </a:t>
            </a:r>
            <a:r>
              <a:rPr lang="fr-FR" altLang="fr-FR" dirty="0" err="1">
                <a:solidFill>
                  <a:srgbClr val="FF0000"/>
                </a:solidFill>
              </a:rPr>
              <a:t>Create</a:t>
            </a:r>
            <a:r>
              <a:rPr lang="fr-FR" altLang="fr-FR" dirty="0">
                <a:solidFill>
                  <a:srgbClr val="FF0000"/>
                </a:solidFill>
              </a:rPr>
              <a:t> </a:t>
            </a:r>
            <a:r>
              <a:rPr lang="fr-FR" altLang="fr-FR" dirty="0" err="1">
                <a:solidFill>
                  <a:srgbClr val="FF0000"/>
                </a:solidFill>
              </a:rPr>
              <a:t>Database</a:t>
            </a:r>
            <a:r>
              <a:rPr lang="fr-FR" altLang="fr-FR" dirty="0"/>
              <a:t>, </a:t>
            </a:r>
            <a:r>
              <a:rPr lang="fr-FR" altLang="fr-FR" dirty="0">
                <a:solidFill>
                  <a:srgbClr val="FF0000"/>
                </a:solidFill>
              </a:rPr>
              <a:t>Alter </a:t>
            </a:r>
            <a:r>
              <a:rPr lang="fr-FR" altLang="fr-FR" dirty="0" err="1">
                <a:solidFill>
                  <a:srgbClr val="FF0000"/>
                </a:solidFill>
              </a:rPr>
              <a:t>Database</a:t>
            </a:r>
            <a:endParaRPr lang="fr-FR" altLang="fr-FR" dirty="0">
              <a:solidFill>
                <a:srgbClr val="FF0000"/>
              </a:solidFill>
            </a:endParaRPr>
          </a:p>
          <a:p>
            <a:pPr marL="34925" indent="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dirty="0">
                <a:solidFill>
                  <a:srgbClr val="FF0000"/>
                </a:solidFill>
              </a:rPr>
              <a:t>	</a:t>
            </a:r>
            <a:r>
              <a:rPr lang="fr-FR" altLang="fr-FR" dirty="0"/>
              <a:t>- sous SQL Server Entreprise Manager)</a:t>
            </a:r>
          </a:p>
          <a:p>
            <a:pPr marL="492125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 On peut choisir le </a:t>
            </a:r>
            <a:r>
              <a:rPr lang="fr-FR" altLang="fr-FR" b="1" dirty="0"/>
              <a:t>groupe de fichiers </a:t>
            </a:r>
            <a:r>
              <a:rPr lang="fr-FR" altLang="fr-FR" b="1" dirty="0">
                <a:solidFill>
                  <a:srgbClr val="FF0000"/>
                </a:solidFill>
              </a:rPr>
              <a:t>par défaut</a:t>
            </a:r>
          </a:p>
          <a:p>
            <a:pPr marL="34925" indent="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b="1" dirty="0"/>
              <a:t> 	</a:t>
            </a:r>
            <a:r>
              <a:rPr lang="fr-FR" altLang="fr-FR" dirty="0"/>
              <a:t>il contient </a:t>
            </a:r>
            <a:r>
              <a:rPr lang="fr-FR" altLang="fr-FR" b="1" dirty="0">
                <a:solidFill>
                  <a:srgbClr val="FF0000"/>
                </a:solidFill>
              </a:rPr>
              <a:t>tables</a:t>
            </a:r>
            <a:r>
              <a:rPr lang="fr-FR" altLang="fr-FR" dirty="0">
                <a:solidFill>
                  <a:srgbClr val="FF0000"/>
                </a:solidFill>
              </a:rPr>
              <a:t> </a:t>
            </a:r>
            <a:r>
              <a:rPr lang="fr-FR" altLang="fr-FR" dirty="0"/>
              <a:t>et index pour lesquels 	</a:t>
            </a:r>
            <a:r>
              <a:rPr lang="fr-FR" altLang="fr-FR" b="1" dirty="0">
                <a:solidFill>
                  <a:srgbClr val="FF0000"/>
                </a:solidFill>
              </a:rPr>
              <a:t>aucun groupe </a:t>
            </a:r>
            <a:r>
              <a:rPr lang="fr-FR" altLang="fr-FR" dirty="0"/>
              <a:t>de fichiers n’a été spécifié</a:t>
            </a:r>
          </a:p>
        </p:txBody>
      </p:sp>
      <p:sp>
        <p:nvSpPr>
          <p:cNvPr id="104451" name="Sous-titre 2">
            <a:extLst>
              <a:ext uri="{FF2B5EF4-FFF2-40B4-BE49-F238E27FC236}">
                <a16:creationId xmlns:a16="http://schemas.microsoft.com/office/drawing/2014/main" id="{C2A73E0F-A0B8-45C1-AE62-5FB769DF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981075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Création de </a:t>
            </a:r>
            <a:r>
              <a:rPr lang="fr-FR" altLang="fr-FR" sz="4000" b="1">
                <a:cs typeface="Times New Roman" panose="02020603050405020304" pitchFamily="18" charset="0"/>
              </a:rPr>
              <a:t>groupes de fichiers définis par l’utilisateur</a:t>
            </a:r>
            <a:endParaRPr lang="fr-FR" altLang="fr-FR" sz="4000"/>
          </a:p>
        </p:txBody>
      </p:sp>
      <p:sp>
        <p:nvSpPr>
          <p:cNvPr id="104452" name="Espace réservé du numéro de diapositive 3">
            <a:extLst>
              <a:ext uri="{FF2B5EF4-FFF2-40B4-BE49-F238E27FC236}">
                <a16:creationId xmlns:a16="http://schemas.microsoft.com/office/drawing/2014/main" id="{690BF942-09C0-494F-BDDD-E1913F3E39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1ABA80-7234-46F6-A922-08E07587EAB5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04453" name="Espace réservé de la date 2">
            <a:extLst>
              <a:ext uri="{FF2B5EF4-FFF2-40B4-BE49-F238E27FC236}">
                <a16:creationId xmlns:a16="http://schemas.microsoft.com/office/drawing/2014/main" id="{E4F3C23C-D932-4F40-BC72-3DAE58A9CD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ce réservé du contenu 4">
            <a:extLst>
              <a:ext uri="{FF2B5EF4-FFF2-40B4-BE49-F238E27FC236}">
                <a16:creationId xmlns:a16="http://schemas.microsoft.com/office/drawing/2014/main" id="{2FF54AC9-14FC-4379-BFC6-BB3D0B9BE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341438"/>
            <a:ext cx="7429500" cy="4786312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492125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un groupe de fichiers est désigné comme groupe de fichiers </a:t>
            </a:r>
            <a:r>
              <a:rPr lang="fr-FR" altLang="fr-FR" b="1">
                <a:solidFill>
                  <a:srgbClr val="FF0000"/>
                </a:solidFill>
              </a:rPr>
              <a:t>par défaut</a:t>
            </a:r>
          </a:p>
          <a:p>
            <a:pPr marL="492125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 Au moment de la création de la BD, le groupe de fichiers </a:t>
            </a:r>
            <a:r>
              <a:rPr lang="fr-FR" altLang="fr-FR" b="1">
                <a:solidFill>
                  <a:srgbClr val="FF0000"/>
                </a:solidFill>
              </a:rPr>
              <a:t>par défaut </a:t>
            </a:r>
            <a:r>
              <a:rPr lang="fr-FR" altLang="fr-FR"/>
              <a:t>est défini comme </a:t>
            </a:r>
            <a:r>
              <a:rPr lang="fr-FR" altLang="fr-FR" b="1">
                <a:solidFill>
                  <a:srgbClr val="FF0000"/>
                </a:solidFill>
              </a:rPr>
              <a:t>groupe de fichiers principal</a:t>
            </a:r>
            <a:endParaRPr lang="fr-FR" altLang="fr-FR"/>
          </a:p>
          <a:p>
            <a:pPr marL="492125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On peut le changer au moment de la création</a:t>
            </a:r>
          </a:p>
        </p:txBody>
      </p:sp>
      <p:sp>
        <p:nvSpPr>
          <p:cNvPr id="105475" name="Sous-titre 2">
            <a:extLst>
              <a:ext uri="{FF2B5EF4-FFF2-40B4-BE49-F238E27FC236}">
                <a16:creationId xmlns:a16="http://schemas.microsoft.com/office/drawing/2014/main" id="{8045DFD6-6656-4C54-85E3-A79C6948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982662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</a:pPr>
            <a:r>
              <a:rPr lang="fr-FR" altLang="fr-FR" sz="4000" b="1"/>
              <a:t>Création de </a:t>
            </a:r>
            <a:r>
              <a:rPr lang="fr-FR" altLang="fr-FR" sz="4000" b="1">
                <a:cs typeface="Times New Roman" panose="02020603050405020304" pitchFamily="18" charset="0"/>
              </a:rPr>
              <a:t>groupes de fichiers définis par l’utilisateur (suite)</a:t>
            </a:r>
            <a:endParaRPr lang="fr-FR" altLang="fr-FR" sz="4000"/>
          </a:p>
        </p:txBody>
      </p:sp>
      <p:sp>
        <p:nvSpPr>
          <p:cNvPr id="105476" name="Espace réservé du numéro de diapositive 3">
            <a:extLst>
              <a:ext uri="{FF2B5EF4-FFF2-40B4-BE49-F238E27FC236}">
                <a16:creationId xmlns:a16="http://schemas.microsoft.com/office/drawing/2014/main" id="{6FB66679-BC67-49C7-BE28-C3F52F65A3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053007-C665-4206-BA02-8B764FC88853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94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05477" name="Espace réservé de la date 2">
            <a:extLst>
              <a:ext uri="{FF2B5EF4-FFF2-40B4-BE49-F238E27FC236}">
                <a16:creationId xmlns:a16="http://schemas.microsoft.com/office/drawing/2014/main" id="{877800E9-3F8C-47DB-AF91-42C33486E1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ce réservé du contenu 4">
            <a:extLst>
              <a:ext uri="{FF2B5EF4-FFF2-40B4-BE49-F238E27FC236}">
                <a16:creationId xmlns:a16="http://schemas.microsoft.com/office/drawing/2014/main" id="{9BC292BC-2B1D-41C1-A0F0-1CC7DBE9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25" y="1052513"/>
            <a:ext cx="7705725" cy="4897437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marL="492125" indent="-45720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Si le </a:t>
            </a:r>
            <a:r>
              <a:rPr lang="fr-FR" altLang="fr-FR" sz="3000" b="1" dirty="0"/>
              <a:t>groupe de fichiers par défaut </a:t>
            </a:r>
            <a:r>
              <a:rPr lang="fr-FR" altLang="fr-FR" sz="3000" dirty="0"/>
              <a:t>reste le groupe de fichiers principal :</a:t>
            </a:r>
          </a:p>
          <a:p>
            <a:pPr marL="34925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dirty="0"/>
              <a:t>- il faut lui donner une </a:t>
            </a:r>
            <a:r>
              <a:rPr lang="fr-FR" altLang="fr-FR" sz="3000" b="1" dirty="0">
                <a:solidFill>
                  <a:srgbClr val="FF0000"/>
                </a:solidFill>
              </a:rPr>
              <a:t>taille appropriée</a:t>
            </a:r>
          </a:p>
          <a:p>
            <a:pPr marL="34925" indent="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dirty="0"/>
              <a:t>- ou le configurer pour que sa taille </a:t>
            </a:r>
            <a:r>
              <a:rPr lang="fr-FR" altLang="fr-FR" sz="3000" b="1" dirty="0">
                <a:solidFill>
                  <a:srgbClr val="FF0000"/>
                </a:solidFill>
              </a:rPr>
              <a:t>augmente</a:t>
            </a:r>
            <a:r>
              <a:rPr lang="fr-FR" altLang="fr-FR" sz="3000" b="1" dirty="0"/>
              <a:t> </a:t>
            </a:r>
            <a:r>
              <a:rPr lang="fr-FR" altLang="fr-FR" sz="3000" b="1" dirty="0">
                <a:solidFill>
                  <a:srgbClr val="FF0000"/>
                </a:solidFill>
              </a:rPr>
              <a:t>automatiquement</a:t>
            </a:r>
            <a:endParaRPr lang="fr-FR" altLang="fr-FR" sz="3000" b="1" dirty="0"/>
          </a:p>
          <a:p>
            <a:pPr marL="492125" indent="-457200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3000" dirty="0"/>
              <a:t>Si le groupe de fichiers principal est </a:t>
            </a:r>
            <a:r>
              <a:rPr lang="fr-FR" altLang="fr-FR" sz="3000" b="1" dirty="0"/>
              <a:t>saturé :</a:t>
            </a:r>
            <a:endParaRPr lang="fr-FR" altLang="fr-FR" sz="3000" dirty="0"/>
          </a:p>
          <a:p>
            <a:pPr marL="34925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fr-FR" altLang="fr-FR" sz="3000" b="1" dirty="0"/>
              <a:t>- impossible d’ajouter </a:t>
            </a:r>
            <a:r>
              <a:rPr lang="fr-FR" altLang="fr-FR" sz="3000" dirty="0"/>
              <a:t>des informations dans les </a:t>
            </a:r>
            <a:r>
              <a:rPr lang="fr-FR" altLang="fr-FR" sz="3000" b="1" dirty="0">
                <a:solidFill>
                  <a:srgbClr val="FF0000"/>
                </a:solidFill>
              </a:rPr>
              <a:t>tables système</a:t>
            </a:r>
            <a:endParaRPr lang="fr-FR" altLang="fr-FR" sz="3000" b="1" dirty="0"/>
          </a:p>
        </p:txBody>
      </p:sp>
      <p:sp>
        <p:nvSpPr>
          <p:cNvPr id="106499" name="Sous-titre 2">
            <a:extLst>
              <a:ext uri="{FF2B5EF4-FFF2-40B4-BE49-F238E27FC236}">
                <a16:creationId xmlns:a16="http://schemas.microsoft.com/office/drawing/2014/main" id="{838ECDD0-B655-44B7-9529-D36F560A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353425" cy="1052513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Taille du </a:t>
            </a:r>
            <a:r>
              <a:rPr lang="fr-FR" altLang="fr-FR" sz="4000" b="1">
                <a:cs typeface="Times New Roman" panose="02020603050405020304" pitchFamily="18" charset="0"/>
              </a:rPr>
              <a:t>groupe de fichiers</a:t>
            </a:r>
            <a:br>
              <a:rPr lang="fr-FR" altLang="fr-FR" sz="4000" b="1">
                <a:cs typeface="Times New Roman" panose="02020603050405020304" pitchFamily="18" charset="0"/>
              </a:rPr>
            </a:br>
            <a:r>
              <a:rPr lang="fr-FR" altLang="fr-FR" sz="4000" b="1">
                <a:cs typeface="Times New Roman" panose="02020603050405020304" pitchFamily="18" charset="0"/>
              </a:rPr>
              <a:t>par défaut</a:t>
            </a:r>
            <a:endParaRPr lang="fr-FR" altLang="fr-FR" sz="4000"/>
          </a:p>
        </p:txBody>
      </p:sp>
      <p:sp>
        <p:nvSpPr>
          <p:cNvPr id="106500" name="Espace réservé du numéro de diapositive 3">
            <a:extLst>
              <a:ext uri="{FF2B5EF4-FFF2-40B4-BE49-F238E27FC236}">
                <a16:creationId xmlns:a16="http://schemas.microsoft.com/office/drawing/2014/main" id="{981473E9-52DF-4310-835D-302A264136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158D2A-2451-40CE-A12C-5FEF2EE966B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95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06501" name="Espace réservé de la date 2">
            <a:extLst>
              <a:ext uri="{FF2B5EF4-FFF2-40B4-BE49-F238E27FC236}">
                <a16:creationId xmlns:a16="http://schemas.microsoft.com/office/drawing/2014/main" id="{07EE82B6-8D6A-470F-94BD-F430030CC8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90336E2-D54C-4F17-A5B8-3B4F8A41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38" y="1268413"/>
            <a:ext cx="7499350" cy="4537075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0" rIns="36000" bIns="0" rtlCol="0">
            <a:normAutofit/>
          </a:bodyPr>
          <a:lstStyle/>
          <a:p>
            <a:pPr marL="36000" indent="0" algn="just" eaLnBrk="1" fontAlgn="auto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A l’aide de SQL Server Entreprise Manager</a:t>
            </a:r>
          </a:p>
          <a:p>
            <a:pPr marL="36000" indent="0" algn="just" eaLnBrk="1" fontAlgn="auto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A l’aide des procédures stockées système :</a:t>
            </a:r>
          </a:p>
          <a:p>
            <a:pPr marL="36000" indent="0" algn="just" eaLnBrk="1" fontAlgn="auto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b="1" dirty="0">
                <a:solidFill>
                  <a:srgbClr val="C00000"/>
                </a:solidFill>
                <a:latin typeface="+mj-lt"/>
              </a:rPr>
              <a:t>	</a:t>
            </a:r>
            <a:r>
              <a:rPr lang="fr-FR" b="1" dirty="0" err="1">
                <a:solidFill>
                  <a:srgbClr val="C00000"/>
                </a:solidFill>
                <a:latin typeface="+mj-lt"/>
              </a:rPr>
              <a:t>sp_helpfile</a:t>
            </a:r>
            <a:r>
              <a:rPr lang="fr-FR" dirty="0">
                <a:latin typeface="+mj-lt"/>
              </a:rPr>
              <a:t> </a:t>
            </a:r>
            <a:r>
              <a:rPr lang="fr-FR" i="1" dirty="0">
                <a:latin typeface="+mj-lt"/>
              </a:rPr>
              <a:t>[[@</a:t>
            </a:r>
            <a:r>
              <a:rPr lang="fr-FR" i="1" dirty="0" err="1">
                <a:latin typeface="+mj-lt"/>
              </a:rPr>
              <a:t>filename</a:t>
            </a:r>
            <a:r>
              <a:rPr lang="fr-FR" i="1" dirty="0">
                <a:latin typeface="+mj-lt"/>
              </a:rPr>
              <a:t>=]’nom’]</a:t>
            </a:r>
            <a:endParaRPr lang="fr-FR" dirty="0"/>
          </a:p>
          <a:p>
            <a:pPr marL="36000" indent="0" algn="just" eaLnBrk="1" fontAlgn="auto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b="1" dirty="0">
                <a:solidFill>
                  <a:srgbClr val="C00000"/>
                </a:solidFill>
              </a:rPr>
              <a:t>	</a:t>
            </a:r>
            <a:r>
              <a:rPr lang="fr-FR" b="1" dirty="0" err="1">
                <a:solidFill>
                  <a:srgbClr val="C00000"/>
                </a:solidFill>
              </a:rPr>
              <a:t>sp_helpfilegroup</a:t>
            </a:r>
            <a:r>
              <a:rPr lang="fr-FR" dirty="0"/>
              <a:t> </a:t>
            </a:r>
            <a:r>
              <a:rPr lang="fr-FR" i="1" dirty="0"/>
              <a:t>[</a:t>
            </a:r>
            <a:r>
              <a:rPr lang="fr-FR" i="1" dirty="0" err="1"/>
              <a:t>groupe_fichier</a:t>
            </a:r>
            <a:r>
              <a:rPr lang="fr-FR" i="1" dirty="0"/>
              <a:t>]</a:t>
            </a:r>
            <a:endParaRPr lang="fr-FR" dirty="0"/>
          </a:p>
        </p:txBody>
      </p:sp>
      <p:sp>
        <p:nvSpPr>
          <p:cNvPr id="107523" name="Sous-titre 2">
            <a:extLst>
              <a:ext uri="{FF2B5EF4-FFF2-40B4-BE49-F238E27FC236}">
                <a16:creationId xmlns:a16="http://schemas.microsoft.com/office/drawing/2014/main" id="{2EA7393D-98BE-45A9-8038-D32D1B02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009650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Affichage des informations sur les groupes de fichiers</a:t>
            </a:r>
            <a:endParaRPr lang="fr-FR" altLang="fr-FR" sz="4000"/>
          </a:p>
        </p:txBody>
      </p:sp>
      <p:sp>
        <p:nvSpPr>
          <p:cNvPr id="107524" name="Espace réservé du numéro de diapositive 3">
            <a:extLst>
              <a:ext uri="{FF2B5EF4-FFF2-40B4-BE49-F238E27FC236}">
                <a16:creationId xmlns:a16="http://schemas.microsoft.com/office/drawing/2014/main" id="{ECC480B1-5C7F-48E5-930A-581CDA1D5B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F73743-89B2-48D9-B1AD-9FCB4B45717F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96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07525" name="Espace réservé de la date 2">
            <a:extLst>
              <a:ext uri="{FF2B5EF4-FFF2-40B4-BE49-F238E27FC236}">
                <a16:creationId xmlns:a16="http://schemas.microsoft.com/office/drawing/2014/main" id="{35486162-32ED-4E03-80F8-95B733A1C8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ce réservé du contenu 4">
            <a:extLst>
              <a:ext uri="{FF2B5EF4-FFF2-40B4-BE49-F238E27FC236}">
                <a16:creationId xmlns:a16="http://schemas.microsoft.com/office/drawing/2014/main" id="{ED018039-D23B-4875-B0A2-E559FF905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981075"/>
            <a:ext cx="7345363" cy="518477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34925" indent="0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3000" b="1">
                <a:solidFill>
                  <a:srgbClr val="FF0000"/>
                </a:solidFill>
              </a:rPr>
              <a:t>Répartition des données sur plusieurs disques</a:t>
            </a:r>
          </a:p>
          <a:p>
            <a:pPr marL="34925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Table créée </a:t>
            </a:r>
            <a:r>
              <a:rPr lang="fr-FR" altLang="fr-FR" sz="3000" b="1">
                <a:sym typeface="Wingdings" panose="05000000000000000000" pitchFamily="2" charset="2"/>
              </a:rPr>
              <a:t> </a:t>
            </a:r>
            <a:r>
              <a:rPr lang="fr-FR" altLang="fr-FR" sz="3000" b="1"/>
              <a:t>un groupe de fichiers </a:t>
            </a:r>
            <a:r>
              <a:rPr lang="fr-FR" altLang="fr-FR" sz="3000"/>
              <a:t>défini par l’utilisateur</a:t>
            </a:r>
          </a:p>
          <a:p>
            <a:pPr marL="34925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>
                <a:solidFill>
                  <a:srgbClr val="FF0000"/>
                </a:solidFill>
              </a:rPr>
              <a:t> Avantages :</a:t>
            </a:r>
          </a:p>
          <a:p>
            <a:pPr marL="34925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/>
              <a:t> remplissage proportionnel</a:t>
            </a:r>
            <a:endParaRPr lang="fr-FR" altLang="fr-FR" sz="3000"/>
          </a:p>
          <a:p>
            <a:pPr marL="34925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 b="1"/>
              <a:t> remplissage en parallèle</a:t>
            </a:r>
          </a:p>
          <a:p>
            <a:pPr marL="34925" indent="0" algn="just" eaLnBrk="1" hangingPunct="1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fr-FR" altLang="fr-FR" sz="3000"/>
              <a:t> emplacement des fichiers sur </a:t>
            </a:r>
            <a:r>
              <a:rPr lang="fr-FR" altLang="fr-FR" sz="3000" b="1"/>
              <a:t>un ou plusieurs disques physiques</a:t>
            </a:r>
          </a:p>
        </p:txBody>
      </p:sp>
      <p:sp>
        <p:nvSpPr>
          <p:cNvPr id="108547" name="Sous-titre 2">
            <a:extLst>
              <a:ext uri="{FF2B5EF4-FFF2-40B4-BE49-F238E27FC236}">
                <a16:creationId xmlns:a16="http://schemas.microsoft.com/office/drawing/2014/main" id="{CF1CADDD-FB27-46AB-846B-494A351E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513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Utilisation de groupes de fichiers pour améliorer les performances</a:t>
            </a:r>
            <a:endParaRPr lang="fr-FR" altLang="fr-FR" sz="4000"/>
          </a:p>
        </p:txBody>
      </p:sp>
      <p:sp>
        <p:nvSpPr>
          <p:cNvPr id="108548" name="Espace réservé du numéro de diapositive 3">
            <a:extLst>
              <a:ext uri="{FF2B5EF4-FFF2-40B4-BE49-F238E27FC236}">
                <a16:creationId xmlns:a16="http://schemas.microsoft.com/office/drawing/2014/main" id="{9BD2D0B8-0884-428B-AAC7-6D45BF6D1C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3AA3A-82B6-470B-B1EA-BB87411831A1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97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08549" name="Espace réservé de la date 2">
            <a:extLst>
              <a:ext uri="{FF2B5EF4-FFF2-40B4-BE49-F238E27FC236}">
                <a16:creationId xmlns:a16="http://schemas.microsoft.com/office/drawing/2014/main" id="{3F11D5AD-8EBA-4B07-9464-79C1325962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44842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B966157-EE9A-429F-BA6E-F66C23A7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96975"/>
            <a:ext cx="8208962" cy="5184775"/>
          </a:xfrm>
          <a:ln>
            <a:solidFill>
              <a:schemeClr val="tx1">
                <a:alpha val="70000"/>
              </a:schemeClr>
            </a:solidFill>
          </a:ln>
        </p:spPr>
        <p:txBody>
          <a:bodyPr lIns="36000" tIns="0" rIns="36000" bIns="0" rtlCol="0">
            <a:normAutofit fontScale="92500" lnSpcReduction="10000"/>
          </a:bodyPr>
          <a:lstStyle/>
          <a:p>
            <a:pPr marL="3600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Sauvegarder/restaurer </a:t>
            </a:r>
            <a:r>
              <a:rPr lang="fr-FR" b="1" dirty="0">
                <a:solidFill>
                  <a:srgbClr val="FF0000"/>
                </a:solidFill>
              </a:rPr>
              <a:t>des fichiers </a:t>
            </a:r>
            <a:r>
              <a:rPr lang="fr-FR" dirty="0"/>
              <a:t>ou des groupes de fichiers </a:t>
            </a:r>
            <a:r>
              <a:rPr lang="fr-FR" b="1" dirty="0">
                <a:solidFill>
                  <a:srgbClr val="FF0000"/>
                </a:solidFill>
              </a:rPr>
              <a:t>au lieu de </a:t>
            </a:r>
            <a:r>
              <a:rPr lang="fr-FR" dirty="0"/>
              <a:t>sauvegarder/restaurer </a:t>
            </a:r>
            <a:r>
              <a:rPr lang="fr-FR" b="1" dirty="0">
                <a:solidFill>
                  <a:srgbClr val="FF0000"/>
                </a:solidFill>
              </a:rPr>
              <a:t>toute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la BD,</a:t>
            </a:r>
          </a:p>
          <a:p>
            <a:pPr marL="3600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Regrouper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les tables et les index ayant les </a:t>
            </a:r>
            <a:r>
              <a:rPr lang="fr-FR" b="1" dirty="0"/>
              <a:t>mêmes exigences</a:t>
            </a:r>
            <a:r>
              <a:rPr lang="fr-FR" dirty="0"/>
              <a:t> en matière de maintenance dans les </a:t>
            </a:r>
            <a:r>
              <a:rPr lang="fr-FR" b="1" dirty="0">
                <a:solidFill>
                  <a:srgbClr val="FF0000"/>
                </a:solidFill>
              </a:rPr>
              <a:t>mêmes groupes </a:t>
            </a:r>
            <a:r>
              <a:rPr lang="fr-FR" dirty="0"/>
              <a:t>de fichiers,</a:t>
            </a:r>
          </a:p>
          <a:p>
            <a:pPr marL="3600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fr-FR" dirty="0"/>
              <a:t> </a:t>
            </a:r>
            <a:r>
              <a:rPr lang="fr-FR" b="1" dirty="0"/>
              <a:t>Attribuer</a:t>
            </a:r>
            <a:r>
              <a:rPr lang="fr-FR" dirty="0"/>
              <a:t> une table demandant un niveau de </a:t>
            </a:r>
            <a:r>
              <a:rPr lang="fr-FR" b="1" dirty="0">
                <a:solidFill>
                  <a:srgbClr val="FF0000"/>
                </a:solidFill>
              </a:rPr>
              <a:t>maintenance élevé </a:t>
            </a:r>
            <a:r>
              <a:rPr lang="fr-FR" dirty="0"/>
              <a:t>à </a:t>
            </a:r>
            <a:r>
              <a:rPr lang="fr-FR" b="1" dirty="0"/>
              <a:t>son propre groupe </a:t>
            </a:r>
            <a:r>
              <a:rPr lang="fr-FR" dirty="0"/>
              <a:t>de fichiers.</a:t>
            </a:r>
          </a:p>
        </p:txBody>
      </p:sp>
      <p:sp>
        <p:nvSpPr>
          <p:cNvPr id="109571" name="Sous-titre 2">
            <a:extLst>
              <a:ext uri="{FF2B5EF4-FFF2-40B4-BE49-F238E27FC236}">
                <a16:creationId xmlns:a16="http://schemas.microsoft.com/office/drawing/2014/main" id="{708FEC38-FA7C-40A3-AE3C-2F7229F5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981075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4000" b="1"/>
              <a:t>Utilisation de groupes de fichiers pour améliorer la maintenance</a:t>
            </a:r>
            <a:endParaRPr lang="fr-FR" altLang="fr-FR" sz="4000"/>
          </a:p>
        </p:txBody>
      </p:sp>
      <p:sp>
        <p:nvSpPr>
          <p:cNvPr id="109572" name="Espace réservé du numéro de diapositive 3">
            <a:extLst>
              <a:ext uri="{FF2B5EF4-FFF2-40B4-BE49-F238E27FC236}">
                <a16:creationId xmlns:a16="http://schemas.microsoft.com/office/drawing/2014/main" id="{4A2C41B9-77A1-4641-BC22-2A8B4E734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AC0C9A-134E-4ADB-9D11-2B911FF8C74C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98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09573" name="Espace réservé de la date 2">
            <a:extLst>
              <a:ext uri="{FF2B5EF4-FFF2-40B4-BE49-F238E27FC236}">
                <a16:creationId xmlns:a16="http://schemas.microsoft.com/office/drawing/2014/main" id="{B4B555DD-7E6B-481D-8750-A6F41847AD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ce réservé du contenu 4">
            <a:extLst>
              <a:ext uri="{FF2B5EF4-FFF2-40B4-BE49-F238E27FC236}">
                <a16:creationId xmlns:a16="http://schemas.microsoft.com/office/drawing/2014/main" id="{A2B5515A-E3AD-4A7F-9A01-51DA69346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268413"/>
            <a:ext cx="7705725" cy="4752975"/>
          </a:xfrm>
          <a:ln>
            <a:solidFill>
              <a:schemeClr val="tx1">
                <a:alpha val="70195"/>
              </a:schemeClr>
            </a:solidFill>
            <a:miter lim="800000"/>
            <a:headEnd/>
            <a:tailEnd/>
          </a:ln>
        </p:spPr>
        <p:txBody>
          <a:bodyPr lIns="36000" tIns="0" rIns="36000" bIns="0"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altLang="fr-FR"/>
              <a:t>On peut combiner des groupes de fichiers avec des solutions RAID matérielles :</a:t>
            </a:r>
          </a:p>
          <a:p>
            <a:pPr marL="434975" lvl="1" indent="0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200"/>
              <a:t> </a:t>
            </a:r>
            <a:r>
              <a:rPr lang="fr-FR" altLang="fr-FR" sz="3200" b="1"/>
              <a:t>configurer l’entrelacement matériel</a:t>
            </a:r>
            <a:r>
              <a:rPr lang="fr-FR" altLang="fr-FR" sz="3200"/>
              <a:t>,</a:t>
            </a:r>
          </a:p>
          <a:p>
            <a:pPr marL="434975" lvl="1" indent="0" algn="just" eaLnBrk="1" hangingPunct="1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altLang="fr-FR" sz="3200"/>
              <a:t> utiliser des </a:t>
            </a:r>
            <a:r>
              <a:rPr lang="fr-FR" altLang="fr-FR" sz="3200" b="1"/>
              <a:t>groupes de fichiers </a:t>
            </a:r>
            <a:r>
              <a:rPr lang="fr-FR" altLang="fr-FR" sz="3200"/>
              <a:t>pour </a:t>
            </a:r>
            <a:r>
              <a:rPr lang="fr-FR" altLang="fr-FR" sz="3200" b="1"/>
              <a:t>répartir les données</a:t>
            </a:r>
            <a:r>
              <a:rPr lang="fr-FR" altLang="fr-FR" sz="3200"/>
              <a:t> sur plusieurs agrégats par bandes</a:t>
            </a:r>
          </a:p>
        </p:txBody>
      </p:sp>
      <p:sp>
        <p:nvSpPr>
          <p:cNvPr id="110595" name="Sous-titre 2">
            <a:extLst>
              <a:ext uri="{FF2B5EF4-FFF2-40B4-BE49-F238E27FC236}">
                <a16:creationId xmlns:a16="http://schemas.microsoft.com/office/drawing/2014/main" id="{F873A2E3-CB3B-45EA-A14C-FE4B4C53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 lIns="36000" tIns="36000" rIns="36000" bIns="36000"/>
          <a:lstStyle/>
          <a:p>
            <a:pPr eaLnBrk="1" hangingPunct="1">
              <a:lnSpc>
                <a:spcPct val="85000"/>
              </a:lnSpc>
            </a:pPr>
            <a:r>
              <a:rPr lang="fr-FR" altLang="fr-FR" sz="3600" b="1"/>
              <a:t>Optimisation d’une BD en utilisant des groupes de fichiers avec une RAID matérielle</a:t>
            </a:r>
            <a:endParaRPr lang="fr-FR" altLang="fr-FR" sz="3600"/>
          </a:p>
        </p:txBody>
      </p:sp>
      <p:sp>
        <p:nvSpPr>
          <p:cNvPr id="110596" name="Espace réservé du numéro de diapositive 3">
            <a:extLst>
              <a:ext uri="{FF2B5EF4-FFF2-40B4-BE49-F238E27FC236}">
                <a16:creationId xmlns:a16="http://schemas.microsoft.com/office/drawing/2014/main" id="{47FCAA74-6204-4841-8857-627239151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47B292-80BF-469B-BB91-116B704A35A6}" type="slidenum">
              <a:rPr lang="fr-FR" altLang="fr-FR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99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10597" name="Espace réservé de la date 2">
            <a:extLst>
              <a:ext uri="{FF2B5EF4-FFF2-40B4-BE49-F238E27FC236}">
                <a16:creationId xmlns:a16="http://schemas.microsoft.com/office/drawing/2014/main" id="{5E43BDEB-B6E6-4D20-9ECA-308F8821C1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>
                <a:cs typeface="Arial" panose="020B0604020202020204" pitchFamily="34" charset="0"/>
              </a:rPr>
              <a:t>A. ETTALBI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1F55987424A43A24AF813FF5B0436" ma:contentTypeVersion="0" ma:contentTypeDescription="Create a new document." ma:contentTypeScope="" ma:versionID="cb8abfefba4cd78393d5a6043b13598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9EDA29-6CD2-48B5-928A-87A00CAA06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7AB685-4916-4516-ACB3-A61266FA3D34}"/>
</file>

<file path=customXml/itemProps3.xml><?xml version="1.0" encoding="utf-8"?>
<ds:datastoreItem xmlns:ds="http://schemas.openxmlformats.org/officeDocument/2006/customXml" ds:itemID="{C8F79944-F309-4D4D-8BD0-2B26874C1A14}"/>
</file>

<file path=docProps/app.xml><?xml version="1.0" encoding="utf-8"?>
<Properties xmlns="http://schemas.openxmlformats.org/officeDocument/2006/extended-properties" xmlns:vt="http://schemas.openxmlformats.org/officeDocument/2006/docPropsVTypes">
  <TotalTime>96422</TotalTime>
  <Words>17523</Words>
  <Application>Microsoft Office PowerPoint</Application>
  <PresentationFormat>Affichage à l'écran (4:3)</PresentationFormat>
  <Paragraphs>2966</Paragraphs>
  <Slides>350</Slides>
  <Notes>20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350</vt:i4>
      </vt:variant>
    </vt:vector>
  </HeadingPairs>
  <TitlesOfParts>
    <vt:vector size="351" baseType="lpstr">
      <vt:lpstr>Thème Office</vt:lpstr>
      <vt:lpstr>Présentation PowerPoint</vt:lpstr>
      <vt:lpstr>Présentation PowerPoint</vt:lpstr>
      <vt:lpstr>1. Vue d’ensemble de SQL-Server</vt:lpstr>
      <vt:lpstr>1.1 Présentation de SQL Server</vt:lpstr>
      <vt:lpstr>1.1 Présentation de SQL Server (suite) Accès à la BD </vt:lpstr>
      <vt:lpstr>1.1 Présentation de SQL Server (suite) Architecture Client-Serveur </vt:lpstr>
      <vt:lpstr>1.1 Présentation de SQL Server (suite) Composantes Client</vt:lpstr>
      <vt:lpstr>1.1 Présentation de SQL Server (suite) Composantes Client (Suite)</vt:lpstr>
      <vt:lpstr>1.1 Présentation de SQL Server (suite) Composantes Serveur</vt:lpstr>
      <vt:lpstr>1.1 Présentation de SQL Server (suite) Composantes Serveur (suite)</vt:lpstr>
      <vt:lpstr>Processus de communication client‑serveur </vt:lpstr>
      <vt:lpstr>1.1 Présentation de SQL Server (suite) Services SQL-Server</vt:lpstr>
      <vt:lpstr>1.1 Présentation de SQL Server (suite) Services SQL-Server</vt:lpstr>
      <vt:lpstr>1.1 Présentation de SQL Server (suite) Services SQL-Server : (suite)</vt:lpstr>
      <vt:lpstr>1.1 Présentation de SQL Server (suite) Services SQL-Server : (suite)</vt:lpstr>
      <vt:lpstr>1. Vue d’ensemble de SQL-Server</vt:lpstr>
      <vt:lpstr>1.2 Intégration de SQL Server</vt:lpstr>
      <vt:lpstr>1.2 Intégration de SQL Server</vt:lpstr>
      <vt:lpstr>1.2 Intégration de SQL Server Intégration de SQL Server à W-2000</vt:lpstr>
      <vt:lpstr>1.2 Intégration de SQL Server Intégration de SQL Server à W-2000</vt:lpstr>
      <vt:lpstr>1.2 Intégration de SQL Server Intégration de SQL Server à W-2000 (suite)</vt:lpstr>
      <vt:lpstr>1.2 Intégration de SQL Server Intégration de SQL Server à W-2000 (suite)</vt:lpstr>
      <vt:lpstr>1.2 Intégration de SQL Server Intégration de SQL Server à W-2000 (suite)</vt:lpstr>
      <vt:lpstr>1. Vue d’ensemble de SQL-Server</vt:lpstr>
      <vt:lpstr>1.3 Bases de données SQL Server</vt:lpstr>
      <vt:lpstr>1.3 Bases de données SQL Server</vt:lpstr>
      <vt:lpstr>1.3 Bases de données SQL Server</vt:lpstr>
      <vt:lpstr>1.3 Bases de données SQL Server</vt:lpstr>
      <vt:lpstr>1.3 Bases de données SQL Server</vt:lpstr>
      <vt:lpstr>1.3 Bases de données SQL Server</vt:lpstr>
      <vt:lpstr>1.3 Bases de données SQL Server</vt:lpstr>
      <vt:lpstr>1.3 Bases de données SQL Server</vt:lpstr>
      <vt:lpstr>1.3 Bases de données SQL Server</vt:lpstr>
      <vt:lpstr>1.3 Bases de données SQL Server</vt:lpstr>
      <vt:lpstr>1.3 Bases de données SQL Server</vt:lpstr>
      <vt:lpstr>1.3 Bases de données SQL Server</vt:lpstr>
      <vt:lpstr>1. Vue d’ensemble de SQL-Server</vt:lpstr>
      <vt:lpstr>1.4 Sécurité de SQL Server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1. Vue d’ensemble de SQL-Server</vt:lpstr>
      <vt:lpstr>1.5 Utilisation de SQL Server</vt:lpstr>
      <vt:lpstr>Administration d’une BD SQL-Server</vt:lpstr>
      <vt:lpstr>Administration d’une BD SQL-Server</vt:lpstr>
      <vt:lpstr>Implémentation d’une BD SQL-Server</vt:lpstr>
      <vt:lpstr>Conception d’une architecture d’application pour SQL Server</vt:lpstr>
      <vt:lpstr>Conception d’une architecture d’application pour SQL Server</vt:lpstr>
      <vt:lpstr>Conception d’applications à l’aide d’interfaces API de BD</vt:lpstr>
      <vt:lpstr>Exemple d’interface API de BD</vt:lpstr>
      <vt:lpstr>Exemple d’interface API de BD</vt:lpstr>
      <vt:lpstr>2. Planification de l’installation de SQL Server</vt:lpstr>
      <vt:lpstr>2.1 Configuration matérielle minimale requise</vt:lpstr>
      <vt:lpstr>2. Planification de l’installation de SQL Server</vt:lpstr>
      <vt:lpstr>2.2 Optimisation du matériel pour SQL Server</vt:lpstr>
      <vt:lpstr>2. Planification de l’installation de SQL Server</vt:lpstr>
      <vt:lpstr>2.3 Système RAID (Redundant Arrays of Inexpensive Disks)</vt:lpstr>
      <vt:lpstr>RAID 0</vt:lpstr>
      <vt:lpstr>RAID 1</vt:lpstr>
      <vt:lpstr>RAID 5</vt:lpstr>
      <vt:lpstr>RAID 01</vt:lpstr>
      <vt:lpstr>RAID 10</vt:lpstr>
      <vt:lpstr>2. Planification de l’installation de SQL Server</vt:lpstr>
      <vt:lpstr>2.4 Choix à l’installation du logiciel</vt:lpstr>
      <vt:lpstr>2. Planification de l’installation de SQL Server</vt:lpstr>
      <vt:lpstr>2.5 Modes de licence</vt:lpstr>
      <vt:lpstr>3. Gestion des fichiers de BD</vt:lpstr>
      <vt:lpstr>3.1 Mode stockage des données</vt:lpstr>
      <vt:lpstr>3.1 Mode stockage des données (suite)</vt:lpstr>
      <vt:lpstr>3.1 Mode stockage des données (suite)</vt:lpstr>
      <vt:lpstr>3.2 Processus de création d’une BD</vt:lpstr>
      <vt:lpstr>3.2 Processus de création d’une BD (suite)</vt:lpstr>
      <vt:lpstr>3.3 Définition des options lors de la création d'une base de données </vt:lpstr>
      <vt:lpstr>3.4 Gestion de la croissance des fichiers journaux et de données </vt:lpstr>
      <vt:lpstr>3.4 Gestion de la croissance des fichiers journaux et de données </vt:lpstr>
      <vt:lpstr>Choix entre croissance automatique ou manuelle de la taille des fichiers</vt:lpstr>
      <vt:lpstr>Choix entre croissance automatique ou manuelle de la taille des fichiers</vt:lpstr>
      <vt:lpstr>3.5 Compactage automatique BD</vt:lpstr>
      <vt:lpstr>Activités de SQL Server au cours du compactage automatique</vt:lpstr>
      <vt:lpstr>3.6 Compactage manuel d’une BD</vt:lpstr>
      <vt:lpstr>3.7 Compactage des fichiers LOG</vt:lpstr>
      <vt:lpstr>3.8 Suppression d’une BD</vt:lpstr>
      <vt:lpstr>3.9 Emplacement des fichiers et journaux de BD</vt:lpstr>
      <vt:lpstr>3.9 Emplacement des fichiers et journaux de BD (suite)</vt:lpstr>
      <vt:lpstr>3.9 Emplacement des fichiers et journaux de BD (suite)</vt:lpstr>
      <vt:lpstr>3.10 Optimisation d’une BD à l’aide d’une solution RAID matérielle</vt:lpstr>
      <vt:lpstr>3.11 Optimisation d’une BD à l’aide de groupes de fichiers</vt:lpstr>
      <vt:lpstr>3.11 Optimisation d’une BD à l’aide de groupes de fichiers</vt:lpstr>
      <vt:lpstr>Types de groupes de fichiers</vt:lpstr>
      <vt:lpstr>Création de groupes de fichiers définis par l’utilisateur</vt:lpstr>
      <vt:lpstr>Création de groupes de fichiers définis par l’utilisateur (suite)</vt:lpstr>
      <vt:lpstr>Taille du groupe de fichiers par défaut</vt:lpstr>
      <vt:lpstr>Affichage des informations sur les groupes de fichiers</vt:lpstr>
      <vt:lpstr>Utilisation de groupes de fichiers pour améliorer les performances</vt:lpstr>
      <vt:lpstr>Utilisation de groupes de fichiers pour améliorer la maintenance</vt:lpstr>
      <vt:lpstr>Optimisation d’une BD en utilisant des groupes de fichiers avec une RAID matérielle</vt:lpstr>
      <vt:lpstr>Optimisation d’une BD en utilisant des groupes de fichiers avec une RAID matérielle</vt:lpstr>
      <vt:lpstr>3.12 Planification de la capacité</vt:lpstr>
      <vt:lpstr>Facteurs à prendre en compte lors de l’évaluation de la taille d’une BD</vt:lpstr>
      <vt:lpstr>Facteurs à prendre en compte lors de l’évaluation de la taille d’une BD (Suite)</vt:lpstr>
      <vt:lpstr>Facteurs à prendre en compte lors de l’évaluation de la taille d’une BD (Suite)</vt:lpstr>
      <vt:lpstr>Evaluation de la quantité de données contenues dans les tables</vt:lpstr>
      <vt:lpstr>Evaluation de la quantité de données contenues dans les tables (suite)</vt:lpstr>
      <vt:lpstr>Evaluation de la quantité de données contenues dans les tables (suite)</vt:lpstr>
      <vt:lpstr>Remarques sur les performances</vt:lpstr>
      <vt:lpstr>4. Gestion de la sécurité</vt:lpstr>
      <vt:lpstr>4.1 Implémentation d’un mode d’authentification</vt:lpstr>
      <vt:lpstr>Traitement de l’authentification</vt:lpstr>
      <vt:lpstr>Traitement des comptes de connexion authentifiés par Windows 2000</vt:lpstr>
      <vt:lpstr>Traitement des comptes de connexion authentifiés par Windows 2000 (Suite)</vt:lpstr>
      <vt:lpstr>Traitement des comptes de connexion authentifiés par Windows 2000 (Suite)</vt:lpstr>
      <vt:lpstr>Choix d’un mode d’authentification</vt:lpstr>
      <vt:lpstr>Authentification mutuelle à l’aide du protocole Kerberos</vt:lpstr>
      <vt:lpstr>Authentification mutuelle à l’aide du protocole Kerberos (Suite)</vt:lpstr>
      <vt:lpstr>Authentification mutuelle à l’aide du protocole Kerberos (Suite)</vt:lpstr>
      <vt:lpstr>Authentification mutuelle à l’aide du protocole Kerberos (Suite)</vt:lpstr>
      <vt:lpstr>Authentification mutuelle à l’aide du protocole Kerberos (Suite)</vt:lpstr>
      <vt:lpstr>Emprunt d’identité et délégation</vt:lpstr>
      <vt:lpstr>Emprunt d’identité et délégation</vt:lpstr>
      <vt:lpstr>Emprunt d’identité et délégation (Suite)</vt:lpstr>
      <vt:lpstr>Etapes d’implémentation du mode d’authentification</vt:lpstr>
      <vt:lpstr>Création de comptes de connexion</vt:lpstr>
      <vt:lpstr>Ajout d’un compte de connexion Windows 2000 à SQL Server</vt:lpstr>
      <vt:lpstr>Ajout d’un compte de connexion Windows 2000 à SQL Server</vt:lpstr>
      <vt:lpstr>Ajout d’un compte de connexion SQL Server</vt:lpstr>
      <vt:lpstr>Comptes de connexion par défaut</vt:lpstr>
      <vt:lpstr>4. Gestion de la sécurité</vt:lpstr>
      <vt:lpstr>4.2 Attribution des comptes de connexion à des utilisateurs et des rôles</vt:lpstr>
      <vt:lpstr>4.2 Attribution des comptes de connexion à des utilisateurs et des rôles</vt:lpstr>
      <vt:lpstr>Attribution des comptes de connexion à des comptes d’utilisateur</vt:lpstr>
      <vt:lpstr>Compte d’utilisateur dbo</vt:lpstr>
      <vt:lpstr>Compte d’utilisateur guest</vt:lpstr>
      <vt:lpstr>Attribution des comptes de connexion à des rôles</vt:lpstr>
      <vt:lpstr>Rôles fixes de serveur</vt:lpstr>
      <vt:lpstr>Rôles fixes de serveur</vt:lpstr>
      <vt:lpstr>Attribution d’un compte de connexion à un rôle fixe de serveur</vt:lpstr>
      <vt:lpstr>Rôles fixes de BD</vt:lpstr>
      <vt:lpstr>Rôles fixes de BD</vt:lpstr>
      <vt:lpstr>Rôle public</vt:lpstr>
      <vt:lpstr>Tâches liées au rôle public</vt:lpstr>
      <vt:lpstr>Attribution d’un compte de sécurité à un rôle fixe de BD</vt:lpstr>
      <vt:lpstr>Attribution d’un compte de sécurité à un rôle fixe de BD</vt:lpstr>
      <vt:lpstr>Rôles de BD définis par l’utilisateur</vt:lpstr>
      <vt:lpstr>Ajout de Rôles de BD définis par l’utilisateur</vt:lpstr>
      <vt:lpstr>Attribution d’un compte de sécurité à un rôle de BD défini par l’utilisateur</vt:lpstr>
      <vt:lpstr>Attribution d’un compte de sécurité à un rôle de BD défini par l’utilisateur (Suite)</vt:lpstr>
      <vt:lpstr>Attribution d’un compte de sécurité à un rôle de BD défini par l’utilisateur (Suite)</vt:lpstr>
      <vt:lpstr>4. Gestion de la sécurité</vt:lpstr>
      <vt:lpstr>4.3 Attribution d’autorisations à des utilisateurs et des rôles</vt:lpstr>
      <vt:lpstr>Autorisations sur les instructions</vt:lpstr>
      <vt:lpstr>Autorisations sur les objets</vt:lpstr>
      <vt:lpstr>Autorisations prédéfinies attribuées aux rôles fixes</vt:lpstr>
      <vt:lpstr>Octroi, refus et révocation d’autorisations</vt:lpstr>
      <vt:lpstr>Octroi d’une autorisation d’accès (GRANT)</vt:lpstr>
      <vt:lpstr>Refus d’une autorisation d’accès (DENY)</vt:lpstr>
      <vt:lpstr>Révocation d’autorisations accordées et refusées (REVOKE)</vt:lpstr>
      <vt:lpstr>4. Gestion de la sécurité</vt:lpstr>
      <vt:lpstr>4.4 Gestion de la sécurité dans SQL Server</vt:lpstr>
      <vt:lpstr>Gestion de la sécurité dans SQL Server (Suite)</vt:lpstr>
      <vt:lpstr>Gestion de la sécurité dans SQL Server (Suite)</vt:lpstr>
      <vt:lpstr>Gestion de la sécurité dans SQL Server (Suite)</vt:lpstr>
      <vt:lpstr>Gestion de la sécurité dans SQL Server (Suite)</vt:lpstr>
      <vt:lpstr>Gestion de la sécurité dans SQL Server (Suite)</vt:lpstr>
      <vt:lpstr>Gestion de la sécurité dans SQL Server (Suite)</vt:lpstr>
      <vt:lpstr>Gestion de la sécurité dans SQL Server (Suite)</vt:lpstr>
      <vt:lpstr>Gestion de la sécurité dans SQL Server (Suite)</vt:lpstr>
      <vt:lpstr>4. Gestion de la sécurité</vt:lpstr>
      <vt:lpstr>4.5 Gestion de la sécurité des applications</vt:lpstr>
      <vt:lpstr>Rôles d’application</vt:lpstr>
      <vt:lpstr>Rôles d’application</vt:lpstr>
      <vt:lpstr>Création des rôles d’application</vt:lpstr>
      <vt:lpstr>Activation des rôles d’application</vt:lpstr>
      <vt:lpstr>Activation des rôles d’application</vt:lpstr>
      <vt:lpstr>Activation des rôles d’application</vt:lpstr>
      <vt:lpstr>Activation des rôles d’application</vt:lpstr>
      <vt:lpstr>5. Exécution de tâches administratives</vt:lpstr>
      <vt:lpstr>5.1 Tâches liées à la configuration</vt:lpstr>
      <vt:lpstr>Configuration de l’Agent SQL Server</vt:lpstr>
      <vt:lpstr>Configuration de l’Agent SQL Server (suite)</vt:lpstr>
      <vt:lpstr>Configuration de l’Agent SQL Server (suite)</vt:lpstr>
      <vt:lpstr>Configuration de SQLAgentMail et SQL Mail</vt:lpstr>
      <vt:lpstr>Configuration de SQLAgentMail et SQL Mail (Suite)</vt:lpstr>
      <vt:lpstr>Configuration de serveurs liés</vt:lpstr>
      <vt:lpstr>Configuration de serveurs liés (suite)</vt:lpstr>
      <vt:lpstr>Etablissement de la sécurité des serveurs liés</vt:lpstr>
      <vt:lpstr>Configuration des noms de sources de données</vt:lpstr>
      <vt:lpstr>Configuration de la prise en charge du langage XML de SQL Server dans les services Internet</vt:lpstr>
      <vt:lpstr>Configuration de la prise en charge du langage XML de SQL Server dans les services Internet</vt:lpstr>
      <vt:lpstr>Configuration d’un annuaire virtuel dans les services Internet</vt:lpstr>
      <vt:lpstr>Accès du langage XML à SQL Server</vt:lpstr>
      <vt:lpstr>Accès du langage XML à SQL Server (suite)</vt:lpstr>
      <vt:lpstr>Configuration de SQL Server pour partager les ressources de mémoire avec les autres applications  serveur</vt:lpstr>
      <vt:lpstr>Configuration de SQL Server pour partager les ressources de mémoire avec les autres applications  serveur</vt:lpstr>
      <vt:lpstr>5.2 Tâches de routine liées à l’administration de SQL Server</vt:lpstr>
      <vt:lpstr>5.3 Automatisation des tâches de maintenance de routine</vt:lpstr>
      <vt:lpstr>Automatisation de l’administration de SQL Server</vt:lpstr>
      <vt:lpstr>Automatisation de l’administration de SQL Server</vt:lpstr>
      <vt:lpstr>Création de travaux</vt:lpstr>
      <vt:lpstr>Vérification des autorisations</vt:lpstr>
      <vt:lpstr>Vérification des autorisations (suite)</vt:lpstr>
      <vt:lpstr>Vérification des autorisations (suite)</vt:lpstr>
      <vt:lpstr>Définition des étapes d’un travail</vt:lpstr>
      <vt:lpstr>Utilisation d’instructions T-SQL</vt:lpstr>
      <vt:lpstr>Utilisation de commandes du SE (Fichiers .exe, .bat, .cmd ou .com)</vt:lpstr>
      <vt:lpstr>Utilisation de scripts ActiveX</vt:lpstr>
      <vt:lpstr>Utilisation de la réplication</vt:lpstr>
      <vt:lpstr>Création d’un organigramme des actions par étape de travail</vt:lpstr>
      <vt:lpstr>Planification des travaux</vt:lpstr>
      <vt:lpstr>Planification des travaux (suite)</vt:lpstr>
      <vt:lpstr>Planifications multiples</vt:lpstr>
      <vt:lpstr>Création d’opérateurs à notifier</vt:lpstr>
      <vt:lpstr>Tâches à effectuer lors de la création d’opérateurs</vt:lpstr>
      <vt:lpstr>Résolution des problèmes liés aux notifications d’opérateur</vt:lpstr>
      <vt:lpstr>Analyse et configuration de l’historique des travaux</vt:lpstr>
      <vt:lpstr>Analyse de l’historique des travaux</vt:lpstr>
      <vt:lpstr>Configuration de la taille de l’historique des travaux</vt:lpstr>
      <vt:lpstr>5. Exécution de tâches administratives</vt:lpstr>
      <vt:lpstr>Objectif</vt:lpstr>
      <vt:lpstr>Principe</vt:lpstr>
      <vt:lpstr>Caractéristiques des alertes</vt:lpstr>
      <vt:lpstr>Création d’Alertes</vt:lpstr>
      <vt:lpstr>Consignation d’événements dans le journal</vt:lpstr>
      <vt:lpstr>Alertes SQL Server</vt:lpstr>
      <vt:lpstr>Alertes SQL Server (suite)</vt:lpstr>
      <vt:lpstr>Alertes définies par l’utilisateur</vt:lpstr>
      <vt:lpstr>Alertes définies par l’utilisateur (suite)</vt:lpstr>
      <vt:lpstr>Alertes Performances</vt:lpstr>
      <vt:lpstr>Transfert d’événement</vt:lpstr>
      <vt:lpstr>Transfert d’événement (suite)</vt:lpstr>
      <vt:lpstr>5. Exécution de tâches administratives</vt:lpstr>
      <vt:lpstr>5.5 Résolution des problèmes liés à l’automatisation de SQL Server</vt:lpstr>
      <vt:lpstr>5.5 Résolution des problèmes liés à l’automatisation de SQL Server (suite)</vt:lpstr>
      <vt:lpstr>5.5 Résolution des problèmes liés à l’automatisation de SQL Server (suite)</vt:lpstr>
      <vt:lpstr>Résolution des problèmes liés aux alertes</vt:lpstr>
      <vt:lpstr>Résolution des problèmes liés aux alertes</vt:lpstr>
      <vt:lpstr>5. Exécution de tâches administratives</vt:lpstr>
      <vt:lpstr>5.6 Automatisation de travaux sur plusieurs serveurs</vt:lpstr>
      <vt:lpstr>5.6 Automatisation de travaux sur plusieurs serveurs (suite)</vt:lpstr>
      <vt:lpstr>Définition des travaux sur plusieurs serveurs</vt:lpstr>
      <vt:lpstr>Modification des définitions de travaux sur plusieurs serveurs</vt:lpstr>
      <vt:lpstr>6. Sauvegarde de Base de Données</vt:lpstr>
      <vt:lpstr>6.1 Protection contre les pertes de données</vt:lpstr>
      <vt:lpstr>Sauvegardes régulières</vt:lpstr>
      <vt:lpstr>6. Sauvegarde de Base de Données</vt:lpstr>
      <vt:lpstr>6.2 Définition et changement de mode de récupération de BD</vt:lpstr>
      <vt:lpstr>Mode de récupération complète</vt:lpstr>
      <vt:lpstr>Mode de récupération complète (Suite)</vt:lpstr>
      <vt:lpstr>Mode de récupération Bulk_Logged</vt:lpstr>
      <vt:lpstr>Mode de récupération simple</vt:lpstr>
      <vt:lpstr>Mode de récupération simple (suite)</vt:lpstr>
      <vt:lpstr>6. Sauvegarde de Base de Données</vt:lpstr>
      <vt:lpstr>6.3 Sauvegarde de SQL Server</vt:lpstr>
      <vt:lpstr>Exécution et stockage des sauvegardes</vt:lpstr>
      <vt:lpstr>6. Sauvegarde de Base de Données</vt:lpstr>
      <vt:lpstr>6.4 Moment approprié pour sauvegarder des BD</vt:lpstr>
      <vt:lpstr>Sauvegarde de BD système</vt:lpstr>
      <vt:lpstr>Sauvegarde de BD utilisateur</vt:lpstr>
      <vt:lpstr>Activités à éviter pendant les sauvegardes</vt:lpstr>
      <vt:lpstr>6. Sauvegarde de Base de Données</vt:lpstr>
      <vt:lpstr>6.5 Exécution de sauvegardes</vt:lpstr>
      <vt:lpstr>Création d’Unités de sauvegarde</vt:lpstr>
      <vt:lpstr>Exemples</vt:lpstr>
      <vt:lpstr>Création de fichiers de sauvegarde sans unité de sauvegarde</vt:lpstr>
      <vt:lpstr>Utilisation de BACKUP DATABASE</vt:lpstr>
      <vt:lpstr>Utilisation de plusieurs fichiers de sauvegarde pour stocker les sauvegardes</vt:lpstr>
      <vt:lpstr>Utilisation des options INIT, NOINIT et FORMAT</vt:lpstr>
      <vt:lpstr>Sauvegarde sur un lecteur de bande</vt:lpstr>
      <vt:lpstr>Sauvegarde sur un lecteur de bande</vt:lpstr>
      <vt:lpstr>Spécification des options de bande</vt:lpstr>
      <vt:lpstr>6. Sauvegarde de Base de Données</vt:lpstr>
      <vt:lpstr>6.6 Types de méthodes de sauvegarde</vt:lpstr>
      <vt:lpstr>Sauvegarde de BD complète</vt:lpstr>
      <vt:lpstr>Exemple 1</vt:lpstr>
      <vt:lpstr>Exemple 2</vt:lpstr>
      <vt:lpstr>Exemple 3</vt:lpstr>
      <vt:lpstr>Exemple 4</vt:lpstr>
      <vt:lpstr>Sauvegarde de BD différentielle</vt:lpstr>
      <vt:lpstr>Sauvegarde de BD différentielle (suite)</vt:lpstr>
      <vt:lpstr>Sauvegarde de BD différentielle (suite)</vt:lpstr>
      <vt:lpstr>Sauvegarde de BD différentielle (suite)</vt:lpstr>
      <vt:lpstr>Syntaxe partielle et exemple</vt:lpstr>
      <vt:lpstr>Sauvegarde du journal des transactions</vt:lpstr>
      <vt:lpstr>Sauvegarde du journal des transactions (suite)</vt:lpstr>
      <vt:lpstr>Syntaxe partielle et exemple</vt:lpstr>
      <vt:lpstr>Utilisation de l’option NO_TRUNCATE</vt:lpstr>
      <vt:lpstr>Vidage du journal des transactions</vt:lpstr>
      <vt:lpstr>Syntaxe partielle et exemples</vt:lpstr>
      <vt:lpstr>Sauvegarde d’un fichier ou d’un groupe de fichiers de BD</vt:lpstr>
      <vt:lpstr>Sauvegarde d’un fichier ou d’un groupe de fichiers de BD (suite)</vt:lpstr>
      <vt:lpstr>Syntaxe partielle</vt:lpstr>
      <vt:lpstr>Exemple</vt:lpstr>
      <vt:lpstr>6. Sauvegarde de Base de Données</vt:lpstr>
      <vt:lpstr>6.7 Planification d’une stratégie de sauvegarde</vt:lpstr>
      <vt:lpstr>Types de stratégie de sauvegarde</vt:lpstr>
      <vt:lpstr>Stratégie de sauvegarde complète</vt:lpstr>
      <vt:lpstr>Stratégie de sauvegarde complète de BD et de sauvegarde du LOG</vt:lpstr>
      <vt:lpstr>Stratégie de sauvegarde différentielle</vt:lpstr>
      <vt:lpstr>Stratégie de sauvegarde de fichiers ou de groupes de fichiers de BD</vt:lpstr>
      <vt:lpstr>Conseils pratiques</vt:lpstr>
      <vt:lpstr>7. Restauration de Base de Données</vt:lpstr>
      <vt:lpstr>7.1 Processus de récupération de SQL Server</vt:lpstr>
      <vt:lpstr>Activités exécutées par SQL Server pendant le processus de restauration</vt:lpstr>
      <vt:lpstr>7. Restauration de Base de Données</vt:lpstr>
      <vt:lpstr>7.2 Préparation de la restauration d’une BD</vt:lpstr>
      <vt:lpstr>Vérification des sauvegardes</vt:lpstr>
      <vt:lpstr>Vérification des sauvegardes (suite)</vt:lpstr>
      <vt:lpstr>Vérification des sauvegardes (suite)</vt:lpstr>
      <vt:lpstr>Exécution de tâches spécifiques avant la restauration de sauvegardes</vt:lpstr>
      <vt:lpstr>7. Restauration de Base de Données</vt:lpstr>
      <vt:lpstr>7.3 Restauration de sauvegardes</vt:lpstr>
      <vt:lpstr>Utilisation de l’instruction RESTORE</vt:lpstr>
      <vt:lpstr>Syntaxe partielle</vt:lpstr>
      <vt:lpstr>Exemple</vt:lpstr>
      <vt:lpstr>Lancement du processus de récupération</vt:lpstr>
      <vt:lpstr>Lancement du processus de récupération (suite)</vt:lpstr>
      <vt:lpstr>Lancement du processus de récupération (suite)</vt:lpstr>
      <vt:lpstr>Définition des options de restauration</vt:lpstr>
      <vt:lpstr>7. Restauration de Base de Données</vt:lpstr>
      <vt:lpstr>7.4 Restauration de BD à partir de différents types de sauvegardes</vt:lpstr>
      <vt:lpstr>Restauration à partir d’une sauvegarde complète de BD</vt:lpstr>
      <vt:lpstr>Restauration à partir d’une sauvegarde complète de BD (suite)</vt:lpstr>
      <vt:lpstr>Exemple</vt:lpstr>
      <vt:lpstr>Restauration à partir d’une sauvegarde différentielle</vt:lpstr>
      <vt:lpstr>Eléments à prendre en compte pour la restauration de sauvegardes différentielles</vt:lpstr>
      <vt:lpstr>Exemple</vt:lpstr>
      <vt:lpstr>Restauration à partir d’une sauvegarde de LOG</vt:lpstr>
      <vt:lpstr>Eléments à prendre en compte pour la restauration des journaux de transactions</vt:lpstr>
      <vt:lpstr>Exemple</vt:lpstr>
      <vt:lpstr>Exemple (suite)</vt:lpstr>
      <vt:lpstr>Exemple (suite)</vt:lpstr>
      <vt:lpstr>Restauration à partir d'une sauvegarde de LOG (suite) </vt:lpstr>
      <vt:lpstr>Spécification d'un point dans le temps (exemple)</vt:lpstr>
      <vt:lpstr>Spécification d'un point dans le temps (exemple)</vt:lpstr>
      <vt:lpstr>Spécification d'un point dans le temps (exemple-suite)</vt:lpstr>
      <vt:lpstr>Restauration à partir d’une sauvegarde de fichier ou de groupe de fichiers</vt:lpstr>
      <vt:lpstr>Restauration à partir d’une sauvegarde de fichier ou de groupe de fichiers (suite)</vt:lpstr>
      <vt:lpstr>Syntaxe partielle</vt:lpstr>
      <vt:lpstr>Exemple</vt:lpstr>
      <vt:lpstr>Exemple (suite)</vt:lpstr>
      <vt:lpstr>Exemple (suite)</vt:lpstr>
      <vt:lpstr>7. Restauration de Base de Données</vt:lpstr>
      <vt:lpstr>7.5 Restauration de BD système endommagées</vt:lpstr>
      <vt:lpstr>7.5 Restauration de BD système endommagées (suite)</vt:lpstr>
      <vt:lpstr>Rattachement ou restauration de BD utilisateur</vt:lpstr>
      <vt:lpstr>Rattachement ou restauration de BD utilisateur (suite)</vt:lpstr>
      <vt:lpstr>Exemple</vt:lpstr>
      <vt:lpstr>Conseils pratiques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user17</dc:creator>
  <cp:lastModifiedBy>HP</cp:lastModifiedBy>
  <cp:revision>1267</cp:revision>
  <dcterms:created xsi:type="dcterms:W3CDTF">2012-09-28T09:29:07Z</dcterms:created>
  <dcterms:modified xsi:type="dcterms:W3CDTF">2020-03-24T18:49:48Z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0x0101004391F55987424A43A24AF813FF5B0436</vt:lpwstr>
  </property>
</Properties>
</file>