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Lasseq</a:t>
            </a:r>
            <a:r>
              <a:rPr lang="fr-FR" dirty="0" smtClean="0"/>
              <a:t> SQL Server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25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Exercice3-2013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7" y="184217"/>
            <a:ext cx="6281738" cy="3478496"/>
          </a:xfrm>
        </p:spPr>
      </p:pic>
      <p:sp>
        <p:nvSpPr>
          <p:cNvPr id="7" name="ZoneTexte 6"/>
          <p:cNvSpPr txBox="1"/>
          <p:nvPr/>
        </p:nvSpPr>
        <p:spPr>
          <a:xfrm>
            <a:off x="4658463" y="4030580"/>
            <a:ext cx="7533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utilisateurs qui peuvent </a:t>
            </a:r>
            <a:r>
              <a:rPr lang="fr-FR" dirty="0" err="1" smtClean="0"/>
              <a:t>acceder</a:t>
            </a:r>
            <a:r>
              <a:rPr lang="fr-FR" dirty="0" smtClean="0"/>
              <a:t> a </a:t>
            </a:r>
            <a:r>
              <a:rPr lang="fr-FR" dirty="0" err="1" smtClean="0"/>
              <a:t>sql</a:t>
            </a:r>
            <a:r>
              <a:rPr lang="fr-FR" dirty="0" smtClean="0"/>
              <a:t> server :</a:t>
            </a:r>
          </a:p>
          <a:p>
            <a:endParaRPr lang="fr-FR" dirty="0"/>
          </a:p>
          <a:p>
            <a:r>
              <a:rPr lang="fr-FR" dirty="0" smtClean="0"/>
              <a:t>U1 et U4 parce que </a:t>
            </a:r>
            <a:r>
              <a:rPr lang="fr-FR" dirty="0" err="1" smtClean="0"/>
              <a:t>kayena</a:t>
            </a:r>
            <a:r>
              <a:rPr lang="fr-FR" dirty="0" smtClean="0"/>
              <a:t> connexion du groupe G</a:t>
            </a:r>
          </a:p>
          <a:p>
            <a:r>
              <a:rPr lang="fr-FR" dirty="0" smtClean="0"/>
              <a:t>U2 parce </a:t>
            </a:r>
            <a:r>
              <a:rPr lang="fr-FR" dirty="0" err="1" smtClean="0"/>
              <a:t>qu</a:t>
            </a:r>
            <a:r>
              <a:rPr lang="mr-IN" dirty="0" smtClean="0"/>
              <a:t>’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connecté</a:t>
            </a:r>
            <a:endParaRPr lang="en-US" dirty="0" smtClean="0"/>
          </a:p>
          <a:p>
            <a:r>
              <a:rPr lang="en-US" dirty="0" smtClean="0"/>
              <a:t>U5 </a:t>
            </a:r>
            <a:r>
              <a:rPr lang="en-US" dirty="0" err="1" smtClean="0"/>
              <a:t>parce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administrateur</a:t>
            </a:r>
            <a:r>
              <a:rPr lang="en-US" dirty="0" smtClean="0"/>
              <a:t> windows ( </a:t>
            </a:r>
            <a:r>
              <a:rPr lang="en-US" dirty="0" err="1" smtClean="0"/>
              <a:t>authentification</a:t>
            </a:r>
            <a:r>
              <a:rPr lang="en-US" dirty="0" smtClean="0"/>
              <a:t> windows) 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7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Exercice3-2013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7" y="184217"/>
            <a:ext cx="6281738" cy="347849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51" y="3662713"/>
            <a:ext cx="6918159" cy="28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54" y="2618714"/>
            <a:ext cx="7235658" cy="4070058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16" y="115222"/>
            <a:ext cx="6767480" cy="3325810"/>
          </a:xfrm>
        </p:spPr>
      </p:pic>
    </p:spTree>
    <p:extLst>
      <p:ext uri="{BB962C8B-B14F-4D97-AF65-F5344CB8AC3E}">
        <p14:creationId xmlns:p14="http://schemas.microsoft.com/office/powerpoint/2010/main" val="4359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Exercice3-2013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7" y="184217"/>
            <a:ext cx="6281738" cy="3478496"/>
          </a:xfrm>
        </p:spPr>
      </p:pic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113421" y="3874168"/>
            <a:ext cx="5392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3-  Les </a:t>
            </a:r>
            <a:r>
              <a:rPr lang="fr-FR" dirty="0" err="1" smtClean="0"/>
              <a:t>regles</a:t>
            </a:r>
            <a:r>
              <a:rPr lang="fr-FR" dirty="0" smtClean="0"/>
              <a:t> </a:t>
            </a:r>
            <a:r>
              <a:rPr lang="fr-FR" dirty="0" err="1" smtClean="0"/>
              <a:t>utilisees</a:t>
            </a:r>
            <a:r>
              <a:rPr lang="fr-FR" dirty="0" smtClean="0"/>
              <a:t> : </a:t>
            </a:r>
            <a:endParaRPr lang="fr-FR" dirty="0"/>
          </a:p>
          <a:p>
            <a:r>
              <a:rPr lang="fr-FR" dirty="0" err="1" smtClean="0"/>
              <a:t>Deny</a:t>
            </a:r>
            <a:r>
              <a:rPr lang="fr-FR" dirty="0" smtClean="0"/>
              <a:t> est prioritaire </a:t>
            </a:r>
          </a:p>
          <a:p>
            <a:r>
              <a:rPr lang="fr-FR" dirty="0" smtClean="0"/>
              <a:t>Cumul des droits </a:t>
            </a:r>
          </a:p>
          <a:p>
            <a:r>
              <a:rPr lang="fr-FR" dirty="0" smtClean="0"/>
              <a:t>Tous les utilisateurs appartiennent au </a:t>
            </a:r>
            <a:r>
              <a:rPr lang="fr-FR" dirty="0" err="1" smtClean="0"/>
              <a:t>role</a:t>
            </a:r>
            <a:r>
              <a:rPr lang="fr-FR" dirty="0" smtClean="0"/>
              <a:t> public </a:t>
            </a:r>
          </a:p>
          <a:p>
            <a:r>
              <a:rPr lang="fr-FR" dirty="0" smtClean="0"/>
              <a:t>U1 ET U2 appartiennent au </a:t>
            </a:r>
            <a:r>
              <a:rPr lang="fr-FR" dirty="0" err="1" smtClean="0"/>
              <a:t>roles</a:t>
            </a:r>
            <a:r>
              <a:rPr lang="fr-FR" dirty="0" smtClean="0"/>
              <a:t> R1 et R2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97642" y="5486400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4- </a:t>
            </a:r>
            <a:r>
              <a:rPr lang="fr-FR" dirty="0" err="1" smtClean="0"/>
              <a:t>role</a:t>
            </a:r>
            <a:r>
              <a:rPr lang="fr-FR" dirty="0" smtClean="0"/>
              <a:t> a attribuer : </a:t>
            </a:r>
            <a:r>
              <a:rPr lang="fr-FR" dirty="0" err="1" smtClean="0"/>
              <a:t>db-owner</a:t>
            </a:r>
            <a:endParaRPr lang="fr-FR" dirty="0" smtClean="0"/>
          </a:p>
          <a:p>
            <a:r>
              <a:rPr lang="fr-FR" dirty="0" smtClean="0"/>
              <a:t>5- </a:t>
            </a:r>
            <a:r>
              <a:rPr lang="fr-FR" dirty="0" err="1" smtClean="0"/>
              <a:t>role</a:t>
            </a:r>
            <a:r>
              <a:rPr lang="fr-FR" dirty="0" smtClean="0"/>
              <a:t> a attribuer : </a:t>
            </a:r>
            <a:r>
              <a:rPr lang="fr-FR" dirty="0" err="1" smtClean="0"/>
              <a:t>Sysadmin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0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Exercice4-2013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89" y="0"/>
            <a:ext cx="7435516" cy="27888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433135" y="2936314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Sc1-&gt;SD1 </a:t>
            </a:r>
            <a:r>
              <a:rPr lang="fr-FR" dirty="0" err="1" smtClean="0"/>
              <a:t>with</a:t>
            </a:r>
            <a:r>
              <a:rPr lang="fr-FR" dirty="0" smtClean="0"/>
              <a:t> NORECOVERY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57775" y="3479031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t2: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057775" y="2928938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t1: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433135" y="3479031"/>
            <a:ext cx="26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Sc2-&gt;Sj2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061054" y="4029173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t3:</a:t>
            </a:r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433135" y="4029173"/>
            <a:ext cx="323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Sc2-&gt;Sd2-&gt;Sj3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057774" y="4655135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t4:</a:t>
            </a:r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441178" y="465513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Sc3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272338" y="4655135"/>
            <a:ext cx="195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norecovery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3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Exercice4-2013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29888" y="725598"/>
            <a:ext cx="7547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Explication l </a:t>
            </a:r>
            <a:r>
              <a:rPr lang="fr-FR" dirty="0" err="1" smtClean="0"/>
              <a:t>chnu</a:t>
            </a:r>
            <a:r>
              <a:rPr lang="fr-FR" dirty="0" smtClean="0"/>
              <a:t> </a:t>
            </a:r>
            <a:r>
              <a:rPr lang="fr-FR" dirty="0" err="1" smtClean="0"/>
              <a:t>derna</a:t>
            </a:r>
            <a:r>
              <a:rPr lang="fr-FR" dirty="0" smtClean="0"/>
              <a:t> f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temrin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r>
              <a:rPr lang="fr-FR" dirty="0" smtClean="0"/>
              <a:t>. Restaurez </a:t>
            </a:r>
            <a:r>
              <a:rPr lang="fr-FR" dirty="0"/>
              <a:t>la sauvegarde complète de base de données la plus </a:t>
            </a:r>
            <a:r>
              <a:rPr lang="fr-FR" dirty="0" smtClean="0"/>
              <a:t>	récente WITH NORECOVERY</a:t>
            </a:r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2. </a:t>
            </a:r>
            <a:r>
              <a:rPr lang="fr-FR" dirty="0" smtClean="0"/>
              <a:t>S’il </a:t>
            </a:r>
            <a:r>
              <a:rPr lang="fr-FR" dirty="0"/>
              <a:t>existe des sauvegardes différentielles, restaurez la plus </a:t>
            </a:r>
            <a:r>
              <a:rPr lang="fr-FR" dirty="0" smtClean="0"/>
              <a:t>	récente WITH NORECOVERY</a:t>
            </a:r>
            <a:endParaRPr lang="fr-FR" dirty="0"/>
          </a:p>
          <a:p>
            <a:r>
              <a:rPr lang="fr-FR" dirty="0" smtClean="0"/>
              <a:t>	La </a:t>
            </a:r>
            <a:r>
              <a:rPr lang="fr-FR" dirty="0"/>
              <a:t>restauration de la sauvegarde différentielle la plus récente </a:t>
            </a:r>
            <a:r>
              <a:rPr lang="fr-FR" dirty="0" smtClean="0"/>
              <a:t>	réduit </a:t>
            </a:r>
            <a:r>
              <a:rPr lang="fr-FR" dirty="0"/>
              <a:t>le nombre de sauvegardes de fichiers journaux qui doivent </a:t>
            </a:r>
            <a:r>
              <a:rPr lang="fr-FR" dirty="0" smtClean="0"/>
              <a:t>	être </a:t>
            </a:r>
            <a:r>
              <a:rPr lang="fr-FR" dirty="0"/>
              <a:t>restaurées.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3. </a:t>
            </a:r>
            <a:r>
              <a:rPr lang="fr-FR" dirty="0" smtClean="0"/>
              <a:t>En </a:t>
            </a:r>
            <a:r>
              <a:rPr lang="fr-FR" dirty="0"/>
              <a:t>commençant par la première sauvegarde du journal des </a:t>
            </a:r>
            <a:r>
              <a:rPr lang="fr-FR" dirty="0" smtClean="0"/>
              <a:t>	transactions </a:t>
            </a:r>
            <a:r>
              <a:rPr lang="fr-FR" dirty="0"/>
              <a:t>qui a été créée après la sauvegarde que vous venez </a:t>
            </a:r>
            <a:r>
              <a:rPr lang="fr-FR" dirty="0" smtClean="0"/>
              <a:t>	de </a:t>
            </a:r>
            <a:r>
              <a:rPr lang="fr-FR" dirty="0"/>
              <a:t>restaurer, restaurez les journaux en séquence avec l'instruction </a:t>
            </a:r>
            <a:r>
              <a:rPr lang="fr-FR" dirty="0" smtClean="0"/>
              <a:t>	NORECOVERY</a:t>
            </a:r>
            <a:r>
              <a:rPr lang="fr-FR" dirty="0"/>
              <a:t>.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r>
              <a:rPr lang="fr-FR" dirty="0" smtClean="0"/>
              <a:t>.Récupérez </a:t>
            </a:r>
            <a:r>
              <a:rPr lang="fr-FR" dirty="0"/>
              <a:t>la base de données (RESTORE </a:t>
            </a:r>
            <a:r>
              <a:rPr lang="fr-FR" dirty="0" smtClean="0"/>
              <a:t>	DATABASE</a:t>
            </a:r>
            <a:r>
              <a:rPr lang="fr-FR" dirty="0"/>
              <a:t> </a:t>
            </a:r>
            <a:r>
              <a:rPr lang="fr-FR" i="1" dirty="0" err="1"/>
              <a:t>nom_base_de_données</a:t>
            </a:r>
            <a:r>
              <a:rPr lang="fr-FR" dirty="0"/>
              <a:t> WITH RECOVERY). Cette </a:t>
            </a:r>
            <a:r>
              <a:rPr lang="fr-FR" dirty="0" smtClean="0"/>
              <a:t>	étape </a:t>
            </a:r>
            <a:r>
              <a:rPr lang="fr-FR" dirty="0"/>
              <a:t>peut également être combinée avec la restauration de la </a:t>
            </a:r>
            <a:r>
              <a:rPr lang="fr-FR" dirty="0" smtClean="0"/>
              <a:t>	dernière </a:t>
            </a:r>
            <a:r>
              <a:rPr lang="fr-FR" dirty="0"/>
              <a:t>sauvegarde du journal.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03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Exercice4-2013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86300" y="2349925"/>
            <a:ext cx="7091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Utilisation de l’option RECOVERY (par </a:t>
            </a:r>
            <a:r>
              <a:rPr lang="fr-FR" b="1" dirty="0" err="1">
                <a:solidFill>
                  <a:srgbClr val="FF0000"/>
                </a:solidFill>
              </a:rPr>
              <a:t>défaut</a:t>
            </a:r>
            <a:r>
              <a:rPr lang="fr-F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fr-FR" dirty="0" smtClean="0"/>
              <a:t> </a:t>
            </a:r>
            <a:r>
              <a:rPr lang="fr-FR" dirty="0"/>
              <a:t>- A utiliser lors de la restauration du dernier </a:t>
            </a:r>
            <a:r>
              <a:rPr lang="fr-FR" dirty="0" smtClean="0"/>
              <a:t> journal </a:t>
            </a:r>
            <a:r>
              <a:rPr lang="fr-FR" dirty="0"/>
              <a:t>des transactions ou dans le cadre </a:t>
            </a:r>
            <a:r>
              <a:rPr lang="fr-FR" dirty="0" smtClean="0"/>
              <a:t>d’une </a:t>
            </a:r>
            <a:r>
              <a:rPr lang="fr-FR" dirty="0"/>
              <a:t>restauration </a:t>
            </a:r>
            <a:r>
              <a:rPr lang="fr-FR" dirty="0" err="1"/>
              <a:t>complète</a:t>
            </a:r>
            <a:r>
              <a:rPr lang="fr-FR" dirty="0"/>
              <a:t> de BD</a:t>
            </a:r>
            <a:br>
              <a:rPr lang="fr-FR" dirty="0"/>
            </a:b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Utilisation de l’option NORECOVERY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-A utiliser pour restaurer toutes les sauvegardes sauf la </a:t>
            </a:r>
            <a:r>
              <a:rPr lang="fr-FR" dirty="0" err="1"/>
              <a:t>dernière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2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Exercice1-2015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00562" y="2608926"/>
            <a:ext cx="6700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QUESTION 1 : MEME QUE 2013 </a:t>
            </a:r>
          </a:p>
          <a:p>
            <a:r>
              <a:rPr lang="fr-FR" dirty="0" smtClean="0"/>
              <a:t>QUESTION 2: SQL SERVER AGENT =&gt;Gestion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			- </a:t>
            </a:r>
            <a:r>
              <a:rPr lang="fr-FR" dirty="0"/>
              <a:t>des </a:t>
            </a:r>
            <a:r>
              <a:rPr lang="fr-FR" dirty="0" smtClean="0"/>
              <a:t>travaux</a:t>
            </a:r>
          </a:p>
          <a:p>
            <a:pPr marL="2114550" lvl="4" indent="-285750">
              <a:buFontTx/>
              <a:buChar char="-"/>
            </a:pPr>
            <a:r>
              <a:rPr lang="fr-FR" dirty="0" smtClean="0"/>
              <a:t>des </a:t>
            </a:r>
            <a:r>
              <a:rPr lang="fr-FR" dirty="0"/>
              <a:t>alertes </a:t>
            </a:r>
            <a:endParaRPr lang="fr-FR" dirty="0" smtClean="0"/>
          </a:p>
          <a:p>
            <a:pPr marL="2114550" lvl="4" indent="-285750">
              <a:buFontTx/>
              <a:buChar char="-"/>
            </a:pPr>
            <a:r>
              <a:rPr lang="fr-FR" dirty="0" smtClean="0"/>
              <a:t>des </a:t>
            </a:r>
            <a:r>
              <a:rPr lang="fr-FR" dirty="0" err="1" smtClean="0"/>
              <a:t>opérateurs</a:t>
            </a:r>
            <a:endParaRPr lang="fr-FR" dirty="0"/>
          </a:p>
          <a:p>
            <a:pPr marL="1657350" lvl="3" indent="-285750">
              <a:buFontTx/>
              <a:buChar char="-"/>
            </a:pPr>
            <a:endParaRPr lang="fr-FR" dirty="0" smtClean="0"/>
          </a:p>
          <a:p>
            <a:pPr marL="1657350" lvl="3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0"/>
            <a:ext cx="7691437" cy="26089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00561" y="4000500"/>
            <a:ext cx="6813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Question 3 : </a:t>
            </a:r>
            <a:r>
              <a:rPr lang="fr-FR" dirty="0" err="1"/>
              <a:t>Kerberos</a:t>
            </a:r>
            <a:r>
              <a:rPr lang="fr-FR" dirty="0"/>
              <a:t> </a:t>
            </a:r>
            <a:r>
              <a:rPr lang="fr-FR" dirty="0" err="1"/>
              <a:t>émet</a:t>
            </a:r>
            <a:r>
              <a:rPr lang="fr-FR" dirty="0"/>
              <a:t> un ticket d’octroi de ticket (TGT: Ticket-</a:t>
            </a:r>
            <a:r>
              <a:rPr lang="fr-FR" dirty="0" err="1"/>
              <a:t>Granting</a:t>
            </a:r>
            <a:r>
              <a:rPr lang="fr-FR" dirty="0"/>
              <a:t> Ticket) qui contient les </a:t>
            </a:r>
            <a:r>
              <a:rPr lang="fr-FR" dirty="0" err="1"/>
              <a:t>données</a:t>
            </a:r>
            <a:r>
              <a:rPr lang="fr-FR" dirty="0"/>
              <a:t> </a:t>
            </a:r>
            <a:r>
              <a:rPr lang="fr-FR" dirty="0" err="1"/>
              <a:t>cryptées</a:t>
            </a:r>
            <a:r>
              <a:rPr lang="fr-FR" dirty="0"/>
              <a:t> confirmant l’</a:t>
            </a:r>
            <a:r>
              <a:rPr lang="fr-FR" dirty="0" err="1"/>
              <a:t>identite</a:t>
            </a:r>
            <a:r>
              <a:rPr lang="fr-FR" dirty="0"/>
              <a:t>́ au centre de distribution de </a:t>
            </a:r>
            <a:r>
              <a:rPr lang="fr-FR" dirty="0" err="1"/>
              <a:t>cle</a:t>
            </a:r>
            <a:r>
              <a:rPr lang="fr-FR" dirty="0"/>
              <a:t>́ (KDC : Key Distribution Center) </a:t>
            </a:r>
            <a:endParaRPr lang="fr-FR" dirty="0"/>
          </a:p>
          <a:p>
            <a:r>
              <a:rPr lang="fr-FR" dirty="0"/>
              <a:t>- Lorsqu’on demande l’</a:t>
            </a:r>
            <a:r>
              <a:rPr lang="fr-FR" dirty="0" err="1"/>
              <a:t>accès</a:t>
            </a:r>
            <a:r>
              <a:rPr lang="fr-FR" dirty="0"/>
              <a:t> à un service, on envoie ce ticket au centre KDC qui envoie un ticket de session pour le service demandé. On </a:t>
            </a:r>
            <a:r>
              <a:rPr lang="fr-FR" dirty="0" err="1"/>
              <a:t>présente</a:t>
            </a:r>
            <a:r>
              <a:rPr lang="fr-FR" dirty="0"/>
              <a:t> ensuite le ticket de session qui confirme au service l’</a:t>
            </a:r>
            <a:r>
              <a:rPr lang="fr-FR" dirty="0" err="1"/>
              <a:t>identite</a:t>
            </a:r>
            <a:r>
              <a:rPr lang="fr-FR" dirty="0"/>
              <a:t>́ </a:t>
            </a:r>
            <a:endParaRPr lang="fr-FR" dirty="0"/>
          </a:p>
          <a:p>
            <a:r>
              <a:rPr lang="fr-FR" dirty="0"/>
              <a:t>- Si une authentification mutuelle est </a:t>
            </a:r>
            <a:r>
              <a:rPr lang="fr-FR" dirty="0" err="1"/>
              <a:t>nécessaire</a:t>
            </a:r>
            <a:r>
              <a:rPr lang="fr-FR" dirty="0"/>
              <a:t>, le serveur </a:t>
            </a:r>
            <a:r>
              <a:rPr lang="fr-FR" dirty="0" err="1"/>
              <a:t>répond</a:t>
            </a:r>
            <a:r>
              <a:rPr lang="fr-FR" dirty="0"/>
              <a:t> alors par un message crypté pour s’identifier 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73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Exercice1-2015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0"/>
            <a:ext cx="7691437" cy="260892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857750" y="2743200"/>
            <a:ext cx="648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Ila khel3atek </a:t>
            </a:r>
            <a:r>
              <a:rPr lang="fr-FR" dirty="0" err="1" smtClean="0"/>
              <a:t>dik</a:t>
            </a:r>
            <a:r>
              <a:rPr lang="fr-FR" dirty="0" smtClean="0"/>
              <a:t> l </a:t>
            </a:r>
            <a:r>
              <a:rPr lang="fr-FR" dirty="0" err="1" smtClean="0"/>
              <a:t>hedra</a:t>
            </a:r>
            <a:r>
              <a:rPr lang="fr-FR" dirty="0" smtClean="0"/>
              <a:t> </a:t>
            </a:r>
            <a:r>
              <a:rPr lang="fr-FR" dirty="0" err="1" smtClean="0"/>
              <a:t>kamla</a:t>
            </a:r>
            <a:r>
              <a:rPr lang="fr-FR" dirty="0" smtClean="0"/>
              <a:t> f question 3 3qqel </a:t>
            </a:r>
            <a:r>
              <a:rPr lang="fr-FR" dirty="0" err="1" smtClean="0"/>
              <a:t>ala</a:t>
            </a:r>
            <a:r>
              <a:rPr lang="fr-FR" dirty="0" smtClean="0"/>
              <a:t> </a:t>
            </a:r>
            <a:r>
              <a:rPr lang="fr-FR" dirty="0" err="1" smtClean="0"/>
              <a:t>hada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3" y="3112532"/>
            <a:ext cx="6642340" cy="34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Exercice2-2015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0"/>
            <a:ext cx="7529512" cy="2349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2349925"/>
            <a:ext cx="7594599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D’</a:t>
            </a:r>
            <a:r>
              <a:rPr lang="fr-FR" dirty="0" err="1" smtClean="0"/>
              <a:t>apres</a:t>
            </a:r>
            <a:r>
              <a:rPr lang="fr-FR" dirty="0" smtClean="0"/>
              <a:t> les exams dial </a:t>
            </a:r>
            <a:r>
              <a:rPr lang="fr-FR" dirty="0" err="1" smtClean="0"/>
              <a:t>ettalbi</a:t>
            </a:r>
            <a:r>
              <a:rPr lang="fr-FR" dirty="0" smtClean="0"/>
              <a:t>  2013-2015-2015ratt-2016-2016ratt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Men </a:t>
            </a:r>
            <a:r>
              <a:rPr lang="fr-FR" dirty="0" err="1" smtClean="0"/>
              <a:t>had</a:t>
            </a:r>
            <a:r>
              <a:rPr lang="fr-FR" dirty="0" smtClean="0"/>
              <a:t> les exams </a:t>
            </a:r>
            <a:r>
              <a:rPr lang="fr-FR" dirty="0" err="1" smtClean="0"/>
              <a:t>katban</a:t>
            </a:r>
            <a:r>
              <a:rPr lang="fr-FR" dirty="0" smtClean="0"/>
              <a:t> la forme dial les examens standard 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fr-FR" b="1" dirty="0" smtClean="0"/>
              <a:t>Exercice1:  «  quelques questions de cours  »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fr-FR" b="1" dirty="0" smtClean="0"/>
              <a:t>Exercice2-3: « Raid 0-1-5-10-01 » ( </a:t>
            </a:r>
            <a:r>
              <a:rPr lang="fr-FR" b="1" dirty="0" err="1" smtClean="0"/>
              <a:t>mera</a:t>
            </a:r>
            <a:r>
              <a:rPr lang="fr-FR" b="1" dirty="0" smtClean="0"/>
              <a:t> exercice 1 </a:t>
            </a:r>
            <a:r>
              <a:rPr lang="fr-FR" b="1" dirty="0" err="1" smtClean="0"/>
              <a:t>mera</a:t>
            </a:r>
            <a:r>
              <a:rPr lang="fr-FR" b="1" dirty="0" smtClean="0"/>
              <a:t> 2 )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fr-FR" b="1" dirty="0" smtClean="0"/>
              <a:t>Exercice3:   « Utilisateurs </a:t>
            </a:r>
            <a:r>
              <a:rPr lang="mr-IN" b="1" dirty="0" smtClean="0"/>
              <a:t>–</a:t>
            </a:r>
            <a:r>
              <a:rPr lang="fr-FR" b="1" dirty="0" smtClean="0"/>
              <a:t> </a:t>
            </a:r>
            <a:r>
              <a:rPr lang="fr-FR" b="1" dirty="0" err="1" smtClean="0"/>
              <a:t>roles</a:t>
            </a:r>
            <a:r>
              <a:rPr lang="fr-FR" b="1" dirty="0" smtClean="0"/>
              <a:t> </a:t>
            </a:r>
            <a:r>
              <a:rPr lang="mr-IN" b="1" dirty="0" smtClean="0"/>
              <a:t>–</a:t>
            </a:r>
            <a:r>
              <a:rPr lang="fr-FR" b="1" dirty="0" smtClean="0"/>
              <a:t> </a:t>
            </a:r>
            <a:r>
              <a:rPr lang="fr-FR" b="1" dirty="0" err="1" smtClean="0"/>
              <a:t>autoristions</a:t>
            </a:r>
            <a:r>
              <a:rPr lang="fr-FR" b="1" dirty="0" smtClean="0"/>
              <a:t> </a:t>
            </a:r>
            <a:r>
              <a:rPr lang="mr-IN" b="1" dirty="0" smtClean="0"/>
              <a:t>–</a:t>
            </a:r>
            <a:r>
              <a:rPr lang="fr-FR" b="1" dirty="0" smtClean="0"/>
              <a:t> connexions » ( Grant </a:t>
            </a:r>
            <a:r>
              <a:rPr lang="mr-IN" b="1" dirty="0" smtClean="0"/>
              <a:t>–</a:t>
            </a:r>
            <a:r>
              <a:rPr lang="fr-FR" b="1" dirty="0" smtClean="0"/>
              <a:t> </a:t>
            </a:r>
            <a:r>
              <a:rPr lang="fr-FR" b="1" dirty="0" err="1" smtClean="0"/>
              <a:t>revoke</a:t>
            </a:r>
            <a:r>
              <a:rPr lang="fr-FR" b="1" dirty="0" smtClean="0"/>
              <a:t> </a:t>
            </a:r>
            <a:r>
              <a:rPr lang="mr-IN" b="1" dirty="0" smtClean="0"/>
              <a:t>–</a:t>
            </a:r>
            <a:r>
              <a:rPr lang="fr-FR" b="1" dirty="0" smtClean="0"/>
              <a:t> </a:t>
            </a:r>
            <a:r>
              <a:rPr lang="fr-FR" b="1" dirty="0" err="1" smtClean="0"/>
              <a:t>deny</a:t>
            </a:r>
            <a:r>
              <a:rPr lang="fr-FR" b="1" dirty="0" smtClean="0"/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fr-FR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fr-FR" b="1" dirty="0" smtClean="0"/>
              <a:t>Exercice4: « Sauvegarde 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499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Exercice3 et 4 -2015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57826" y="3100388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Nefssl</a:t>
            </a:r>
            <a:r>
              <a:rPr lang="fr-FR" dirty="0" smtClean="0"/>
              <a:t> principe dial 2013 </a:t>
            </a:r>
            <a:r>
              <a:rPr lang="fr-FR" dirty="0" err="1" smtClean="0"/>
              <a:t>kaybedel</a:t>
            </a:r>
            <a:r>
              <a:rPr lang="fr-FR" dirty="0" smtClean="0"/>
              <a:t> </a:t>
            </a:r>
            <a:r>
              <a:rPr lang="fr-FR" dirty="0" err="1" smtClean="0"/>
              <a:t>ghir</a:t>
            </a:r>
            <a:r>
              <a:rPr lang="fr-FR" dirty="0" smtClean="0"/>
              <a:t> les </a:t>
            </a:r>
            <a:r>
              <a:rPr lang="fr-FR" dirty="0" err="1" smtClean="0"/>
              <a:t>donnees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59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Ratt-2015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14914" y="3086101"/>
            <a:ext cx="68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Nefss</a:t>
            </a:r>
            <a:r>
              <a:rPr lang="fr-FR" dirty="0" smtClean="0"/>
              <a:t> l exam w </a:t>
            </a:r>
            <a:r>
              <a:rPr lang="fr-FR" dirty="0" err="1" smtClean="0"/>
              <a:t>naqess</a:t>
            </a:r>
            <a:r>
              <a:rPr lang="fr-FR" dirty="0" smtClean="0"/>
              <a:t> menu les questions de cours </a:t>
            </a:r>
            <a:r>
              <a:rPr lang="fr-FR" dirty="0" err="1" smtClean="0"/>
              <a:t>makyninch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1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ratt</a:t>
            </a:r>
            <a:r>
              <a:rPr lang="fr-FR" b="1" dirty="0" smtClean="0"/>
              <a:t> -2016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57826" y="3100388"/>
            <a:ext cx="39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Bhal</a:t>
            </a:r>
            <a:r>
              <a:rPr lang="fr-FR" dirty="0" smtClean="0"/>
              <a:t> </a:t>
            </a:r>
            <a:r>
              <a:rPr lang="fr-FR" dirty="0" err="1" smtClean="0"/>
              <a:t>ratt</a:t>
            </a:r>
            <a:r>
              <a:rPr lang="fr-FR" dirty="0" smtClean="0"/>
              <a:t> 2015 w </a:t>
            </a:r>
            <a:r>
              <a:rPr lang="fr-FR" dirty="0" err="1" smtClean="0"/>
              <a:t>naqes</a:t>
            </a:r>
            <a:r>
              <a:rPr lang="fr-FR" dirty="0" smtClean="0"/>
              <a:t> </a:t>
            </a:r>
            <a:r>
              <a:rPr lang="fr-FR" dirty="0" err="1" smtClean="0"/>
              <a:t>alih</a:t>
            </a:r>
            <a:r>
              <a:rPr lang="fr-FR" dirty="0" smtClean="0"/>
              <a:t> exercice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29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Normal-2016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215189" y="6232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57826" y="3100388"/>
            <a:ext cx="617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 DIAL question de cours </a:t>
            </a:r>
            <a:r>
              <a:rPr lang="fr-FR" dirty="0" err="1" smtClean="0"/>
              <a:t>huwa</a:t>
            </a:r>
            <a:r>
              <a:rPr lang="fr-FR" dirty="0" smtClean="0"/>
              <a:t> </a:t>
            </a:r>
            <a:r>
              <a:rPr lang="fr-FR" dirty="0" err="1" smtClean="0"/>
              <a:t>nefsu</a:t>
            </a:r>
            <a:r>
              <a:rPr lang="fr-FR" dirty="0" smtClean="0"/>
              <a:t> dial 2014 </a:t>
            </a:r>
          </a:p>
          <a:p>
            <a:r>
              <a:rPr lang="fr-FR" dirty="0" smtClean="0"/>
              <a:t>w les autres exercices </a:t>
            </a:r>
            <a:r>
              <a:rPr lang="fr-FR" dirty="0" err="1" smtClean="0"/>
              <a:t>nefss</a:t>
            </a:r>
            <a:r>
              <a:rPr lang="fr-FR" dirty="0" smtClean="0"/>
              <a:t> </a:t>
            </a:r>
            <a:r>
              <a:rPr lang="fr-FR" dirty="0" err="1" smtClean="0"/>
              <a:t>chkel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Exercice1- 2013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8" y="244205"/>
            <a:ext cx="6281738" cy="2317431"/>
          </a:xfrm>
        </p:spPr>
      </p:pic>
      <p:sp>
        <p:nvSpPr>
          <p:cNvPr id="12" name="ZoneTexte 11"/>
          <p:cNvSpPr txBox="1"/>
          <p:nvPr/>
        </p:nvSpPr>
        <p:spPr>
          <a:xfrm>
            <a:off x="4860757" y="2693983"/>
            <a:ext cx="6820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1- </a:t>
            </a:r>
            <a:r>
              <a:rPr lang="fr-FR" dirty="0"/>
              <a:t>Toutes les BD </a:t>
            </a:r>
            <a:r>
              <a:rPr lang="fr-FR" dirty="0" err="1"/>
              <a:t>possèdent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fichier de </a:t>
            </a:r>
            <a:r>
              <a:rPr lang="fr-FR" dirty="0" err="1"/>
              <a:t>données</a:t>
            </a:r>
            <a:r>
              <a:rPr lang="fr-FR" dirty="0"/>
              <a:t> principal (.</a:t>
            </a:r>
            <a:r>
              <a:rPr lang="fr-FR" dirty="0" err="1"/>
              <a:t>mdf</a:t>
            </a:r>
            <a:r>
              <a:rPr lang="fr-FR" dirty="0"/>
              <a:t>) </a:t>
            </a:r>
            <a:r>
              <a:rPr lang="fr-FR" dirty="0" smtClean="0"/>
              <a:t>.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ou plusieurs fichiers journaux de transactions (.</a:t>
            </a:r>
            <a:r>
              <a:rPr lang="fr-FR" dirty="0" err="1"/>
              <a:t>ldf</a:t>
            </a:r>
            <a:r>
              <a:rPr lang="fr-FR" dirty="0" smtClean="0"/>
              <a:t>).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endParaRPr lang="fr-FR" dirty="0" smtClean="0"/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Fichier MDF : contient les données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Fichier LDF : contient les </a:t>
            </a:r>
            <a:r>
              <a:rPr lang="fr-FR" dirty="0" smtClean="0"/>
              <a:t>logs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Exercice1-2013</a:t>
            </a:r>
            <a:endParaRPr lang="fr-FR" b="1" dirty="0"/>
          </a:p>
        </p:txBody>
      </p:sp>
      <p:pic>
        <p:nvPicPr>
          <p:cNvPr id="4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85" y="365611"/>
            <a:ext cx="6281738" cy="2116661"/>
          </a:xfrm>
        </p:spPr>
      </p:pic>
      <p:sp>
        <p:nvSpPr>
          <p:cNvPr id="5" name="ZoneTexte 4"/>
          <p:cNvSpPr txBox="1"/>
          <p:nvPr/>
        </p:nvSpPr>
        <p:spPr>
          <a:xfrm>
            <a:off x="4997785" y="4063511"/>
            <a:ext cx="670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fichiers de données secondaires sont facultatifs, définis par l'utilisateur, et ils stockent les données utilisateur. 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97785" y="2959707"/>
            <a:ext cx="598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2-</a:t>
            </a:r>
          </a:p>
          <a:p>
            <a:r>
              <a:rPr lang="fr-FR" dirty="0" smtClean="0"/>
              <a:t>Une </a:t>
            </a:r>
            <a:r>
              <a:rPr lang="fr-FR" dirty="0"/>
              <a:t>BD peut aussi comporter des fichiers de </a:t>
            </a:r>
            <a:r>
              <a:rPr lang="fr-FR" dirty="0" err="1"/>
              <a:t>données</a:t>
            </a:r>
            <a:r>
              <a:rPr lang="fr-FR" dirty="0"/>
              <a:t> secondaires (.</a:t>
            </a:r>
            <a:r>
              <a:rPr lang="fr-FR" dirty="0" err="1"/>
              <a:t>ndf</a:t>
            </a:r>
            <a:r>
              <a:rPr lang="fr-FR" dirty="0"/>
              <a:t>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23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Exercice1-2013</a:t>
            </a:r>
            <a:endParaRPr lang="fr-FR" b="1" dirty="0"/>
          </a:p>
        </p:txBody>
      </p:sp>
      <p:pic>
        <p:nvPicPr>
          <p:cNvPr id="4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47" y="281389"/>
            <a:ext cx="6281738" cy="2068535"/>
          </a:xfrm>
        </p:spPr>
      </p:pic>
      <p:sp>
        <p:nvSpPr>
          <p:cNvPr id="5" name="ZoneTexte 4"/>
          <p:cNvSpPr txBox="1"/>
          <p:nvPr/>
        </p:nvSpPr>
        <p:spPr>
          <a:xfrm>
            <a:off x="5021847" y="2743200"/>
            <a:ext cx="6865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Avantages du mode d’authentification Windows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 smtClean="0"/>
              <a:t>Fonctionnalités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/>
              <a:t>sécurités</a:t>
            </a:r>
            <a:r>
              <a:rPr lang="fr-FR" dirty="0"/>
              <a:t> </a:t>
            </a:r>
            <a:r>
              <a:rPr lang="fr-FR" dirty="0" err="1" smtClean="0"/>
              <a:t>avancées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- </a:t>
            </a:r>
            <a:r>
              <a:rPr lang="fr-FR" dirty="0"/>
              <a:t>Ajout de groupes à l’aide d’un seul compte 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- </a:t>
            </a:r>
            <a:r>
              <a:rPr lang="fr-FR" dirty="0" err="1"/>
              <a:t>Accès</a:t>
            </a:r>
            <a:r>
              <a:rPr lang="fr-FR" dirty="0"/>
              <a:t> </a:t>
            </a:r>
            <a:r>
              <a:rPr lang="fr-FR" dirty="0" smtClean="0"/>
              <a:t>rapide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00B050"/>
                </a:solidFill>
              </a:rPr>
              <a:t>Environnement : </a:t>
            </a:r>
            <a:r>
              <a:rPr lang="fr-FR" dirty="0" err="1" smtClean="0">
                <a:solidFill>
                  <a:srgbClr val="00B050"/>
                </a:solidFill>
              </a:rPr>
              <a:t>windows</a:t>
            </a:r>
            <a:r>
              <a:rPr lang="fr-FR" dirty="0" smtClean="0">
                <a:solidFill>
                  <a:srgbClr val="00B050"/>
                </a:solidFill>
              </a:rPr>
              <a:t> 2000 </a:t>
            </a:r>
            <a:endParaRPr lang="fr-FR" dirty="0">
              <a:solidFill>
                <a:srgbClr val="00B050"/>
              </a:solidFill>
            </a:endParaRP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Avantages </a:t>
            </a:r>
            <a:r>
              <a:rPr lang="fr-FR" dirty="0">
                <a:solidFill>
                  <a:srgbClr val="FF0000"/>
                </a:solidFill>
              </a:rPr>
              <a:t>du mode mixte 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- Les clients non-Windows 2000 et Internet peuvent l’utiliser pour se connecter </a:t>
            </a:r>
            <a:endParaRPr lang="fr-FR" dirty="0"/>
          </a:p>
          <a:p>
            <a:r>
              <a:rPr lang="fr-FR" dirty="0" smtClean="0">
                <a:solidFill>
                  <a:srgbClr val="00B050"/>
                </a:solidFill>
              </a:rPr>
              <a:t>Environnement : tt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Exercice2-2013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9" y="225867"/>
            <a:ext cx="6281738" cy="115732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94" y="1540042"/>
            <a:ext cx="3974308" cy="53179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02" y="1315426"/>
            <a:ext cx="3269298" cy="55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Exercice2-2013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9" y="225867"/>
            <a:ext cx="6281738" cy="115732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31" y="1588168"/>
            <a:ext cx="2869531" cy="51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Exercice2-2013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9" y="225867"/>
            <a:ext cx="6281738" cy="1157322"/>
          </a:xfrm>
        </p:spPr>
      </p:pic>
      <p:sp>
        <p:nvSpPr>
          <p:cNvPr id="3" name="ZoneTexte 2"/>
          <p:cNvSpPr txBox="1"/>
          <p:nvPr/>
        </p:nvSpPr>
        <p:spPr>
          <a:xfrm>
            <a:off x="5269832" y="1828799"/>
            <a:ext cx="649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Bensba</a:t>
            </a:r>
            <a:r>
              <a:rPr lang="fr-FR" dirty="0" smtClean="0"/>
              <a:t>    Raid 10 w Raid 01 des fois </a:t>
            </a:r>
            <a:r>
              <a:rPr lang="fr-FR" dirty="0" err="1" smtClean="0"/>
              <a:t>kaydir</a:t>
            </a:r>
            <a:r>
              <a:rPr lang="fr-FR" dirty="0" smtClean="0"/>
              <a:t> 4 disques des fois </a:t>
            </a:r>
            <a:r>
              <a:rPr lang="fr-FR" dirty="0" err="1" smtClean="0"/>
              <a:t>kaydir</a:t>
            </a:r>
            <a:r>
              <a:rPr lang="fr-FR" dirty="0" smtClean="0"/>
              <a:t> 6 disques </a:t>
            </a:r>
            <a:r>
              <a:rPr lang="fr-FR" dirty="0" err="1" smtClean="0"/>
              <a:t>hahuma</a:t>
            </a:r>
            <a:r>
              <a:rPr lang="fr-FR" dirty="0" smtClean="0"/>
              <a:t> </a:t>
            </a:r>
            <a:r>
              <a:rPr lang="fr-FR" dirty="0" err="1" smtClean="0"/>
              <a:t>bjuj</a:t>
            </a: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05" y="3033413"/>
            <a:ext cx="3474453" cy="2241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50" y="2938539"/>
            <a:ext cx="3530466" cy="227787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161547" y="5907505"/>
            <a:ext cx="27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Taille </a:t>
            </a:r>
            <a:r>
              <a:rPr lang="fr-FR" dirty="0" err="1" smtClean="0"/>
              <a:t>exploitee</a:t>
            </a:r>
            <a:r>
              <a:rPr lang="fr-FR" dirty="0" smtClean="0"/>
              <a:t> : 200 go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1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Exercice2-2013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9" y="225867"/>
            <a:ext cx="6281738" cy="1157322"/>
          </a:xfrm>
        </p:spPr>
      </p:pic>
      <p:sp>
        <p:nvSpPr>
          <p:cNvPr id="3" name="ZoneTexte 2"/>
          <p:cNvSpPr txBox="1"/>
          <p:nvPr/>
        </p:nvSpPr>
        <p:spPr>
          <a:xfrm>
            <a:off x="5269832" y="1828799"/>
            <a:ext cx="649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Bensba</a:t>
            </a:r>
            <a:r>
              <a:rPr lang="fr-FR" dirty="0" smtClean="0"/>
              <a:t> l   Raid 10 w Raid 01 des fois </a:t>
            </a:r>
            <a:r>
              <a:rPr lang="fr-FR" dirty="0" err="1" smtClean="0"/>
              <a:t>kaydir</a:t>
            </a:r>
            <a:r>
              <a:rPr lang="fr-FR" dirty="0" smtClean="0"/>
              <a:t> 4 disques des fois </a:t>
            </a:r>
            <a:r>
              <a:rPr lang="fr-FR" dirty="0" err="1" smtClean="0"/>
              <a:t>kaydir</a:t>
            </a:r>
            <a:r>
              <a:rPr lang="fr-FR" dirty="0" smtClean="0"/>
              <a:t> 6 disques </a:t>
            </a:r>
            <a:r>
              <a:rPr lang="fr-FR" dirty="0" err="1" smtClean="0"/>
              <a:t>hahuma</a:t>
            </a:r>
            <a:r>
              <a:rPr lang="fr-FR" dirty="0" smtClean="0"/>
              <a:t> </a:t>
            </a:r>
            <a:r>
              <a:rPr lang="fr-FR" dirty="0" err="1" smtClean="0"/>
              <a:t>bjuj</a:t>
            </a: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89" y="2904415"/>
            <a:ext cx="6464808" cy="190195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447316" y="5378115"/>
            <a:ext cx="774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Avantages Raid 10 et Raid 01 : Redondances , performances maximales </a:t>
            </a:r>
          </a:p>
        </p:txBody>
      </p:sp>
    </p:spTree>
    <p:extLst>
      <p:ext uri="{BB962C8B-B14F-4D97-AF65-F5344CB8AC3E}">
        <p14:creationId xmlns:p14="http://schemas.microsoft.com/office/powerpoint/2010/main" val="11557370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417</TotalTime>
  <Words>529</Words>
  <Application>Microsoft Macintosh PowerPoint</Application>
  <PresentationFormat>Grand écran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Calibri Light</vt:lpstr>
      <vt:lpstr>Mangal</vt:lpstr>
      <vt:lpstr>Rockwell</vt:lpstr>
      <vt:lpstr>Wingdings</vt:lpstr>
      <vt:lpstr>Arial</vt:lpstr>
      <vt:lpstr>Atlas</vt:lpstr>
      <vt:lpstr>Lasseq SQL Server</vt:lpstr>
      <vt:lpstr>D’apres les exams dial ettalbi  2013-2015-2015ratt-2016-2016ratt</vt:lpstr>
      <vt:lpstr>Exercice1- 2013</vt:lpstr>
      <vt:lpstr>Exercice1-2013</vt:lpstr>
      <vt:lpstr>Exercice1-2013</vt:lpstr>
      <vt:lpstr>Exercice2-2013</vt:lpstr>
      <vt:lpstr>Exercice2-2013</vt:lpstr>
      <vt:lpstr>Exercice2-2013</vt:lpstr>
      <vt:lpstr>Exercice2-2013</vt:lpstr>
      <vt:lpstr>Exercice3-2013</vt:lpstr>
      <vt:lpstr>Exercice3-2013</vt:lpstr>
      <vt:lpstr>Présentation PowerPoint</vt:lpstr>
      <vt:lpstr>Exercice3-2013</vt:lpstr>
      <vt:lpstr>Exercice4-2013</vt:lpstr>
      <vt:lpstr>Exercice4-2013</vt:lpstr>
      <vt:lpstr>Exercice4-2013</vt:lpstr>
      <vt:lpstr>Exercice1-2015</vt:lpstr>
      <vt:lpstr>Exercice1-2015</vt:lpstr>
      <vt:lpstr>Exercice2-2015</vt:lpstr>
      <vt:lpstr>Exercice3 et 4 -2015</vt:lpstr>
      <vt:lpstr>Ratt-2015</vt:lpstr>
      <vt:lpstr>ratt -2016</vt:lpstr>
      <vt:lpstr>Normal-2016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Lasseq SQL Server</dc:title>
  <dc:creator>fahd miri</dc:creator>
  <cp:lastModifiedBy>fahd miri</cp:lastModifiedBy>
  <cp:revision>13</cp:revision>
  <dcterms:created xsi:type="dcterms:W3CDTF">2018-05-12T15:08:42Z</dcterms:created>
  <dcterms:modified xsi:type="dcterms:W3CDTF">2018-05-12T22:06:17Z</dcterms:modified>
</cp:coreProperties>
</file>