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3" r:id="rId2"/>
    <p:sldId id="329" r:id="rId3"/>
    <p:sldId id="326" r:id="rId4"/>
    <p:sldId id="263" r:id="rId5"/>
    <p:sldId id="264" r:id="rId6"/>
    <p:sldId id="266" r:id="rId7"/>
    <p:sldId id="322" r:id="rId8"/>
    <p:sldId id="323" r:id="rId9"/>
    <p:sldId id="324" r:id="rId10"/>
    <p:sldId id="32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2" r:id="rId3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EBF266D-29AC-4A54-A0AD-56D89DC3A059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5C4B302-0C79-4E9A-A798-F37F99FB1B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83D75C-ABD8-445B-BA7E-E2881AC56410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CB2423-5B15-4E37-A15E-2DD90E0FFF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2423-5B15-4E37-A15E-2DD90E0FFF41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BB14-E3CD-4392-A844-6E65D265876B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5545" y="2348880"/>
            <a:ext cx="8102025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 smtClean="0"/>
              <a:t>ECRITURE D’UN MINI</a:t>
            </a:r>
          </a:p>
          <a:p>
            <a:pPr algn="ctr"/>
            <a:r>
              <a:rPr lang="fr-FR" sz="7200" dirty="0" smtClean="0"/>
              <a:t>COMPILATEUR</a:t>
            </a:r>
            <a:endParaRPr lang="fr-FR" sz="7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547664" y="2420888"/>
            <a:ext cx="605447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7200" dirty="0" smtClean="0"/>
              <a:t>LE MINI PROJET</a:t>
            </a:r>
            <a:endParaRPr lang="fr-FR" sz="7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359909" y="1916113"/>
            <a:ext cx="4216219" cy="156966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/>
              <a:t>LA GRAMMAIRE</a:t>
            </a:r>
          </a:p>
          <a:p>
            <a:pPr algn="ctr"/>
            <a:endParaRPr lang="fr-FR" sz="4800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116013" y="476250"/>
          <a:ext cx="7344816" cy="5472608"/>
        </p:xfrm>
        <a:graphic>
          <a:graphicData uri="http://schemas.openxmlformats.org/drawingml/2006/table">
            <a:tbl>
              <a:tblPr/>
              <a:tblGrid>
                <a:gridCol w="1152128"/>
                <a:gridCol w="720080"/>
                <a:gridCol w="5472608"/>
              </a:tblGrid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CONSTS VARS 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CONSTS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{ ID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} | </a:t>
                      </a:r>
                      <a:r>
                        <a:rPr lang="fr-FR" sz="18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VARS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begin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 {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 }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INSTS | AFFEC | SI | TANTQUE | ECRIRE | LIRE | </a:t>
                      </a:r>
                      <a:r>
                        <a:rPr lang="fr-FR" sz="1800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AFFEC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ID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:=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TANTQUE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do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ECRIRE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write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{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}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LIRE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COND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EXPR RELOP 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RELOP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&lt;&gt;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| &lt; |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&lt;=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&gt;=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TERM { ADDOP TERM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ADDOP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fr-FR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TERM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FACT { MULOP FACT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MULOP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FACT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ID | NUM |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1800" dirty="0">
                          <a:latin typeface="Times New Roman"/>
                          <a:ea typeface="Times New Roman"/>
                          <a:cs typeface="Times New Roman"/>
                        </a:rPr>
                        <a:t> EXPR </a:t>
                      </a:r>
                      <a:r>
                        <a:rPr lang="fr-FR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153" name="ZoneTexte 3"/>
          <p:cNvSpPr txBox="1">
            <a:spLocks noChangeArrowheads="1"/>
          </p:cNvSpPr>
          <p:nvPr/>
        </p:nvSpPr>
        <p:spPr bwMode="auto">
          <a:xfrm>
            <a:off x="1619250" y="6021388"/>
            <a:ext cx="597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NOYAU DE LA GRAMMAIRE DU PASCAL : les règles syntaxiques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41342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54528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97753" y="54528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331913" y="981075"/>
          <a:ext cx="7345362" cy="1149352"/>
        </p:xfrm>
        <a:graphic>
          <a:graphicData uri="http://schemas.openxmlformats.org/drawingml/2006/table">
            <a:tbl>
              <a:tblPr/>
              <a:tblGrid>
                <a:gridCol w="1441450"/>
                <a:gridCol w="431800"/>
                <a:gridCol w="547211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lettre {lettre | chiffre}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chiffre {chiffre}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Chiffre	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0</a:t>
                      </a: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Lettre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::=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|..|</a:t>
                      </a: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5" name="ZoneTexte 6"/>
          <p:cNvSpPr txBox="1">
            <a:spLocks noChangeArrowheads="1"/>
          </p:cNvSpPr>
          <p:nvPr/>
        </p:nvSpPr>
        <p:spPr bwMode="auto">
          <a:xfrm>
            <a:off x="1908175" y="2708275"/>
            <a:ext cx="572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NOYAU DE LA GRAMMAIRE DU PASCAL : les règles lexicales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oneTexte 7"/>
          <p:cNvSpPr txBox="1">
            <a:spLocks noChangeArrowheads="1"/>
          </p:cNvSpPr>
          <p:nvPr/>
        </p:nvSpPr>
        <p:spPr bwMode="auto">
          <a:xfrm>
            <a:off x="0" y="676275"/>
            <a:ext cx="91440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 i="1" u="sng"/>
              <a:t>Méta-règles</a:t>
            </a:r>
          </a:p>
          <a:p>
            <a:r>
              <a:rPr lang="fr-FR" sz="2000"/>
              <a:t>Une série de règles définissent la forme d'un programme: </a:t>
            </a:r>
          </a:p>
          <a:p>
            <a:endParaRPr lang="fr-FR" sz="2000"/>
          </a:p>
          <a:p>
            <a:pPr>
              <a:buFont typeface="Arial" charset="0"/>
              <a:buChar char="•"/>
            </a:pPr>
            <a:r>
              <a:rPr lang="fr-FR" sz="2000"/>
              <a:t>Un </a:t>
            </a:r>
            <a:r>
              <a:rPr lang="fr-FR" sz="2000" i="1"/>
              <a:t>commentaire</a:t>
            </a:r>
            <a:r>
              <a:rPr lang="fr-FR" sz="2000"/>
              <a:t> est une suite de caractères encadrés des parenthèses {* et *} ; </a:t>
            </a:r>
          </a:p>
          <a:p>
            <a:pPr>
              <a:buFont typeface="Arial" charset="0"/>
              <a:buChar char="•"/>
            </a:pPr>
            <a:endParaRPr lang="fr-FR" sz="2000"/>
          </a:p>
          <a:p>
            <a:pPr>
              <a:buFont typeface="Arial" charset="0"/>
              <a:buChar char="•"/>
            </a:pPr>
            <a:r>
              <a:rPr lang="fr-FR" sz="2000"/>
              <a:t>Un </a:t>
            </a:r>
            <a:r>
              <a:rPr lang="fr-FR" sz="2000" i="1"/>
              <a:t>séparateur</a:t>
            </a:r>
            <a:r>
              <a:rPr lang="fr-FR" sz="2000"/>
              <a:t> est un </a:t>
            </a:r>
            <a:r>
              <a:rPr lang="fr-FR" sz="2000" i="1"/>
              <a:t>caractère séparateur</a:t>
            </a:r>
            <a:r>
              <a:rPr lang="fr-FR" sz="2000"/>
              <a:t> (espace blanc, tabulation, retour chariot) ou un </a:t>
            </a:r>
            <a:r>
              <a:rPr lang="fr-FR" sz="2000" i="1"/>
              <a:t>commentaire</a:t>
            </a:r>
            <a:r>
              <a:rPr lang="fr-FR" sz="2000"/>
              <a:t> ; </a:t>
            </a:r>
          </a:p>
          <a:p>
            <a:pPr>
              <a:buFont typeface="Arial" charset="0"/>
              <a:buChar char="•"/>
            </a:pPr>
            <a:endParaRPr lang="fr-FR" sz="2000"/>
          </a:p>
          <a:p>
            <a:pPr>
              <a:buFont typeface="Arial" charset="0"/>
              <a:buChar char="•"/>
            </a:pPr>
            <a:r>
              <a:rPr lang="fr-FR" sz="2000"/>
              <a:t>Deux ID ou </a:t>
            </a:r>
            <a:r>
              <a:rPr lang="fr-FR" sz="2000" i="1"/>
              <a:t>mots clés</a:t>
            </a:r>
            <a:r>
              <a:rPr lang="fr-FR" sz="2000"/>
              <a:t> qui se suivent doivent être séparés par au moins un </a:t>
            </a:r>
            <a:r>
              <a:rPr lang="fr-FR" sz="2000" i="1"/>
              <a:t>séparateur</a:t>
            </a:r>
            <a:r>
              <a:rPr lang="fr-FR" sz="2000"/>
              <a:t> ; </a:t>
            </a:r>
          </a:p>
          <a:p>
            <a:pPr>
              <a:buFont typeface="Arial" charset="0"/>
              <a:buChar char="•"/>
            </a:pPr>
            <a:endParaRPr lang="fr-FR" sz="2000"/>
          </a:p>
          <a:p>
            <a:pPr>
              <a:buFont typeface="Arial" charset="0"/>
              <a:buChar char="•"/>
            </a:pPr>
            <a:r>
              <a:rPr lang="fr-FR" sz="2000"/>
              <a:t>Des </a:t>
            </a:r>
            <a:r>
              <a:rPr lang="fr-FR" sz="2000" i="1"/>
              <a:t>séparateurs</a:t>
            </a:r>
            <a:r>
              <a:rPr lang="fr-FR" sz="2000"/>
              <a:t> peuvent être insérés partout, sauf à l'intérieur de </a:t>
            </a:r>
            <a:r>
              <a:rPr lang="fr-FR" sz="2000" i="1"/>
              <a:t>terminaux</a:t>
            </a:r>
            <a:r>
              <a:rPr lang="fr-FR" sz="2000"/>
              <a:t>. </a:t>
            </a:r>
          </a:p>
          <a:p>
            <a:pPr algn="just">
              <a:buFont typeface="Arial" charset="0"/>
              <a:buChar char="•"/>
            </a:pPr>
            <a:r>
              <a:rPr lang="fr-FR" sz="2000"/>
              <a:t>Longueur maximale des identificateurs = 20</a:t>
            </a:r>
          </a:p>
          <a:p>
            <a:pPr>
              <a:buFont typeface="Arial" charset="0"/>
              <a:buChar char="•"/>
            </a:pPr>
            <a:endParaRPr lang="fr-FR" sz="2000"/>
          </a:p>
          <a:p>
            <a:pPr algn="just">
              <a:buFont typeface="Arial" charset="0"/>
              <a:buChar char="•"/>
            </a:pPr>
            <a:r>
              <a:rPr lang="fr-FR" sz="2000"/>
              <a:t>Pas de distinction entre minuscule et majuscule</a:t>
            </a:r>
          </a:p>
          <a:p>
            <a:pPr>
              <a:buFont typeface="Arial" charset="0"/>
              <a:buChar char="•"/>
            </a:pPr>
            <a:endParaRPr lang="fr-FR" sz="2000"/>
          </a:p>
          <a:p>
            <a:pPr algn="just">
              <a:buFont typeface="Arial" charset="0"/>
              <a:buChar char="•"/>
            </a:pPr>
            <a:r>
              <a:rPr lang="fr-FR" sz="2000"/>
              <a:t>Les constantes numériques sont entières et de longueur &lt;=11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95288" y="2349500"/>
            <a:ext cx="83693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/>
              <a:t>Exemples de programme Pascal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oneTexte 2"/>
          <p:cNvSpPr txBox="1">
            <a:spLocks noChangeArrowheads="1"/>
          </p:cNvSpPr>
          <p:nvPr/>
        </p:nvSpPr>
        <p:spPr bwMode="auto">
          <a:xfrm>
            <a:off x="1619250" y="683387"/>
            <a:ext cx="594042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test11;</a:t>
            </a:r>
          </a:p>
          <a:p>
            <a:r>
              <a:rPr lang="en-US"/>
              <a:t>const toto=21; titi=13;</a:t>
            </a:r>
          </a:p>
          <a:p>
            <a:r>
              <a:rPr lang="en-US"/>
              <a:t>var x,y;</a:t>
            </a:r>
          </a:p>
          <a:p>
            <a:r>
              <a:rPr lang="en-US"/>
              <a:t>Begin</a:t>
            </a:r>
          </a:p>
          <a:p>
            <a:r>
              <a:rPr lang="en-US"/>
              <a:t>   {* initialisation de x *}</a:t>
            </a:r>
          </a:p>
          <a:p>
            <a:r>
              <a:rPr lang="en-US"/>
              <a:t>   x:=toto;</a:t>
            </a:r>
          </a:p>
          <a:p>
            <a:r>
              <a:rPr lang="en-US"/>
              <a:t>   read(y);</a:t>
            </a:r>
          </a:p>
          <a:p>
            <a:r>
              <a:rPr lang="en-US"/>
              <a:t>   while x&lt;y do begin read(y); x:=x+y+titi end;</a:t>
            </a:r>
          </a:p>
          <a:p>
            <a:r>
              <a:rPr lang="en-US"/>
              <a:t>   {* affichage des resultas</a:t>
            </a:r>
          </a:p>
          <a:p>
            <a:r>
              <a:rPr lang="en-US"/>
              <a:t>    de x et y *} </a:t>
            </a:r>
          </a:p>
          <a:p>
            <a:r>
              <a:rPr lang="en-US"/>
              <a:t>   write(x);</a:t>
            </a:r>
          </a:p>
          <a:p>
            <a:r>
              <a:rPr lang="en-US"/>
              <a:t>   write(y);</a:t>
            </a:r>
          </a:p>
          <a:p>
            <a:r>
              <a:rPr lang="en-US"/>
              <a:t>end.</a:t>
            </a:r>
            <a:endParaRPr lang="fr-FR"/>
          </a:p>
        </p:txBody>
      </p:sp>
      <p:sp>
        <p:nvSpPr>
          <p:cNvPr id="8195" name="ZoneTexte 3"/>
          <p:cNvSpPr txBox="1">
            <a:spLocks noChangeArrowheads="1"/>
          </p:cNvSpPr>
          <p:nvPr/>
        </p:nvSpPr>
        <p:spPr bwMode="auto">
          <a:xfrm>
            <a:off x="2916238" y="5589588"/>
            <a:ext cx="2738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Exemple de programme Pascal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52315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965712" y="2205038"/>
            <a:ext cx="522527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/>
              <a:t>ANALYSEUR </a:t>
            </a:r>
            <a:r>
              <a:rPr lang="fr-FR" sz="4800" dirty="0" smtClean="0"/>
              <a:t>LEXICAL</a:t>
            </a:r>
          </a:p>
          <a:p>
            <a:pPr algn="ctr"/>
            <a:r>
              <a:rPr lang="fr-FR" sz="4800" dirty="0" smtClean="0"/>
              <a:t>MISE EN PRATIQUE</a:t>
            </a:r>
            <a:endParaRPr lang="fr-FR" sz="4800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2"/>
          <p:cNvSpPr txBox="1">
            <a:spLocks noChangeArrowheads="1"/>
          </p:cNvSpPr>
          <p:nvPr/>
        </p:nvSpPr>
        <p:spPr bwMode="auto">
          <a:xfrm>
            <a:off x="329184" y="901002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9975" y="697294"/>
            <a:ext cx="33115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0244" name="ZoneTexte 4"/>
          <p:cNvSpPr txBox="1">
            <a:spLocks noChangeArrowheads="1"/>
          </p:cNvSpPr>
          <p:nvPr/>
        </p:nvSpPr>
        <p:spPr bwMode="auto">
          <a:xfrm>
            <a:off x="6097588" y="612077"/>
            <a:ext cx="251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CODE DU SYMBOLE </a:t>
            </a:r>
            <a:r>
              <a:rPr lang="fr-FR" sz="1600" dirty="0" smtClean="0"/>
              <a:t>(</a:t>
            </a:r>
            <a:r>
              <a:rPr lang="fr-FR" sz="1800" b="1" dirty="0" smtClean="0">
                <a:solidFill>
                  <a:srgbClr val="FF0000"/>
                </a:solidFill>
              </a:rPr>
              <a:t>CODE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6" name="Accolade ouvrante 5"/>
          <p:cNvSpPr/>
          <p:nvPr/>
        </p:nvSpPr>
        <p:spPr>
          <a:xfrm>
            <a:off x="6084888" y="620713"/>
            <a:ext cx="73025" cy="7921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6080125" y="1188339"/>
            <a:ext cx="3136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CHAINE DU SYMBOLE (</a:t>
            </a:r>
            <a:r>
              <a:rPr lang="fr-FR" sz="1800" b="1" dirty="0">
                <a:solidFill>
                  <a:srgbClr val="FF0000"/>
                </a:solidFill>
              </a:rPr>
              <a:t>NOM</a:t>
            </a:r>
            <a:r>
              <a:rPr lang="fr-FR" sz="1600" dirty="0"/>
              <a:t>) 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620965" y="1104710"/>
            <a:ext cx="647700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651500" y="1151763"/>
            <a:ext cx="504825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ZoneTexte 11"/>
          <p:cNvSpPr txBox="1">
            <a:spLocks noChangeArrowheads="1"/>
          </p:cNvSpPr>
          <p:nvPr/>
        </p:nvSpPr>
        <p:spPr bwMode="auto">
          <a:xfrm>
            <a:off x="1476375" y="1700213"/>
            <a:ext cx="4760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Il faut coder les symboles du langage</a:t>
            </a:r>
          </a:p>
        </p:txBody>
      </p:sp>
      <p:sp>
        <p:nvSpPr>
          <p:cNvPr id="13" name="Flèche vers le bas 12"/>
          <p:cNvSpPr/>
          <p:nvPr/>
        </p:nvSpPr>
        <p:spPr>
          <a:xfrm rot="16200000">
            <a:off x="323850" y="1484313"/>
            <a:ext cx="719137" cy="8651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179388" y="2349500"/>
          <a:ext cx="3024187" cy="4078289"/>
        </p:xfrm>
        <a:graphic>
          <a:graphicData uri="http://schemas.openxmlformats.org/drawingml/2006/table">
            <a:tbl>
              <a:tblPr/>
              <a:tblGrid>
                <a:gridCol w="863600"/>
                <a:gridCol w="2160587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MOTS CLES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 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begin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BEGIN_TOKEN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WHILE_TOKEN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3419475" y="2409825"/>
          <a:ext cx="2305050" cy="3968751"/>
        </p:xfrm>
        <a:graphic>
          <a:graphicData uri="http://schemas.openxmlformats.org/drawingml/2006/table">
            <a:tbl>
              <a:tblPr/>
              <a:tblGrid>
                <a:gridCol w="576263"/>
                <a:gridCol w="1728787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SYMBOLES SPECIAUX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PV_TOKEN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PLUS_TOKEN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MOINS_TOKEN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INFEG_TOKEN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SUPEG_TOKEN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&lt;&gt;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EOF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6084888" y="2349500"/>
          <a:ext cx="2303462" cy="719138"/>
        </p:xfrm>
        <a:graphic>
          <a:graphicData uri="http://schemas.openxmlformats.org/drawingml/2006/table">
            <a:tbl>
              <a:tblPr/>
              <a:tblGrid>
                <a:gridCol w="574675"/>
                <a:gridCol w="1728787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REGLES LEXICALES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6011863" y="3357563"/>
          <a:ext cx="2663825" cy="503238"/>
        </p:xfrm>
        <a:graphic>
          <a:graphicData uri="http://schemas.openxmlformats.org/drawingml/2006/table">
            <a:tbl>
              <a:tblPr/>
              <a:tblGrid>
                <a:gridCol w="1165225"/>
                <a:gridCol w="14986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 SYMBOLES ERRONES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 RESTE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ERREUR_TOKEN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10369" name="Rectangle 18"/>
          <p:cNvSpPr>
            <a:spLocks noChangeArrowheads="1"/>
          </p:cNvSpPr>
          <p:nvPr/>
        </p:nvSpPr>
        <p:spPr bwMode="auto">
          <a:xfrm>
            <a:off x="5795963" y="4005263"/>
            <a:ext cx="334803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200" dirty="0"/>
              <a:t>//------------------------------------------------------------</a:t>
            </a:r>
          </a:p>
          <a:p>
            <a:r>
              <a:rPr lang="fr-FR" sz="1200" dirty="0"/>
              <a:t>// DECLARATION DES CLASSES LEXICALES</a:t>
            </a:r>
          </a:p>
          <a:p>
            <a:r>
              <a:rPr lang="fr-FR" sz="1200" dirty="0"/>
              <a:t>//en C</a:t>
            </a:r>
          </a:p>
          <a:p>
            <a:r>
              <a:rPr lang="fr-FR" sz="1200" dirty="0"/>
              <a:t>//--------------------------------------------------------------</a:t>
            </a:r>
          </a:p>
          <a:p>
            <a:r>
              <a:rPr lang="fr-FR" sz="1200" dirty="0" err="1"/>
              <a:t>typedef</a:t>
            </a:r>
            <a:r>
              <a:rPr lang="fr-FR" sz="1200" dirty="0"/>
              <a:t> </a:t>
            </a:r>
            <a:r>
              <a:rPr lang="fr-FR" sz="1200" dirty="0" err="1"/>
              <a:t>enum</a:t>
            </a:r>
            <a:r>
              <a:rPr lang="fr-FR" sz="1200" dirty="0"/>
              <a:t> {</a:t>
            </a:r>
          </a:p>
          <a:p>
            <a:r>
              <a:rPr lang="fr-FR" sz="1200" dirty="0"/>
              <a:t>	ID_TOKEN, PROGRAM_TOKEN,</a:t>
            </a:r>
          </a:p>
          <a:p>
            <a:r>
              <a:rPr lang="fr-FR" sz="1200" dirty="0"/>
              <a:t>	CONST_TOKEN, VAR_TOKEN, </a:t>
            </a:r>
          </a:p>
          <a:p>
            <a:r>
              <a:rPr lang="fr-FR" sz="1200" dirty="0"/>
              <a:t>	…………</a:t>
            </a:r>
          </a:p>
          <a:p>
            <a:r>
              <a:rPr lang="fr-FR" sz="1200" dirty="0"/>
              <a:t>	EOF_TOKEN, ERREUR_TOKEN</a:t>
            </a:r>
          </a:p>
          <a:p>
            <a:r>
              <a:rPr lang="fr-FR" sz="1200" dirty="0"/>
              <a:t>} CODES_LEX ;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2451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98939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1268" name="ZoneTexte 2"/>
          <p:cNvSpPr txBox="1">
            <a:spLocks noChangeArrowheads="1"/>
          </p:cNvSpPr>
          <p:nvPr/>
        </p:nvSpPr>
        <p:spPr bwMode="auto">
          <a:xfrm>
            <a:off x="179512" y="548680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11269" name="ZoneTexte 5"/>
          <p:cNvSpPr txBox="1">
            <a:spLocks noChangeArrowheads="1"/>
          </p:cNvSpPr>
          <p:nvPr/>
        </p:nvSpPr>
        <p:spPr bwMode="auto">
          <a:xfrm>
            <a:off x="0" y="2474976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4213" y="110496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3297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1981" y="34092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70541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ZoneTexte 11"/>
          <p:cNvSpPr txBox="1">
            <a:spLocks noChangeArrowheads="1"/>
          </p:cNvSpPr>
          <p:nvPr/>
        </p:nvSpPr>
        <p:spPr bwMode="auto">
          <a:xfrm>
            <a:off x="179388" y="4849876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sz="1800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35390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ZoneTexte 13"/>
          <p:cNvSpPr txBox="1">
            <a:spLocks noChangeArrowheads="1"/>
          </p:cNvSpPr>
          <p:nvPr/>
        </p:nvSpPr>
        <p:spPr bwMode="auto">
          <a:xfrm>
            <a:off x="179388" y="5561076"/>
            <a:ext cx="2454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sz="1800" dirty="0" smtClean="0"/>
              <a:t>CODE)</a:t>
            </a:r>
            <a:endParaRPr lang="fr-FR" sz="1800" dirty="0"/>
          </a:p>
        </p:txBody>
      </p:sp>
      <p:sp>
        <p:nvSpPr>
          <p:cNvPr id="15" name="Accolade ouvrante 14"/>
          <p:cNvSpPr/>
          <p:nvPr/>
        </p:nvSpPr>
        <p:spPr>
          <a:xfrm>
            <a:off x="4716463" y="1249426"/>
            <a:ext cx="215900" cy="1152525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278" name="ZoneTexte 16"/>
          <p:cNvSpPr txBox="1">
            <a:spLocks noChangeArrowheads="1"/>
          </p:cNvSpPr>
          <p:nvPr/>
        </p:nvSpPr>
        <p:spPr bwMode="auto">
          <a:xfrm>
            <a:off x="5003800" y="1249426"/>
            <a:ext cx="3430588" cy="17557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char </a:t>
            </a:r>
            <a:r>
              <a:rPr lang="fr-FR" sz="1800" dirty="0" err="1"/>
              <a:t>Car_Cour</a:t>
            </a:r>
            <a:r>
              <a:rPr lang="fr-FR" sz="1800" dirty="0"/>
              <a:t>; //caractère courant</a:t>
            </a:r>
          </a:p>
          <a:p>
            <a:endParaRPr lang="fr-FR" sz="1800" dirty="0"/>
          </a:p>
          <a:p>
            <a:r>
              <a:rPr lang="fr-FR" sz="1800" dirty="0" err="1"/>
              <a:t>void</a:t>
            </a:r>
            <a:r>
              <a:rPr lang="fr-FR" sz="1800" dirty="0"/>
              <a:t> </a:t>
            </a:r>
            <a:r>
              <a:rPr lang="fr-FR" sz="1800" dirty="0" err="1"/>
              <a:t>Lire_Car</a:t>
            </a:r>
            <a:r>
              <a:rPr lang="fr-FR" sz="1800" dirty="0"/>
              <a:t>(){</a:t>
            </a:r>
          </a:p>
          <a:p>
            <a:r>
              <a:rPr lang="fr-FR" sz="1800" dirty="0"/>
              <a:t>         </a:t>
            </a:r>
            <a:r>
              <a:rPr lang="fr-FR" sz="1800" dirty="0" err="1" smtClean="0"/>
              <a:t>Car_Cour</a:t>
            </a:r>
            <a:r>
              <a:rPr lang="fr-FR" sz="1800" dirty="0" smtClean="0"/>
              <a:t>=</a:t>
            </a:r>
            <a:r>
              <a:rPr lang="fr-FR" sz="1800" dirty="0" err="1" smtClean="0"/>
              <a:t>fgetc</a:t>
            </a:r>
            <a:r>
              <a:rPr lang="fr-FR" sz="1800" dirty="0" smtClean="0"/>
              <a:t>(Fichier</a:t>
            </a:r>
            <a:r>
              <a:rPr lang="fr-FR" sz="1800" dirty="0"/>
              <a:t>);</a:t>
            </a:r>
          </a:p>
          <a:p>
            <a:r>
              <a:rPr lang="fr-FR" sz="1800" dirty="0"/>
              <a:t>}</a:t>
            </a:r>
          </a:p>
          <a:p>
            <a:endParaRPr lang="fr-FR" sz="18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Analyse lexicale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87624" y="2420888"/>
            <a:ext cx="7052394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6600" dirty="0" smtClean="0"/>
              <a:t>RAPPEL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81075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5756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2292" name="ZoneTexte 2"/>
          <p:cNvSpPr txBox="1">
            <a:spLocks noChangeArrowheads="1"/>
          </p:cNvSpPr>
          <p:nvPr/>
        </p:nvSpPr>
        <p:spPr bwMode="auto">
          <a:xfrm>
            <a:off x="179512" y="404664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SYMBOLE</a:t>
            </a:r>
          </a:p>
        </p:txBody>
      </p:sp>
      <p:sp>
        <p:nvSpPr>
          <p:cNvPr id="12293" name="ZoneTexte 5"/>
          <p:cNvSpPr txBox="1">
            <a:spLocks noChangeArrowheads="1"/>
          </p:cNvSpPr>
          <p:nvPr/>
        </p:nvSpPr>
        <p:spPr bwMode="auto">
          <a:xfrm>
            <a:off x="0" y="213360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4709" y="836715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19883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1981" y="30678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36403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ZoneTexte 11"/>
          <p:cNvSpPr txBox="1">
            <a:spLocks noChangeArrowheads="1"/>
          </p:cNvSpPr>
          <p:nvPr/>
        </p:nvSpPr>
        <p:spPr bwMode="auto">
          <a:xfrm>
            <a:off x="179388" y="450850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sz="1800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01253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ZoneTexte 13"/>
          <p:cNvSpPr txBox="1">
            <a:spLocks noChangeArrowheads="1"/>
          </p:cNvSpPr>
          <p:nvPr/>
        </p:nvSpPr>
        <p:spPr bwMode="auto">
          <a:xfrm>
            <a:off x="179388" y="521970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CODE)</a:t>
            </a:r>
            <a:endParaRPr lang="fr-FR" sz="1800" dirty="0"/>
          </a:p>
        </p:txBody>
      </p:sp>
      <p:sp>
        <p:nvSpPr>
          <p:cNvPr id="15" name="Accolade ouvrante 14"/>
          <p:cNvSpPr/>
          <p:nvPr/>
        </p:nvSpPr>
        <p:spPr>
          <a:xfrm>
            <a:off x="4716463" y="908050"/>
            <a:ext cx="215900" cy="1152525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Accolade ouvrante 15"/>
          <p:cNvSpPr/>
          <p:nvPr/>
        </p:nvSpPr>
        <p:spPr>
          <a:xfrm>
            <a:off x="2916238" y="314166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303" name="ZoneTexte 16"/>
          <p:cNvSpPr txBox="1">
            <a:spLocks noChangeArrowheads="1"/>
          </p:cNvSpPr>
          <p:nvPr/>
        </p:nvSpPr>
        <p:spPr bwMode="auto">
          <a:xfrm>
            <a:off x="5219700" y="1196975"/>
            <a:ext cx="343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SELON LA CATEGORIE</a:t>
            </a:r>
          </a:p>
        </p:txBody>
      </p:sp>
      <p:sp>
        <p:nvSpPr>
          <p:cNvPr id="12304" name="ZoneTexte 18"/>
          <p:cNvSpPr txBox="1">
            <a:spLocks noChangeArrowheads="1"/>
          </p:cNvSpPr>
          <p:nvPr/>
        </p:nvSpPr>
        <p:spPr bwMode="auto">
          <a:xfrm>
            <a:off x="3924300" y="4437063"/>
            <a:ext cx="3656013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SPECIAUX: + - , ; etc </a:t>
            </a: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3957638" y="2157413"/>
            <a:ext cx="4359275" cy="6463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LES MOTS: </a:t>
            </a:r>
          </a:p>
          <a:p>
            <a:r>
              <a:rPr lang="fr-FR"/>
              <a:t>commence par une lettre: les mots clés et ID</a:t>
            </a:r>
          </a:p>
        </p:txBody>
      </p:sp>
      <p:sp>
        <p:nvSpPr>
          <p:cNvPr id="12306" name="Rectangle 21"/>
          <p:cNvSpPr>
            <a:spLocks noChangeArrowheads="1"/>
          </p:cNvSpPr>
          <p:nvPr/>
        </p:nvSpPr>
        <p:spPr bwMode="auto">
          <a:xfrm>
            <a:off x="3924300" y="3429000"/>
            <a:ext cx="507523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LES NOMBRES: commence par un chiffre : NUM</a:t>
            </a:r>
          </a:p>
        </p:txBody>
      </p:sp>
      <p:sp>
        <p:nvSpPr>
          <p:cNvPr id="12307" name="ZoneTexte 22"/>
          <p:cNvSpPr txBox="1">
            <a:spLocks noChangeArrowheads="1"/>
          </p:cNvSpPr>
          <p:nvPr/>
        </p:nvSpPr>
        <p:spPr bwMode="auto">
          <a:xfrm>
            <a:off x="3924300" y="5056188"/>
            <a:ext cx="32512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ERRONES: le reste</a:t>
            </a:r>
          </a:p>
        </p:txBody>
      </p:sp>
      <p:sp>
        <p:nvSpPr>
          <p:cNvPr id="24" name="Flèche vers le bas 23"/>
          <p:cNvSpPr/>
          <p:nvPr/>
        </p:nvSpPr>
        <p:spPr>
          <a:xfrm rot="16200000">
            <a:off x="72231" y="5733257"/>
            <a:ext cx="719137" cy="863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309" name="Rectangle 24"/>
          <p:cNvSpPr>
            <a:spLocks noChangeArrowheads="1"/>
          </p:cNvSpPr>
          <p:nvPr/>
        </p:nvSpPr>
        <p:spPr bwMode="auto">
          <a:xfrm>
            <a:off x="900113" y="5878513"/>
            <a:ext cx="7056437" cy="646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800" dirty="0" err="1">
                <a:solidFill>
                  <a:schemeClr val="bg1"/>
                </a:solidFill>
              </a:rPr>
              <a:t>typedef</a:t>
            </a:r>
            <a:r>
              <a:rPr lang="fr-FR" sz="1800" dirty="0">
                <a:solidFill>
                  <a:schemeClr val="bg1"/>
                </a:solidFill>
              </a:rPr>
              <a:t>  </a:t>
            </a:r>
            <a:r>
              <a:rPr lang="fr-FR" sz="1800" dirty="0" err="1">
                <a:solidFill>
                  <a:schemeClr val="bg1"/>
                </a:solidFill>
              </a:rPr>
              <a:t>struct</a:t>
            </a:r>
            <a:r>
              <a:rPr lang="fr-FR" sz="1800" dirty="0">
                <a:solidFill>
                  <a:schemeClr val="bg1"/>
                </a:solidFill>
              </a:rPr>
              <a:t> { CODE_LEX </a:t>
            </a:r>
            <a:r>
              <a:rPr lang="fr-FR" dirty="0" smtClean="0">
                <a:solidFill>
                  <a:schemeClr val="bg1"/>
                </a:solidFill>
              </a:rPr>
              <a:t>CODE</a:t>
            </a:r>
            <a:r>
              <a:rPr lang="fr-FR" sz="1800" dirty="0" smtClean="0">
                <a:solidFill>
                  <a:schemeClr val="bg1"/>
                </a:solidFill>
              </a:rPr>
              <a:t>; </a:t>
            </a:r>
            <a:r>
              <a:rPr lang="fr-FR" sz="1800" dirty="0">
                <a:solidFill>
                  <a:schemeClr val="bg1"/>
                </a:solidFill>
              </a:rPr>
              <a:t>char NOM[20]; } </a:t>
            </a:r>
            <a:r>
              <a:rPr lang="fr-FR" sz="1800" dirty="0" err="1">
                <a:solidFill>
                  <a:schemeClr val="bg1"/>
                </a:solidFill>
              </a:rPr>
              <a:t>TSym_Cour</a:t>
            </a:r>
            <a:r>
              <a:rPr lang="fr-FR" sz="1800" dirty="0">
                <a:solidFill>
                  <a:schemeClr val="bg1"/>
                </a:solidFill>
              </a:rPr>
              <a:t>;</a:t>
            </a:r>
          </a:p>
          <a:p>
            <a:r>
              <a:rPr lang="fr-FR" sz="1800" dirty="0" err="1">
                <a:solidFill>
                  <a:schemeClr val="bg1"/>
                </a:solidFill>
              </a:rPr>
              <a:t>TSym_Cour</a:t>
            </a:r>
            <a:r>
              <a:rPr lang="fr-FR" sz="1800" dirty="0">
                <a:solidFill>
                  <a:schemeClr val="bg1"/>
                </a:solidFill>
              </a:rPr>
              <a:t>	SYM_COUR;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0" y="51096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5496" y="6561920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77391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853879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3316" name="ZoneTexte 5"/>
          <p:cNvSpPr txBox="1">
            <a:spLocks noChangeArrowheads="1"/>
          </p:cNvSpPr>
          <p:nvPr/>
        </p:nvSpPr>
        <p:spPr bwMode="auto">
          <a:xfrm>
            <a:off x="0" y="2629916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260698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20424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564954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860354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ZoneTexte 11"/>
          <p:cNvSpPr txBox="1">
            <a:spLocks noChangeArrowheads="1"/>
          </p:cNvSpPr>
          <p:nvPr/>
        </p:nvSpPr>
        <p:spPr bwMode="auto">
          <a:xfrm>
            <a:off x="179388" y="5004816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5088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ZoneTexte 13"/>
          <p:cNvSpPr txBox="1">
            <a:spLocks noChangeArrowheads="1"/>
          </p:cNvSpPr>
          <p:nvPr/>
        </p:nvSpPr>
        <p:spPr bwMode="auto">
          <a:xfrm>
            <a:off x="179388" y="5716016"/>
            <a:ext cx="2383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637979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25" name="Rectangle 19"/>
          <p:cNvSpPr>
            <a:spLocks noChangeArrowheads="1"/>
          </p:cNvSpPr>
          <p:nvPr/>
        </p:nvSpPr>
        <p:spPr bwMode="auto">
          <a:xfrm>
            <a:off x="395288" y="685229"/>
            <a:ext cx="111601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MOTS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477391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LIRE_MOTS()</a:t>
            </a:r>
          </a:p>
          <a:p>
            <a:pPr algn="ctr">
              <a:defRPr/>
            </a:pPr>
            <a:r>
              <a:rPr lang="fr-FR" sz="2000" dirty="0"/>
              <a:t>ID::= lettre {lettre | chiffre}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493516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SI  MOT CLE</a:t>
            </a:r>
          </a:p>
          <a:p>
            <a:pPr>
              <a:defRPr/>
            </a:pPr>
            <a:r>
              <a:rPr lang="fr-FR" sz="1800" dirty="0"/>
              <a:t>ALORS  	RETOURNER LE TOKEN DU MOT 	CLE</a:t>
            </a:r>
          </a:p>
          <a:p>
            <a:pPr>
              <a:defRPr/>
            </a:pPr>
            <a:r>
              <a:rPr lang="fr-FR" sz="1800" dirty="0"/>
              <a:t>SINON 	RETOURNER ID_TOKEN</a:t>
            </a:r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4500563" y="4788916"/>
            <a:ext cx="719138" cy="865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29" name="ZoneTexte 25"/>
          <p:cNvSpPr txBox="1">
            <a:spLocks noChangeArrowheads="1"/>
          </p:cNvSpPr>
          <p:nvPr/>
        </p:nvSpPr>
        <p:spPr bwMode="auto">
          <a:xfrm>
            <a:off x="5580112" y="4869160"/>
            <a:ext cx="3087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Une table des mots clés</a:t>
            </a: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5580112" y="5229200"/>
          <a:ext cx="3024187" cy="1139826"/>
        </p:xfrm>
        <a:graphic>
          <a:graphicData uri="http://schemas.openxmlformats.org/drawingml/2006/table">
            <a:tbl>
              <a:tblPr/>
              <a:tblGrid>
                <a:gridCol w="863600"/>
                <a:gridCol w="216058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200" dirty="0" smtClean="0"/>
                        <a:t>CODE</a:t>
                      </a: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VAR_TOKEN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kumimoji="0" lang="fr-F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…..</a:t>
                      </a:r>
                      <a:endParaRPr kumimoji="0" lang="fr-F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cxnSp>
        <p:nvCxnSpPr>
          <p:cNvPr id="19" name="Connecteur droit 1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2735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93922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4340" name="ZoneTexte 5"/>
          <p:cNvSpPr txBox="1">
            <a:spLocks noChangeArrowheads="1"/>
          </p:cNvSpPr>
          <p:nvPr/>
        </p:nvSpPr>
        <p:spPr bwMode="auto">
          <a:xfrm>
            <a:off x="0" y="271526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346042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57000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650298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94569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ZoneTexte 11"/>
          <p:cNvSpPr txBox="1">
            <a:spLocks noChangeArrowheads="1"/>
          </p:cNvSpPr>
          <p:nvPr/>
        </p:nvSpPr>
        <p:spPr bwMode="auto">
          <a:xfrm>
            <a:off x="179388" y="509016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22843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ZoneTexte 13"/>
          <p:cNvSpPr txBox="1">
            <a:spLocks noChangeArrowheads="1"/>
          </p:cNvSpPr>
          <p:nvPr/>
        </p:nvSpPr>
        <p:spPr bwMode="auto">
          <a:xfrm>
            <a:off x="179388" y="580136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2332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395288" y="770573"/>
            <a:ext cx="111601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NUM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562735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LIRE_NOMBRE()</a:t>
            </a:r>
          </a:p>
          <a:p>
            <a:pPr algn="ctr">
              <a:defRPr/>
            </a:pPr>
            <a:r>
              <a:rPr lang="fr-FR" sz="2000" dirty="0"/>
              <a:t>ID::= chiffre {chiffre}</a:t>
            </a:r>
          </a:p>
          <a:p>
            <a:pPr algn="ctr">
              <a:defRPr/>
            </a:pPr>
            <a:endParaRPr lang="fr-FR" sz="2000" dirty="0"/>
          </a:p>
        </p:txBody>
      </p:sp>
      <p:sp>
        <p:nvSpPr>
          <p:cNvPr id="24" name="Rectangle 23"/>
          <p:cNvSpPr/>
          <p:nvPr/>
        </p:nvSpPr>
        <p:spPr>
          <a:xfrm>
            <a:off x="4427538" y="3578860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 smtClean="0"/>
              <a:t>. CODE </a:t>
            </a:r>
            <a:r>
              <a:rPr lang="fr-FR" sz="1800" dirty="0" smtClean="0">
                <a:sym typeface="Wingdings" pitchFamily="2" charset="2"/>
              </a:rPr>
              <a:t> </a:t>
            </a:r>
            <a:r>
              <a:rPr lang="fr-FR" sz="1800" dirty="0">
                <a:sym typeface="Wingdings" pitchFamily="2" charset="2"/>
              </a:rPr>
              <a:t>NUM_TOKEN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23695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000183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5364" name="ZoneTexte 5"/>
          <p:cNvSpPr txBox="1">
            <a:spLocks noChangeArrowheads="1"/>
          </p:cNvSpPr>
          <p:nvPr/>
        </p:nvSpPr>
        <p:spPr bwMode="auto">
          <a:xfrm>
            <a:off x="0" y="2776220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407002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63096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711258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5006658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ZoneTexte 11"/>
          <p:cNvSpPr txBox="1">
            <a:spLocks noChangeArrowheads="1"/>
          </p:cNvSpPr>
          <p:nvPr/>
        </p:nvSpPr>
        <p:spPr bwMode="auto">
          <a:xfrm>
            <a:off x="179388" y="5151120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65515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ZoneTexte 13"/>
          <p:cNvSpPr txBox="1">
            <a:spLocks noChangeArrowheads="1"/>
          </p:cNvSpPr>
          <p:nvPr/>
        </p:nvSpPr>
        <p:spPr bwMode="auto">
          <a:xfrm>
            <a:off x="179388" y="586232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84283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395288" y="831533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SPECIAL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623695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directement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639820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 smtClean="0"/>
              <a:t>. CODE </a:t>
            </a:r>
            <a:r>
              <a:rPr lang="fr-FR" sz="1800" dirty="0" smtClean="0">
                <a:sym typeface="Wingdings" pitchFamily="2" charset="2"/>
              </a:rPr>
              <a:t> </a:t>
            </a:r>
            <a:r>
              <a:rPr lang="fr-FR" sz="1800" dirty="0">
                <a:sym typeface="Wingdings" pitchFamily="2" charset="2"/>
              </a:rPr>
              <a:t>PLUS_TOKEN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74927"/>
            <a:ext cx="43561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951415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6388" name="ZoneTexte 5"/>
          <p:cNvSpPr txBox="1">
            <a:spLocks noChangeArrowheads="1"/>
          </p:cNvSpPr>
          <p:nvPr/>
        </p:nvSpPr>
        <p:spPr bwMode="auto">
          <a:xfrm>
            <a:off x="0" y="2727452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358234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582196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662490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4957890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ZoneTexte 11"/>
          <p:cNvSpPr txBox="1">
            <a:spLocks noChangeArrowheads="1"/>
          </p:cNvSpPr>
          <p:nvPr/>
        </p:nvSpPr>
        <p:spPr bwMode="auto">
          <a:xfrm>
            <a:off x="179388" y="5102352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606384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ZoneTexte 13"/>
          <p:cNvSpPr txBox="1">
            <a:spLocks noChangeArrowheads="1"/>
          </p:cNvSpPr>
          <p:nvPr/>
        </p:nvSpPr>
        <p:spPr bwMode="auto">
          <a:xfrm>
            <a:off x="179388" y="5813552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CODE)</a:t>
            </a:r>
            <a:endParaRPr lang="fr-FR" sz="1800" dirty="0"/>
          </a:p>
        </p:txBody>
      </p:sp>
      <p:sp>
        <p:nvSpPr>
          <p:cNvPr id="16" name="Accolade ouvrante 15"/>
          <p:cNvSpPr/>
          <p:nvPr/>
        </p:nvSpPr>
        <p:spPr>
          <a:xfrm>
            <a:off x="2916238" y="3735515"/>
            <a:ext cx="215900" cy="11509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97" name="Rectangle 19"/>
          <p:cNvSpPr>
            <a:spLocks noChangeArrowheads="1"/>
          </p:cNvSpPr>
          <p:nvPr/>
        </p:nvSpPr>
        <p:spPr bwMode="auto">
          <a:xfrm>
            <a:off x="395288" y="782765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ERRONE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0563" y="1574927"/>
            <a:ext cx="4356100" cy="936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directement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7538" y="3591052"/>
            <a:ext cx="4716462" cy="1295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1800" dirty="0"/>
              <a:t>SYM_COUR</a:t>
            </a:r>
            <a:r>
              <a:rPr lang="fr-FR" dirty="0" smtClean="0"/>
              <a:t>. CODE </a:t>
            </a:r>
            <a:r>
              <a:rPr lang="fr-FR" sz="1800" dirty="0" smtClean="0">
                <a:sym typeface="Wingdings" pitchFamily="2" charset="2"/>
              </a:rPr>
              <a:t> </a:t>
            </a:r>
            <a:r>
              <a:rPr lang="fr-FR" sz="1800" dirty="0">
                <a:sym typeface="Wingdings" pitchFamily="2" charset="2"/>
              </a:rPr>
              <a:t>ERREUR_TOKEN</a:t>
            </a:r>
            <a:endParaRPr lang="fr-FR" sz="18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72463"/>
            <a:ext cx="406717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048951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CODAGE</a:t>
            </a:r>
          </a:p>
        </p:txBody>
      </p:sp>
      <p:sp>
        <p:nvSpPr>
          <p:cNvPr id="17412" name="ZoneTexte 5"/>
          <p:cNvSpPr txBox="1">
            <a:spLocks noChangeArrowheads="1"/>
          </p:cNvSpPr>
          <p:nvPr/>
        </p:nvSpPr>
        <p:spPr bwMode="auto">
          <a:xfrm>
            <a:off x="0" y="2824988"/>
            <a:ext cx="1947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/>
              <a:t>VALEUR DU </a:t>
            </a:r>
          </a:p>
          <a:p>
            <a:r>
              <a:rPr lang="fr-FR" sz="1800"/>
              <a:t>SYMBOLE: NOM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683419" y="1455770"/>
            <a:ext cx="2889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611981" y="2679732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612775" y="3760026"/>
            <a:ext cx="287337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611188" y="5055426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ZoneTexte 11"/>
          <p:cNvSpPr txBox="1">
            <a:spLocks noChangeArrowheads="1"/>
          </p:cNvSpPr>
          <p:nvPr/>
        </p:nvSpPr>
        <p:spPr bwMode="auto">
          <a:xfrm>
            <a:off x="179388" y="5199888"/>
            <a:ext cx="135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CODE: </a:t>
            </a:r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611981" y="5703920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ZoneTexte 13"/>
          <p:cNvSpPr txBox="1">
            <a:spLocks noChangeArrowheads="1"/>
          </p:cNvSpPr>
          <p:nvPr/>
        </p:nvSpPr>
        <p:spPr bwMode="auto">
          <a:xfrm>
            <a:off x="179388" y="5911088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(NOM, </a:t>
            </a:r>
            <a:r>
              <a:rPr lang="fr-FR" dirty="0" smtClean="0"/>
              <a:t>CODE)</a:t>
            </a:r>
            <a:endParaRPr lang="fr-FR" sz="1800" dirty="0"/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95288" y="880301"/>
            <a:ext cx="1655762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SYMBOLE </a:t>
            </a:r>
          </a:p>
        </p:txBody>
      </p:sp>
      <p:sp>
        <p:nvSpPr>
          <p:cNvPr id="17421" name="ZoneTexte 16"/>
          <p:cNvSpPr txBox="1">
            <a:spLocks noChangeArrowheads="1"/>
          </p:cNvSpPr>
          <p:nvPr/>
        </p:nvSpPr>
        <p:spPr bwMode="auto">
          <a:xfrm>
            <a:off x="4140200" y="951738"/>
            <a:ext cx="4999061" cy="529375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Sym_Suiv</a:t>
            </a:r>
            <a:r>
              <a:rPr lang="fr-FR" sz="1600" dirty="0"/>
              <a:t>(){</a:t>
            </a:r>
          </a:p>
          <a:p>
            <a:r>
              <a:rPr lang="fr-FR" sz="1600" dirty="0"/>
              <a:t>-- PASSER LES SEPARATEURS</a:t>
            </a:r>
          </a:p>
          <a:p>
            <a:r>
              <a:rPr lang="fr-FR" sz="1600" dirty="0"/>
              <a:t>-- TRAITER SELON LA CATEGORIE</a:t>
            </a:r>
          </a:p>
          <a:p>
            <a:r>
              <a:rPr lang="fr-FR" sz="1600" dirty="0"/>
              <a:t>      --CATEGORIE DE MOTS</a:t>
            </a:r>
          </a:p>
          <a:p>
            <a:r>
              <a:rPr lang="fr-FR" sz="1600" dirty="0"/>
              <a:t>           si </a:t>
            </a:r>
            <a:r>
              <a:rPr lang="fr-FR" sz="1600" dirty="0" err="1"/>
              <a:t>car_cour</a:t>
            </a:r>
            <a:r>
              <a:rPr lang="fr-FR" sz="1600" dirty="0"/>
              <a:t> est une lettre : </a:t>
            </a:r>
            <a:r>
              <a:rPr lang="fr-FR" sz="1600" dirty="0" err="1"/>
              <a:t>lire_mot</a:t>
            </a:r>
            <a:r>
              <a:rPr lang="fr-FR" sz="1600" dirty="0"/>
              <a:t>();</a:t>
            </a:r>
          </a:p>
          <a:p>
            <a:r>
              <a:rPr lang="fr-FR" sz="1600" dirty="0"/>
              <a:t>      --CATEGORIE DE NOMBRE</a:t>
            </a:r>
          </a:p>
          <a:p>
            <a:r>
              <a:rPr lang="fr-FR" sz="1600" dirty="0"/>
              <a:t>           si </a:t>
            </a:r>
            <a:r>
              <a:rPr lang="fr-FR" sz="1600" dirty="0" err="1"/>
              <a:t>car_cour</a:t>
            </a:r>
            <a:r>
              <a:rPr lang="fr-FR" sz="1600" dirty="0"/>
              <a:t> est un chiffre : </a:t>
            </a:r>
            <a:r>
              <a:rPr lang="fr-FR" sz="1600" dirty="0" err="1"/>
              <a:t>lire_nombre</a:t>
            </a:r>
            <a:r>
              <a:rPr lang="fr-FR" sz="1600" dirty="0"/>
              <a:t>();</a:t>
            </a:r>
          </a:p>
          <a:p>
            <a:r>
              <a:rPr lang="fr-FR" sz="1600" dirty="0"/>
              <a:t>      --CATEGORIE DES SPECIAUX</a:t>
            </a:r>
          </a:p>
          <a:p>
            <a:r>
              <a:rPr lang="fr-FR" sz="1600" dirty="0"/>
              <a:t>           CAS CAR_COUR PARMI</a:t>
            </a:r>
          </a:p>
          <a:p>
            <a:r>
              <a:rPr lang="fr-FR" sz="1600" dirty="0"/>
              <a:t>	‘+’: </a:t>
            </a:r>
            <a:r>
              <a:rPr lang="fr-FR" sz="1600" dirty="0" smtClean="0"/>
              <a:t>SYM_COUR</a:t>
            </a:r>
            <a:r>
              <a:rPr lang="fr-FR" sz="1600" dirty="0" smtClean="0"/>
              <a:t>. CODE </a:t>
            </a:r>
            <a:r>
              <a:rPr lang="fr-FR" sz="1600" dirty="0" smtClean="0">
                <a:sym typeface="Wingdings" pitchFamily="2" charset="2"/>
              </a:rPr>
              <a:t></a:t>
            </a:r>
            <a:r>
              <a:rPr lang="fr-FR" sz="1600" dirty="0">
                <a:sym typeface="Wingdings" pitchFamily="2" charset="2"/>
              </a:rPr>
              <a:t>PLUS_TOKEN;</a:t>
            </a:r>
          </a:p>
          <a:p>
            <a:r>
              <a:rPr lang="fr-FR" sz="1600" dirty="0">
                <a:sym typeface="Wingdings" pitchFamily="2" charset="2"/>
              </a:rPr>
              <a:t>                       </a:t>
            </a:r>
            <a:r>
              <a:rPr lang="fr-FR" sz="1600" dirty="0" err="1"/>
              <a:t>Lire_Car</a:t>
            </a:r>
            <a:r>
              <a:rPr lang="fr-FR" sz="1600" dirty="0"/>
              <a:t>();</a:t>
            </a:r>
          </a:p>
          <a:p>
            <a:r>
              <a:rPr lang="fr-FR" sz="1600" dirty="0">
                <a:sym typeface="Wingdings" pitchFamily="2" charset="2"/>
              </a:rPr>
              <a:t>	……….</a:t>
            </a:r>
          </a:p>
          <a:p>
            <a:r>
              <a:rPr lang="fr-FR" sz="1600" dirty="0">
                <a:sym typeface="Wingdings" pitchFamily="2" charset="2"/>
              </a:rPr>
              <a:t>	EOF: </a:t>
            </a:r>
            <a:r>
              <a:rPr lang="fr-FR" sz="1600" dirty="0" smtClean="0"/>
              <a:t>SYM_COUR</a:t>
            </a:r>
            <a:r>
              <a:rPr lang="fr-FR" sz="1600" dirty="0" smtClean="0"/>
              <a:t>. CODE </a:t>
            </a:r>
            <a:r>
              <a:rPr lang="fr-FR" sz="1600" dirty="0" smtClean="0">
                <a:sym typeface="Wingdings" pitchFamily="2" charset="2"/>
              </a:rPr>
              <a:t></a:t>
            </a:r>
            <a:r>
              <a:rPr lang="fr-FR" sz="1600" dirty="0">
                <a:sym typeface="Wingdings" pitchFamily="2" charset="2"/>
              </a:rPr>
              <a:t>EOF_TOKEN;</a:t>
            </a:r>
          </a:p>
          <a:p>
            <a:r>
              <a:rPr lang="fr-FR" sz="1600" dirty="0">
                <a:sym typeface="Wingdings" pitchFamily="2" charset="2"/>
              </a:rPr>
              <a:t>                        </a:t>
            </a:r>
            <a:endParaRPr lang="fr-FR" sz="1600" dirty="0"/>
          </a:p>
          <a:p>
            <a:r>
              <a:rPr lang="fr-FR" sz="1600" dirty="0"/>
              <a:t>	SINON: </a:t>
            </a:r>
            <a:r>
              <a:rPr lang="fr-FR" sz="1600" dirty="0" smtClean="0"/>
              <a:t>SYM_COUR</a:t>
            </a:r>
            <a:r>
              <a:rPr lang="fr-FR" sz="1600" dirty="0" smtClean="0"/>
              <a:t>. CODE </a:t>
            </a:r>
            <a:r>
              <a:rPr lang="fr-FR" sz="1600" dirty="0" smtClean="0">
                <a:sym typeface="Wingdings" pitchFamily="2" charset="2"/>
              </a:rPr>
              <a:t></a:t>
            </a:r>
            <a:r>
              <a:rPr lang="fr-FR" sz="1600" dirty="0">
                <a:sym typeface="Wingdings" pitchFamily="2" charset="2"/>
              </a:rPr>
              <a:t>ERREUR_TOKEN;</a:t>
            </a:r>
          </a:p>
          <a:p>
            <a:r>
              <a:rPr lang="fr-FR" sz="1600" dirty="0">
                <a:sym typeface="Wingdings" pitchFamily="2" charset="2"/>
              </a:rPr>
              <a:t>	               ERREUR(CODE_ERR);</a:t>
            </a:r>
            <a:endParaRPr lang="fr-FR" sz="1600" dirty="0"/>
          </a:p>
          <a:p>
            <a:r>
              <a:rPr lang="fr-FR" sz="1600" dirty="0"/>
              <a:t>          FINDECAS</a:t>
            </a:r>
          </a:p>
          <a:p>
            <a:r>
              <a:rPr lang="fr-FR" sz="1600" dirty="0"/>
              <a:t>}</a:t>
            </a:r>
          </a:p>
          <a:p>
            <a:endParaRPr lang="fr-FR" sz="1600" dirty="0">
              <a:sym typeface="Wingdings" pitchFamily="2" charset="2"/>
            </a:endParaRPr>
          </a:p>
          <a:p>
            <a:r>
              <a:rPr lang="fr-FR" sz="1600" dirty="0">
                <a:sym typeface="Wingdings" pitchFamily="2" charset="2"/>
              </a:rPr>
              <a:t>	        </a:t>
            </a:r>
            <a:endParaRPr lang="fr-FR" sz="1600" dirty="0"/>
          </a:p>
          <a:p>
            <a:endParaRPr lang="fr-FR" sz="16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1405954"/>
            <a:ext cx="89646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main</a:t>
            </a:r>
            <a:r>
              <a:rPr lang="fr-FR" dirty="0" smtClean="0"/>
              <a:t>(){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Ouvrir_Fichier</a:t>
            </a:r>
            <a:r>
              <a:rPr lang="fr-FR" dirty="0"/>
              <a:t>("E:\\</a:t>
            </a:r>
            <a:r>
              <a:rPr lang="fr-FR" dirty="0" err="1"/>
              <a:t>Pascal.p</a:t>
            </a:r>
            <a:r>
              <a:rPr lang="fr-FR" dirty="0"/>
              <a:t>");</a:t>
            </a:r>
          </a:p>
          <a:p>
            <a:r>
              <a:rPr lang="fr-FR" dirty="0"/>
              <a:t>	</a:t>
            </a:r>
            <a:r>
              <a:rPr lang="fr-FR" dirty="0" err="1"/>
              <a:t>Lire_Caractere</a:t>
            </a:r>
            <a:r>
              <a:rPr lang="fr-FR" dirty="0"/>
              <a:t>();</a:t>
            </a:r>
          </a:p>
          <a:p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Car_Cour</a:t>
            </a:r>
            <a:r>
              <a:rPr lang="fr-FR" dirty="0"/>
              <a:t>!=EOF) { </a:t>
            </a:r>
          </a:p>
          <a:p>
            <a:r>
              <a:rPr lang="fr-FR" dirty="0"/>
              <a:t>		</a:t>
            </a:r>
            <a:r>
              <a:rPr lang="fr-FR" dirty="0" err="1"/>
              <a:t>Sym_Suiv</a:t>
            </a:r>
            <a:r>
              <a:rPr lang="fr-FR" dirty="0"/>
              <a:t>(); 	</a:t>
            </a:r>
          </a:p>
          <a:p>
            <a:r>
              <a:rPr lang="fr-FR" dirty="0"/>
              <a:t>		</a:t>
            </a:r>
            <a:r>
              <a:rPr lang="fr-FR" dirty="0" err="1"/>
              <a:t>AfficherToken</a:t>
            </a:r>
            <a:r>
              <a:rPr lang="fr-FR" dirty="0"/>
              <a:t>(</a:t>
            </a:r>
            <a:r>
              <a:rPr lang="fr-FR" dirty="0" err="1"/>
              <a:t>Sym_Cour</a:t>
            </a:r>
            <a:r>
              <a:rPr lang="fr-FR" dirty="0"/>
              <a:t>); 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</a:t>
            </a:r>
            <a:r>
              <a:rPr lang="fr-FR" dirty="0" err="1"/>
              <a:t>getch</a:t>
            </a:r>
            <a:r>
              <a:rPr lang="fr-FR" dirty="0"/>
              <a:t>();</a:t>
            </a:r>
          </a:p>
          <a:p>
            <a:r>
              <a:rPr lang="fr-FR" dirty="0"/>
              <a:t>	return 1;</a:t>
            </a:r>
          </a:p>
          <a:p>
            <a:r>
              <a:rPr lang="fr-FR" dirty="0"/>
              <a:t>}</a:t>
            </a:r>
          </a:p>
        </p:txBody>
      </p:sp>
      <p:sp>
        <p:nvSpPr>
          <p:cNvPr id="18435" name="ZoneTexte 3"/>
          <p:cNvSpPr txBox="1">
            <a:spLocks noChangeArrowheads="1"/>
          </p:cNvSpPr>
          <p:nvPr/>
        </p:nvSpPr>
        <p:spPr bwMode="auto">
          <a:xfrm>
            <a:off x="0" y="719963"/>
            <a:ext cx="5413375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 TEST DE L’ANALYSEUR LEXICAL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oneTexte 3"/>
          <p:cNvSpPr txBox="1">
            <a:spLocks noChangeArrowheads="1"/>
          </p:cNvSpPr>
          <p:nvPr/>
        </p:nvSpPr>
        <p:spPr bwMode="auto">
          <a:xfrm>
            <a:off x="0" y="671195"/>
            <a:ext cx="6980238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EXEMPLE DU TEST DE L’ANALYSEUR LEXICAL</a:t>
            </a:r>
          </a:p>
        </p:txBody>
      </p:sp>
      <p:sp>
        <p:nvSpPr>
          <p:cNvPr id="19459" name="ZoneTexte 2"/>
          <p:cNvSpPr txBox="1">
            <a:spLocks noChangeArrowheads="1"/>
          </p:cNvSpPr>
          <p:nvPr/>
        </p:nvSpPr>
        <p:spPr bwMode="auto">
          <a:xfrm>
            <a:off x="0" y="1268413"/>
            <a:ext cx="21113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program test11;</a:t>
            </a:r>
          </a:p>
          <a:p>
            <a:r>
              <a:rPr lang="en-US"/>
              <a:t>const toto=21; </a:t>
            </a:r>
          </a:p>
          <a:p>
            <a:r>
              <a:rPr lang="en-US"/>
              <a:t>var x,y;</a:t>
            </a:r>
          </a:p>
          <a:p>
            <a:r>
              <a:rPr lang="en-US"/>
              <a:t>Begin</a:t>
            </a:r>
          </a:p>
          <a:p>
            <a:r>
              <a:rPr lang="en-US"/>
              <a:t>   x:=toto;</a:t>
            </a:r>
          </a:p>
          <a:p>
            <a:r>
              <a:rPr lang="en-US"/>
              <a:t>   read(y);</a:t>
            </a:r>
          </a:p>
          <a:p>
            <a:r>
              <a:rPr lang="en-US"/>
              <a:t>end.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55875" y="2133600"/>
            <a:ext cx="3671888" cy="1008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9461" name="ZoneTexte 2"/>
          <p:cNvSpPr txBox="1">
            <a:spLocks noChangeArrowheads="1"/>
          </p:cNvSpPr>
          <p:nvPr/>
        </p:nvSpPr>
        <p:spPr bwMode="auto">
          <a:xfrm>
            <a:off x="7019925" y="836613"/>
            <a:ext cx="1768475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PROGRAM_TOKEN</a:t>
            </a:r>
          </a:p>
          <a:p>
            <a:r>
              <a:rPr lang="en-US" sz="1400"/>
              <a:t> ID_TOKEN</a:t>
            </a:r>
          </a:p>
          <a:p>
            <a:r>
              <a:rPr lang="en-US" sz="1400"/>
              <a:t>PV_TOKEN</a:t>
            </a:r>
          </a:p>
          <a:p>
            <a:r>
              <a:rPr lang="en-US" sz="1400"/>
              <a:t>CONST_TOKEN</a:t>
            </a:r>
          </a:p>
          <a:p>
            <a:r>
              <a:rPr lang="en-US" sz="1400"/>
              <a:t> ID_TOKEN</a:t>
            </a:r>
          </a:p>
          <a:p>
            <a:r>
              <a:rPr lang="en-US" sz="1400"/>
              <a:t>EG_TOKEN</a:t>
            </a:r>
          </a:p>
          <a:p>
            <a:r>
              <a:rPr lang="en-US" sz="1400"/>
              <a:t>NUM_TOKEN</a:t>
            </a:r>
          </a:p>
          <a:p>
            <a:r>
              <a:rPr lang="en-US" sz="1400"/>
              <a:t> PV_TOKEN</a:t>
            </a:r>
          </a:p>
          <a:p>
            <a:r>
              <a:rPr lang="en-US" sz="1400"/>
              <a:t>VAR_TOKEN</a:t>
            </a:r>
          </a:p>
          <a:p>
            <a:r>
              <a:rPr lang="en-US" sz="1400"/>
              <a:t> ID_TOKEN</a:t>
            </a:r>
          </a:p>
          <a:p>
            <a:r>
              <a:rPr lang="en-US" sz="1400"/>
              <a:t>VIT_TOKEN</a:t>
            </a:r>
          </a:p>
          <a:p>
            <a:r>
              <a:rPr lang="en-US" sz="1400"/>
              <a:t> ID_TOKEN</a:t>
            </a:r>
          </a:p>
          <a:p>
            <a:r>
              <a:rPr lang="en-US" sz="1400"/>
              <a:t>PV_TOKEN</a:t>
            </a:r>
          </a:p>
          <a:p>
            <a:r>
              <a:rPr lang="en-US" sz="1400"/>
              <a:t>BEGIN_TOKEN</a:t>
            </a:r>
          </a:p>
          <a:p>
            <a:r>
              <a:rPr lang="en-US" sz="1400"/>
              <a:t>ID_TOKEN </a:t>
            </a:r>
          </a:p>
          <a:p>
            <a:r>
              <a:rPr lang="en-US" sz="1400"/>
              <a:t>AFF_TOKEN</a:t>
            </a:r>
          </a:p>
          <a:p>
            <a:r>
              <a:rPr lang="en-US" sz="1400"/>
              <a:t>ID_TOKEN</a:t>
            </a:r>
          </a:p>
          <a:p>
            <a:r>
              <a:rPr lang="en-US" sz="1400"/>
              <a:t>PV_TOKEN</a:t>
            </a:r>
          </a:p>
          <a:p>
            <a:r>
              <a:rPr lang="en-US" sz="1400"/>
              <a:t>READ_TOKEN</a:t>
            </a:r>
          </a:p>
          <a:p>
            <a:r>
              <a:rPr lang="en-US" sz="1400"/>
              <a:t>PO_TOKEN</a:t>
            </a:r>
          </a:p>
          <a:p>
            <a:r>
              <a:rPr lang="en-US" sz="1400"/>
              <a:t>ID_TOKEN</a:t>
            </a:r>
          </a:p>
          <a:p>
            <a:r>
              <a:rPr lang="en-US" sz="1400"/>
              <a:t>PF_TOKEN</a:t>
            </a:r>
          </a:p>
          <a:p>
            <a:r>
              <a:rPr lang="en-US" sz="1400"/>
              <a:t>PV_TOKEN</a:t>
            </a:r>
          </a:p>
          <a:p>
            <a:r>
              <a:rPr lang="en-US" sz="1400"/>
              <a:t>END_TOKEN</a:t>
            </a:r>
          </a:p>
          <a:p>
            <a:r>
              <a:rPr lang="en-US" sz="1400"/>
              <a:t>PT_TOKEN</a:t>
            </a:r>
          </a:p>
          <a:p>
            <a:r>
              <a:rPr lang="en-US" sz="1400"/>
              <a:t>EOF_TOKEN</a:t>
            </a:r>
            <a:endParaRPr lang="fr-FR" sz="1400"/>
          </a:p>
        </p:txBody>
      </p:sp>
      <p:sp>
        <p:nvSpPr>
          <p:cNvPr id="8" name="Flèche droite 7"/>
          <p:cNvSpPr/>
          <p:nvPr/>
        </p:nvSpPr>
        <p:spPr>
          <a:xfrm>
            <a:off x="1692275" y="2349500"/>
            <a:ext cx="792163" cy="50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6300788" y="2420938"/>
            <a:ext cx="792162" cy="5032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4"/>
          <p:cNvSpPr txBox="1">
            <a:spLocks noChangeArrowheads="1"/>
          </p:cNvSpPr>
          <p:nvPr/>
        </p:nvSpPr>
        <p:spPr bwMode="auto">
          <a:xfrm>
            <a:off x="179388" y="585978"/>
            <a:ext cx="4033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LES MESSAGES D’ERREUR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23850" y="908050"/>
          <a:ext cx="5544616" cy="113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249"/>
                <a:gridCol w="3300367"/>
              </a:tblGrid>
              <a:tr h="346184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2"/>
                          </a:solidFill>
                        </a:rPr>
                        <a:t>CODE_ERR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2"/>
                          </a:solidFill>
                        </a:rPr>
                        <a:t>MES_ERREUR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</a:tr>
              <a:tr h="255333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ERR_CAR_INC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2"/>
                          </a:solidFill>
                        </a:rPr>
                        <a:t>"caractère inconnu"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</a:tr>
              <a:tr h="269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ERR_FIC_VIDE</a:t>
                      </a:r>
                      <a:endParaRPr lang="fr-FR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2"/>
                          </a:solidFill>
                        </a:rPr>
                        <a:t>« fichier vide"</a:t>
                      </a:r>
                      <a:endParaRPr lang="fr-FR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</a:tr>
              <a:tr h="2682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…..</a:t>
                      </a:r>
                      <a:endParaRPr lang="fr-FR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  <a:latin typeface="+mn-lt"/>
                          <a:ea typeface="Times New Roman"/>
                          <a:cs typeface="+mn-cs"/>
                        </a:rPr>
                        <a:t>…..</a:t>
                      </a:r>
                      <a:endParaRPr lang="fr-FR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20500" name="Rectangle 6"/>
          <p:cNvSpPr>
            <a:spLocks noChangeArrowheads="1"/>
          </p:cNvSpPr>
          <p:nvPr/>
        </p:nvSpPr>
        <p:spPr bwMode="auto">
          <a:xfrm>
            <a:off x="250825" y="2133600"/>
            <a:ext cx="87137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/>
              <a:t>// DECLARATION DES CLASSES DES ERREURS</a:t>
            </a:r>
          </a:p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 err="1"/>
              <a:t>typedef</a:t>
            </a:r>
            <a:r>
              <a:rPr lang="fr-FR" sz="1400" dirty="0"/>
              <a:t> </a:t>
            </a:r>
            <a:r>
              <a:rPr lang="fr-FR" sz="1400" dirty="0" err="1"/>
              <a:t>enum</a:t>
            </a:r>
            <a:r>
              <a:rPr lang="fr-FR" sz="1400" dirty="0"/>
              <a:t> {</a:t>
            </a:r>
          </a:p>
          <a:p>
            <a:r>
              <a:rPr lang="fr-FR" sz="1400" dirty="0"/>
              <a:t>	ERR_CAR_INC, ERR_FICH_VID, ERR_ID_LONG, ……….</a:t>
            </a:r>
          </a:p>
          <a:p>
            <a:r>
              <a:rPr lang="fr-FR" sz="1400" dirty="0"/>
              <a:t>}Erreurs;</a:t>
            </a:r>
          </a:p>
        </p:txBody>
      </p:sp>
      <p:sp>
        <p:nvSpPr>
          <p:cNvPr id="20501" name="Rectangle 7"/>
          <p:cNvSpPr>
            <a:spLocks noChangeArrowheads="1"/>
          </p:cNvSpPr>
          <p:nvPr/>
        </p:nvSpPr>
        <p:spPr bwMode="auto">
          <a:xfrm>
            <a:off x="250825" y="3451543"/>
            <a:ext cx="8713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/>
              <a:t>// DECLARATION DU TABLEAU DES ERREURS</a:t>
            </a:r>
          </a:p>
          <a:p>
            <a:r>
              <a:rPr lang="fr-FR" sz="1400" dirty="0"/>
              <a:t>//------------------------------------------------------------------------------</a:t>
            </a:r>
          </a:p>
          <a:p>
            <a:r>
              <a:rPr lang="fr-FR" sz="1400" dirty="0" err="1"/>
              <a:t>typedef</a:t>
            </a:r>
            <a:r>
              <a:rPr lang="fr-FR" sz="1400" dirty="0"/>
              <a:t>  </a:t>
            </a:r>
            <a:r>
              <a:rPr lang="fr-FR" sz="1400" dirty="0" err="1"/>
              <a:t>struct</a:t>
            </a:r>
            <a:r>
              <a:rPr lang="fr-FR" sz="1400" dirty="0"/>
              <a:t>  {   Erreurs  CODE_ERR; char mes[40]   }   Erreurs;</a:t>
            </a:r>
          </a:p>
          <a:p>
            <a:endParaRPr lang="fr-FR" sz="1400" dirty="0"/>
          </a:p>
          <a:p>
            <a:r>
              <a:rPr lang="fr-FR" sz="1400" dirty="0"/>
              <a:t>Erreurs	MES_ERR[100</a:t>
            </a:r>
            <a:r>
              <a:rPr lang="fr-FR" sz="1400" dirty="0" smtClean="0"/>
              <a:t>]={{ERR_CAR_INC,"caractère inconnu"}, {ERR_FICH_VID,"fichier </a:t>
            </a:r>
            <a:r>
              <a:rPr lang="fr-FR" sz="1400" dirty="0"/>
              <a:t>vide",« IDF très long" </a:t>
            </a:r>
            <a:r>
              <a:rPr lang="fr-FR" sz="1400" dirty="0" smtClean="0"/>
              <a:t>}, </a:t>
            </a:r>
            <a:r>
              <a:rPr lang="fr-FR" sz="1400" dirty="0"/>
              <a:t>………….. }</a:t>
            </a:r>
          </a:p>
        </p:txBody>
      </p:sp>
      <p:sp>
        <p:nvSpPr>
          <p:cNvPr id="20502" name="Rectangle 8"/>
          <p:cNvSpPr>
            <a:spLocks noChangeArrowheads="1"/>
          </p:cNvSpPr>
          <p:nvPr/>
        </p:nvSpPr>
        <p:spPr bwMode="auto">
          <a:xfrm>
            <a:off x="250825" y="4771201"/>
            <a:ext cx="8424863" cy="1754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800" dirty="0" err="1"/>
              <a:t>void</a:t>
            </a:r>
            <a:r>
              <a:rPr lang="fr-FR" sz="1800" dirty="0"/>
              <a:t> Erreur(Erreurs    ERR){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int</a:t>
            </a:r>
            <a:r>
              <a:rPr lang="fr-FR" sz="1800" dirty="0"/>
              <a:t>  </a:t>
            </a:r>
            <a:r>
              <a:rPr lang="fr-FR" sz="1800" dirty="0" err="1"/>
              <a:t>ind_err</a:t>
            </a:r>
            <a:r>
              <a:rPr lang="fr-FR" sz="1800" dirty="0"/>
              <a:t>=ERR;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printf</a:t>
            </a:r>
            <a:r>
              <a:rPr lang="fr-FR" sz="1800" dirty="0"/>
              <a:t>( "Erreur  numéro  %d \t : %s \n", </a:t>
            </a:r>
            <a:r>
              <a:rPr lang="fr-FR" sz="1800" dirty="0" err="1"/>
              <a:t>ind_err</a:t>
            </a:r>
            <a:r>
              <a:rPr lang="fr-FR" sz="1800" dirty="0"/>
              <a:t>, MES_ERR[</a:t>
            </a:r>
            <a:r>
              <a:rPr lang="fr-FR" sz="1800" dirty="0" err="1"/>
              <a:t>ind_err</a:t>
            </a:r>
            <a:r>
              <a:rPr lang="fr-FR" sz="1800" dirty="0"/>
              <a:t>] </a:t>
            </a:r>
            <a:r>
              <a:rPr lang="fr-FR" sz="1800" dirty="0" smtClean="0"/>
              <a:t>.mes);</a:t>
            </a:r>
            <a:endParaRPr lang="fr-FR" sz="1800" dirty="0"/>
          </a:p>
          <a:p>
            <a:r>
              <a:rPr lang="fr-FR" sz="1800" dirty="0"/>
              <a:t>	</a:t>
            </a:r>
            <a:r>
              <a:rPr lang="fr-FR" sz="1800" dirty="0" err="1"/>
              <a:t>getch</a:t>
            </a:r>
            <a:r>
              <a:rPr lang="fr-FR" sz="1800" dirty="0"/>
              <a:t>();</a:t>
            </a:r>
          </a:p>
          <a:p>
            <a:r>
              <a:rPr lang="fr-FR" sz="1800" dirty="0"/>
              <a:t>	exit(1);</a:t>
            </a:r>
          </a:p>
          <a:p>
            <a:r>
              <a:rPr lang="fr-FR" sz="1800" dirty="0"/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23762" y="1628800"/>
            <a:ext cx="6761083" cy="34163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 smtClean="0"/>
              <a:t>A VOS MACHINES</a:t>
            </a:r>
          </a:p>
          <a:p>
            <a:pPr algn="ctr"/>
            <a:r>
              <a:rPr lang="fr-FR" sz="7200" dirty="0" smtClean="0"/>
              <a:t>et </a:t>
            </a:r>
          </a:p>
          <a:p>
            <a:pPr algn="ctr"/>
            <a:r>
              <a:rPr lang="fr-FR" sz="7200" dirty="0" smtClean="0"/>
              <a:t>BON COURAGE</a:t>
            </a:r>
            <a:endParaRPr lang="fr-FR" sz="7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051050" y="5805488"/>
            <a:ext cx="44656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1050" y="3573463"/>
            <a:ext cx="4464050" cy="20875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51050" y="1196975"/>
            <a:ext cx="4464050" cy="21605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22488" y="692150"/>
            <a:ext cx="43211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solidFill>
                  <a:srgbClr val="000000"/>
                </a:solidFill>
                <a:latin typeface="Arial" charset="0"/>
                <a:cs typeface="Arial" charset="0"/>
              </a:rPr>
              <a:t>Texte (langage source)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68538" y="1341438"/>
            <a:ext cx="4032250" cy="503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lexical (scanner)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68538" y="19891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Analyseur syntaxique (</a:t>
            </a:r>
            <a:r>
              <a:rPr lang="fr-FR" sz="2000" b="1" dirty="0" err="1">
                <a:latin typeface="Arial" charset="0"/>
                <a:cs typeface="Arial" charset="0"/>
              </a:rPr>
              <a:t>parser</a:t>
            </a:r>
            <a:r>
              <a:rPr lang="fr-FR" sz="2000" b="1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68538" y="270827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sémantique 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68538" y="37163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Générateur de code intermédiaire</a:t>
            </a:r>
          </a:p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(pseudo-code)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68538" y="436562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Optimisateur de code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68538" y="494188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Générateur de code objet </a:t>
            </a:r>
          </a:p>
        </p:txBody>
      </p:sp>
      <p:cxnSp>
        <p:nvCxnSpPr>
          <p:cNvPr id="21" name="AutoShape 21"/>
          <p:cNvCxnSpPr>
            <a:cxnSpLocks noChangeShapeType="1"/>
            <a:stCxn id="13" idx="2"/>
            <a:endCxn id="12" idx="0"/>
          </p:cNvCxnSpPr>
          <p:nvPr/>
        </p:nvCxnSpPr>
        <p:spPr bwMode="auto">
          <a:xfrm>
            <a:off x="4283075" y="3370263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2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283075" y="1052513"/>
            <a:ext cx="158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4284663" y="184467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4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4284663" y="249237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5"/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4284663" y="4219575"/>
            <a:ext cx="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6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4284663" y="4868863"/>
            <a:ext cx="0" cy="7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51050" y="5805488"/>
            <a:ext cx="446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>
                <a:solidFill>
                  <a:srgbClr val="000000"/>
                </a:solidFill>
                <a:latin typeface="Arial" charset="0"/>
                <a:cs typeface="Arial" charset="0"/>
              </a:rPr>
              <a:t>Code cible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237413" y="4797425"/>
            <a:ext cx="1798637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 la Table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des symboles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7380288" y="1557338"/>
            <a:ext cx="165576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d’erreurs</a:t>
            </a:r>
          </a:p>
        </p:txBody>
      </p:sp>
      <p:cxnSp>
        <p:nvCxnSpPr>
          <p:cNvPr id="30" name="AutoShape 32"/>
          <p:cNvCxnSpPr>
            <a:cxnSpLocks noChangeShapeType="1"/>
            <a:stCxn id="15" idx="3"/>
            <a:endCxn id="28" idx="1"/>
          </p:cNvCxnSpPr>
          <p:nvPr/>
        </p:nvCxnSpPr>
        <p:spPr bwMode="auto">
          <a:xfrm>
            <a:off x="6300788" y="1593850"/>
            <a:ext cx="936625" cy="370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3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6300788" y="2241550"/>
            <a:ext cx="936625" cy="306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4"/>
          <p:cNvCxnSpPr>
            <a:cxnSpLocks noChangeShapeType="1"/>
            <a:stCxn id="17" idx="3"/>
            <a:endCxn id="28" idx="1"/>
          </p:cNvCxnSpPr>
          <p:nvPr/>
        </p:nvCxnSpPr>
        <p:spPr bwMode="auto">
          <a:xfrm>
            <a:off x="6300788" y="2960688"/>
            <a:ext cx="936625" cy="2341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5"/>
          <p:cNvCxnSpPr>
            <a:cxnSpLocks noChangeShapeType="1"/>
            <a:stCxn id="18" idx="3"/>
            <a:endCxn id="28" idx="1"/>
          </p:cNvCxnSpPr>
          <p:nvPr/>
        </p:nvCxnSpPr>
        <p:spPr bwMode="auto">
          <a:xfrm>
            <a:off x="6300788" y="3968750"/>
            <a:ext cx="936625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6"/>
          <p:cNvCxnSpPr>
            <a:cxnSpLocks noChangeShapeType="1"/>
            <a:stCxn id="19" idx="3"/>
            <a:endCxn id="28" idx="1"/>
          </p:cNvCxnSpPr>
          <p:nvPr/>
        </p:nvCxnSpPr>
        <p:spPr bwMode="auto">
          <a:xfrm>
            <a:off x="6300788" y="4618038"/>
            <a:ext cx="936625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7"/>
          <p:cNvCxnSpPr>
            <a:cxnSpLocks noChangeShapeType="1"/>
            <a:stCxn id="20" idx="3"/>
            <a:endCxn id="28" idx="1"/>
          </p:cNvCxnSpPr>
          <p:nvPr/>
        </p:nvCxnSpPr>
        <p:spPr bwMode="auto">
          <a:xfrm>
            <a:off x="6300788" y="5194300"/>
            <a:ext cx="936625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9"/>
          <p:cNvCxnSpPr>
            <a:cxnSpLocks noChangeShapeType="1"/>
            <a:stCxn id="15" idx="3"/>
            <a:endCxn id="29" idx="1"/>
          </p:cNvCxnSpPr>
          <p:nvPr/>
        </p:nvCxnSpPr>
        <p:spPr bwMode="auto">
          <a:xfrm>
            <a:off x="6300788" y="1593850"/>
            <a:ext cx="107950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40"/>
          <p:cNvCxnSpPr>
            <a:cxnSpLocks noChangeShapeType="1"/>
            <a:stCxn id="16" idx="3"/>
            <a:endCxn id="29" idx="1"/>
          </p:cNvCxnSpPr>
          <p:nvPr/>
        </p:nvCxnSpPr>
        <p:spPr bwMode="auto">
          <a:xfrm flipV="1">
            <a:off x="6300788" y="1881188"/>
            <a:ext cx="10795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41"/>
          <p:cNvCxnSpPr>
            <a:cxnSpLocks noChangeShapeType="1"/>
            <a:stCxn id="17" idx="3"/>
            <a:endCxn id="29" idx="1"/>
          </p:cNvCxnSpPr>
          <p:nvPr/>
        </p:nvCxnSpPr>
        <p:spPr bwMode="auto">
          <a:xfrm flipV="1">
            <a:off x="6300788" y="1881188"/>
            <a:ext cx="1079500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42"/>
          <p:cNvCxnSpPr>
            <a:cxnSpLocks noChangeShapeType="1"/>
            <a:stCxn id="18" idx="3"/>
            <a:endCxn id="29" idx="1"/>
          </p:cNvCxnSpPr>
          <p:nvPr/>
        </p:nvCxnSpPr>
        <p:spPr bwMode="auto">
          <a:xfrm flipV="1">
            <a:off x="6300788" y="1881188"/>
            <a:ext cx="1079500" cy="208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3"/>
          <p:cNvCxnSpPr>
            <a:cxnSpLocks noChangeShapeType="1"/>
            <a:stCxn id="19" idx="3"/>
            <a:endCxn id="29" idx="1"/>
          </p:cNvCxnSpPr>
          <p:nvPr/>
        </p:nvCxnSpPr>
        <p:spPr bwMode="auto">
          <a:xfrm flipV="1">
            <a:off x="6300788" y="1881188"/>
            <a:ext cx="1079500" cy="273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4"/>
          <p:cNvCxnSpPr>
            <a:cxnSpLocks noChangeShapeType="1"/>
            <a:stCxn id="20" idx="3"/>
            <a:endCxn id="29" idx="1"/>
          </p:cNvCxnSpPr>
          <p:nvPr/>
        </p:nvCxnSpPr>
        <p:spPr bwMode="auto">
          <a:xfrm flipV="1">
            <a:off x="6300788" y="1881188"/>
            <a:ext cx="1079500" cy="3313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6"/>
          <p:cNvCxnSpPr>
            <a:cxnSpLocks noChangeShapeType="1"/>
            <a:stCxn id="12" idx="2"/>
            <a:endCxn id="27" idx="0"/>
          </p:cNvCxnSpPr>
          <p:nvPr/>
        </p:nvCxnSpPr>
        <p:spPr bwMode="auto">
          <a:xfrm>
            <a:off x="4283075" y="5673725"/>
            <a:ext cx="1588" cy="13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2261071" y="6165304"/>
            <a:ext cx="497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ym typeface="Symbol" pitchFamily="18" charset="2"/>
              </a:rPr>
              <a:t>Architecture générale d’un compilateur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52650" y="2852936"/>
            <a:ext cx="1223963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Analyseur</a:t>
            </a:r>
            <a:endParaRPr lang="en-US" altLang="zh-TW" sz="2000" b="0" dirty="0" smtClean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Lexical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4325" y="2852936"/>
            <a:ext cx="1223963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Analyseur</a:t>
            </a:r>
            <a:endParaRPr lang="en-US" altLang="zh-TW" sz="2000" b="0" dirty="0" smtClean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Syntaxique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10000" y="4437261"/>
            <a:ext cx="1223963" cy="93662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 des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Symboles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0" y="2880047"/>
            <a:ext cx="152317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Programme</a:t>
            </a:r>
            <a:endParaRPr lang="en-US" altLang="zh-TW" sz="2000" b="0" dirty="0" smtClean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source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164288" y="2880047"/>
            <a:ext cx="151035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b="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Analyse</a:t>
            </a:r>
            <a:r>
              <a:rPr lang="en-US" altLang="zh-TW" sz="2000" b="0" dirty="0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sémantique</a:t>
            </a:r>
            <a:endParaRPr lang="en-US" altLang="zh-TW" sz="2000" b="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995936" y="2880047"/>
            <a:ext cx="685800" cy="33813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token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491880" y="3528119"/>
            <a:ext cx="1733167" cy="338554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1600" dirty="0" err="1" smtClean="0">
                <a:solidFill>
                  <a:srgbClr val="3333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Symbole_suivant</a:t>
            </a:r>
            <a:endParaRPr lang="en-US" altLang="zh-TW" sz="1600" dirty="0">
              <a:solidFill>
                <a:srgbClr val="3333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386138" y="321329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378200" y="350222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649413" y="328632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618288" y="328632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728913" y="3789561"/>
            <a:ext cx="1081087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5033963" y="3789561"/>
            <a:ext cx="935037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stealth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764704"/>
            <a:ext cx="9144000" cy="5355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 smtClean="0"/>
              <a:t>L’analyseur lexical (ou scanner) </a:t>
            </a:r>
            <a:r>
              <a:rPr lang="fr-FR" dirty="0" smtClean="0"/>
              <a:t>fusionne les caractères lus du code source en groupes de mots qui forment logiquement des </a:t>
            </a:r>
            <a:r>
              <a:rPr lang="fr-FR" b="1" dirty="0" smtClean="0"/>
              <a:t>unités lexicales (</a:t>
            </a:r>
            <a:r>
              <a:rPr lang="fr-FR" dirty="0" smtClean="0"/>
              <a:t>ou </a:t>
            </a:r>
            <a:r>
              <a:rPr lang="fr-FR" b="1" dirty="0" err="1" smtClean="0"/>
              <a:t>tokens</a:t>
            </a:r>
            <a:r>
              <a:rPr lang="fr-FR" b="1" dirty="0" smtClean="0"/>
              <a:t>) du </a:t>
            </a:r>
            <a:r>
              <a:rPr lang="fr-FR" dirty="0" smtClean="0"/>
              <a:t>langage 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1700808"/>
            <a:ext cx="9144000" cy="7571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fr-FR" dirty="0" smtClean="0"/>
              <a:t>Symboles : identificateurs, chaînes, constantes numériques, 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Mots clefs : </a:t>
            </a:r>
            <a:r>
              <a:rPr lang="fr-FR" dirty="0" err="1" smtClean="0"/>
              <a:t>while</a:t>
            </a:r>
            <a:r>
              <a:rPr lang="fr-FR" dirty="0" smtClean="0"/>
              <a:t>, if,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Opérateurs (ou symboles spéciaux) : &lt;=, :=, =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0" y="5949280"/>
            <a:ext cx="853009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Que doit retourner l’analyseur lexical à l’analyseur syntaxique ???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9931" y="764704"/>
            <a:ext cx="68059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Soient les 2 exemples suivants:</a:t>
            </a:r>
          </a:p>
          <a:p>
            <a:endParaRPr lang="fr-FR" dirty="0" smtClean="0"/>
          </a:p>
          <a:p>
            <a:r>
              <a:rPr lang="fr-FR" dirty="0" smtClean="0"/>
              <a:t>A + 15 * B</a:t>
            </a:r>
          </a:p>
          <a:p>
            <a:endParaRPr lang="fr-FR" dirty="0" smtClean="0"/>
          </a:p>
          <a:p>
            <a:r>
              <a:rPr lang="fr-FR" dirty="0" smtClean="0"/>
              <a:t>Toto +45879*tata</a:t>
            </a:r>
          </a:p>
          <a:p>
            <a:endParaRPr lang="fr-FR" dirty="0" smtClean="0"/>
          </a:p>
          <a:p>
            <a:r>
              <a:rPr lang="fr-FR" dirty="0" smtClean="0"/>
              <a:t>Y a-t-il une différence au niveau syntaxique entre les deux phrases????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	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403648" y="2996952"/>
            <a:ext cx="636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Identificateur + constante * identificateur</a:t>
            </a:r>
            <a:endParaRPr lang="fr-FR" sz="2800" dirty="0"/>
          </a:p>
        </p:txBody>
      </p:sp>
      <p:sp>
        <p:nvSpPr>
          <p:cNvPr id="13" name="ZoneTexte 2"/>
          <p:cNvSpPr txBox="1">
            <a:spLocks noChangeArrowheads="1"/>
          </p:cNvSpPr>
          <p:nvPr/>
        </p:nvSpPr>
        <p:spPr bwMode="auto">
          <a:xfrm>
            <a:off x="0" y="4725070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/>
              <a:t>SYMBOLE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5696" y="4509120"/>
            <a:ext cx="3311525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ANALYSEUR LEXICAL</a:t>
            </a:r>
          </a:p>
        </p:txBody>
      </p:sp>
      <p:sp>
        <p:nvSpPr>
          <p:cNvPr id="15" name="ZoneTexte 4"/>
          <p:cNvSpPr txBox="1">
            <a:spLocks noChangeArrowheads="1"/>
          </p:cNvSpPr>
          <p:nvPr/>
        </p:nvSpPr>
        <p:spPr bwMode="auto">
          <a:xfrm>
            <a:off x="5725145" y="4499828"/>
            <a:ext cx="251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CODE DU SYMBOLE </a:t>
            </a:r>
            <a:r>
              <a:rPr lang="fr-FR" sz="1600" dirty="0" smtClean="0"/>
              <a:t>(</a:t>
            </a:r>
            <a:r>
              <a:rPr lang="fr-FR" b="1" dirty="0" smtClean="0">
                <a:solidFill>
                  <a:srgbClr val="FF0000"/>
                </a:solidFill>
              </a:rPr>
              <a:t>CODE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16" name="Accolade ouvrante 15"/>
          <p:cNvSpPr/>
          <p:nvPr/>
        </p:nvSpPr>
        <p:spPr>
          <a:xfrm>
            <a:off x="5652120" y="4652045"/>
            <a:ext cx="73025" cy="7921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" name="ZoneTexte 6"/>
          <p:cNvSpPr txBox="1">
            <a:spLocks noChangeArrowheads="1"/>
          </p:cNvSpPr>
          <p:nvPr/>
        </p:nvSpPr>
        <p:spPr bwMode="auto">
          <a:xfrm>
            <a:off x="5725145" y="5147900"/>
            <a:ext cx="2707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/>
              <a:t>CHAINE DU SYMBOLE </a:t>
            </a:r>
            <a:r>
              <a:rPr lang="fr-FR" sz="1600" dirty="0" smtClean="0"/>
              <a:t>(</a:t>
            </a:r>
            <a:r>
              <a:rPr lang="fr-FR" b="1" dirty="0" smtClean="0">
                <a:solidFill>
                  <a:srgbClr val="FF0000"/>
                </a:solidFill>
              </a:rPr>
              <a:t>NOM</a:t>
            </a:r>
            <a:r>
              <a:rPr lang="fr-FR" sz="1600" dirty="0" smtClean="0"/>
              <a:t>) </a:t>
            </a:r>
            <a:endParaRPr lang="fr-FR" sz="16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187624" y="4941168"/>
            <a:ext cx="647700" cy="158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148064" y="5013176"/>
            <a:ext cx="504825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1845379"/>
            <a:ext cx="4356100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LECTURE ET RECONNAISSANCE </a:t>
            </a:r>
          </a:p>
          <a:p>
            <a:pPr algn="ctr">
              <a:defRPr/>
            </a:pPr>
            <a:r>
              <a:rPr lang="fr-FR" sz="2000" dirty="0"/>
              <a:t>CAR PAR CAR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221867"/>
            <a:ext cx="2376488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CODAGE LEXICALE</a:t>
            </a:r>
            <a:endParaRPr lang="fr-FR" dirty="0"/>
          </a:p>
        </p:txBody>
      </p:sp>
      <p:sp>
        <p:nvSpPr>
          <p:cNvPr id="13" name="ZoneTexte 2"/>
          <p:cNvSpPr txBox="1">
            <a:spLocks noChangeArrowheads="1"/>
          </p:cNvSpPr>
          <p:nvPr/>
        </p:nvSpPr>
        <p:spPr bwMode="auto">
          <a:xfrm>
            <a:off x="179388" y="1197679"/>
            <a:ext cx="1412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/>
              <a:t>SYMBOLE</a:t>
            </a:r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0" y="2997904"/>
            <a:ext cx="1763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800" dirty="0"/>
              <a:t>VALEUR DU </a:t>
            </a:r>
          </a:p>
          <a:p>
            <a:r>
              <a:rPr lang="fr-FR" sz="1800" dirty="0" smtClean="0"/>
              <a:t>SYMBOLE (NOM)</a:t>
            </a:r>
            <a:endParaRPr lang="fr-FR" sz="1800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>
            <a:off x="684213" y="1627892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611981" y="28526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611981" y="3932148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>
            <a:off x="611188" y="5228342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1"/>
          <p:cNvSpPr txBox="1">
            <a:spLocks noChangeArrowheads="1"/>
          </p:cNvSpPr>
          <p:nvPr/>
        </p:nvSpPr>
        <p:spPr bwMode="auto">
          <a:xfrm>
            <a:off x="395536" y="5373216"/>
            <a:ext cx="713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CODE</a:t>
            </a:r>
            <a:endParaRPr lang="fr-FR" sz="1800" dirty="0"/>
          </a:p>
        </p:txBody>
      </p:sp>
      <p:cxnSp>
        <p:nvCxnSpPr>
          <p:cNvPr id="20" name="Connecteur droit avec flèche 19"/>
          <p:cNvCxnSpPr/>
          <p:nvPr/>
        </p:nvCxnSpPr>
        <p:spPr>
          <a:xfrm rot="5400000">
            <a:off x="611981" y="5876836"/>
            <a:ext cx="2889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3"/>
          <p:cNvSpPr txBox="1">
            <a:spLocks noChangeArrowheads="1"/>
          </p:cNvSpPr>
          <p:nvPr/>
        </p:nvSpPr>
        <p:spPr bwMode="auto">
          <a:xfrm>
            <a:off x="179388" y="6084004"/>
            <a:ext cx="2454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/>
              <a:t>RESULTAT: </a:t>
            </a:r>
            <a:r>
              <a:rPr lang="fr-FR" sz="1800" dirty="0" smtClean="0"/>
              <a:t>(NOM, CODE)</a:t>
            </a:r>
            <a:endParaRPr lang="fr-FR" sz="18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644008" y="1052736"/>
            <a:ext cx="4356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fr-FR" dirty="0" smtClean="0"/>
              <a:t>toto           +                   A           </a:t>
            </a:r>
            <a:r>
              <a:rPr lang="fr-FR" dirty="0"/>
              <a:t>*       </a:t>
            </a:r>
            <a:r>
              <a:rPr lang="fr-FR" dirty="0" smtClean="0"/>
              <a:t>          3</a:t>
            </a:r>
            <a:endParaRPr lang="fr-FR" dirty="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5076055" y="1412875"/>
            <a:ext cx="769" cy="31682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5940152" y="1412874"/>
            <a:ext cx="273" cy="35282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6804024" y="1412874"/>
            <a:ext cx="224" cy="39603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7596188" y="1268412"/>
            <a:ext cx="148" cy="45368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8532812" y="1341438"/>
            <a:ext cx="71635" cy="4823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4572000" y="4581128"/>
            <a:ext cx="1209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Idf_token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948264" y="5733256"/>
            <a:ext cx="1417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mult_token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436096" y="4941168"/>
            <a:ext cx="1361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plus_token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300192" y="5301208"/>
            <a:ext cx="1202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idf_token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872305" y="6093296"/>
            <a:ext cx="1271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Cte_token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620688"/>
            <a:ext cx="5724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>
                <a:solidFill>
                  <a:schemeClr val="tx1"/>
                </a:solidFill>
              </a:rPr>
              <a:t>PASSER LES SEPARATEURS: espace, \t, \n  et commentaire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rot="5400000">
            <a:off x="468685" y="1123603"/>
            <a:ext cx="2873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Analyse lexicale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/>
              <a:t>Analyse lexical d’un symbole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fr-FR" sz="2800" dirty="0" smtClean="0"/>
              <a:t>Dans les langages de programmation 5 catégories de symboles: </a:t>
            </a:r>
          </a:p>
          <a:p>
            <a:r>
              <a:rPr lang="fr-FR" sz="2800" u="sng" dirty="0" smtClean="0"/>
              <a:t>les mots</a:t>
            </a:r>
            <a:r>
              <a:rPr lang="fr-FR" sz="2800" dirty="0" smtClean="0"/>
              <a:t>, </a:t>
            </a:r>
          </a:p>
          <a:p>
            <a:r>
              <a:rPr lang="fr-FR" sz="2800" u="sng" dirty="0" smtClean="0"/>
              <a:t>les nombres</a:t>
            </a:r>
            <a:r>
              <a:rPr lang="fr-FR" sz="2800" dirty="0" smtClean="0"/>
              <a:t>, </a:t>
            </a:r>
          </a:p>
          <a:p>
            <a:r>
              <a:rPr lang="fr-FR" sz="2800" u="sng" dirty="0" smtClean="0"/>
              <a:t>les chaînes</a:t>
            </a:r>
            <a:r>
              <a:rPr lang="fr-FR" sz="2800" dirty="0" smtClean="0"/>
              <a:t>, </a:t>
            </a:r>
          </a:p>
          <a:p>
            <a:r>
              <a:rPr lang="fr-FR" sz="2800" u="sng" dirty="0" smtClean="0"/>
              <a:t>les symboles spéciaux</a:t>
            </a:r>
            <a:r>
              <a:rPr lang="fr-FR" sz="2800" dirty="0" smtClean="0"/>
              <a:t>, </a:t>
            </a:r>
          </a:p>
          <a:p>
            <a:r>
              <a:rPr lang="fr-FR" sz="2800" u="sng" dirty="0" smtClean="0"/>
              <a:t>les symboles erronés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Analyse lexicale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/>
              <a:t>Analyse lexical d’un symbole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Chacune des catégories sera lue par une fonction spécialisée: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Lire_nombre pour la lecture des nombres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Lire_mot pour la lecture des mots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Lire_chaîne pour la lecture des chaînes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Lire_spécial pour la lecture des symboles spéciaux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Lire_erroné pour la lecture des symboles erronés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Analyse lexicale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/>
              <a:t>Analyse lexical d’un symbole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dirty="0" smtClean="0"/>
              <a:t>Codage lexical</a:t>
            </a:r>
          </a:p>
          <a:p>
            <a:pPr lvl="2" eaLnBrk="1" hangingPunct="1"/>
            <a:r>
              <a:rPr lang="fr-FR" dirty="0" smtClean="0"/>
              <a:t>Détermine le code du symbole selon la catégorie,</a:t>
            </a:r>
          </a:p>
          <a:p>
            <a:pPr lvl="2" eaLnBrk="1" hangingPunct="1"/>
            <a:r>
              <a:rPr lang="fr-FR" sz="4000" i="1" strike="sngStrike" cap="small" dirty="0" smtClean="0">
                <a:solidFill>
                  <a:srgbClr val="FF0000"/>
                </a:solidFill>
              </a:rPr>
              <a:t>Le range dans la table des symboles s’il n’y est pas déjà</a:t>
            </a:r>
          </a:p>
          <a:p>
            <a:pPr lvl="1" eaLnBrk="1" hangingPunct="1"/>
            <a:endParaRPr lang="fr-FR" dirty="0" smtClean="0"/>
          </a:p>
          <a:p>
            <a:pPr lvl="1" eaLnBrk="1" hangingPunct="1"/>
            <a:r>
              <a:rPr lang="fr-FR" dirty="0" smtClean="0"/>
              <a:t>Le codage lexical dépend de la catégorie du symbole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1588</Words>
  <Application>Microsoft Office PowerPoint</Application>
  <PresentationFormat>Affichage à l'écran (4:3)</PresentationFormat>
  <Paragraphs>574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Diapositive 1</vt:lpstr>
      <vt:lpstr>RAPPEL</vt:lpstr>
      <vt:lpstr>Diapositive 3</vt:lpstr>
      <vt:lpstr>Diapositive 4</vt:lpstr>
      <vt:lpstr>Diapositive 5</vt:lpstr>
      <vt:lpstr>Diapositive 6</vt:lpstr>
      <vt:lpstr>Analyse lexical d’un symbole</vt:lpstr>
      <vt:lpstr>Analyse lexical d’un symbole</vt:lpstr>
      <vt:lpstr>Analyse lexical d’un symbole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ensias</dc:creator>
  <cp:lastModifiedBy>ouladlhaj</cp:lastModifiedBy>
  <cp:revision>22</cp:revision>
  <dcterms:created xsi:type="dcterms:W3CDTF">2012-06-01T21:19:50Z</dcterms:created>
  <dcterms:modified xsi:type="dcterms:W3CDTF">2015-10-06T11:42:47Z</dcterms:modified>
</cp:coreProperties>
</file>