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3" r:id="rId2"/>
    <p:sldId id="329" r:id="rId3"/>
    <p:sldId id="326" r:id="rId4"/>
    <p:sldId id="263" r:id="rId5"/>
    <p:sldId id="330" r:id="rId6"/>
    <p:sldId id="346" r:id="rId7"/>
    <p:sldId id="372" r:id="rId8"/>
    <p:sldId id="373" r:id="rId9"/>
    <p:sldId id="374" r:id="rId10"/>
    <p:sldId id="380" r:id="rId11"/>
    <p:sldId id="377" r:id="rId12"/>
    <p:sldId id="375" r:id="rId13"/>
    <p:sldId id="378" r:id="rId14"/>
    <p:sldId id="379" r:id="rId15"/>
    <p:sldId id="384" r:id="rId16"/>
    <p:sldId id="385" r:id="rId17"/>
    <p:sldId id="381" r:id="rId18"/>
    <p:sldId id="383" r:id="rId19"/>
    <p:sldId id="382" r:id="rId20"/>
    <p:sldId id="353" r:id="rId21"/>
    <p:sldId id="354" r:id="rId22"/>
    <p:sldId id="367" r:id="rId23"/>
    <p:sldId id="368" r:id="rId24"/>
    <p:sldId id="369" r:id="rId25"/>
    <p:sldId id="370" r:id="rId26"/>
    <p:sldId id="371" r:id="rId27"/>
    <p:sldId id="347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272" r:id="rId4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EBF266D-29AC-4A54-A0AD-56D89DC3A059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5C4B302-0C79-4E9A-A798-F37F99FB1B6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9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83D75C-ABD8-445B-BA7E-E2881AC56410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4CB2423-5B15-4E37-A15E-2DD90E0FFF4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2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BB14-E3CD-4392-A844-6E65D265876B}" type="datetimeFigureOut">
              <a:rPr lang="fr-FR" smtClean="0"/>
              <a:pPr/>
              <a:t>26/10/2016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000-9C2D-42A1-9A0A-4AE703FF820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5545" y="2348880"/>
            <a:ext cx="8102025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 smtClean="0"/>
              <a:t>ECRITURE D’UN MINI</a:t>
            </a:r>
          </a:p>
          <a:p>
            <a:pPr algn="ctr"/>
            <a:r>
              <a:rPr lang="fr-FR" sz="7200" dirty="0" smtClean="0"/>
              <a:t>COMPILATEUR</a:t>
            </a:r>
            <a:endParaRPr lang="fr-FR" sz="7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graphicFrame>
        <p:nvGraphicFramePr>
          <p:cNvPr id="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38832"/>
              </p:ext>
            </p:extLst>
          </p:nvPr>
        </p:nvGraphicFramePr>
        <p:xfrm>
          <a:off x="2719512" y="1700213"/>
          <a:ext cx="2125663" cy="4060826"/>
        </p:xfrm>
        <a:graphic>
          <a:graphicData uri="http://schemas.openxmlformats.org/drawingml/2006/table">
            <a:tbl>
              <a:tblPr/>
              <a:tblGrid>
                <a:gridCol w="2125663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Composants de 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V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V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| 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79512" y="995363"/>
            <a:ext cx="85344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/>
              <a:t>Quelque soit la règle A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b="1" dirty="0">
                <a:sym typeface="Symbol" pitchFamily="18" charset="2"/>
              </a:rPr>
              <a:t>,  contient l’une des formes suivantes</a:t>
            </a:r>
          </a:p>
        </p:txBody>
      </p:sp>
    </p:spTree>
    <p:extLst>
      <p:ext uri="{BB962C8B-B14F-4D97-AF65-F5344CB8AC3E}">
        <p14:creationId xmlns:p14="http://schemas.microsoft.com/office/powerpoint/2010/main" val="24401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063723" y="4408488"/>
            <a:ext cx="457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riangle isocèle 9"/>
          <p:cNvSpPr/>
          <p:nvPr/>
        </p:nvSpPr>
        <p:spPr>
          <a:xfrm>
            <a:off x="2920973" y="1446213"/>
            <a:ext cx="454025" cy="2676525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4324323" y="43037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2017686" y="4551363"/>
            <a:ext cx="21240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875186" y="4551363"/>
            <a:ext cx="18573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6"/>
          <p:cNvSpPr txBox="1">
            <a:spLocks noChangeArrowheads="1"/>
          </p:cNvSpPr>
          <p:nvPr/>
        </p:nvSpPr>
        <p:spPr bwMode="auto">
          <a:xfrm>
            <a:off x="3011461" y="39560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8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rot="5400000">
            <a:off x="2544736" y="4984750"/>
            <a:ext cx="1295400" cy="0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5496" y="680120"/>
            <a:ext cx="3902863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LE CAS D’UN TERMINAL</a:t>
            </a:r>
            <a:endParaRPr lang="fr-FR" b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968848" y="1628775"/>
            <a:ext cx="315277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Traitement: 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vérifier ‘a’ dans la chaine à cette position</a:t>
            </a:r>
          </a:p>
        </p:txBody>
      </p:sp>
      <p:sp>
        <p:nvSpPr>
          <p:cNvPr id="18" name="ZoneTexte 13"/>
          <p:cNvSpPr txBox="1">
            <a:spLocks noChangeArrowheads="1"/>
          </p:cNvSpPr>
          <p:nvPr/>
        </p:nvSpPr>
        <p:spPr bwMode="auto">
          <a:xfrm>
            <a:off x="3851920" y="4847620"/>
            <a:ext cx="4953600" cy="15696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 smtClean="0"/>
              <a:t>SI </a:t>
            </a:r>
            <a:r>
              <a:rPr lang="fr-FR" b="1" dirty="0" smtClean="0"/>
              <a:t>SYM_COUR.CODE=CODE(‘a’) </a:t>
            </a:r>
          </a:p>
          <a:p>
            <a:pPr eaLnBrk="1" hangingPunct="1"/>
            <a:r>
              <a:rPr lang="fr-FR" dirty="0" smtClean="0"/>
              <a:t>ALORS </a:t>
            </a:r>
            <a:r>
              <a:rPr lang="fr-FR" b="1" dirty="0"/>
              <a:t>SYM_SUIV()</a:t>
            </a:r>
          </a:p>
          <a:p>
            <a:pPr eaLnBrk="1" hangingPunct="1"/>
            <a:r>
              <a:rPr lang="fr-FR" dirty="0" smtClean="0"/>
              <a:t>SINON </a:t>
            </a:r>
            <a:r>
              <a:rPr lang="fr-FR" dirty="0"/>
              <a:t>ERREUR(mes</a:t>
            </a:r>
            <a:r>
              <a:rPr lang="fr-FR" dirty="0" smtClean="0"/>
              <a:t>);</a:t>
            </a:r>
          </a:p>
          <a:p>
            <a:pPr eaLnBrk="1" hangingPunct="1"/>
            <a:r>
              <a:rPr lang="fr-FR" dirty="0" smtClean="0"/>
              <a:t>FIN SI;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182869" y="1278052"/>
            <a:ext cx="151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528986" y="1285498"/>
            <a:ext cx="1512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995184" y="10841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riangle isocèle 8"/>
          <p:cNvSpPr/>
          <p:nvPr/>
        </p:nvSpPr>
        <p:spPr>
          <a:xfrm>
            <a:off x="508869" y="2214941"/>
            <a:ext cx="2303463" cy="2714625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1445494" y="1711703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A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555776" y="5870813"/>
            <a:ext cx="152317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T(A)=A();</a:t>
            </a:r>
            <a:endParaRPr lang="fr-FR" b="1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81895" y="4880353"/>
            <a:ext cx="0" cy="563229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003800" y="2607054"/>
            <a:ext cx="385286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riangle isocèle 13"/>
          <p:cNvSpPr/>
          <p:nvPr/>
        </p:nvSpPr>
        <p:spPr>
          <a:xfrm>
            <a:off x="5651500" y="1167191"/>
            <a:ext cx="2305050" cy="1295400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" name="ZoneTexte 9"/>
          <p:cNvSpPr txBox="1">
            <a:spLocks noChangeArrowheads="1"/>
          </p:cNvSpPr>
          <p:nvPr/>
        </p:nvSpPr>
        <p:spPr bwMode="auto">
          <a:xfrm>
            <a:off x="6588125" y="662366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A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rot="5400000">
            <a:off x="7704932" y="2785647"/>
            <a:ext cx="647700" cy="1587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27"/>
          <p:cNvSpPr txBox="1">
            <a:spLocks noChangeArrowheads="1"/>
          </p:cNvSpPr>
          <p:nvPr/>
        </p:nvSpPr>
        <p:spPr bwMode="auto">
          <a:xfrm>
            <a:off x="6875463" y="3110291"/>
            <a:ext cx="186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/>
              <a:t>SYM_COUR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56550" y="2319716"/>
            <a:ext cx="144463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" name="ZoneTexte 30"/>
          <p:cNvSpPr txBox="1">
            <a:spLocks noChangeArrowheads="1"/>
          </p:cNvSpPr>
          <p:nvPr/>
        </p:nvSpPr>
        <p:spPr bwMode="auto">
          <a:xfrm>
            <a:off x="7313613" y="662366"/>
            <a:ext cx="183038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400"/>
              <a:t>Premier symbole après</a:t>
            </a:r>
          </a:p>
          <a:p>
            <a:pPr eaLnBrk="1" hangingPunct="1"/>
            <a:r>
              <a:rPr lang="fr-FR" sz="1400"/>
              <a:t> la partie reconnue </a:t>
            </a:r>
          </a:p>
          <a:p>
            <a:pPr eaLnBrk="1" hangingPunct="1"/>
            <a:r>
              <a:rPr lang="fr-FR" sz="1400"/>
              <a:t>par la règle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rot="5400000">
            <a:off x="7632701" y="1778378"/>
            <a:ext cx="863600" cy="73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59338" y="5674104"/>
            <a:ext cx="385286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riangle isocèle 21"/>
          <p:cNvSpPr/>
          <p:nvPr/>
        </p:nvSpPr>
        <p:spPr>
          <a:xfrm>
            <a:off x="5508625" y="4234241"/>
            <a:ext cx="2303463" cy="1295400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ZoneTexte 9"/>
          <p:cNvSpPr txBox="1">
            <a:spLocks noChangeArrowheads="1"/>
          </p:cNvSpPr>
          <p:nvPr/>
        </p:nvSpPr>
        <p:spPr bwMode="auto">
          <a:xfrm>
            <a:off x="6443663" y="3729416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A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 rot="5400000">
            <a:off x="6408738" y="5810629"/>
            <a:ext cx="649287" cy="1587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37"/>
          <p:cNvSpPr txBox="1">
            <a:spLocks noChangeArrowheads="1"/>
          </p:cNvSpPr>
          <p:nvPr/>
        </p:nvSpPr>
        <p:spPr bwMode="auto">
          <a:xfrm>
            <a:off x="6851650" y="5761417"/>
            <a:ext cx="1862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/>
              <a:t>SYM_COUR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59563" y="5270879"/>
            <a:ext cx="144462" cy="215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rot="10800000" flipV="1">
            <a:off x="6804025" y="4450141"/>
            <a:ext cx="1152525" cy="677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Texte 41"/>
          <p:cNvSpPr txBox="1">
            <a:spLocks noChangeArrowheads="1"/>
          </p:cNvSpPr>
          <p:nvPr/>
        </p:nvSpPr>
        <p:spPr bwMode="auto">
          <a:xfrm>
            <a:off x="7308850" y="3902454"/>
            <a:ext cx="145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1400"/>
              <a:t>Premier symbole </a:t>
            </a:r>
          </a:p>
          <a:p>
            <a:pPr eaLnBrk="1" hangingPunct="1"/>
            <a:r>
              <a:rPr lang="fr-FR" sz="1400"/>
              <a:t>erroné</a:t>
            </a: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583531" y="3363498"/>
            <a:ext cx="5256213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 flipV="1">
            <a:off x="4647407" y="3684108"/>
            <a:ext cx="4456112" cy="9525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49"/>
          <p:cNvSpPr txBox="1">
            <a:spLocks noChangeArrowheads="1"/>
          </p:cNvSpPr>
          <p:nvPr/>
        </p:nvSpPr>
        <p:spPr bwMode="auto">
          <a:xfrm>
            <a:off x="107950" y="1352927"/>
            <a:ext cx="211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u="sng" dirty="0"/>
              <a:t>ETAT INITIAL</a:t>
            </a:r>
          </a:p>
        </p:txBody>
      </p:sp>
      <p:sp>
        <p:nvSpPr>
          <p:cNvPr id="35" name="ZoneTexte 50"/>
          <p:cNvSpPr txBox="1">
            <a:spLocks noChangeArrowheads="1"/>
          </p:cNvSpPr>
          <p:nvPr/>
        </p:nvSpPr>
        <p:spPr bwMode="auto">
          <a:xfrm>
            <a:off x="4284663" y="717886"/>
            <a:ext cx="1347787" cy="4619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u="sng" dirty="0"/>
              <a:t>SUCCES</a:t>
            </a:r>
          </a:p>
        </p:txBody>
      </p:sp>
      <p:sp>
        <p:nvSpPr>
          <p:cNvPr id="36" name="ZoneTexte 51"/>
          <p:cNvSpPr txBox="1">
            <a:spLocks noChangeArrowheads="1"/>
          </p:cNvSpPr>
          <p:nvPr/>
        </p:nvSpPr>
        <p:spPr bwMode="auto">
          <a:xfrm>
            <a:off x="4284663" y="3729416"/>
            <a:ext cx="1192212" cy="4619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u="sng" dirty="0"/>
              <a:t>ECHEC</a:t>
            </a:r>
          </a:p>
        </p:txBody>
      </p:sp>
      <p:sp>
        <p:nvSpPr>
          <p:cNvPr id="37" name="ZoneTexte 27"/>
          <p:cNvSpPr txBox="1">
            <a:spLocks noChangeArrowheads="1"/>
          </p:cNvSpPr>
          <p:nvPr/>
        </p:nvSpPr>
        <p:spPr bwMode="auto">
          <a:xfrm>
            <a:off x="231774" y="5385557"/>
            <a:ext cx="186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/>
              <a:t>SYM_COUR</a:t>
            </a:r>
          </a:p>
        </p:txBody>
      </p:sp>
      <p:sp>
        <p:nvSpPr>
          <p:cNvPr id="38" name="ZoneTexte 49"/>
          <p:cNvSpPr txBox="1">
            <a:spLocks noChangeArrowheads="1"/>
          </p:cNvSpPr>
          <p:nvPr/>
        </p:nvSpPr>
        <p:spPr bwMode="auto">
          <a:xfrm>
            <a:off x="-1307" y="727894"/>
            <a:ext cx="417697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 dirty="0" smtClean="0"/>
              <a:t>CAS D’UN NON TERMINAL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489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314575" y="4732168"/>
            <a:ext cx="457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riangle isocèle 9"/>
          <p:cNvSpPr/>
          <p:nvPr/>
        </p:nvSpPr>
        <p:spPr>
          <a:xfrm>
            <a:off x="2627313" y="1952455"/>
            <a:ext cx="360362" cy="2676525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9"/>
          <p:cNvSpPr txBox="1">
            <a:spLocks noChangeArrowheads="1"/>
          </p:cNvSpPr>
          <p:nvPr/>
        </p:nvSpPr>
        <p:spPr bwMode="auto">
          <a:xfrm>
            <a:off x="2670175" y="1423818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ym typeface="Symbol" pitchFamily="18" charset="2"/>
              </a:rPr>
              <a:t></a:t>
            </a:r>
          </a:p>
        </p:txBody>
      </p:sp>
      <p:sp>
        <p:nvSpPr>
          <p:cNvPr id="12" name="ZoneTexte 10"/>
          <p:cNvSpPr txBox="1">
            <a:spLocks noChangeArrowheads="1"/>
          </p:cNvSpPr>
          <p:nvPr/>
        </p:nvSpPr>
        <p:spPr bwMode="auto">
          <a:xfrm>
            <a:off x="4575175" y="462739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rot="10800000">
            <a:off x="2268538" y="4875043"/>
            <a:ext cx="21240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126038" y="4875043"/>
            <a:ext cx="18573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2411413" y="5337005"/>
            <a:ext cx="1295400" cy="0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81273" y="836712"/>
            <a:ext cx="208262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LE CAS DE </a:t>
            </a:r>
            <a:r>
              <a:rPr lang="fr-FR" b="1" dirty="0" smtClean="0">
                <a:sym typeface="Symbol" pitchFamily="18" charset="2"/>
              </a:rPr>
              <a:t>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219700" y="1952455"/>
            <a:ext cx="315277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dirty="0"/>
              <a:t>Traitement: </a:t>
            </a:r>
          </a:p>
          <a:p>
            <a:pPr eaLnBrk="1" hangingPunct="1">
              <a:spcBef>
                <a:spcPct val="50000"/>
              </a:spcBef>
            </a:pPr>
            <a:r>
              <a:rPr lang="fr-FR" dirty="0">
                <a:sym typeface="Symbol" pitchFamily="18" charset="2"/>
              </a:rPr>
              <a:t> retourne toujours vrai!! C’est l’élément neutre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381250" y="432894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a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916238" y="432894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b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627313" y="418448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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150567" y="5627882"/>
            <a:ext cx="339067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T(</a:t>
            </a:r>
            <a:r>
              <a:rPr lang="fr-FR" dirty="0" smtClean="0">
                <a:sym typeface="Symbol" pitchFamily="18" charset="2"/>
              </a:rPr>
              <a:t></a:t>
            </a:r>
            <a:r>
              <a:rPr lang="fr-FR" b="1" dirty="0" smtClean="0"/>
              <a:t>)=; // instruction vide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89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945" y="692696"/>
            <a:ext cx="295465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CAS DE </a:t>
            </a:r>
            <a:r>
              <a:rPr lang="fr-FR" b="1" dirty="0" smtClean="0">
                <a:sym typeface="Symbol" pitchFamily="18" charset="2"/>
              </a:rPr>
              <a:t></a:t>
            </a:r>
            <a:r>
              <a:rPr lang="fr-FR" b="1" baseline="-25000" dirty="0">
                <a:sym typeface="Symbol" pitchFamily="18" charset="2"/>
              </a:rPr>
              <a:t>1</a:t>
            </a:r>
            <a:r>
              <a:rPr lang="fr-FR" b="1" dirty="0">
                <a:sym typeface="Symbol" pitchFamily="18" charset="2"/>
              </a:rPr>
              <a:t></a:t>
            </a:r>
            <a:r>
              <a:rPr lang="fr-FR" b="1" baseline="-25000" dirty="0" smtClean="0">
                <a:sym typeface="Symbol" pitchFamily="18" charset="2"/>
              </a:rPr>
              <a:t>2 </a:t>
            </a:r>
            <a:r>
              <a:rPr lang="fr-FR" b="1" dirty="0">
                <a:sym typeface="Symbol" pitchFamily="18" charset="2"/>
              </a:rPr>
              <a:t>		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339975" y="2743200"/>
            <a:ext cx="5181600" cy="2743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995738" y="3751262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4953000" y="3636962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0" y="2341562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1</a:t>
            </a:r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2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33800" y="3332162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1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638800" y="3255962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2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2349444" y="5496644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675404" y="1628800"/>
            <a:ext cx="4091185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fr-FR" sz="3600" b="1" dirty="0" smtClean="0">
                <a:sym typeface="Symbol" pitchFamily="18" charset="2"/>
              </a:rPr>
              <a:t>T(</a:t>
            </a:r>
            <a:r>
              <a:rPr lang="fr-FR" sz="3600" b="1" baseline="-25000" dirty="0">
                <a:sym typeface="Symbol" pitchFamily="18" charset="2"/>
              </a:rPr>
              <a:t>1</a:t>
            </a:r>
            <a:r>
              <a:rPr lang="fr-FR" sz="3600" b="1" dirty="0">
                <a:sym typeface="Symbol" pitchFamily="18" charset="2"/>
              </a:rPr>
              <a:t></a:t>
            </a:r>
            <a:r>
              <a:rPr lang="fr-FR" sz="3600" b="1" baseline="-25000" dirty="0" smtClean="0">
                <a:sym typeface="Symbol" pitchFamily="18" charset="2"/>
              </a:rPr>
              <a:t>2</a:t>
            </a:r>
            <a:r>
              <a:rPr lang="fr-FR" sz="3600" b="1" dirty="0" smtClean="0">
                <a:sym typeface="Symbol" pitchFamily="18" charset="2"/>
              </a:rPr>
              <a:t>)=</a:t>
            </a:r>
            <a:r>
              <a:rPr lang="fr-FR" sz="3600" b="1" dirty="0">
                <a:sym typeface="Symbol" pitchFamily="18" charset="2"/>
              </a:rPr>
              <a:t> T(</a:t>
            </a:r>
            <a:r>
              <a:rPr lang="fr-FR" sz="3600" b="1" baseline="-25000" dirty="0" smtClean="0">
                <a:sym typeface="Symbol" pitchFamily="18" charset="2"/>
              </a:rPr>
              <a:t>1</a:t>
            </a:r>
            <a:r>
              <a:rPr lang="fr-FR" sz="3600" b="1" dirty="0" smtClean="0">
                <a:sym typeface="Symbol" pitchFamily="18" charset="2"/>
              </a:rPr>
              <a:t>); </a:t>
            </a:r>
            <a:r>
              <a:rPr lang="fr-FR" sz="3600" b="1" dirty="0">
                <a:sym typeface="Symbol" pitchFamily="18" charset="2"/>
              </a:rPr>
              <a:t>T</a:t>
            </a:r>
            <a:r>
              <a:rPr lang="fr-FR" sz="3600" b="1" dirty="0" smtClean="0">
                <a:sym typeface="Symbol" pitchFamily="18" charset="2"/>
              </a:rPr>
              <a:t>(</a:t>
            </a:r>
            <a:r>
              <a:rPr lang="fr-FR" sz="3600" b="1" baseline="-25000" dirty="0">
                <a:sym typeface="Symbol" pitchFamily="18" charset="2"/>
              </a:rPr>
              <a:t>2</a:t>
            </a:r>
            <a:r>
              <a:rPr lang="fr-FR" sz="3600" b="1" dirty="0" smtClean="0">
                <a:sym typeface="Symbol" pitchFamily="18" charset="2"/>
              </a:rPr>
              <a:t>)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489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314575" y="4408488"/>
            <a:ext cx="457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riangle isocèle 9"/>
          <p:cNvSpPr/>
          <p:nvPr/>
        </p:nvSpPr>
        <p:spPr>
          <a:xfrm>
            <a:off x="2627313" y="1628775"/>
            <a:ext cx="2305050" cy="2676525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9"/>
          <p:cNvSpPr txBox="1">
            <a:spLocks noChangeArrowheads="1"/>
          </p:cNvSpPr>
          <p:nvPr/>
        </p:nvSpPr>
        <p:spPr bwMode="auto">
          <a:xfrm>
            <a:off x="3419475" y="11255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>
                <a:sym typeface="Symbol" pitchFamily="18" charset="2"/>
              </a:rPr>
              <a:t>*</a:t>
            </a:r>
          </a:p>
        </p:txBody>
      </p:sp>
      <p:sp>
        <p:nvSpPr>
          <p:cNvPr id="12" name="ZoneTexte 10"/>
          <p:cNvSpPr txBox="1">
            <a:spLocks noChangeArrowheads="1"/>
          </p:cNvSpPr>
          <p:nvPr/>
        </p:nvSpPr>
        <p:spPr bwMode="auto">
          <a:xfrm>
            <a:off x="4575175" y="43037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rot="10800000">
            <a:off x="2268538" y="4551363"/>
            <a:ext cx="21240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5126038" y="4551363"/>
            <a:ext cx="18573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2484438" y="4868863"/>
            <a:ext cx="1295400" cy="0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19700" y="1628775"/>
            <a:ext cx="315277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Traitement: 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Déclencher le traitement associé </a:t>
            </a:r>
            <a:r>
              <a:rPr lang="fr-FR">
                <a:sym typeface="Symbol" pitchFamily="18" charset="2"/>
              </a:rPr>
              <a:t> tant que  est détectée!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627313" y="3716338"/>
            <a:ext cx="431800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060700" y="3716338"/>
            <a:ext cx="431800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500563" y="3716338"/>
            <a:ext cx="431800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500563" y="3357563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2636838" y="3332163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059113" y="3332163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492500" y="4005263"/>
            <a:ext cx="100806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ZoneTexte 20"/>
          <p:cNvSpPr txBox="1">
            <a:spLocks noChangeArrowheads="1"/>
          </p:cNvSpPr>
          <p:nvPr/>
        </p:nvSpPr>
        <p:spPr bwMode="auto">
          <a:xfrm>
            <a:off x="1907704" y="5325015"/>
            <a:ext cx="6982424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>
                <a:sym typeface="Symbol" pitchFamily="18" charset="2"/>
              </a:rPr>
              <a:t>T(</a:t>
            </a:r>
            <a:r>
              <a:rPr lang="fr-FR" b="1" dirty="0">
                <a:sym typeface="Symbol" pitchFamily="18" charset="2"/>
              </a:rPr>
              <a:t></a:t>
            </a:r>
            <a:r>
              <a:rPr lang="fr-FR" b="1" dirty="0" smtClean="0">
                <a:sym typeface="Symbol" pitchFamily="18" charset="2"/>
              </a:rPr>
              <a:t>*)=TANTQUE  </a:t>
            </a:r>
            <a:r>
              <a:rPr lang="fr-FR" b="1" dirty="0" err="1" smtClean="0">
                <a:sym typeface="Symbol" pitchFamily="18" charset="2"/>
              </a:rPr>
              <a:t>SymCour.CODE</a:t>
            </a:r>
            <a:r>
              <a:rPr lang="fr-FR" b="1" dirty="0" smtClean="0">
                <a:sym typeface="Symbol" pitchFamily="18" charset="2"/>
              </a:rPr>
              <a:t> </a:t>
            </a:r>
            <a:r>
              <a:rPr lang="fr-FR" b="1" dirty="0">
                <a:sym typeface="Symbol" pitchFamily="18" charset="2"/>
              </a:rPr>
              <a:t>dans ’ </a:t>
            </a:r>
            <a:r>
              <a:rPr lang="fr-FR" b="1" dirty="0" smtClean="0">
                <a:sym typeface="Symbol" pitchFamily="18" charset="2"/>
              </a:rPr>
              <a:t>FAIRE</a:t>
            </a:r>
          </a:p>
          <a:p>
            <a:pPr eaLnBrk="1" hangingPunct="1"/>
            <a:r>
              <a:rPr lang="fr-FR" b="1" dirty="0" smtClean="0">
                <a:sym typeface="Symbol" pitchFamily="18" charset="2"/>
              </a:rPr>
              <a:t>   		 </a:t>
            </a:r>
            <a:r>
              <a:rPr lang="el-GR" b="1" dirty="0">
                <a:latin typeface="Sylfaen" pitchFamily="18" charset="0"/>
                <a:sym typeface="Symbol" pitchFamily="18" charset="2"/>
              </a:rPr>
              <a:t>ζ</a:t>
            </a:r>
            <a:r>
              <a:rPr lang="fr-FR" b="1" dirty="0">
                <a:sym typeface="Symbol" pitchFamily="18" charset="2"/>
              </a:rPr>
              <a:t>;  </a:t>
            </a:r>
            <a:endParaRPr lang="fr-FR" b="1" dirty="0" smtClean="0">
              <a:sym typeface="Symbol" pitchFamily="18" charset="2"/>
            </a:endParaRPr>
          </a:p>
          <a:p>
            <a:pPr eaLnBrk="1" hangingPunct="1"/>
            <a:r>
              <a:rPr lang="fr-FR" b="1" dirty="0">
                <a:sym typeface="Symbol" pitchFamily="18" charset="2"/>
              </a:rPr>
              <a:t>	</a:t>
            </a:r>
            <a:r>
              <a:rPr lang="fr-FR" b="1" dirty="0" smtClean="0">
                <a:sym typeface="Symbol" pitchFamily="18" charset="2"/>
              </a:rPr>
              <a:t>FINTANTQUE;</a:t>
            </a:r>
            <a:endParaRPr lang="fr-FR" b="1" dirty="0">
              <a:sym typeface="Symbol" pitchFamily="18" charset="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18945" y="692696"/>
            <a:ext cx="295465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CAS DE </a:t>
            </a:r>
            <a:r>
              <a:rPr lang="fr-FR" b="1" dirty="0">
                <a:sym typeface="Symbol" pitchFamily="18" charset="2"/>
              </a:rPr>
              <a:t></a:t>
            </a:r>
            <a:r>
              <a:rPr lang="fr-FR" b="1" dirty="0" smtClean="0">
                <a:sym typeface="Symbol" pitchFamily="18" charset="2"/>
              </a:rPr>
              <a:t>*</a:t>
            </a:r>
            <a:r>
              <a:rPr lang="fr-FR" b="1" dirty="0">
                <a:sym typeface="Symbol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14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8945" y="692696"/>
            <a:ext cx="387798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dirty="0" smtClean="0"/>
              <a:t>CAS DE </a:t>
            </a:r>
            <a:r>
              <a:rPr lang="fr-FR" b="1" dirty="0" smtClean="0">
                <a:sym typeface="Symbol" pitchFamily="18" charset="2"/>
              </a:rPr>
              <a:t></a:t>
            </a:r>
            <a:r>
              <a:rPr lang="fr-FR" b="1" baseline="-25000" dirty="0" smtClean="0">
                <a:sym typeface="Symbol" pitchFamily="18" charset="2"/>
              </a:rPr>
              <a:t>1</a:t>
            </a:r>
            <a:r>
              <a:rPr lang="fr-FR" b="1" dirty="0">
                <a:sym typeface="Symbol" pitchFamily="18" charset="2"/>
              </a:rPr>
              <a:t>|</a:t>
            </a:r>
            <a:r>
              <a:rPr lang="fr-FR" b="1" dirty="0" smtClean="0">
                <a:sym typeface="Symbol" pitchFamily="18" charset="2"/>
              </a:rPr>
              <a:t></a:t>
            </a:r>
            <a:r>
              <a:rPr lang="fr-FR" b="1" baseline="-25000" dirty="0" smtClean="0">
                <a:sym typeface="Symbol" pitchFamily="18" charset="2"/>
              </a:rPr>
              <a:t>2 </a:t>
            </a:r>
            <a:r>
              <a:rPr lang="fr-FR" b="1" dirty="0">
                <a:sym typeface="Symbol" pitchFamily="18" charset="2"/>
              </a:rPr>
              <a:t>		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339975" y="2743200"/>
            <a:ext cx="5181600" cy="2743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995738" y="3751262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4953000" y="3636962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572000" y="2341562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1</a:t>
            </a:r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2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733800" y="3332162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1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638800" y="3255962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2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2349444" y="5496644"/>
            <a:ext cx="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78696" y="1484784"/>
            <a:ext cx="6157455" cy="120032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fr-FR" sz="3600" b="1" dirty="0" smtClean="0">
                <a:sym typeface="Symbol" pitchFamily="18" charset="2"/>
              </a:rPr>
              <a:t>CAS SYM_COUR.CODE PARMI</a:t>
            </a:r>
          </a:p>
          <a:p>
            <a:r>
              <a:rPr lang="fr-FR" sz="3600" b="1" dirty="0" smtClean="0">
                <a:sym typeface="Symbol" pitchFamily="18" charset="2"/>
              </a:rPr>
              <a:t>	</a:t>
            </a:r>
            <a:r>
              <a:rPr lang="fr-FR" sz="3600" b="1" dirty="0">
                <a:sym typeface="Symbol" pitchFamily="18" charset="2"/>
              </a:rPr>
              <a:t> </a:t>
            </a:r>
            <a:r>
              <a:rPr lang="fr-FR" sz="3600" b="1">
                <a:sym typeface="Symbol" pitchFamily="18" charset="2"/>
              </a:rPr>
              <a:t></a:t>
            </a:r>
            <a:r>
              <a:rPr lang="fr-FR" sz="3600" b="1" baseline="-25000" smtClean="0">
                <a:sym typeface="Symbol" pitchFamily="18" charset="2"/>
              </a:rPr>
              <a:t>1</a:t>
            </a:r>
            <a:r>
              <a:rPr lang="fr-FR" sz="3600" b="1" dirty="0">
                <a:sym typeface="Symbol" pitchFamily="18" charset="2"/>
              </a:rPr>
              <a:t>	</a:t>
            </a:r>
            <a:r>
              <a:rPr lang="fr-FR" sz="3600" b="1" dirty="0" smtClean="0">
                <a:sym typeface="Symbol" pitchFamily="18" charset="2"/>
              </a:rPr>
              <a:t>T(</a:t>
            </a:r>
            <a:r>
              <a:rPr lang="fr-FR" sz="3600" b="1" baseline="-25000" dirty="0" smtClean="0">
                <a:sym typeface="Symbol" pitchFamily="18" charset="2"/>
              </a:rPr>
              <a:t>1</a:t>
            </a:r>
            <a:r>
              <a:rPr lang="fr-FR" sz="3600" b="1" dirty="0" smtClean="0">
                <a:sym typeface="Symbol" pitchFamily="18" charset="2"/>
              </a:rPr>
              <a:t>|</a:t>
            </a:r>
            <a:r>
              <a:rPr lang="fr-FR" sz="3600" b="1" baseline="-25000" dirty="0" smtClean="0">
                <a:sym typeface="Symbol" pitchFamily="18" charset="2"/>
              </a:rPr>
              <a:t>2</a:t>
            </a:r>
            <a:r>
              <a:rPr lang="fr-FR" sz="3600" b="1" dirty="0" smtClean="0">
                <a:sym typeface="Symbol" pitchFamily="18" charset="2"/>
              </a:rPr>
              <a:t>)=</a:t>
            </a:r>
            <a:r>
              <a:rPr lang="fr-FR" sz="3600" b="1" dirty="0">
                <a:sym typeface="Symbol" pitchFamily="18" charset="2"/>
              </a:rPr>
              <a:t> T(</a:t>
            </a:r>
            <a:r>
              <a:rPr lang="fr-FR" sz="3600" b="1" baseline="-25000" dirty="0" smtClean="0">
                <a:sym typeface="Symbol" pitchFamily="18" charset="2"/>
              </a:rPr>
              <a:t>1</a:t>
            </a:r>
            <a:r>
              <a:rPr lang="fr-FR" sz="3600" b="1" dirty="0" smtClean="0">
                <a:sym typeface="Symbol" pitchFamily="18" charset="2"/>
              </a:rPr>
              <a:t>); </a:t>
            </a:r>
            <a:r>
              <a:rPr lang="fr-FR" sz="3600" b="1" dirty="0">
                <a:sym typeface="Symbol" pitchFamily="18" charset="2"/>
              </a:rPr>
              <a:t>T</a:t>
            </a:r>
            <a:r>
              <a:rPr lang="fr-FR" sz="3600" b="1" dirty="0" smtClean="0">
                <a:sym typeface="Symbol" pitchFamily="18" charset="2"/>
              </a:rPr>
              <a:t>(</a:t>
            </a:r>
            <a:r>
              <a:rPr lang="fr-FR" sz="3600" b="1" baseline="-25000" dirty="0">
                <a:sym typeface="Symbol" pitchFamily="18" charset="2"/>
              </a:rPr>
              <a:t>2</a:t>
            </a:r>
            <a:r>
              <a:rPr lang="fr-FR" sz="3600" b="1" dirty="0" smtClean="0">
                <a:sym typeface="Symbol" pitchFamily="18" charset="2"/>
              </a:rPr>
              <a:t>)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3576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8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Analyse lexicale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187624" y="2420888"/>
            <a:ext cx="7052394" cy="2952328"/>
          </a:xfrm>
          <a:solidFill>
            <a:srgbClr val="FFC00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fr-FR" sz="6600" dirty="0" smtClean="0"/>
              <a:t>ANALYSEUR SYNTAXIQUE</a:t>
            </a:r>
            <a:br>
              <a:rPr lang="fr-FR" sz="6600" dirty="0" smtClean="0"/>
            </a:br>
            <a:r>
              <a:rPr lang="fr-FR" sz="6600" dirty="0" smtClean="0"/>
              <a:t>PRINCIPE</a:t>
            </a:r>
            <a:endParaRPr lang="fr-FR" sz="6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01700" y="1557338"/>
            <a:ext cx="728345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fr-FR" sz="5400" b="1"/>
              <a:t>TRADUCTION D’UNE</a:t>
            </a:r>
          </a:p>
          <a:p>
            <a:pPr algn="ctr" eaLnBrk="1" hangingPunct="1"/>
            <a:r>
              <a:rPr lang="fr-FR" sz="5400" b="1">
                <a:sym typeface="Wingdings" pitchFamily="2" charset="2"/>
              </a:rPr>
              <a:t>REGLE EN</a:t>
            </a:r>
          </a:p>
          <a:p>
            <a:pPr algn="ctr" eaLnBrk="1" hangingPunct="1"/>
            <a:r>
              <a:rPr lang="fr-FR" sz="5400" b="1">
                <a:sym typeface="Wingdings" pitchFamily="2" charset="2"/>
              </a:rPr>
              <a:t>TRAITEMENT</a:t>
            </a:r>
            <a:endParaRPr lang="fr-FR" sz="5400">
              <a:sym typeface="Wingdings" pitchFamily="2" charset="2"/>
            </a:endParaRPr>
          </a:p>
          <a:p>
            <a:pPr algn="ctr" eaLnBrk="1" hangingPunct="1"/>
            <a:endParaRPr lang="fr-FR" sz="5400"/>
          </a:p>
          <a:p>
            <a:pPr algn="ctr" eaLnBrk="1" hangingPunct="1"/>
            <a:endParaRPr lang="fr-FR" sz="5400"/>
          </a:p>
        </p:txBody>
      </p:sp>
    </p:spTree>
    <p:extLst>
      <p:ext uri="{BB962C8B-B14F-4D97-AF65-F5344CB8AC3E}">
        <p14:creationId xmlns:p14="http://schemas.microsoft.com/office/powerpoint/2010/main" val="27449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8925" y="422275"/>
            <a:ext cx="862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L’analyseur LL(1) déterministe</a:t>
            </a:r>
            <a:r>
              <a:rPr lang="fr-FR"/>
              <a:t>		</a:t>
            </a:r>
            <a:r>
              <a:rPr lang="fr-FR">
                <a:sym typeface="Symbol" pitchFamily="18" charset="2"/>
              </a:rPr>
              <a:t>		</a:t>
            </a:r>
          </a:p>
        </p:txBody>
      </p:sp>
      <p:graphicFrame>
        <p:nvGraphicFramePr>
          <p:cNvPr id="90147" name="Group 35"/>
          <p:cNvGraphicFramePr>
            <a:graphicFrameLocks noGrp="1"/>
          </p:cNvGraphicFramePr>
          <p:nvPr/>
        </p:nvGraphicFramePr>
        <p:xfrm>
          <a:off x="2987675" y="1700213"/>
          <a:ext cx="2125663" cy="4060826"/>
        </p:xfrm>
        <a:graphic>
          <a:graphicData uri="http://schemas.openxmlformats.org/drawingml/2006/table">
            <a:tbl>
              <a:tblPr/>
              <a:tblGrid>
                <a:gridCol w="2125663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Composants de 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V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V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endParaRPr kumimoji="0" lang="fr-F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| </a:t>
                      </a:r>
                      <a:r>
                        <a:rPr kumimoji="0" lang="fr-F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8" name="Text Box 36"/>
          <p:cNvSpPr txBox="1">
            <a:spLocks noChangeArrowheads="1"/>
          </p:cNvSpPr>
          <p:nvPr/>
        </p:nvSpPr>
        <p:spPr bwMode="auto">
          <a:xfrm>
            <a:off x="447675" y="995363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Quelque soit la règle A</a:t>
            </a:r>
            <a:r>
              <a:rPr lang="fr-FR">
                <a:sym typeface="Wingdings" pitchFamily="2" charset="2"/>
              </a:rPr>
              <a:t> </a:t>
            </a:r>
            <a:r>
              <a:rPr lang="fr-FR" b="1">
                <a:sym typeface="Symbol" pitchFamily="18" charset="2"/>
              </a:rPr>
              <a:t>,  contient l’une des formes suivantes</a:t>
            </a:r>
          </a:p>
        </p:txBody>
      </p:sp>
    </p:spTree>
    <p:extLst>
      <p:ext uri="{BB962C8B-B14F-4D97-AF65-F5344CB8AC3E}">
        <p14:creationId xmlns:p14="http://schemas.microsoft.com/office/powerpoint/2010/main" val="14816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L’analyseur LL(1) déterministe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 b="1">
              <a:sym typeface="Symbol" pitchFamily="18" charset="2"/>
            </a:endParaRPr>
          </a:p>
          <a:p>
            <a:pPr eaLnBrk="1" hangingPunct="1"/>
            <a:r>
              <a:rPr lang="fr-FR" b="1" u="sng">
                <a:sym typeface="Symbol" pitchFamily="18" charset="2"/>
              </a:rPr>
              <a:t>Définition:</a:t>
            </a:r>
            <a:r>
              <a:rPr lang="fr-FR" b="1">
                <a:sym typeface="Symbol" pitchFamily="18" charset="2"/>
              </a:rPr>
              <a:t> </a:t>
            </a:r>
            <a:r>
              <a:rPr lang="fr-FR">
                <a:sym typeface="Symbol" pitchFamily="18" charset="2"/>
              </a:rPr>
              <a:t>grammaire étendue</a:t>
            </a:r>
            <a:endParaRPr lang="fr-FR" sz="2000">
              <a:sym typeface="Symbol" pitchFamily="18" charset="2"/>
            </a:endParaRPr>
          </a:p>
          <a:p>
            <a:pPr eaLnBrk="1" hangingPunct="1"/>
            <a:endParaRPr lang="fr-FR"/>
          </a:p>
          <a:p>
            <a:pPr eaLnBrk="1" hangingPunct="1"/>
            <a:r>
              <a:rPr lang="fr-FR">
                <a:sym typeface="Symbol" pitchFamily="18" charset="2"/>
              </a:rPr>
              <a:t>Soit </a:t>
            </a:r>
            <a:r>
              <a:rPr lang="fr-FR"/>
              <a:t>G=(V</a:t>
            </a:r>
            <a:r>
              <a:rPr lang="fr-FR" baseline="-25000"/>
              <a:t>t</a:t>
            </a:r>
            <a:r>
              <a:rPr lang="fr-FR"/>
              <a:t>, V</a:t>
            </a:r>
            <a:r>
              <a:rPr lang="fr-FR" baseline="-25000"/>
              <a:t>n</a:t>
            </a:r>
            <a:r>
              <a:rPr lang="fr-FR"/>
              <a:t>, P, S) une grammaire. La grammaire étendue associée à G est G</a:t>
            </a:r>
            <a:r>
              <a:rPr lang="fr-FR" baseline="30000"/>
              <a:t>+</a:t>
            </a:r>
            <a:r>
              <a:rPr lang="fr-FR"/>
              <a:t>=(V</a:t>
            </a:r>
            <a:r>
              <a:rPr lang="fr-FR" baseline="-25000"/>
              <a:t>t</a:t>
            </a:r>
            <a:r>
              <a:rPr lang="fr-FR" baseline="30000"/>
              <a:t>+</a:t>
            </a:r>
            <a:r>
              <a:rPr lang="fr-FR"/>
              <a:t>, V</a:t>
            </a:r>
            <a:r>
              <a:rPr lang="fr-FR" baseline="-25000"/>
              <a:t>n</a:t>
            </a:r>
            <a:r>
              <a:rPr lang="fr-FR" baseline="30000"/>
              <a:t>+</a:t>
            </a:r>
            <a:r>
              <a:rPr lang="fr-FR"/>
              <a:t>, P</a:t>
            </a:r>
            <a:r>
              <a:rPr lang="fr-FR" baseline="30000"/>
              <a:t>+</a:t>
            </a:r>
            <a:r>
              <a:rPr lang="fr-FR"/>
              <a:t>,</a:t>
            </a:r>
            <a:r>
              <a:rPr lang="fr-FR">
                <a:sym typeface="Symbol" pitchFamily="18" charset="2"/>
              </a:rPr>
              <a:t></a:t>
            </a:r>
            <a:r>
              <a:rPr lang="fr-FR"/>
              <a:t>) </a:t>
            </a:r>
            <a:r>
              <a:rPr lang="fr-FR">
                <a:sym typeface="Symbol" pitchFamily="18" charset="2"/>
              </a:rPr>
              <a:t>	avec:</a:t>
            </a:r>
          </a:p>
          <a:p>
            <a:pPr eaLnBrk="1" hangingPunct="1"/>
            <a:r>
              <a:rPr lang="fr-FR"/>
              <a:t>V</a:t>
            </a:r>
            <a:r>
              <a:rPr lang="fr-FR" baseline="-25000"/>
              <a:t>t</a:t>
            </a:r>
            <a:r>
              <a:rPr lang="fr-FR" baseline="30000"/>
              <a:t>+</a:t>
            </a:r>
            <a:r>
              <a:rPr lang="fr-FR"/>
              <a:t>= V</a:t>
            </a:r>
            <a:r>
              <a:rPr lang="fr-FR" baseline="-25000"/>
              <a:t>t</a:t>
            </a:r>
            <a:r>
              <a:rPr lang="fr-FR">
                <a:sym typeface="Symbol" pitchFamily="18" charset="2"/>
              </a:rPr>
              <a:t>{#}; </a:t>
            </a:r>
            <a:r>
              <a:rPr lang="fr-FR"/>
              <a:t>V</a:t>
            </a:r>
            <a:r>
              <a:rPr lang="fr-FR" baseline="-25000"/>
              <a:t>n</a:t>
            </a:r>
            <a:r>
              <a:rPr lang="fr-FR" baseline="30000"/>
              <a:t>+</a:t>
            </a:r>
            <a:r>
              <a:rPr lang="fr-FR"/>
              <a:t>= V</a:t>
            </a:r>
            <a:r>
              <a:rPr lang="fr-FR" baseline="-25000"/>
              <a:t>n </a:t>
            </a:r>
            <a:r>
              <a:rPr lang="fr-FR">
                <a:sym typeface="Symbol" pitchFamily="18" charset="2"/>
              </a:rPr>
              <a:t>{}; </a:t>
            </a:r>
            <a:r>
              <a:rPr lang="fr-FR"/>
              <a:t>P</a:t>
            </a:r>
            <a:r>
              <a:rPr lang="fr-FR" baseline="30000"/>
              <a:t>+</a:t>
            </a:r>
            <a:r>
              <a:rPr lang="fr-FR"/>
              <a:t>=P </a:t>
            </a:r>
            <a:r>
              <a:rPr lang="fr-FR">
                <a:sym typeface="Symbol" pitchFamily="18" charset="2"/>
              </a:rPr>
              <a:t>{</a:t>
            </a:r>
            <a:r>
              <a:rPr lang="fr-FR">
                <a:sym typeface="Wingdings" pitchFamily="2" charset="2"/>
              </a:rPr>
              <a:t>S#</a:t>
            </a:r>
            <a:r>
              <a:rPr lang="fr-FR">
                <a:sym typeface="Symbol" pitchFamily="18" charset="2"/>
              </a:rPr>
              <a:t>};  super axiome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581400" y="5410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4625" y="3268663"/>
            <a:ext cx="85121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/>
              <a:t>Exemple: si G1=(V</a:t>
            </a:r>
            <a:r>
              <a:rPr lang="fr-FR" baseline="-25000"/>
              <a:t>t</a:t>
            </a:r>
            <a:r>
              <a:rPr lang="fr-FR"/>
              <a:t>, V</a:t>
            </a:r>
            <a:r>
              <a:rPr lang="fr-FR" baseline="-25000"/>
              <a:t>n</a:t>
            </a:r>
            <a:r>
              <a:rPr lang="fr-FR"/>
              <a:t>, P, S) et V</a:t>
            </a:r>
            <a:r>
              <a:rPr lang="fr-FR" baseline="-25000"/>
              <a:t>t</a:t>
            </a:r>
            <a:r>
              <a:rPr lang="fr-FR"/>
              <a:t>={a, b}, V</a:t>
            </a:r>
            <a:r>
              <a:rPr lang="fr-FR" baseline="-25000"/>
              <a:t>n</a:t>
            </a:r>
            <a:r>
              <a:rPr lang="fr-FR"/>
              <a:t>={A, S}, P={S</a:t>
            </a:r>
            <a:r>
              <a:rPr lang="fr-FR">
                <a:sym typeface="Symbol" pitchFamily="18" charset="2"/>
              </a:rPr>
              <a:t>aS|A, Aa|bA}, S axiome alors: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G</a:t>
            </a:r>
            <a:r>
              <a:rPr lang="fr-FR" baseline="30000"/>
              <a:t>+</a:t>
            </a:r>
            <a:r>
              <a:rPr lang="fr-FR"/>
              <a:t>=(V</a:t>
            </a:r>
            <a:r>
              <a:rPr lang="fr-FR" baseline="-25000"/>
              <a:t>t</a:t>
            </a:r>
            <a:r>
              <a:rPr lang="fr-FR" baseline="30000"/>
              <a:t>+</a:t>
            </a:r>
            <a:r>
              <a:rPr lang="fr-FR"/>
              <a:t>, V</a:t>
            </a:r>
            <a:r>
              <a:rPr lang="fr-FR" baseline="-25000"/>
              <a:t>n</a:t>
            </a:r>
            <a:r>
              <a:rPr lang="fr-FR" baseline="30000"/>
              <a:t>+</a:t>
            </a:r>
            <a:r>
              <a:rPr lang="fr-FR"/>
              <a:t>, P</a:t>
            </a:r>
            <a:r>
              <a:rPr lang="fr-FR" baseline="30000"/>
              <a:t>+</a:t>
            </a:r>
            <a:r>
              <a:rPr lang="fr-FR"/>
              <a:t>,</a:t>
            </a:r>
            <a:r>
              <a:rPr lang="fr-FR">
                <a:sym typeface="Symbol" pitchFamily="18" charset="2"/>
              </a:rPr>
              <a:t></a:t>
            </a:r>
            <a:r>
              <a:rPr lang="fr-FR"/>
              <a:t>) avec: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V</a:t>
            </a:r>
            <a:r>
              <a:rPr lang="fr-FR" baseline="-25000"/>
              <a:t>t</a:t>
            </a:r>
            <a:r>
              <a:rPr lang="fr-FR" baseline="30000"/>
              <a:t>+</a:t>
            </a:r>
            <a:r>
              <a:rPr lang="fr-FR"/>
              <a:t>={a, b, #}, 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V</a:t>
            </a:r>
            <a:r>
              <a:rPr lang="fr-FR" baseline="-25000"/>
              <a:t>n</a:t>
            </a:r>
            <a:r>
              <a:rPr lang="fr-FR" baseline="30000"/>
              <a:t>+</a:t>
            </a:r>
            <a:r>
              <a:rPr lang="fr-FR"/>
              <a:t>={</a:t>
            </a:r>
            <a:r>
              <a:rPr lang="fr-FR">
                <a:sym typeface="Symbol" pitchFamily="18" charset="2"/>
              </a:rPr>
              <a:t></a:t>
            </a:r>
            <a:r>
              <a:rPr lang="fr-FR"/>
              <a:t> , A, S}, </a:t>
            </a:r>
          </a:p>
          <a:p>
            <a:pPr eaLnBrk="1" hangingPunct="1">
              <a:spcBef>
                <a:spcPct val="50000"/>
              </a:spcBef>
            </a:pPr>
            <a:r>
              <a:rPr lang="fr-FR"/>
              <a:t>P</a:t>
            </a:r>
            <a:r>
              <a:rPr lang="fr-FR" baseline="30000"/>
              <a:t>+</a:t>
            </a:r>
            <a:r>
              <a:rPr lang="fr-FR"/>
              <a:t>={</a:t>
            </a:r>
            <a:r>
              <a:rPr lang="fr-FR">
                <a:sym typeface="Symbol" pitchFamily="18" charset="2"/>
              </a:rPr>
              <a:t></a:t>
            </a:r>
            <a:r>
              <a:rPr lang="fr-FR"/>
              <a:t> </a:t>
            </a:r>
            <a:r>
              <a:rPr lang="fr-FR">
                <a:sym typeface="Wingdings" pitchFamily="2" charset="2"/>
              </a:rPr>
              <a:t>S#, </a:t>
            </a:r>
            <a:r>
              <a:rPr lang="fr-FR"/>
              <a:t>S</a:t>
            </a:r>
            <a:r>
              <a:rPr lang="fr-FR">
                <a:sym typeface="Symbol" pitchFamily="18" charset="2"/>
              </a:rPr>
              <a:t>aS|A, Aa|bA},  super axiome</a:t>
            </a:r>
          </a:p>
        </p:txBody>
      </p:sp>
    </p:spTree>
    <p:extLst>
      <p:ext uri="{BB962C8B-B14F-4D97-AF65-F5344CB8AC3E}">
        <p14:creationId xmlns:p14="http://schemas.microsoft.com/office/powerpoint/2010/main" val="34148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9388" y="3860800"/>
            <a:ext cx="4897437" cy="2232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L’analyseur LL(1) déterministe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 b="1">
              <a:sym typeface="Symbol" pitchFamily="18" charset="2"/>
            </a:endParaRPr>
          </a:p>
          <a:p>
            <a:pPr eaLnBrk="1" hangingPunct="1"/>
            <a:r>
              <a:rPr lang="fr-FR" b="1" u="sng">
                <a:sym typeface="Symbol" pitchFamily="18" charset="2"/>
              </a:rPr>
              <a:t>Calcul des symboles suivants:</a:t>
            </a:r>
            <a:r>
              <a:rPr lang="fr-FR" b="1">
                <a:sym typeface="Symbol" pitchFamily="18" charset="2"/>
              </a:rPr>
              <a:t> 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>
              <a:sym typeface="Symbol" pitchFamily="18" charset="2"/>
            </a:endParaRPr>
          </a:p>
          <a:p>
            <a:pPr eaLnBrk="1" hangingPunct="1"/>
            <a:r>
              <a:rPr lang="fr-FR">
                <a:sym typeface="Symbol" pitchFamily="18" charset="2"/>
              </a:rPr>
              <a:t>Soit </a:t>
            </a:r>
            <a:r>
              <a:rPr lang="fr-FR" sz="5400" b="1">
                <a:solidFill>
                  <a:srgbClr val="FF0000"/>
                </a:solidFill>
                <a:sym typeface="Symbol" pitchFamily="18" charset="2"/>
              </a:rPr>
              <a:t>une expression  </a:t>
            </a:r>
            <a:r>
              <a:rPr lang="fr-FR">
                <a:sym typeface="Symbol" pitchFamily="18" charset="2"/>
              </a:rPr>
              <a:t>quelconque, </a:t>
            </a:r>
            <a:r>
              <a:rPr lang="fr-FR" b="1">
                <a:solidFill>
                  <a:srgbClr val="FF0000"/>
                </a:solidFill>
                <a:sym typeface="Symbol" pitchFamily="18" charset="2"/>
              </a:rPr>
              <a:t>dans un contexte </a:t>
            </a:r>
            <a:r>
              <a:rPr lang="fr-FR">
                <a:sym typeface="Symbol" pitchFamily="18" charset="2"/>
              </a:rPr>
              <a:t>tel que </a:t>
            </a:r>
            <a:r>
              <a:rPr lang="fr-FR">
                <a:sym typeface="Wingdings" pitchFamily="2" charset="2"/>
              </a:rPr>
              <a:t></a:t>
            </a:r>
            <a:r>
              <a:rPr lang="fr-FR">
                <a:sym typeface="Symbol" pitchFamily="18" charset="2"/>
              </a:rPr>
              <a:t>.</a:t>
            </a:r>
          </a:p>
          <a:p>
            <a:pPr eaLnBrk="1" hangingPunct="1"/>
            <a:r>
              <a:rPr lang="fr-FR">
                <a:sym typeface="Symbol" pitchFamily="18" charset="2"/>
              </a:rPr>
              <a:t> </a:t>
            </a:r>
            <a:r>
              <a:rPr lang="fr-FR" sz="3200">
                <a:sym typeface="Symbol" pitchFamily="18" charset="2"/>
              </a:rPr>
              <a:t>’’</a:t>
            </a:r>
            <a:r>
              <a:rPr lang="fr-FR" baseline="-25000">
                <a:sym typeface="Symbol" pitchFamily="18" charset="2"/>
              </a:rPr>
              <a:t> </a:t>
            </a:r>
            <a:r>
              <a:rPr lang="fr-FR">
                <a:sym typeface="Symbol" pitchFamily="18" charset="2"/>
              </a:rPr>
              <a:t>se calcule récursivement par : 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07975" y="4530725"/>
            <a:ext cx="106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 b="1">
                <a:sym typeface="Symbol" pitchFamily="18" charset="2"/>
              </a:rPr>
              <a:t>’’</a:t>
            </a:r>
            <a:r>
              <a:rPr lang="fr-FR" sz="3200" b="1" baseline="-25000">
                <a:sym typeface="Symbol" pitchFamily="18" charset="2"/>
              </a:rPr>
              <a:t> </a:t>
            </a:r>
            <a:r>
              <a:rPr lang="fr-FR" b="1">
                <a:sym typeface="Symbol" pitchFamily="18" charset="2"/>
              </a:rPr>
              <a:t>=</a:t>
            </a:r>
          </a:p>
        </p:txBody>
      </p:sp>
      <p:sp>
        <p:nvSpPr>
          <p:cNvPr id="28677" name="AutoShape 4"/>
          <p:cNvSpPr>
            <a:spLocks/>
          </p:cNvSpPr>
          <p:nvPr/>
        </p:nvSpPr>
        <p:spPr bwMode="auto">
          <a:xfrm>
            <a:off x="1908175" y="43783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060575" y="4149725"/>
            <a:ext cx="193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ym typeface="Symbol" pitchFamily="18" charset="2"/>
              </a:rPr>
              <a:t>’ si   L()</a:t>
            </a:r>
            <a:r>
              <a:rPr lang="fr-FR" b="1">
                <a:sym typeface="Wingdings" pitchFamily="2" charset="2"/>
              </a:rPr>
              <a:t> </a:t>
            </a:r>
            <a:endParaRPr lang="fr-FR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2060575" y="4911725"/>
            <a:ext cx="2655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b="1">
                <a:sym typeface="Symbol" pitchFamily="18" charset="2"/>
              </a:rPr>
              <a:t>’ ’’  si   L()</a:t>
            </a:r>
            <a:r>
              <a:rPr lang="fr-FR" b="1">
                <a:sym typeface="Wingdings" pitchFamily="2" charset="2"/>
              </a:rPr>
              <a:t> </a:t>
            </a:r>
            <a:endParaRPr lang="fr-FR" b="1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28680" name="Group 9"/>
          <p:cNvGrpSpPr>
            <a:grpSpLocks/>
          </p:cNvGrpSpPr>
          <p:nvPr/>
        </p:nvGrpSpPr>
        <p:grpSpPr bwMode="auto">
          <a:xfrm>
            <a:off x="5486400" y="2819400"/>
            <a:ext cx="3048000" cy="1447800"/>
            <a:chOff x="2928" y="1680"/>
            <a:chExt cx="1680" cy="1536"/>
          </a:xfrm>
        </p:grpSpPr>
        <p:sp>
          <p:nvSpPr>
            <p:cNvPr id="28698" name="AutoShape 10"/>
            <p:cNvSpPr>
              <a:spLocks noChangeArrowheads="1"/>
            </p:cNvSpPr>
            <p:nvPr/>
          </p:nvSpPr>
          <p:spPr bwMode="auto">
            <a:xfrm>
              <a:off x="2928" y="1968"/>
              <a:ext cx="1680" cy="1248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9" name="Text Box 11"/>
            <p:cNvSpPr txBox="1">
              <a:spLocks noChangeArrowheads="1"/>
            </p:cNvSpPr>
            <p:nvPr/>
          </p:nvSpPr>
          <p:spPr bwMode="auto">
            <a:xfrm>
              <a:off x="3648" y="1680"/>
              <a:ext cx="186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ym typeface="Symbol" pitchFamily="18" charset="2"/>
                </a:rPr>
                <a:t></a:t>
              </a:r>
              <a:endParaRPr lang="fr-FR"/>
            </a:p>
          </p:txBody>
        </p:sp>
        <p:sp>
          <p:nvSpPr>
            <p:cNvPr id="28700" name="Line 12"/>
            <p:cNvSpPr>
              <a:spLocks noChangeShapeType="1"/>
            </p:cNvSpPr>
            <p:nvPr/>
          </p:nvSpPr>
          <p:spPr bwMode="auto">
            <a:xfrm>
              <a:off x="3360" y="2544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1" name="Line 13"/>
            <p:cNvSpPr>
              <a:spLocks noChangeShapeType="1"/>
            </p:cNvSpPr>
            <p:nvPr/>
          </p:nvSpPr>
          <p:spPr bwMode="auto">
            <a:xfrm flipV="1">
              <a:off x="3552" y="249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2" name="Line 14"/>
            <p:cNvSpPr>
              <a:spLocks noChangeShapeType="1"/>
            </p:cNvSpPr>
            <p:nvPr/>
          </p:nvSpPr>
          <p:spPr bwMode="auto">
            <a:xfrm>
              <a:off x="3744" y="24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3" name="Line 15"/>
            <p:cNvSpPr>
              <a:spLocks noChangeShapeType="1"/>
            </p:cNvSpPr>
            <p:nvPr/>
          </p:nvSpPr>
          <p:spPr bwMode="auto">
            <a:xfrm flipV="1">
              <a:off x="3984" y="244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04" name="Rectangle 16"/>
            <p:cNvSpPr>
              <a:spLocks noChangeArrowheads="1"/>
            </p:cNvSpPr>
            <p:nvPr/>
          </p:nvSpPr>
          <p:spPr bwMode="auto">
            <a:xfrm>
              <a:off x="3984" y="2209"/>
              <a:ext cx="194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</a:t>
              </a:r>
            </a:p>
          </p:txBody>
        </p:sp>
        <p:sp>
          <p:nvSpPr>
            <p:cNvPr id="28705" name="Rectangle 17"/>
            <p:cNvSpPr>
              <a:spLocks noChangeArrowheads="1"/>
            </p:cNvSpPr>
            <p:nvPr/>
          </p:nvSpPr>
          <p:spPr bwMode="auto">
            <a:xfrm>
              <a:off x="3648" y="2256"/>
              <a:ext cx="20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ym typeface="Symbol" pitchFamily="18" charset="2"/>
                </a:rPr>
                <a:t></a:t>
              </a:r>
            </a:p>
          </p:txBody>
        </p:sp>
        <p:sp>
          <p:nvSpPr>
            <p:cNvPr id="28706" name="Rectangle 18"/>
            <p:cNvSpPr>
              <a:spLocks noChangeArrowheads="1"/>
            </p:cNvSpPr>
            <p:nvPr/>
          </p:nvSpPr>
          <p:spPr bwMode="auto">
            <a:xfrm>
              <a:off x="3264" y="2256"/>
              <a:ext cx="18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</a:t>
              </a:r>
            </a:p>
          </p:txBody>
        </p:sp>
      </p:grpSp>
      <p:grpSp>
        <p:nvGrpSpPr>
          <p:cNvPr id="28681" name="Group 19"/>
          <p:cNvGrpSpPr>
            <a:grpSpLocks/>
          </p:cNvGrpSpPr>
          <p:nvPr/>
        </p:nvGrpSpPr>
        <p:grpSpPr bwMode="auto">
          <a:xfrm>
            <a:off x="5410200" y="4953000"/>
            <a:ext cx="3048000" cy="1371600"/>
            <a:chOff x="2928" y="1680"/>
            <a:chExt cx="1680" cy="1536"/>
          </a:xfrm>
        </p:grpSpPr>
        <p:sp>
          <p:nvSpPr>
            <p:cNvPr id="28689" name="AutoShape 20"/>
            <p:cNvSpPr>
              <a:spLocks noChangeArrowheads="1"/>
            </p:cNvSpPr>
            <p:nvPr/>
          </p:nvSpPr>
          <p:spPr bwMode="auto">
            <a:xfrm>
              <a:off x="2928" y="1968"/>
              <a:ext cx="1680" cy="1248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690" name="Text Box 21"/>
            <p:cNvSpPr txBox="1">
              <a:spLocks noChangeArrowheads="1"/>
            </p:cNvSpPr>
            <p:nvPr/>
          </p:nvSpPr>
          <p:spPr bwMode="auto">
            <a:xfrm>
              <a:off x="3648" y="1680"/>
              <a:ext cx="1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>
                  <a:sym typeface="Symbol" pitchFamily="18" charset="2"/>
                </a:rPr>
                <a:t></a:t>
              </a:r>
              <a:endParaRPr lang="fr-FR"/>
            </a:p>
          </p:txBody>
        </p:sp>
        <p:sp>
          <p:nvSpPr>
            <p:cNvPr id="28691" name="Line 22"/>
            <p:cNvSpPr>
              <a:spLocks noChangeShapeType="1"/>
            </p:cNvSpPr>
            <p:nvPr/>
          </p:nvSpPr>
          <p:spPr bwMode="auto">
            <a:xfrm>
              <a:off x="3360" y="2544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92" name="Line 23"/>
            <p:cNvSpPr>
              <a:spLocks noChangeShapeType="1"/>
            </p:cNvSpPr>
            <p:nvPr/>
          </p:nvSpPr>
          <p:spPr bwMode="auto">
            <a:xfrm flipV="1">
              <a:off x="3552" y="249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93" name="Line 24"/>
            <p:cNvSpPr>
              <a:spLocks noChangeShapeType="1"/>
            </p:cNvSpPr>
            <p:nvPr/>
          </p:nvSpPr>
          <p:spPr bwMode="auto">
            <a:xfrm>
              <a:off x="3744" y="24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 flipV="1">
              <a:off x="3984" y="244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695" name="Rectangle 26"/>
            <p:cNvSpPr>
              <a:spLocks noChangeArrowheads="1"/>
            </p:cNvSpPr>
            <p:nvPr/>
          </p:nvSpPr>
          <p:spPr bwMode="auto">
            <a:xfrm>
              <a:off x="3984" y="2208"/>
              <a:ext cx="19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</a:t>
              </a:r>
            </a:p>
          </p:txBody>
        </p:sp>
        <p:sp>
          <p:nvSpPr>
            <p:cNvPr id="28696" name="Rectangle 27"/>
            <p:cNvSpPr>
              <a:spLocks noChangeArrowheads="1"/>
            </p:cNvSpPr>
            <p:nvPr/>
          </p:nvSpPr>
          <p:spPr bwMode="auto">
            <a:xfrm>
              <a:off x="3648" y="2256"/>
              <a:ext cx="20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ym typeface="Symbol" pitchFamily="18" charset="2"/>
                </a:rPr>
                <a:t></a:t>
              </a:r>
            </a:p>
          </p:txBody>
        </p:sp>
        <p:sp>
          <p:nvSpPr>
            <p:cNvPr id="28697" name="Rectangle 28"/>
            <p:cNvSpPr>
              <a:spLocks noChangeArrowheads="1"/>
            </p:cNvSpPr>
            <p:nvPr/>
          </p:nvSpPr>
          <p:spPr bwMode="auto">
            <a:xfrm>
              <a:off x="3264" y="2256"/>
              <a:ext cx="185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</a:t>
              </a:r>
            </a:p>
          </p:txBody>
        </p:sp>
      </p:grpSp>
      <p:sp>
        <p:nvSpPr>
          <p:cNvPr id="28682" name="Rectangle 29"/>
          <p:cNvSpPr>
            <a:spLocks noChangeArrowheads="1"/>
          </p:cNvSpPr>
          <p:nvPr/>
        </p:nvSpPr>
        <p:spPr bwMode="auto">
          <a:xfrm>
            <a:off x="7391400" y="41148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83" name="Rectangle 30"/>
          <p:cNvSpPr>
            <a:spLocks noChangeArrowheads="1"/>
          </p:cNvSpPr>
          <p:nvPr/>
        </p:nvSpPr>
        <p:spPr bwMode="auto">
          <a:xfrm>
            <a:off x="7543800" y="5943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28684" name="Rectangle 31"/>
          <p:cNvSpPr>
            <a:spLocks noChangeArrowheads="1"/>
          </p:cNvSpPr>
          <p:nvPr/>
        </p:nvSpPr>
        <p:spPr bwMode="auto">
          <a:xfrm>
            <a:off x="8458200" y="61722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8685" name="Rectangle 32"/>
          <p:cNvSpPr>
            <a:spLocks noChangeArrowheads="1"/>
          </p:cNvSpPr>
          <p:nvPr/>
        </p:nvSpPr>
        <p:spPr bwMode="auto">
          <a:xfrm>
            <a:off x="7772400" y="4495800"/>
            <a:ext cx="45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’</a:t>
            </a:r>
          </a:p>
        </p:txBody>
      </p:sp>
      <p:sp>
        <p:nvSpPr>
          <p:cNvPr id="28686" name="Line 33"/>
          <p:cNvSpPr>
            <a:spLocks noChangeShapeType="1"/>
          </p:cNvSpPr>
          <p:nvPr/>
        </p:nvSpPr>
        <p:spPr bwMode="auto">
          <a:xfrm flipH="1" flipV="1">
            <a:off x="75438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687" name="Text Box 34"/>
          <p:cNvSpPr txBox="1">
            <a:spLocks noChangeArrowheads="1"/>
          </p:cNvSpPr>
          <p:nvPr/>
        </p:nvSpPr>
        <p:spPr bwMode="auto">
          <a:xfrm>
            <a:off x="8535988" y="6400800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X’’</a:t>
            </a:r>
          </a:p>
        </p:txBody>
      </p:sp>
      <p:sp>
        <p:nvSpPr>
          <p:cNvPr id="28688" name="Line 35"/>
          <p:cNvSpPr>
            <a:spLocks noChangeShapeType="1"/>
          </p:cNvSpPr>
          <p:nvPr/>
        </p:nvSpPr>
        <p:spPr bwMode="auto">
          <a:xfrm flipH="1" flipV="1">
            <a:off x="8686800" y="632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1"/>
          <p:cNvSpPr>
            <a:spLocks noChangeArrowheads="1"/>
          </p:cNvSpPr>
          <p:nvPr/>
        </p:nvSpPr>
        <p:spPr bwMode="auto">
          <a:xfrm>
            <a:off x="323850" y="3141663"/>
            <a:ext cx="4535488" cy="15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29699" name="Rectangle 41"/>
          <p:cNvSpPr>
            <a:spLocks noChangeArrowheads="1"/>
          </p:cNvSpPr>
          <p:nvPr/>
        </p:nvSpPr>
        <p:spPr bwMode="auto">
          <a:xfrm>
            <a:off x="323850" y="5013325"/>
            <a:ext cx="4343400" cy="15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solidFill>
                <a:schemeClr val="bg1"/>
              </a:solidFill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382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L’analyseur LL(1) déterministe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 b="1">
              <a:sym typeface="Symbol" pitchFamily="18" charset="2"/>
            </a:endParaRPr>
          </a:p>
          <a:p>
            <a:pPr eaLnBrk="1" hangingPunct="1"/>
            <a:r>
              <a:rPr lang="fr-FR" b="1" u="sng">
                <a:sym typeface="Symbol" pitchFamily="18" charset="2"/>
              </a:rPr>
              <a:t>Calcul des symboles suivants:</a:t>
            </a:r>
            <a:r>
              <a:rPr lang="fr-FR" b="1">
                <a:sym typeface="Symbol" pitchFamily="18" charset="2"/>
              </a:rPr>
              <a:t> </a:t>
            </a:r>
            <a:endParaRPr lang="fr-FR">
              <a:sym typeface="Symbol" pitchFamily="18" charset="2"/>
            </a:endParaRPr>
          </a:p>
          <a:p>
            <a:pPr eaLnBrk="1" hangingPunct="1"/>
            <a:r>
              <a:rPr lang="fr-FR">
                <a:sym typeface="Symbol" pitchFamily="18" charset="2"/>
              </a:rPr>
              <a:t>Soit </a:t>
            </a:r>
            <a:r>
              <a:rPr lang="fr-FR" sz="5400" b="1">
                <a:solidFill>
                  <a:srgbClr val="FF0000"/>
                </a:solidFill>
                <a:sym typeface="Symbol" pitchFamily="18" charset="2"/>
              </a:rPr>
              <a:t>une règle  </a:t>
            </a:r>
            <a:r>
              <a:rPr lang="fr-FR">
                <a:sym typeface="Symbol" pitchFamily="18" charset="2"/>
              </a:rPr>
              <a:t>et soit </a:t>
            </a:r>
            <a:r>
              <a:rPr lang="fr-FR" sz="3200">
                <a:sym typeface="Symbol" pitchFamily="18" charset="2"/>
              </a:rPr>
              <a:t>’’</a:t>
            </a:r>
            <a:r>
              <a:rPr lang="fr-FR" baseline="-25000">
                <a:sym typeface="Symbol" pitchFamily="18" charset="2"/>
              </a:rPr>
              <a:t>X</a:t>
            </a:r>
            <a:r>
              <a:rPr lang="fr-FR" baseline="-25000">
                <a:sym typeface="Wingdings" pitchFamily="2" charset="2"/>
              </a:rPr>
              <a:t></a:t>
            </a:r>
            <a:r>
              <a:rPr lang="fr-FR" baseline="-25000">
                <a:sym typeface="Symbol" pitchFamily="18" charset="2"/>
              </a:rPr>
              <a:t></a:t>
            </a:r>
            <a:r>
              <a:rPr lang="fr-FR">
                <a:sym typeface="Symbol" pitchFamily="18" charset="2"/>
              </a:rPr>
              <a:t> les symboles suivants de  dans la règle X</a:t>
            </a:r>
            <a:r>
              <a:rPr lang="fr-FR">
                <a:sym typeface="Wingdings" pitchFamily="2" charset="2"/>
              </a:rPr>
              <a:t></a:t>
            </a:r>
            <a:r>
              <a:rPr lang="fr-FR">
                <a:sym typeface="Symbol" pitchFamily="18" charset="2"/>
              </a:rPr>
              <a:t>. </a:t>
            </a:r>
            <a:r>
              <a:rPr lang="fr-FR" sz="3200">
                <a:sym typeface="Symbol" pitchFamily="18" charset="2"/>
              </a:rPr>
              <a:t>’’</a:t>
            </a:r>
            <a:r>
              <a:rPr lang="fr-FR" baseline="-25000">
                <a:sym typeface="Symbol" pitchFamily="18" charset="2"/>
              </a:rPr>
              <a:t>X</a:t>
            </a:r>
            <a:r>
              <a:rPr lang="fr-FR" baseline="-25000">
                <a:sym typeface="Wingdings" pitchFamily="2" charset="2"/>
              </a:rPr>
              <a:t></a:t>
            </a:r>
            <a:r>
              <a:rPr lang="fr-FR" baseline="-25000">
                <a:sym typeface="Symbol" pitchFamily="18" charset="2"/>
              </a:rPr>
              <a:t></a:t>
            </a:r>
            <a:r>
              <a:rPr lang="fr-FR">
                <a:sym typeface="Symbol" pitchFamily="18" charset="2"/>
              </a:rPr>
              <a:t>  se calcule récursivement selon la règle suivante:</a:t>
            </a:r>
            <a:r>
              <a:rPr lang="fr-FR" sz="2000">
                <a:sym typeface="Symbol" pitchFamily="18" charset="2"/>
              </a:rPr>
              <a:t> 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379413" y="3665538"/>
            <a:ext cx="1644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3200">
                <a:sym typeface="Symbol" pitchFamily="18" charset="2"/>
              </a:rPr>
              <a:t>’’</a:t>
            </a:r>
            <a:r>
              <a:rPr lang="fr-FR" baseline="-25000">
                <a:sym typeface="Symbol" pitchFamily="18" charset="2"/>
              </a:rPr>
              <a:t>X</a:t>
            </a:r>
            <a:r>
              <a:rPr lang="fr-FR" baseline="-25000">
                <a:sym typeface="Wingdings" pitchFamily="2" charset="2"/>
              </a:rPr>
              <a:t></a:t>
            </a:r>
            <a:r>
              <a:rPr lang="fr-FR" baseline="-25000">
                <a:sym typeface="Symbol" pitchFamily="18" charset="2"/>
              </a:rPr>
              <a:t></a:t>
            </a:r>
            <a:r>
              <a:rPr lang="fr-FR">
                <a:sym typeface="Symbol" pitchFamily="18" charset="2"/>
              </a:rPr>
              <a:t> </a:t>
            </a:r>
            <a:r>
              <a:rPr lang="fr-FR" b="1">
                <a:sym typeface="Symbol" pitchFamily="18" charset="2"/>
              </a:rPr>
              <a:t>=</a:t>
            </a:r>
          </a:p>
        </p:txBody>
      </p:sp>
      <p:sp>
        <p:nvSpPr>
          <p:cNvPr id="29702" name="AutoShape 4"/>
          <p:cNvSpPr>
            <a:spLocks/>
          </p:cNvSpPr>
          <p:nvPr/>
        </p:nvSpPr>
        <p:spPr bwMode="auto">
          <a:xfrm>
            <a:off x="1979613" y="35131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132013" y="3284538"/>
            <a:ext cx="1938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’ si   L()</a:t>
            </a:r>
            <a:r>
              <a:rPr lang="fr-FR">
                <a:sym typeface="Wingdings" pitchFamily="2" charset="2"/>
              </a:rPr>
              <a:t> </a:t>
            </a:r>
            <a:endParaRPr lang="fr-FR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32013" y="4046538"/>
            <a:ext cx="2655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’X’’  si </a:t>
            </a:r>
            <a:r>
              <a:rPr lang="fr-FR">
                <a:solidFill>
                  <a:srgbClr val="FF0000"/>
                </a:solidFill>
                <a:sym typeface="Symbol" pitchFamily="18" charset="2"/>
              </a:rPr>
              <a:t> </a:t>
            </a:r>
            <a:r>
              <a:rPr lang="fr-FR">
                <a:sym typeface="Symbol" pitchFamily="18" charset="2"/>
              </a:rPr>
              <a:t> L()</a:t>
            </a:r>
            <a:r>
              <a:rPr lang="fr-FR">
                <a:sym typeface="Wingdings" pitchFamily="2" charset="2"/>
              </a:rPr>
              <a:t> </a:t>
            </a:r>
            <a:endParaRPr lang="fr-FR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5486400" y="2819400"/>
            <a:ext cx="3048000" cy="1447800"/>
            <a:chOff x="2928" y="1680"/>
            <a:chExt cx="1680" cy="1536"/>
          </a:xfrm>
        </p:grpSpPr>
        <p:sp>
          <p:nvSpPr>
            <p:cNvPr id="29728" name="AutoShape 10"/>
            <p:cNvSpPr>
              <a:spLocks noChangeArrowheads="1"/>
            </p:cNvSpPr>
            <p:nvPr/>
          </p:nvSpPr>
          <p:spPr bwMode="auto">
            <a:xfrm>
              <a:off x="2928" y="1968"/>
              <a:ext cx="1680" cy="1248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9" name="Text Box 11"/>
            <p:cNvSpPr txBox="1">
              <a:spLocks noChangeArrowheads="1"/>
            </p:cNvSpPr>
            <p:nvPr/>
          </p:nvSpPr>
          <p:spPr bwMode="auto">
            <a:xfrm>
              <a:off x="3648" y="1680"/>
              <a:ext cx="22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X</a:t>
              </a:r>
            </a:p>
          </p:txBody>
        </p:sp>
        <p:sp>
          <p:nvSpPr>
            <p:cNvPr id="29730" name="Line 12"/>
            <p:cNvSpPr>
              <a:spLocks noChangeShapeType="1"/>
            </p:cNvSpPr>
            <p:nvPr/>
          </p:nvSpPr>
          <p:spPr bwMode="auto">
            <a:xfrm>
              <a:off x="3360" y="2544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31" name="Line 13"/>
            <p:cNvSpPr>
              <a:spLocks noChangeShapeType="1"/>
            </p:cNvSpPr>
            <p:nvPr/>
          </p:nvSpPr>
          <p:spPr bwMode="auto">
            <a:xfrm flipV="1">
              <a:off x="3552" y="249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32" name="Line 14"/>
            <p:cNvSpPr>
              <a:spLocks noChangeShapeType="1"/>
            </p:cNvSpPr>
            <p:nvPr/>
          </p:nvSpPr>
          <p:spPr bwMode="auto">
            <a:xfrm>
              <a:off x="3744" y="24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33" name="Line 15"/>
            <p:cNvSpPr>
              <a:spLocks noChangeShapeType="1"/>
            </p:cNvSpPr>
            <p:nvPr/>
          </p:nvSpPr>
          <p:spPr bwMode="auto">
            <a:xfrm flipV="1">
              <a:off x="3984" y="244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34" name="Rectangle 16"/>
            <p:cNvSpPr>
              <a:spLocks noChangeArrowheads="1"/>
            </p:cNvSpPr>
            <p:nvPr/>
          </p:nvSpPr>
          <p:spPr bwMode="auto">
            <a:xfrm>
              <a:off x="3984" y="2209"/>
              <a:ext cx="194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</a:t>
              </a:r>
            </a:p>
          </p:txBody>
        </p:sp>
        <p:sp>
          <p:nvSpPr>
            <p:cNvPr id="29735" name="Rectangle 17"/>
            <p:cNvSpPr>
              <a:spLocks noChangeArrowheads="1"/>
            </p:cNvSpPr>
            <p:nvPr/>
          </p:nvSpPr>
          <p:spPr bwMode="auto">
            <a:xfrm>
              <a:off x="3648" y="2256"/>
              <a:ext cx="20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ym typeface="Symbol" pitchFamily="18" charset="2"/>
                </a:rPr>
                <a:t></a:t>
              </a:r>
            </a:p>
          </p:txBody>
        </p:sp>
        <p:sp>
          <p:nvSpPr>
            <p:cNvPr id="29736" name="Rectangle 18"/>
            <p:cNvSpPr>
              <a:spLocks noChangeArrowheads="1"/>
            </p:cNvSpPr>
            <p:nvPr/>
          </p:nvSpPr>
          <p:spPr bwMode="auto">
            <a:xfrm>
              <a:off x="3264" y="2256"/>
              <a:ext cx="18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</a:t>
              </a:r>
            </a:p>
          </p:txBody>
        </p:sp>
      </p:grpSp>
      <p:grpSp>
        <p:nvGrpSpPr>
          <p:cNvPr id="29706" name="Group 19"/>
          <p:cNvGrpSpPr>
            <a:grpSpLocks/>
          </p:cNvGrpSpPr>
          <p:nvPr/>
        </p:nvGrpSpPr>
        <p:grpSpPr bwMode="auto">
          <a:xfrm>
            <a:off x="5410200" y="4953000"/>
            <a:ext cx="3048000" cy="1371600"/>
            <a:chOff x="2928" y="1680"/>
            <a:chExt cx="1680" cy="1536"/>
          </a:xfrm>
        </p:grpSpPr>
        <p:sp>
          <p:nvSpPr>
            <p:cNvPr id="29719" name="AutoShape 20"/>
            <p:cNvSpPr>
              <a:spLocks noChangeArrowheads="1"/>
            </p:cNvSpPr>
            <p:nvPr/>
          </p:nvSpPr>
          <p:spPr bwMode="auto">
            <a:xfrm>
              <a:off x="2928" y="1968"/>
              <a:ext cx="1680" cy="1248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720" name="Text Box 21"/>
            <p:cNvSpPr txBox="1">
              <a:spLocks noChangeArrowheads="1"/>
            </p:cNvSpPr>
            <p:nvPr/>
          </p:nvSpPr>
          <p:spPr bwMode="auto">
            <a:xfrm>
              <a:off x="3648" y="1680"/>
              <a:ext cx="22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X</a:t>
              </a:r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>
              <a:off x="3360" y="2544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 flipV="1">
              <a:off x="3552" y="2496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23" name="Line 24"/>
            <p:cNvSpPr>
              <a:spLocks noChangeShapeType="1"/>
            </p:cNvSpPr>
            <p:nvPr/>
          </p:nvSpPr>
          <p:spPr bwMode="auto">
            <a:xfrm>
              <a:off x="3744" y="2496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24" name="Line 25"/>
            <p:cNvSpPr>
              <a:spLocks noChangeShapeType="1"/>
            </p:cNvSpPr>
            <p:nvPr/>
          </p:nvSpPr>
          <p:spPr bwMode="auto">
            <a:xfrm flipV="1">
              <a:off x="3984" y="244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725" name="Rectangle 26"/>
            <p:cNvSpPr>
              <a:spLocks noChangeArrowheads="1"/>
            </p:cNvSpPr>
            <p:nvPr/>
          </p:nvSpPr>
          <p:spPr bwMode="auto">
            <a:xfrm>
              <a:off x="3984" y="2208"/>
              <a:ext cx="194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</a:t>
              </a:r>
            </a:p>
          </p:txBody>
        </p:sp>
        <p:sp>
          <p:nvSpPr>
            <p:cNvPr id="29726" name="Rectangle 27"/>
            <p:cNvSpPr>
              <a:spLocks noChangeArrowheads="1"/>
            </p:cNvSpPr>
            <p:nvPr/>
          </p:nvSpPr>
          <p:spPr bwMode="auto">
            <a:xfrm>
              <a:off x="3648" y="2256"/>
              <a:ext cx="208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b="1">
                  <a:sym typeface="Symbol" pitchFamily="18" charset="2"/>
                </a:rPr>
                <a:t></a:t>
              </a:r>
            </a:p>
          </p:txBody>
        </p:sp>
        <p:sp>
          <p:nvSpPr>
            <p:cNvPr id="29727" name="Rectangle 28"/>
            <p:cNvSpPr>
              <a:spLocks noChangeArrowheads="1"/>
            </p:cNvSpPr>
            <p:nvPr/>
          </p:nvSpPr>
          <p:spPr bwMode="auto">
            <a:xfrm>
              <a:off x="3264" y="2256"/>
              <a:ext cx="185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</a:t>
              </a:r>
            </a:p>
          </p:txBody>
        </p:sp>
      </p:grpSp>
      <p:sp>
        <p:nvSpPr>
          <p:cNvPr id="29707" name="Rectangle 29"/>
          <p:cNvSpPr>
            <a:spLocks noChangeArrowheads="1"/>
          </p:cNvSpPr>
          <p:nvPr/>
        </p:nvSpPr>
        <p:spPr bwMode="auto">
          <a:xfrm>
            <a:off x="7391400" y="41148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08" name="Rectangle 30"/>
          <p:cNvSpPr>
            <a:spLocks noChangeArrowheads="1"/>
          </p:cNvSpPr>
          <p:nvPr/>
        </p:nvSpPr>
        <p:spPr bwMode="auto">
          <a:xfrm>
            <a:off x="7543800" y="5943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29709" name="Rectangle 31"/>
          <p:cNvSpPr>
            <a:spLocks noChangeArrowheads="1"/>
          </p:cNvSpPr>
          <p:nvPr/>
        </p:nvSpPr>
        <p:spPr bwMode="auto">
          <a:xfrm>
            <a:off x="8458200" y="6172200"/>
            <a:ext cx="2286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710" name="Rectangle 32"/>
          <p:cNvSpPr>
            <a:spLocks noChangeArrowheads="1"/>
          </p:cNvSpPr>
          <p:nvPr/>
        </p:nvSpPr>
        <p:spPr bwMode="auto">
          <a:xfrm>
            <a:off x="7772400" y="4495800"/>
            <a:ext cx="45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’</a:t>
            </a:r>
          </a:p>
        </p:txBody>
      </p:sp>
      <p:sp>
        <p:nvSpPr>
          <p:cNvPr id="29711" name="Line 33"/>
          <p:cNvSpPr>
            <a:spLocks noChangeShapeType="1"/>
          </p:cNvSpPr>
          <p:nvPr/>
        </p:nvSpPr>
        <p:spPr bwMode="auto">
          <a:xfrm flipH="1" flipV="1">
            <a:off x="75438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712" name="Text Box 34"/>
          <p:cNvSpPr txBox="1">
            <a:spLocks noChangeArrowheads="1"/>
          </p:cNvSpPr>
          <p:nvPr/>
        </p:nvSpPr>
        <p:spPr bwMode="auto">
          <a:xfrm>
            <a:off x="8535988" y="6400800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X’’</a:t>
            </a:r>
          </a:p>
        </p:txBody>
      </p:sp>
      <p:sp>
        <p:nvSpPr>
          <p:cNvPr id="29713" name="Line 35"/>
          <p:cNvSpPr>
            <a:spLocks noChangeShapeType="1"/>
          </p:cNvSpPr>
          <p:nvPr/>
        </p:nvSpPr>
        <p:spPr bwMode="auto">
          <a:xfrm flipH="1" flipV="1">
            <a:off x="8686800" y="632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714" name="Text Box 36"/>
          <p:cNvSpPr txBox="1">
            <a:spLocks noChangeArrowheads="1"/>
          </p:cNvSpPr>
          <p:nvPr/>
        </p:nvSpPr>
        <p:spPr bwMode="auto">
          <a:xfrm>
            <a:off x="0" y="45085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Et :</a:t>
            </a:r>
          </a:p>
        </p:txBody>
      </p:sp>
      <p:sp>
        <p:nvSpPr>
          <p:cNvPr id="29715" name="Rectangle 37"/>
          <p:cNvSpPr>
            <a:spLocks noChangeArrowheads="1"/>
          </p:cNvSpPr>
          <p:nvPr/>
        </p:nvSpPr>
        <p:spPr bwMode="auto">
          <a:xfrm>
            <a:off x="838200" y="5486400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3200" b="1">
                <a:sym typeface="Symbol" pitchFamily="18" charset="2"/>
              </a:rPr>
              <a:t>’’</a:t>
            </a:r>
            <a:r>
              <a:rPr lang="fr-FR" b="1">
                <a:sym typeface="Symbol" pitchFamily="18" charset="2"/>
              </a:rPr>
              <a:t>=</a:t>
            </a:r>
          </a:p>
        </p:txBody>
      </p:sp>
      <p:sp>
        <p:nvSpPr>
          <p:cNvPr id="29716" name="AutoShape 38"/>
          <p:cNvSpPr>
            <a:spLocks/>
          </p:cNvSpPr>
          <p:nvPr/>
        </p:nvSpPr>
        <p:spPr bwMode="auto">
          <a:xfrm rot="5400000">
            <a:off x="2095500" y="5219700"/>
            <a:ext cx="609600" cy="990600"/>
          </a:xfrm>
          <a:prstGeom prst="rightBracket">
            <a:avLst>
              <a:gd name="adj" fmla="val 81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b="1"/>
          </a:p>
        </p:txBody>
      </p:sp>
      <p:sp>
        <p:nvSpPr>
          <p:cNvPr id="29717" name="Rectangle 39"/>
          <p:cNvSpPr>
            <a:spLocks noChangeArrowheads="1"/>
          </p:cNvSpPr>
          <p:nvPr/>
        </p:nvSpPr>
        <p:spPr bwMode="auto">
          <a:xfrm>
            <a:off x="1981200" y="6096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b="1" baseline="-25000">
                <a:sym typeface="Symbol" pitchFamily="18" charset="2"/>
              </a:rPr>
              <a:t>X</a:t>
            </a:r>
            <a:r>
              <a:rPr lang="fr-FR" b="1" baseline="-25000">
                <a:sym typeface="Wingdings" pitchFamily="2" charset="2"/>
              </a:rPr>
              <a:t></a:t>
            </a:r>
            <a:r>
              <a:rPr lang="fr-FR" b="1" baseline="-25000">
                <a:sym typeface="Symbol" pitchFamily="18" charset="2"/>
              </a:rPr>
              <a:t></a:t>
            </a:r>
          </a:p>
        </p:txBody>
      </p:sp>
      <p:sp>
        <p:nvSpPr>
          <p:cNvPr id="29718" name="Rectangle 40"/>
          <p:cNvSpPr>
            <a:spLocks noChangeArrowheads="1"/>
          </p:cNvSpPr>
          <p:nvPr/>
        </p:nvSpPr>
        <p:spPr bwMode="auto">
          <a:xfrm>
            <a:off x="2971800" y="5334000"/>
            <a:ext cx="1395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3200">
                <a:sym typeface="Symbol" pitchFamily="18" charset="2"/>
              </a:rPr>
              <a:t>’’</a:t>
            </a:r>
            <a:r>
              <a:rPr lang="fr-FR" baseline="-25000">
                <a:sym typeface="Symbol" pitchFamily="18" charset="2"/>
              </a:rPr>
              <a:t>X</a:t>
            </a:r>
            <a:r>
              <a:rPr lang="fr-FR" b="1" baseline="-25000">
                <a:sym typeface="Wingdings" pitchFamily="2" charset="2"/>
              </a:rPr>
              <a:t></a:t>
            </a:r>
            <a:r>
              <a:rPr lang="fr-FR" b="1" baseline="-25000">
                <a:sym typeface="Symbol" pitchFamily="18" charset="2"/>
              </a:rPr>
              <a:t></a:t>
            </a:r>
          </a:p>
        </p:txBody>
      </p:sp>
    </p:spTree>
    <p:extLst>
      <p:ext uri="{BB962C8B-B14F-4D97-AF65-F5344CB8AC3E}">
        <p14:creationId xmlns:p14="http://schemas.microsoft.com/office/powerpoint/2010/main" val="16163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6264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3600" b="1" u="sng"/>
              <a:t>L’analyseur LL(1) déterministe</a:t>
            </a:r>
            <a:endParaRPr lang="fr-FR" sz="3600">
              <a:sym typeface="Symbol" pitchFamily="18" charset="2"/>
            </a:endParaRPr>
          </a:p>
          <a:p>
            <a:pPr eaLnBrk="1" hangingPunct="1"/>
            <a:endParaRPr lang="fr-FR" sz="3600"/>
          </a:p>
          <a:p>
            <a:pPr eaLnBrk="1" hangingPunct="1"/>
            <a:r>
              <a:rPr lang="fr-FR" sz="3600" b="1" u="sng">
                <a:sym typeface="Symbol" pitchFamily="18" charset="2"/>
              </a:rPr>
              <a:t>Exemple de </a:t>
            </a:r>
            <a:r>
              <a:rPr lang="fr-FR" sz="3600" b="1" u="sng"/>
              <a:t>calcul de </a:t>
            </a:r>
            <a:r>
              <a:rPr lang="fr-FR" sz="3600" b="1" u="sng">
                <a:sym typeface="Symbol" pitchFamily="18" charset="2"/>
              </a:rPr>
              <a:t>’’</a:t>
            </a:r>
            <a:r>
              <a:rPr lang="fr-FR" sz="3600">
                <a:sym typeface="Symbol" pitchFamily="18" charset="2"/>
              </a:rPr>
              <a:t> </a:t>
            </a:r>
          </a:p>
          <a:p>
            <a:pPr eaLnBrk="1" hangingPunct="1"/>
            <a:r>
              <a:rPr lang="fr-FR" sz="3600">
                <a:sym typeface="Symbol" pitchFamily="18" charset="2"/>
              </a:rPr>
              <a:t></a:t>
            </a:r>
            <a:r>
              <a:rPr lang="fr-FR" sz="3600">
                <a:sym typeface="Wingdings" pitchFamily="2" charset="2"/>
              </a:rPr>
              <a:t>S#</a:t>
            </a:r>
            <a:endParaRPr lang="fr-FR" sz="3600">
              <a:sym typeface="Symbol" pitchFamily="18" charset="2"/>
            </a:endParaRPr>
          </a:p>
          <a:p>
            <a:pPr eaLnBrk="1" hangingPunct="1"/>
            <a:r>
              <a:rPr lang="fr-FR" sz="5400">
                <a:solidFill>
                  <a:schemeClr val="bg1"/>
                </a:solidFill>
                <a:sym typeface="Symbol" pitchFamily="18" charset="2"/>
              </a:rPr>
              <a:t>P={S</a:t>
            </a:r>
            <a:r>
              <a:rPr lang="fr-FR" sz="5400">
                <a:solidFill>
                  <a:schemeClr val="bg1"/>
                </a:solidFill>
                <a:sym typeface="Wingdings" pitchFamily="2" charset="2"/>
              </a:rPr>
              <a:t>Ad|</a:t>
            </a:r>
            <a:r>
              <a:rPr lang="fr-FR" sz="5400" b="1">
                <a:solidFill>
                  <a:schemeClr val="bg1"/>
                </a:solidFill>
                <a:sym typeface="Wingdings" pitchFamily="2" charset="2"/>
              </a:rPr>
              <a:t>Bf*</a:t>
            </a:r>
            <a:r>
              <a:rPr lang="fr-FR" sz="5400">
                <a:solidFill>
                  <a:schemeClr val="bg1"/>
                </a:solidFill>
                <a:sym typeface="Wingdings" pitchFamily="2" charset="2"/>
              </a:rPr>
              <a:t>, AaA|e, B</a:t>
            </a:r>
            <a:r>
              <a:rPr lang="fr-FR" sz="5400" b="1">
                <a:solidFill>
                  <a:srgbClr val="FF0000"/>
                </a:solidFill>
                <a:sym typeface="Symbol" pitchFamily="18" charset="2"/>
              </a:rPr>
              <a:t>   </a:t>
            </a:r>
            <a:r>
              <a:rPr lang="fr-FR" sz="5400">
                <a:solidFill>
                  <a:schemeClr val="bg1"/>
                </a:solidFill>
                <a:sym typeface="Symbol" pitchFamily="18" charset="2"/>
              </a:rPr>
              <a:t>|b</a:t>
            </a:r>
            <a:r>
              <a:rPr lang="fr-FR" sz="5400" b="1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fr-FR" sz="5400">
                <a:solidFill>
                  <a:schemeClr val="bg1"/>
                </a:solidFill>
                <a:sym typeface="Symbol" pitchFamily="18" charset="2"/>
              </a:rPr>
              <a:t>c}, </a:t>
            </a:r>
          </a:p>
          <a:p>
            <a:pPr eaLnBrk="1" hangingPunct="1"/>
            <a:r>
              <a:rPr lang="fr-FR" sz="5400">
                <a:sym typeface="Symbol" pitchFamily="18" charset="2"/>
              </a:rPr>
              <a:t>S: </a:t>
            </a:r>
            <a:r>
              <a:rPr lang="fr-FR" sz="3600">
                <a:sym typeface="Symbol" pitchFamily="18" charset="2"/>
              </a:rPr>
              <a:t>axiome</a:t>
            </a:r>
          </a:p>
        </p:txBody>
      </p:sp>
    </p:spTree>
    <p:extLst>
      <p:ext uri="{BB962C8B-B14F-4D97-AF65-F5344CB8AC3E}">
        <p14:creationId xmlns:p14="http://schemas.microsoft.com/office/powerpoint/2010/main" val="2442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0"/>
            <a:ext cx="8382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L’analyseur LL(1) déterministe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 b="1">
              <a:sym typeface="Symbol" pitchFamily="18" charset="2"/>
            </a:endParaRPr>
          </a:p>
          <a:p>
            <a:pPr eaLnBrk="1" hangingPunct="1"/>
            <a:r>
              <a:rPr lang="fr-FR" b="1" u="sng">
                <a:sym typeface="Symbol" pitchFamily="18" charset="2"/>
              </a:rPr>
              <a:t>Ensemble directeur d’une expression:</a:t>
            </a:r>
            <a:r>
              <a:rPr lang="fr-FR" b="1">
                <a:sym typeface="Symbol" pitchFamily="18" charset="2"/>
              </a:rPr>
              <a:t> </a:t>
            </a:r>
            <a:endParaRPr lang="fr-FR">
              <a:sym typeface="Symbol" pitchFamily="18" charset="2"/>
            </a:endParaRPr>
          </a:p>
          <a:p>
            <a:pPr eaLnBrk="1" hangingPunct="1"/>
            <a:endParaRPr lang="fr-FR">
              <a:sym typeface="Symbol" pitchFamily="18" charset="2"/>
            </a:endParaRPr>
          </a:p>
          <a:p>
            <a:pPr eaLnBrk="1" hangingPunct="1"/>
            <a:r>
              <a:rPr lang="fr-FR">
                <a:sym typeface="Symbol" pitchFamily="18" charset="2"/>
              </a:rPr>
              <a:t>Soit une expression de choix =</a:t>
            </a:r>
            <a:r>
              <a:rPr lang="fr-FR" baseline="-25000">
                <a:sym typeface="Symbol" pitchFamily="18" charset="2"/>
              </a:rPr>
              <a:t>1</a:t>
            </a:r>
            <a:r>
              <a:rPr lang="fr-FR">
                <a:sym typeface="Symbol" pitchFamily="18" charset="2"/>
              </a:rPr>
              <a:t> | </a:t>
            </a:r>
            <a:r>
              <a:rPr lang="fr-FR" baseline="-25000">
                <a:sym typeface="Symbol" pitchFamily="18" charset="2"/>
              </a:rPr>
              <a:t>2</a:t>
            </a:r>
            <a:r>
              <a:rPr lang="fr-FR">
                <a:sym typeface="Symbol" pitchFamily="18" charset="2"/>
              </a:rPr>
              <a:t>  | …| </a:t>
            </a:r>
            <a:r>
              <a:rPr lang="fr-FR" baseline="-25000">
                <a:sym typeface="Symbol" pitchFamily="18" charset="2"/>
              </a:rPr>
              <a:t>n</a:t>
            </a:r>
            <a:r>
              <a:rPr lang="fr-FR">
                <a:sym typeface="Symbol" pitchFamily="18" charset="2"/>
              </a:rPr>
              <a:t> . L’ensemble directeur de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 dans le contexte   est l’ensemble des symboles qui caractérisent les dérivations de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  dans  .</a:t>
            </a:r>
          </a:p>
          <a:p>
            <a:pPr eaLnBrk="1" hangingPunct="1"/>
            <a:endParaRPr lang="fr-FR">
              <a:sym typeface="Symbol" pitchFamily="18" charset="2"/>
            </a:endParaRPr>
          </a:p>
          <a:p>
            <a:pPr eaLnBrk="1" hangingPunct="1"/>
            <a:r>
              <a:rPr lang="fr-FR">
                <a:sym typeface="Symbol" pitchFamily="18" charset="2"/>
              </a:rPr>
              <a:t>Notation D(,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 )</a:t>
            </a:r>
          </a:p>
          <a:p>
            <a:pPr eaLnBrk="1" hangingPunct="1"/>
            <a:endParaRPr lang="fr-FR">
              <a:sym typeface="Symbol" pitchFamily="18" charset="2"/>
            </a:endParaRPr>
          </a:p>
          <a:p>
            <a:pPr eaLnBrk="1" hangingPunct="1"/>
            <a:r>
              <a:rPr lang="fr-FR">
                <a:sym typeface="Symbol" pitchFamily="18" charset="2"/>
              </a:rPr>
              <a:t>Il est donné par :</a:t>
            </a:r>
          </a:p>
          <a:p>
            <a:pPr eaLnBrk="1" hangingPunct="1"/>
            <a:endParaRPr lang="fr-FR">
              <a:sym typeface="Symbol" pitchFamily="18" charset="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86000" y="50530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>
                <a:sym typeface="Symbol" pitchFamily="18" charset="2"/>
              </a:rPr>
              <a:t>D(,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 )    </a:t>
            </a:r>
            <a:r>
              <a:rPr lang="fr-FR" b="1">
                <a:sym typeface="Symbol" pitchFamily="18" charset="2"/>
              </a:rPr>
              <a:t>=</a:t>
            </a:r>
          </a:p>
        </p:txBody>
      </p:sp>
      <p:sp>
        <p:nvSpPr>
          <p:cNvPr id="31748" name="AutoShape 4"/>
          <p:cNvSpPr>
            <a:spLocks/>
          </p:cNvSpPr>
          <p:nvPr/>
        </p:nvSpPr>
        <p:spPr bwMode="auto">
          <a:xfrm>
            <a:off x="4191000" y="4800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4427538" y="4508500"/>
            <a:ext cx="1724025" cy="457200"/>
            <a:chOff x="2736" y="2640"/>
            <a:chExt cx="1086" cy="288"/>
          </a:xfrm>
        </p:grpSpPr>
        <p:sp>
          <p:nvSpPr>
            <p:cNvPr id="31753" name="Rectangle 6"/>
            <p:cNvSpPr>
              <a:spLocks noChangeArrowheads="1"/>
            </p:cNvSpPr>
            <p:nvPr/>
          </p:nvSpPr>
          <p:spPr bwMode="auto">
            <a:xfrm>
              <a:off x="2736" y="2640"/>
              <a:ext cx="10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</a:t>
              </a:r>
              <a:r>
                <a:rPr lang="fr-FR" baseline="-25000">
                  <a:sym typeface="Symbol" pitchFamily="18" charset="2"/>
                </a:rPr>
                <a:t>i</a:t>
              </a:r>
              <a:r>
                <a:rPr lang="fr-FR">
                  <a:sym typeface="Symbol" pitchFamily="18" charset="2"/>
                </a:rPr>
                <a:t>’ si </a:t>
              </a:r>
              <a:r>
                <a:rPr lang="fr-FR" baseline="-25000">
                  <a:sym typeface="Symbol" pitchFamily="18" charset="2"/>
                </a:rPr>
                <a:t>i</a:t>
              </a:r>
              <a:r>
                <a:rPr lang="fr-FR">
                  <a:sym typeface="Symbol" pitchFamily="18" charset="2"/>
                </a:rPr>
                <a:t> </a:t>
              </a:r>
              <a:r>
                <a:rPr lang="fr-FR">
                  <a:sym typeface="Wingdings" pitchFamily="2" charset="2"/>
                </a:rPr>
                <a:t> </a:t>
              </a:r>
              <a:r>
                <a:rPr lang="fr-FR">
                  <a:solidFill>
                    <a:srgbClr val="FF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31754" name="Line 7"/>
            <p:cNvSpPr>
              <a:spLocks noChangeShapeType="1"/>
            </p:cNvSpPr>
            <p:nvPr/>
          </p:nvSpPr>
          <p:spPr bwMode="auto">
            <a:xfrm flipH="1">
              <a:off x="3504" y="273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4343400" y="53340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’ 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’’  si 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Wingdings" pitchFamily="2" charset="2"/>
              </a:rPr>
              <a:t> </a:t>
            </a:r>
            <a:r>
              <a:rPr lang="fr-FR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36525" y="6054725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/>
              <a:t>Remarque :</a:t>
            </a:r>
            <a:r>
              <a:rPr lang="fr-FR"/>
              <a:t> </a:t>
            </a:r>
            <a:r>
              <a:rPr lang="fr-FR">
                <a:sym typeface="Symbol" pitchFamily="18" charset="2"/>
              </a:rPr>
              <a:t></a:t>
            </a:r>
            <a:r>
              <a:rPr lang="fr-FR" baseline="-25000">
                <a:sym typeface="Symbol" pitchFamily="18" charset="2"/>
              </a:rPr>
              <a:t>i</a:t>
            </a:r>
            <a:r>
              <a:rPr lang="fr-FR">
                <a:sym typeface="Symbol" pitchFamily="18" charset="2"/>
              </a:rPr>
              <a:t>’’ = ’’</a:t>
            </a:r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5508625" y="4508500"/>
            <a:ext cx="142875" cy="433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9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318" y="893911"/>
            <a:ext cx="211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chaque règle: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1238" y="1562889"/>
            <a:ext cx="1736373" cy="707886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fr-FR" sz="4000" dirty="0" smtClean="0"/>
              <a:t>R  </a:t>
            </a:r>
            <a:r>
              <a:rPr lang="fr-FR" sz="4000" dirty="0" smtClean="0">
                <a:sym typeface="Wingdings" pitchFamily="2" charset="2"/>
              </a:rPr>
              <a:t> </a:t>
            </a:r>
            <a:r>
              <a:rPr lang="fr-FR" sz="4000" dirty="0" smtClean="0">
                <a:sym typeface="Symbol"/>
              </a:rPr>
              <a:t></a:t>
            </a:r>
            <a:endParaRPr lang="fr-FR" sz="40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0" y="2622103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associe une procédure de la forme: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5496" y="3368877"/>
            <a:ext cx="3285742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4000" dirty="0" err="1" smtClean="0"/>
              <a:t>void</a:t>
            </a:r>
            <a:r>
              <a:rPr lang="fr-FR" sz="4000" dirty="0" smtClean="0"/>
              <a:t> R</a:t>
            </a:r>
            <a:r>
              <a:rPr lang="fr-FR" sz="4000" dirty="0" smtClean="0"/>
              <a:t>(){</a:t>
            </a:r>
            <a:endParaRPr lang="fr-FR" sz="4000" dirty="0"/>
          </a:p>
          <a:p>
            <a:r>
              <a:rPr lang="fr-FR" sz="4000" dirty="0" smtClean="0"/>
              <a:t>	T(</a:t>
            </a:r>
            <a:r>
              <a:rPr lang="fr-FR" sz="4000" dirty="0" smtClean="0">
                <a:sym typeface="Symbol"/>
              </a:rPr>
              <a:t>);</a:t>
            </a:r>
            <a:endParaRPr lang="fr-FR" sz="4000" dirty="0"/>
          </a:p>
          <a:p>
            <a:r>
              <a:rPr lang="fr-FR" sz="4000" dirty="0" smtClean="0"/>
              <a:t>}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450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7148" y="2348880"/>
            <a:ext cx="7341240" cy="156966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 smtClean="0"/>
              <a:t>Traduction de la partie droite</a:t>
            </a:r>
          </a:p>
          <a:p>
            <a:pPr algn="ctr"/>
            <a:r>
              <a:rPr lang="fr-FR" sz="4800" dirty="0" smtClean="0"/>
              <a:t>D’une règle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graphicFrame>
        <p:nvGraphicFramePr>
          <p:cNvPr id="9" name="Group 433"/>
          <p:cNvGraphicFramePr>
            <a:graphicFrameLocks noGrp="1"/>
          </p:cNvGraphicFramePr>
          <p:nvPr/>
        </p:nvGraphicFramePr>
        <p:xfrm>
          <a:off x="500000" y="836712"/>
          <a:ext cx="8644000" cy="5421570"/>
        </p:xfrm>
        <a:graphic>
          <a:graphicData uri="http://schemas.openxmlformats.org/drawingml/2006/table">
            <a:tbl>
              <a:tblPr/>
              <a:tblGrid>
                <a:gridCol w="1331640"/>
                <a:gridCol w="7312360"/>
              </a:tblGrid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Traitement associé a 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 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V</a:t>
                      </a:r>
                      <a:r>
                        <a:rPr kumimoji="0" lang="fr-F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a_TOKEN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if  (SymCour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.CLS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==</a:t>
                      </a:r>
                      <a:r>
                        <a:rPr kumimoji="0" lang="fr-FR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a_TOKEN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 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SymboleSuivant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else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ERREUR(CODE_ERR) 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</a:t>
                      </a: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V</a:t>
                      </a:r>
                      <a:r>
                        <a:rPr kumimoji="0" lang="fr-FR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A();  // appel de la procédure associée à la règle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  //instruction vide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l-GR" sz="2000" dirty="0" smtClean="0">
                          <a:latin typeface="Sylfaen"/>
                          <a:sym typeface="Symbol" pitchFamily="18" charset="2"/>
                        </a:rPr>
                        <a:t>ζ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;  </a:t>
                      </a:r>
                      <a:r>
                        <a:rPr lang="el-GR" sz="2000" dirty="0" smtClean="0">
                          <a:latin typeface="Sylfaen"/>
                          <a:sym typeface="Symbol" pitchFamily="18" charset="2"/>
                        </a:rPr>
                        <a:t>ζ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|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Switch (SymCour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.CLS) </a:t>
                      </a:r>
                      <a:r>
                        <a:rPr kumimoji="0" lang="fr-FR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{ 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  case  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D(</a:t>
                      </a:r>
                      <a:r>
                        <a:rPr kumimoji="0" lang="fr-FR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|</a:t>
                      </a:r>
                      <a:r>
                        <a:rPr kumimoji="0" lang="fr-FR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, </a:t>
                      </a:r>
                      <a:r>
                        <a:rPr kumimoji="0" lang="fr-FR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:  </a:t>
                      </a:r>
                      <a:r>
                        <a:rPr lang="el-GR" sz="2000" dirty="0" smtClean="0">
                          <a:latin typeface="Sylfaen"/>
                          <a:sym typeface="Symbol" pitchFamily="18" charset="2"/>
                        </a:rPr>
                        <a:t>ζ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;  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   case </a:t>
                      </a:r>
                      <a:r>
                        <a:rPr kumimoji="0" lang="fr-FR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D(1| 2, 2)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:  </a:t>
                      </a:r>
                      <a:r>
                        <a:rPr lang="el-GR" sz="2000" dirty="0" smtClean="0">
                          <a:latin typeface="Sylfaen"/>
                          <a:sym typeface="Symbol" pitchFamily="18" charset="2"/>
                        </a:rPr>
                        <a:t>ζ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</a:t>
                      </a:r>
                      <a:r>
                        <a:rPr kumimoji="0" lang="fr-F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;      break;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      default ERREUR(CODE_ERR)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*</a:t>
                      </a:r>
                      <a:endParaRPr kumimoji="0" lang="fr-F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while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(</a:t>
                      </a:r>
                      <a:r>
                        <a:rPr kumimoji="0" lang="fr-F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SymCour.CLS  in  ’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  ) { </a:t>
                      </a:r>
                      <a:r>
                        <a:rPr lang="el-GR" sz="2000" dirty="0" smtClean="0">
                          <a:latin typeface="Sylfaen"/>
                          <a:sym typeface="Symbol" pitchFamily="18" charset="2"/>
                        </a:rPr>
                        <a:t>ζ</a:t>
                      </a: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;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051050" y="5805488"/>
            <a:ext cx="44656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51050" y="3573463"/>
            <a:ext cx="4464050" cy="20875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51050" y="1196975"/>
            <a:ext cx="4464050" cy="21605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122488" y="692150"/>
            <a:ext cx="43211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solidFill>
                  <a:srgbClr val="000000"/>
                </a:solidFill>
                <a:latin typeface="Arial" charset="0"/>
                <a:cs typeface="Arial" charset="0"/>
              </a:rPr>
              <a:t>Texte (langage source)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68538" y="1341438"/>
            <a:ext cx="4032250" cy="5032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lexical (scanner)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68538" y="19891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Analyseur syntaxique (</a:t>
            </a:r>
            <a:r>
              <a:rPr lang="fr-FR" sz="2000" b="1" dirty="0" err="1">
                <a:latin typeface="Arial" charset="0"/>
                <a:cs typeface="Arial" charset="0"/>
              </a:rPr>
              <a:t>parser</a:t>
            </a:r>
            <a:r>
              <a:rPr lang="fr-FR" sz="2000" b="1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68538" y="270827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Analyseur sémantique 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68538" y="371633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Générateur de code intermédiaire</a:t>
            </a:r>
          </a:p>
          <a:p>
            <a:pPr algn="ctr"/>
            <a:r>
              <a:rPr lang="fr-FR" sz="2000" b="1" dirty="0">
                <a:latin typeface="Arial" charset="0"/>
                <a:cs typeface="Arial" charset="0"/>
              </a:rPr>
              <a:t>(pseudo-code)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68538" y="4365625"/>
            <a:ext cx="40322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Optimisateur de code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68538" y="4941888"/>
            <a:ext cx="403225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Générateur de code objet </a:t>
            </a:r>
          </a:p>
        </p:txBody>
      </p:sp>
      <p:cxnSp>
        <p:nvCxnSpPr>
          <p:cNvPr id="21" name="AutoShape 21"/>
          <p:cNvCxnSpPr>
            <a:cxnSpLocks noChangeShapeType="1"/>
            <a:stCxn id="13" idx="2"/>
            <a:endCxn id="12" idx="0"/>
          </p:cNvCxnSpPr>
          <p:nvPr/>
        </p:nvCxnSpPr>
        <p:spPr bwMode="auto">
          <a:xfrm>
            <a:off x="4283075" y="3370263"/>
            <a:ext cx="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2"/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4283075" y="1052513"/>
            <a:ext cx="1588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3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4284663" y="184467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4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4284663" y="249237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5"/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4284663" y="4219575"/>
            <a:ext cx="0" cy="146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6"/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4284663" y="4868863"/>
            <a:ext cx="0" cy="7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51050" y="5805488"/>
            <a:ext cx="446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>
                <a:solidFill>
                  <a:srgbClr val="000000"/>
                </a:solidFill>
                <a:latin typeface="Arial" charset="0"/>
                <a:cs typeface="Arial" charset="0"/>
              </a:rPr>
              <a:t>Code cible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7237413" y="4797425"/>
            <a:ext cx="1798637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 la Table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des symboles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7380288" y="1557338"/>
            <a:ext cx="165576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latin typeface="Arial" charset="0"/>
                <a:cs typeface="Arial" charset="0"/>
              </a:rPr>
              <a:t>Gestionnaire </a:t>
            </a:r>
          </a:p>
          <a:p>
            <a:pPr algn="ctr"/>
            <a:r>
              <a:rPr lang="fr-FR" sz="2000" b="1">
                <a:latin typeface="Arial" charset="0"/>
                <a:cs typeface="Arial" charset="0"/>
              </a:rPr>
              <a:t>d’erreurs</a:t>
            </a:r>
          </a:p>
        </p:txBody>
      </p:sp>
      <p:cxnSp>
        <p:nvCxnSpPr>
          <p:cNvPr id="30" name="AutoShape 32"/>
          <p:cNvCxnSpPr>
            <a:cxnSpLocks noChangeShapeType="1"/>
            <a:stCxn id="15" idx="3"/>
            <a:endCxn id="28" idx="1"/>
          </p:cNvCxnSpPr>
          <p:nvPr/>
        </p:nvCxnSpPr>
        <p:spPr bwMode="auto">
          <a:xfrm>
            <a:off x="6300788" y="1593850"/>
            <a:ext cx="936625" cy="370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3"/>
          <p:cNvCxnSpPr>
            <a:cxnSpLocks noChangeShapeType="1"/>
            <a:stCxn id="16" idx="3"/>
            <a:endCxn id="28" idx="1"/>
          </p:cNvCxnSpPr>
          <p:nvPr/>
        </p:nvCxnSpPr>
        <p:spPr bwMode="auto">
          <a:xfrm>
            <a:off x="6300788" y="2241550"/>
            <a:ext cx="936625" cy="306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4"/>
          <p:cNvCxnSpPr>
            <a:cxnSpLocks noChangeShapeType="1"/>
            <a:stCxn id="17" idx="3"/>
            <a:endCxn id="28" idx="1"/>
          </p:cNvCxnSpPr>
          <p:nvPr/>
        </p:nvCxnSpPr>
        <p:spPr bwMode="auto">
          <a:xfrm>
            <a:off x="6300788" y="2960688"/>
            <a:ext cx="936625" cy="2341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5"/>
          <p:cNvCxnSpPr>
            <a:cxnSpLocks noChangeShapeType="1"/>
            <a:stCxn id="18" idx="3"/>
            <a:endCxn id="28" idx="1"/>
          </p:cNvCxnSpPr>
          <p:nvPr/>
        </p:nvCxnSpPr>
        <p:spPr bwMode="auto">
          <a:xfrm>
            <a:off x="6300788" y="3968750"/>
            <a:ext cx="936625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6"/>
          <p:cNvCxnSpPr>
            <a:cxnSpLocks noChangeShapeType="1"/>
            <a:stCxn id="19" idx="3"/>
            <a:endCxn id="28" idx="1"/>
          </p:cNvCxnSpPr>
          <p:nvPr/>
        </p:nvCxnSpPr>
        <p:spPr bwMode="auto">
          <a:xfrm>
            <a:off x="6300788" y="4618038"/>
            <a:ext cx="936625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7"/>
          <p:cNvCxnSpPr>
            <a:cxnSpLocks noChangeShapeType="1"/>
            <a:stCxn id="20" idx="3"/>
            <a:endCxn id="28" idx="1"/>
          </p:cNvCxnSpPr>
          <p:nvPr/>
        </p:nvCxnSpPr>
        <p:spPr bwMode="auto">
          <a:xfrm>
            <a:off x="6300788" y="5194300"/>
            <a:ext cx="936625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9"/>
          <p:cNvCxnSpPr>
            <a:cxnSpLocks noChangeShapeType="1"/>
            <a:stCxn id="15" idx="3"/>
            <a:endCxn id="29" idx="1"/>
          </p:cNvCxnSpPr>
          <p:nvPr/>
        </p:nvCxnSpPr>
        <p:spPr bwMode="auto">
          <a:xfrm>
            <a:off x="6300788" y="1593850"/>
            <a:ext cx="107950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40"/>
          <p:cNvCxnSpPr>
            <a:cxnSpLocks noChangeShapeType="1"/>
            <a:stCxn id="16" idx="3"/>
            <a:endCxn id="29" idx="1"/>
          </p:cNvCxnSpPr>
          <p:nvPr/>
        </p:nvCxnSpPr>
        <p:spPr bwMode="auto">
          <a:xfrm flipV="1">
            <a:off x="6300788" y="1881188"/>
            <a:ext cx="10795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41"/>
          <p:cNvCxnSpPr>
            <a:cxnSpLocks noChangeShapeType="1"/>
            <a:stCxn id="17" idx="3"/>
            <a:endCxn id="29" idx="1"/>
          </p:cNvCxnSpPr>
          <p:nvPr/>
        </p:nvCxnSpPr>
        <p:spPr bwMode="auto">
          <a:xfrm flipV="1">
            <a:off x="6300788" y="1881188"/>
            <a:ext cx="1079500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42"/>
          <p:cNvCxnSpPr>
            <a:cxnSpLocks noChangeShapeType="1"/>
            <a:stCxn id="18" idx="3"/>
            <a:endCxn id="29" idx="1"/>
          </p:cNvCxnSpPr>
          <p:nvPr/>
        </p:nvCxnSpPr>
        <p:spPr bwMode="auto">
          <a:xfrm flipV="1">
            <a:off x="6300788" y="1881188"/>
            <a:ext cx="1079500" cy="2087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43"/>
          <p:cNvCxnSpPr>
            <a:cxnSpLocks noChangeShapeType="1"/>
            <a:stCxn id="19" idx="3"/>
            <a:endCxn id="29" idx="1"/>
          </p:cNvCxnSpPr>
          <p:nvPr/>
        </p:nvCxnSpPr>
        <p:spPr bwMode="auto">
          <a:xfrm flipV="1">
            <a:off x="6300788" y="1881188"/>
            <a:ext cx="1079500" cy="273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44"/>
          <p:cNvCxnSpPr>
            <a:cxnSpLocks noChangeShapeType="1"/>
            <a:stCxn id="20" idx="3"/>
            <a:endCxn id="29" idx="1"/>
          </p:cNvCxnSpPr>
          <p:nvPr/>
        </p:nvCxnSpPr>
        <p:spPr bwMode="auto">
          <a:xfrm flipV="1">
            <a:off x="6300788" y="1881188"/>
            <a:ext cx="1079500" cy="3313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46"/>
          <p:cNvCxnSpPr>
            <a:cxnSpLocks noChangeShapeType="1"/>
            <a:stCxn id="12" idx="2"/>
            <a:endCxn id="27" idx="0"/>
          </p:cNvCxnSpPr>
          <p:nvPr/>
        </p:nvCxnSpPr>
        <p:spPr bwMode="auto">
          <a:xfrm>
            <a:off x="4283075" y="5673725"/>
            <a:ext cx="1588" cy="131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2261071" y="6165304"/>
            <a:ext cx="497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ym typeface="Symbol" pitchFamily="18" charset="2"/>
              </a:rPr>
              <a:t>Architecture générale d’un compilateur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0" y="18864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27497" y="2132856"/>
            <a:ext cx="7540847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4800" dirty="0" smtClean="0"/>
              <a:t>ENSEMBLE DIRECTEURS </a:t>
            </a:r>
          </a:p>
          <a:p>
            <a:pPr algn="ctr"/>
            <a:r>
              <a:rPr lang="fr-FR" sz="4800" dirty="0" smtClean="0"/>
              <a:t>VS </a:t>
            </a:r>
          </a:p>
          <a:p>
            <a:pPr algn="ctr"/>
            <a:r>
              <a:rPr lang="fr-FR" sz="4800" dirty="0" smtClean="0"/>
              <a:t>CLASSES LEXICALES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869811"/>
            <a:ext cx="8504251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2800" dirty="0" smtClean="0"/>
              <a:t>Rien ne change: </a:t>
            </a:r>
          </a:p>
          <a:p>
            <a:r>
              <a:rPr lang="fr-FR" sz="2800" dirty="0" smtClean="0"/>
              <a:t>on remplace les symboles par leurs classes lexicales: code</a:t>
            </a:r>
            <a:endParaRPr lang="fr-FR" sz="28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79512" y="2598003"/>
          <a:ext cx="8172400" cy="1524000"/>
        </p:xfrm>
        <a:graphic>
          <a:graphicData uri="http://schemas.openxmlformats.org/drawingml/2006/table">
            <a:tbl>
              <a:tblPr/>
              <a:tblGrid>
                <a:gridCol w="1368152"/>
                <a:gridCol w="401205"/>
                <a:gridCol w="6403043"/>
              </a:tblGrid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CONSTS VARS 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CONSTS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{ ID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} | </a:t>
                      </a:r>
                      <a:r>
                        <a:rPr lang="fr-FR" sz="20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VARS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20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begin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INST {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INST }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79512" y="4470211"/>
            <a:ext cx="7453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(const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ID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NUM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;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{ ID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NUM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;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} )’={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CONST_TOKEN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}</a:t>
            </a:r>
          </a:p>
          <a:p>
            <a:r>
              <a:rPr lang="en-US" sz="2000" b="1" dirty="0" err="1" smtClean="0">
                <a:latin typeface="Times New Roman"/>
                <a:ea typeface="Times New Roman"/>
                <a:cs typeface="Times New Roman"/>
              </a:rPr>
              <a:t>Directeur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(const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ID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NUM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;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{ ID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NUM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</a:rPr>
              <a:t>;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 } )={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CONST_TOKEN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512" y="5262299"/>
            <a:ext cx="6056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latin typeface="Symbol"/>
                <a:ea typeface="Times New Roman"/>
                <a:cs typeface="Times New Roman"/>
              </a:rPr>
              <a:t>e</a:t>
            </a:r>
            <a:r>
              <a:rPr lang="fr-FR" b="1" dirty="0" smtClean="0">
                <a:latin typeface="Symbol"/>
                <a:ea typeface="Times New Roman"/>
                <a:cs typeface="Times New Roman"/>
                <a:sym typeface="Symbol"/>
              </a:rPr>
              <a:t></a:t>
            </a:r>
            <a:r>
              <a:rPr lang="fr-FR" b="1" dirty="0" smtClean="0">
                <a:latin typeface="+mj-lt"/>
                <a:ea typeface="Times New Roman"/>
                <a:cs typeface="Times New Roman"/>
                <a:sym typeface="Symbol"/>
              </a:rPr>
              <a:t>={</a:t>
            </a:r>
            <a:r>
              <a:rPr lang="fr-FR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Symbol"/>
              </a:rPr>
              <a:t>VAR_TOKEN</a:t>
            </a:r>
            <a:r>
              <a:rPr lang="fr-FR" b="1" dirty="0" smtClean="0">
                <a:latin typeface="Symbol"/>
                <a:ea typeface="Times New Roman"/>
                <a:cs typeface="Times New Roman"/>
                <a:sym typeface="Symbol"/>
              </a:rPr>
              <a:t>, </a:t>
            </a:r>
            <a:r>
              <a:rPr lang="fr-FR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Symbol"/>
              </a:rPr>
              <a:t>BEGIN_TOKEN</a:t>
            </a:r>
            <a:r>
              <a:rPr lang="fr-FR" b="1" dirty="0" smtClean="0">
                <a:latin typeface="Symbol"/>
                <a:ea typeface="Times New Roman"/>
                <a:cs typeface="Times New Roman"/>
                <a:sym typeface="Symbol"/>
              </a:rPr>
              <a:t>}</a:t>
            </a:r>
            <a:endParaRPr lang="fr-FR" dirty="0" smtClean="0">
              <a:sym typeface="Symbol"/>
            </a:endParaRPr>
          </a:p>
          <a:p>
            <a:r>
              <a:rPr lang="fr-FR" b="1" dirty="0" smtClean="0">
                <a:latin typeface="+mj-lt"/>
                <a:ea typeface="Times New Roman"/>
                <a:cs typeface="Times New Roman"/>
                <a:sym typeface="Symbol"/>
              </a:rPr>
              <a:t>Directeur(</a:t>
            </a:r>
            <a:r>
              <a:rPr lang="fr-FR" b="1" dirty="0" smtClean="0">
                <a:latin typeface="Symbol"/>
                <a:ea typeface="Times New Roman"/>
                <a:cs typeface="Times New Roman"/>
              </a:rPr>
              <a:t>e</a:t>
            </a:r>
            <a:r>
              <a:rPr lang="fr-FR" b="1" dirty="0" smtClean="0">
                <a:latin typeface="+mj-lt"/>
                <a:ea typeface="Times New Roman"/>
                <a:cs typeface="Times New Roman"/>
                <a:sym typeface="Symbol"/>
              </a:rPr>
              <a:t>)=</a:t>
            </a:r>
            <a:r>
              <a:rPr lang="fr-FR" b="1" dirty="0" smtClean="0">
                <a:ea typeface="Times New Roman"/>
                <a:cs typeface="Times New Roman"/>
                <a:sym typeface="Symbol"/>
              </a:rPr>
              <a:t>{</a:t>
            </a:r>
            <a:r>
              <a:rPr lang="fr-FR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Symbol"/>
              </a:rPr>
              <a:t>VAR_TOKEN</a:t>
            </a:r>
            <a:r>
              <a:rPr lang="fr-FR" b="1" dirty="0" smtClean="0">
                <a:latin typeface="Symbol"/>
                <a:ea typeface="Times New Roman"/>
                <a:cs typeface="Times New Roman"/>
                <a:sym typeface="Symbol"/>
              </a:rPr>
              <a:t>, </a:t>
            </a:r>
            <a:r>
              <a:rPr lang="fr-FR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Symbol"/>
              </a:rPr>
              <a:t>BEGIN_TOKEN</a:t>
            </a:r>
            <a:r>
              <a:rPr lang="fr-FR" b="1" dirty="0" smtClean="0">
                <a:latin typeface="Symbol"/>
                <a:ea typeface="Times New Roman"/>
                <a:cs typeface="Times New Roman"/>
                <a:sym typeface="Symbol"/>
              </a:rPr>
              <a:t>}</a:t>
            </a:r>
            <a:endParaRPr lang="fr-FR" b="1" dirty="0" smtClean="0">
              <a:latin typeface="+mj-lt"/>
              <a:ea typeface="Times New Roman"/>
              <a:cs typeface="Times New Roman"/>
              <a:sym typeface="Symbo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3624" y="2021939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Exemple:</a:t>
            </a:r>
            <a:endParaRPr lang="fr-F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1094" y="2348880"/>
            <a:ext cx="7813357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 smtClean="0"/>
              <a:t>EXEMPLE DE PROCEDURE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1196752"/>
            <a:ext cx="9009198" cy="44012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//-----------------------------------------------------------------------------</a:t>
            </a:r>
          </a:p>
          <a:p>
            <a:r>
              <a:rPr lang="fr-FR" sz="2800" b="1" dirty="0" err="1" smtClean="0"/>
              <a:t>void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Test_Symbole</a:t>
            </a:r>
            <a:r>
              <a:rPr lang="fr-FR" sz="2800" b="1" dirty="0" smtClean="0"/>
              <a:t> (</a:t>
            </a:r>
            <a:r>
              <a:rPr lang="fr-FR" sz="2800" b="1" dirty="0" err="1" smtClean="0">
                <a:solidFill>
                  <a:srgbClr val="FFC000"/>
                </a:solidFill>
              </a:rPr>
              <a:t>Class_Lex</a:t>
            </a:r>
            <a:r>
              <a:rPr lang="fr-FR" sz="2800" b="1" dirty="0" smtClean="0">
                <a:solidFill>
                  <a:srgbClr val="FFC000"/>
                </a:solidFill>
              </a:rPr>
              <a:t> cl</a:t>
            </a:r>
            <a:r>
              <a:rPr lang="fr-FR" sz="2800" b="1" dirty="0" smtClean="0"/>
              <a:t>, </a:t>
            </a:r>
            <a:r>
              <a:rPr lang="fr-FR" sz="2800" b="1" dirty="0" smtClean="0">
                <a:solidFill>
                  <a:srgbClr val="FF0000"/>
                </a:solidFill>
              </a:rPr>
              <a:t>Erreurs COD_ERR</a:t>
            </a:r>
            <a:r>
              <a:rPr lang="fr-FR" sz="2800" b="1" dirty="0" smtClean="0"/>
              <a:t>){</a:t>
            </a:r>
          </a:p>
          <a:p>
            <a:r>
              <a:rPr lang="fr-FR" sz="2800" b="1" dirty="0" smtClean="0"/>
              <a:t>	if (Sym_Cour.cls == cl)</a:t>
            </a:r>
          </a:p>
          <a:p>
            <a:r>
              <a:rPr lang="fr-FR" sz="2800" b="1" dirty="0" smtClean="0"/>
              <a:t>	{</a:t>
            </a:r>
          </a:p>
          <a:p>
            <a:r>
              <a:rPr lang="fr-FR" sz="2800" b="1" dirty="0" smtClean="0"/>
              <a:t>		</a:t>
            </a:r>
            <a:r>
              <a:rPr lang="fr-FR" sz="2800" b="1" dirty="0" err="1" smtClean="0"/>
              <a:t>Sym_Suiv</a:t>
            </a:r>
            <a:r>
              <a:rPr lang="fr-FR" sz="2800" b="1" dirty="0" smtClean="0"/>
              <a:t>();</a:t>
            </a:r>
          </a:p>
          <a:p>
            <a:r>
              <a:rPr lang="fr-FR" sz="2800" b="1" dirty="0" smtClean="0"/>
              <a:t>	}</a:t>
            </a:r>
          </a:p>
          <a:p>
            <a:r>
              <a:rPr lang="fr-FR" sz="2800" b="1" dirty="0" smtClean="0"/>
              <a:t>	</a:t>
            </a:r>
            <a:r>
              <a:rPr lang="fr-FR" sz="2800" b="1" dirty="0" err="1" smtClean="0"/>
              <a:t>else</a:t>
            </a:r>
            <a:endParaRPr lang="fr-FR" sz="2800" b="1" dirty="0" smtClean="0"/>
          </a:p>
          <a:p>
            <a:r>
              <a:rPr lang="fr-FR" sz="2800" b="1" dirty="0" smtClean="0"/>
              <a:t>		Erreur(COD_ERR);</a:t>
            </a:r>
          </a:p>
          <a:p>
            <a:r>
              <a:rPr lang="fr-FR" sz="2800" b="1" dirty="0" smtClean="0"/>
              <a:t>}</a:t>
            </a:r>
          </a:p>
          <a:p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79512" y="1052736"/>
          <a:ext cx="8172400" cy="426720"/>
        </p:xfrm>
        <a:graphic>
          <a:graphicData uri="http://schemas.openxmlformats.org/drawingml/2006/table">
            <a:tbl>
              <a:tblPr/>
              <a:tblGrid>
                <a:gridCol w="2088232"/>
                <a:gridCol w="504056"/>
                <a:gridCol w="5580112"/>
              </a:tblGrid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1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fr-FR" sz="2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fr-FR" sz="28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fr-F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79512" y="2132856"/>
            <a:ext cx="8640960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PROGRAM()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 	</a:t>
            </a:r>
            <a:r>
              <a:rPr lang="fr-FR" dirty="0" err="1" smtClean="0"/>
              <a:t>Test_Symbole</a:t>
            </a:r>
            <a:r>
              <a:rPr lang="fr-FR" dirty="0" smtClean="0"/>
              <a:t>(PROGRAM_TOKEN, PROGRAM_ERR);</a:t>
            </a:r>
          </a:p>
          <a:p>
            <a:r>
              <a:rPr lang="fr-FR" dirty="0" smtClean="0"/>
              <a:t>  	</a:t>
            </a:r>
            <a:r>
              <a:rPr lang="fr-FR" dirty="0" err="1" smtClean="0"/>
              <a:t>Test_Symbole</a:t>
            </a:r>
            <a:r>
              <a:rPr lang="fr-FR" dirty="0" smtClean="0"/>
              <a:t>(ID_TOKEN, ID_ERR); </a:t>
            </a:r>
          </a:p>
          <a:p>
            <a:r>
              <a:rPr lang="fr-FR" dirty="0" smtClean="0"/>
              <a:t>  	</a:t>
            </a:r>
            <a:r>
              <a:rPr lang="fr-FR" dirty="0" err="1" smtClean="0"/>
              <a:t>Test_Symbole</a:t>
            </a:r>
            <a:r>
              <a:rPr lang="fr-FR" dirty="0" smtClean="0"/>
              <a:t>(PV_TOKEN, PV_ERR);</a:t>
            </a:r>
          </a:p>
          <a:p>
            <a:r>
              <a:rPr lang="fr-FR" dirty="0" smtClean="0"/>
              <a:t>  	BLOCK();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Test_Symbole</a:t>
            </a:r>
            <a:r>
              <a:rPr lang="fr-FR" dirty="0" smtClean="0"/>
              <a:t>(PT_TOKEN, PT_ERR);  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2204864"/>
            <a:ext cx="864096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BLOCK()</a:t>
            </a:r>
          </a:p>
          <a:p>
            <a:r>
              <a:rPr lang="fr-FR" dirty="0" smtClean="0"/>
              <a:t>{ </a:t>
            </a:r>
          </a:p>
          <a:p>
            <a:r>
              <a:rPr lang="fr-FR" dirty="0" smtClean="0"/>
              <a:t>  	CONSTS();</a:t>
            </a:r>
          </a:p>
          <a:p>
            <a:r>
              <a:rPr lang="fr-FR" dirty="0" smtClean="0"/>
              <a:t>  	VARS();</a:t>
            </a:r>
          </a:p>
          <a:p>
            <a:r>
              <a:rPr lang="fr-FR" dirty="0" smtClean="0"/>
              <a:t>	INSTS();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0" y="1268760"/>
          <a:ext cx="8172400" cy="426720"/>
        </p:xfrm>
        <a:graphic>
          <a:graphicData uri="http://schemas.openxmlformats.org/drawingml/2006/table">
            <a:tbl>
              <a:tblPr/>
              <a:tblGrid>
                <a:gridCol w="1368152"/>
                <a:gridCol w="401205"/>
                <a:gridCol w="6403043"/>
              </a:tblGrid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CONSTS VARS 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0" y="640199"/>
          <a:ext cx="8172400" cy="426720"/>
        </p:xfrm>
        <a:graphic>
          <a:graphicData uri="http://schemas.openxmlformats.org/drawingml/2006/table">
            <a:tbl>
              <a:tblPr/>
              <a:tblGrid>
                <a:gridCol w="1475656"/>
                <a:gridCol w="576064"/>
                <a:gridCol w="6120680"/>
              </a:tblGrid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dirty="0">
                          <a:latin typeface="Times New Roman"/>
                          <a:ea typeface="Times New Roman"/>
                          <a:cs typeface="Times New Roman"/>
                        </a:rPr>
                        <a:t>CONSTS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{ ID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 } | </a:t>
                      </a:r>
                      <a:r>
                        <a:rPr lang="fr-FR" sz="28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0" y="1072247"/>
            <a:ext cx="914400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dirty="0" err="1" smtClean="0"/>
              <a:t>void</a:t>
            </a:r>
            <a:r>
              <a:rPr lang="fr-FR" sz="1800" dirty="0" smtClean="0"/>
              <a:t> CONSTS() {</a:t>
            </a:r>
          </a:p>
          <a:p>
            <a:endParaRPr lang="fr-FR" sz="1800" dirty="0" smtClean="0"/>
          </a:p>
          <a:p>
            <a:r>
              <a:rPr lang="fr-FR" sz="1800" dirty="0" smtClean="0"/>
              <a:t>  </a:t>
            </a:r>
            <a:r>
              <a:rPr lang="fr-FR" sz="1800" dirty="0" err="1" smtClean="0"/>
              <a:t>switch</a:t>
            </a:r>
            <a:r>
              <a:rPr lang="fr-FR" sz="1800" dirty="0" smtClean="0"/>
              <a:t>   (Sym_Cour.cls) {</a:t>
            </a:r>
          </a:p>
          <a:p>
            <a:r>
              <a:rPr lang="fr-FR" sz="1800" dirty="0" smtClean="0"/>
              <a:t>           case CONST_TOKEN : 	</a:t>
            </a:r>
            <a:r>
              <a:rPr lang="fr-FR" sz="1800" dirty="0" err="1" smtClean="0"/>
              <a:t>Sym_Suiv</a:t>
            </a:r>
            <a:r>
              <a:rPr lang="fr-FR" sz="1800" dirty="0" smtClean="0"/>
              <a:t>();</a:t>
            </a:r>
          </a:p>
          <a:p>
            <a:r>
              <a:rPr lang="fr-FR" sz="1800" dirty="0" smtClean="0"/>
              <a:t>                                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(ID_TOKEN, ID_ERR);</a:t>
            </a:r>
          </a:p>
          <a:p>
            <a:r>
              <a:rPr lang="fr-FR" sz="1800" dirty="0" smtClean="0"/>
              <a:t>		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(EGAL_TOKEN, EGAL_ERR);</a:t>
            </a:r>
          </a:p>
          <a:p>
            <a:r>
              <a:rPr lang="fr-FR" sz="1800" dirty="0" smtClean="0"/>
              <a:t>                                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(NUM_TOKEN, NUM_ERR);</a:t>
            </a:r>
          </a:p>
          <a:p>
            <a:r>
              <a:rPr lang="fr-FR" sz="1800" dirty="0" smtClean="0"/>
              <a:t>		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(PV_TOKEN, PV_ERR);</a:t>
            </a:r>
          </a:p>
          <a:p>
            <a:r>
              <a:rPr lang="fr-FR" sz="1800" dirty="0" smtClean="0"/>
              <a:t>				</a:t>
            </a:r>
            <a:r>
              <a:rPr lang="fr-FR" sz="1800" dirty="0" err="1" smtClean="0"/>
              <a:t>while</a:t>
            </a:r>
            <a:r>
              <a:rPr lang="fr-FR" sz="1800" dirty="0" smtClean="0"/>
              <a:t> (Sym_Cour.cls==ID_TOKEN){</a:t>
            </a:r>
          </a:p>
          <a:p>
            <a:r>
              <a:rPr lang="fr-FR" sz="1800" dirty="0" smtClean="0"/>
              <a:t>                                    			</a:t>
            </a:r>
            <a:r>
              <a:rPr lang="fr-FR" sz="1800" dirty="0" err="1" smtClean="0"/>
              <a:t>Sym_Suiv</a:t>
            </a:r>
            <a:r>
              <a:rPr lang="fr-FR" sz="1800" dirty="0" smtClean="0"/>
              <a:t>();</a:t>
            </a:r>
          </a:p>
          <a:p>
            <a:r>
              <a:rPr lang="fr-FR" sz="1800" dirty="0" smtClean="0"/>
              <a:t>			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(EGAL_TOKEN, EGAL_ERR);</a:t>
            </a:r>
          </a:p>
          <a:p>
            <a:r>
              <a:rPr lang="fr-FR" sz="1800" dirty="0" smtClean="0"/>
              <a:t>                                    	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(NUM_TOKEN, NUM_ERR);</a:t>
            </a:r>
          </a:p>
          <a:p>
            <a:r>
              <a:rPr lang="fr-FR" sz="1800" dirty="0" smtClean="0"/>
              <a:t>					</a:t>
            </a:r>
            <a:r>
              <a:rPr lang="fr-FR" sz="1800" dirty="0" err="1" smtClean="0"/>
              <a:t>Test_Symbole</a:t>
            </a:r>
            <a:r>
              <a:rPr lang="fr-FR" sz="1800" dirty="0" smtClean="0"/>
              <a:t>(PV_TOKEN, PV_ERR); </a:t>
            </a:r>
          </a:p>
          <a:p>
            <a:r>
              <a:rPr lang="fr-FR" sz="1800" dirty="0" smtClean="0"/>
              <a:t>				};   break;</a:t>
            </a:r>
          </a:p>
          <a:p>
            <a:r>
              <a:rPr lang="fr-FR" sz="1800" dirty="0" smtClean="0"/>
              <a:t>                                	</a:t>
            </a:r>
          </a:p>
          <a:p>
            <a:r>
              <a:rPr lang="fr-FR" sz="1800" dirty="0" smtClean="0"/>
              <a:t>           case VAR_TOKEN:		break;</a:t>
            </a:r>
          </a:p>
          <a:p>
            <a:r>
              <a:rPr lang="fr-FR" sz="1800" dirty="0" smtClean="0"/>
              <a:t>           case BEGIN_TOKEN: 	break;</a:t>
            </a:r>
          </a:p>
          <a:p>
            <a:r>
              <a:rPr lang="fr-FR" sz="1800" dirty="0" smtClean="0"/>
              <a:t>           default: 			Erreur(CONST_VAR_BEGIN_ERR);break; </a:t>
            </a:r>
          </a:p>
          <a:p>
            <a:r>
              <a:rPr lang="fr-FR" sz="1800" dirty="0" smtClean="0"/>
              <a:t>   }         </a:t>
            </a:r>
          </a:p>
          <a:p>
            <a:r>
              <a:rPr lang="fr-FR" sz="1800" dirty="0" smtClean="0"/>
              <a:t>}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26317" y="2348880"/>
            <a:ext cx="4802918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 smtClean="0"/>
              <a:t>RECAPITULONS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980728"/>
            <a:ext cx="8852520" cy="5400600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C’est l’ensemble des procédures récursives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Une procédure  pour chaque règle syntaxique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kern="0" dirty="0" smtClean="0">
                <a:latin typeface="+mn-lt"/>
                <a:sym typeface="Symbol" pitchFamily="18" charset="2"/>
              </a:rPr>
              <a:t>En général, s’il y a n non règle,  il y a n procédures récursives qui s’entre appellent 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kern="0" dirty="0" smtClean="0">
              <a:latin typeface="+mn-lt"/>
              <a:sym typeface="Symbol" pitchFamily="18" charset="2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kern="0" dirty="0" smtClean="0">
                <a:latin typeface="+mn-lt"/>
                <a:sym typeface="Symbol" pitchFamily="18" charset="2"/>
              </a:rPr>
              <a:t>Les règles n’ont pas d’arguments;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kern="0" dirty="0" smtClean="0">
              <a:latin typeface="+mn-lt"/>
              <a:sym typeface="Symbol" pitchFamily="18" charset="2"/>
            </a:endParaRP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b="1" kern="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SYM_COUR</a:t>
            </a:r>
            <a:r>
              <a:rPr lang="fr-FR" sz="2000" kern="0" dirty="0" smtClean="0">
                <a:latin typeface="+mn-lt"/>
                <a:sym typeface="Symbol" pitchFamily="18" charset="2"/>
              </a:rPr>
              <a:t> est global et le code retourné par l’analyseur lexical est dans le champs </a:t>
            </a:r>
            <a:r>
              <a:rPr lang="fr-FR" sz="2000" b="1" kern="0" dirty="0" smtClean="0">
                <a:solidFill>
                  <a:srgbClr val="FF0000"/>
                </a:solidFill>
                <a:sym typeface="Symbol" pitchFamily="18" charset="2"/>
              </a:rPr>
              <a:t>SYM_COUR.CLS</a:t>
            </a:r>
            <a:endParaRPr lang="fr-FR" sz="2000" kern="0" dirty="0" smtClean="0">
              <a:latin typeface="+mn-lt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La procédure associée à l’axiome constitue le programme principal. C’est elle qui est appelée</a:t>
            </a:r>
            <a:r>
              <a:rPr lang="fr-FR" sz="2000" kern="0" dirty="0" smtClean="0">
                <a:latin typeface="+mn-lt"/>
                <a:sym typeface="Symbol" pitchFamily="18" charset="2"/>
              </a:rPr>
              <a:t> </a:t>
            </a:r>
            <a:r>
              <a:rPr kumimoji="0" lang="fr-F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la première fois et celle qui appelle les autres.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4869160"/>
            <a:ext cx="146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</a:t>
            </a:r>
            <a:r>
              <a:rPr lang="fr-FR" dirty="0" err="1" smtClean="0"/>
              <a:t>getch</a:t>
            </a:r>
            <a:r>
              <a:rPr lang="fr-FR" dirty="0" smtClean="0"/>
              <a:t>();</a:t>
            </a:r>
          </a:p>
          <a:p>
            <a:r>
              <a:rPr lang="fr-FR" dirty="0" smtClean="0"/>
              <a:t>   return 1;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08720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main(){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1484784"/>
            <a:ext cx="4572000" cy="830997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Ouvrir_Fichier</a:t>
            </a:r>
            <a:r>
              <a:rPr lang="fr-FR" dirty="0" smtClean="0">
                <a:solidFill>
                  <a:schemeClr val="tx2"/>
                </a:solidFill>
              </a:rPr>
              <a:t>("C:\\PC\\</a:t>
            </a:r>
            <a:r>
              <a:rPr lang="fr-FR" dirty="0" err="1" smtClean="0">
                <a:solidFill>
                  <a:schemeClr val="tx2"/>
                </a:solidFill>
              </a:rPr>
              <a:t>Pascal.p</a:t>
            </a:r>
            <a:r>
              <a:rPr lang="fr-FR" dirty="0" smtClean="0">
                <a:solidFill>
                  <a:schemeClr val="tx2"/>
                </a:solidFill>
              </a:rPr>
              <a:t>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PREMIER_SYM();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2852936"/>
            <a:ext cx="2440092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chemeClr val="tx2"/>
                </a:solidFill>
              </a:rPr>
              <a:t>PROGRAM();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520" y="3452807"/>
            <a:ext cx="8892480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if (Sym_Cour.cls==EOF_TOKEN) 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	    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("BRAVO: le programme est correcte!!!");</a:t>
            </a:r>
          </a:p>
          <a:p>
            <a:r>
              <a:rPr lang="fr-FR" dirty="0" err="1" smtClean="0">
                <a:solidFill>
                  <a:schemeClr val="tx2"/>
                </a:solidFill>
              </a:rPr>
              <a:t>else</a:t>
            </a:r>
            <a:r>
              <a:rPr lang="fr-FR" dirty="0" smtClean="0">
                <a:solidFill>
                  <a:schemeClr val="tx2"/>
                </a:solidFill>
              </a:rPr>
              <a:t> 	    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("PAS BRAVO: fin de programme erronée!!!!");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3635896" y="3284985"/>
            <a:ext cx="5508104" cy="79208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0" y="1773238"/>
            <a:ext cx="2771775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fr-FR" sz="2400"/>
              <a:t>Analyseur lexicale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4581525"/>
            <a:ext cx="2736850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fr-FR" sz="2400"/>
              <a:t>Analyseur Syntaxique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0" y="3141663"/>
            <a:ext cx="22558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400" dirty="0"/>
              <a:t>Code lexical du</a:t>
            </a:r>
          </a:p>
          <a:p>
            <a:pPr marL="342900" indent="-342900">
              <a:buFontTx/>
              <a:buNone/>
            </a:pPr>
            <a:r>
              <a:rPr lang="fr-FR" sz="2400" dirty="0"/>
              <a:t>Symbole courant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923928" y="836712"/>
            <a:ext cx="415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dirty="0"/>
              <a:t>I1      </a:t>
            </a:r>
            <a:r>
              <a:rPr lang="fr-FR" dirty="0" smtClean="0"/>
              <a:t>                 +                     3</a:t>
            </a:r>
            <a:endParaRPr lang="fr-FR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555776" y="3297178"/>
            <a:ext cx="979755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dirty="0"/>
              <a:t>Classe </a:t>
            </a:r>
            <a:endParaRPr lang="fr-FR" sz="2000" dirty="0" smtClean="0"/>
          </a:p>
          <a:p>
            <a:pPr marL="342900" indent="-342900">
              <a:buFontTx/>
              <a:buNone/>
            </a:pPr>
            <a:r>
              <a:rPr lang="fr-FR" sz="2000" dirty="0" smtClean="0"/>
              <a:t>lexicale</a:t>
            </a:r>
            <a:endParaRPr lang="fr-FR" sz="2000" dirty="0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779466" y="3460938"/>
            <a:ext cx="1520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smtClean="0">
                <a:solidFill>
                  <a:schemeClr val="tx2"/>
                </a:solidFill>
              </a:rPr>
              <a:t>ID_TOKEN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5220072" y="3460938"/>
            <a:ext cx="1892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smtClean="0">
                <a:solidFill>
                  <a:schemeClr val="tx2"/>
                </a:solidFill>
              </a:rPr>
              <a:t>PLUS_TOKEN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7092280" y="3460938"/>
            <a:ext cx="1848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sz="2000" b="1" dirty="0" smtClean="0">
                <a:solidFill>
                  <a:schemeClr val="tx2"/>
                </a:solidFill>
              </a:rPr>
              <a:t>NUM_TOKEN</a:t>
            </a:r>
            <a:endParaRPr lang="fr-FR" sz="2000" b="1" dirty="0">
              <a:solidFill>
                <a:schemeClr val="tx2"/>
              </a:solidFill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4212853" y="1416149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6084168" y="1412776"/>
            <a:ext cx="0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7812360" y="134076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2" name="AutoShape 21"/>
          <p:cNvSpPr>
            <a:spLocks/>
          </p:cNvSpPr>
          <p:nvPr/>
        </p:nvSpPr>
        <p:spPr bwMode="auto">
          <a:xfrm>
            <a:off x="2268538" y="3214043"/>
            <a:ext cx="215900" cy="935037"/>
          </a:xfrm>
          <a:prstGeom prst="leftBrace">
            <a:avLst>
              <a:gd name="adj1" fmla="val 36091"/>
              <a:gd name="adj2" fmla="val 50083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116013" y="2492375"/>
            <a:ext cx="0" cy="792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1116013" y="4005263"/>
            <a:ext cx="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95176" y="5661248"/>
            <a:ext cx="226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dirty="0"/>
              <a:t>[OUI, NON]</a:t>
            </a: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1116013" y="5300663"/>
            <a:ext cx="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468313" y="692150"/>
            <a:ext cx="1268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fr-FR" dirty="0"/>
              <a:t>Phrase</a:t>
            </a:r>
          </a:p>
        </p:txBody>
      </p:sp>
      <p:sp>
        <p:nvSpPr>
          <p:cNvPr id="48" name="Line 33"/>
          <p:cNvSpPr>
            <a:spLocks noChangeShapeType="1"/>
          </p:cNvSpPr>
          <p:nvPr/>
        </p:nvSpPr>
        <p:spPr bwMode="auto">
          <a:xfrm>
            <a:off x="1116013" y="1196975"/>
            <a:ext cx="0" cy="5762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764704"/>
            <a:ext cx="87735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fr-FR" b="1" dirty="0" smtClean="0">
                <a:sym typeface="Symbol" pitchFamily="18" charset="2"/>
              </a:rPr>
              <a:t>Travail à faire:</a:t>
            </a:r>
          </a:p>
          <a:p>
            <a:pPr algn="just" eaLnBrk="1" hangingPunct="1">
              <a:buFont typeface="Wingdings" pitchFamily="2" charset="2"/>
              <a:buNone/>
            </a:pPr>
            <a:endParaRPr lang="fr-FR" dirty="0" smtClean="0">
              <a:sym typeface="Symbol" pitchFamily="18" charset="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fr-FR" dirty="0" smtClean="0">
              <a:sym typeface="Symbol" pitchFamily="18" charset="2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fr-FR" dirty="0" smtClean="0">
                <a:sym typeface="Symbol" pitchFamily="18" charset="2"/>
              </a:rPr>
              <a:t>Programmer toutes les procédures pour toutes les règles syntaxiques.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fr-FR" dirty="0" smtClean="0">
              <a:sym typeface="Symbol" pitchFamily="18" charset="2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fr-FR" dirty="0" smtClean="0">
                <a:sym typeface="Symbol" pitchFamily="18" charset="2"/>
              </a:rPr>
              <a:t>Tester l’analyseur syntaxique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700" y="3717032"/>
            <a:ext cx="878497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Les erreurs:</a:t>
            </a:r>
          </a:p>
          <a:p>
            <a:endParaRPr lang="fr-FR" dirty="0" smtClean="0"/>
          </a:p>
          <a:p>
            <a:r>
              <a:rPr lang="fr-FR" dirty="0" smtClean="0"/>
              <a:t>A chaque symbole un code d’erreur et un message d’erreur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5708" y="5301208"/>
            <a:ext cx="651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Exemples:</a:t>
            </a:r>
          </a:p>
          <a:p>
            <a:r>
              <a:rPr lang="fr-FR" dirty="0" smtClean="0"/>
              <a:t>ERR_PROGRAM, ERR_BEGIN, ERR_ID, ….etc.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2" y="1340768"/>
            <a:ext cx="7435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erreurs:</a:t>
            </a:r>
          </a:p>
          <a:p>
            <a:endParaRPr lang="fr-FR" dirty="0" smtClean="0"/>
          </a:p>
          <a:p>
            <a:r>
              <a:rPr lang="fr-FR" dirty="0" smtClean="0"/>
              <a:t>A chaque symbole un code d’erreur et un message d’erreur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467544" y="1196752"/>
          <a:ext cx="8172400" cy="4876800"/>
        </p:xfrm>
        <a:graphic>
          <a:graphicData uri="http://schemas.openxmlformats.org/drawingml/2006/table">
            <a:tbl>
              <a:tblPr/>
              <a:tblGrid>
                <a:gridCol w="1190146"/>
                <a:gridCol w="579211"/>
                <a:gridCol w="6403043"/>
              </a:tblGrid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program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BLOCK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CONSTS VARS 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CONSTS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ID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{ ID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NUM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} | </a:t>
                      </a:r>
                      <a:r>
                        <a:rPr lang="fr-FR" sz="20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VARS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| </a:t>
                      </a:r>
                      <a:r>
                        <a:rPr lang="fr-FR" sz="2000" b="1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INSTS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begin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INST {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;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INST }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end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INSTS | AFFEC | SI | TANTQUE | ECRIRE | LIRE | </a:t>
                      </a:r>
                      <a:r>
                        <a:rPr lang="fr-FR" sz="2000" dirty="0">
                          <a:latin typeface="Symbol"/>
                          <a:ea typeface="Times New Roman"/>
                          <a:cs typeface="Times New Roman"/>
                        </a:rPr>
                        <a:t>e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AFFEC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ID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:=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then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TANTQUE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while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COND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do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INST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ECRIRE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write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EXPR {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EXPR }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LIRE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ID {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 ID } </a:t>
                      </a:r>
                      <a:r>
                        <a:rPr lang="fr-FR" sz="2000" b="1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COND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EXPR 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=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&lt;&gt;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&lt;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&gt;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&lt;=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&gt;=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 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EXPR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TERM { 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+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-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 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TERM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TERM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FACT {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*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 |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+mn-cs"/>
                        </a:rPr>
                        <a:t>/</a:t>
                      </a:r>
                      <a:r>
                        <a:rPr lang="fr-FR" sz="20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 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FACT 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5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FACT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>
                          <a:latin typeface="Times New Roman"/>
                          <a:ea typeface="Times New Roman"/>
                          <a:cs typeface="Times New Roman"/>
                        </a:rPr>
                        <a:t>::=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ID | NUM |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fr-FR" sz="2000" dirty="0">
                          <a:latin typeface="Times New Roman"/>
                          <a:ea typeface="Times New Roman"/>
                          <a:cs typeface="Times New Roman"/>
                        </a:rPr>
                        <a:t> EXPR </a:t>
                      </a:r>
                      <a:r>
                        <a:rPr lang="fr-FR" sz="20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fr-FR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23762" y="1628800"/>
            <a:ext cx="6761083" cy="34163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7200" dirty="0" smtClean="0"/>
              <a:t>A VOS MACHINES</a:t>
            </a:r>
          </a:p>
          <a:p>
            <a:pPr algn="ctr"/>
            <a:r>
              <a:rPr lang="fr-FR" sz="7200" dirty="0" smtClean="0"/>
              <a:t>et </a:t>
            </a:r>
          </a:p>
          <a:p>
            <a:pPr algn="ctr"/>
            <a:r>
              <a:rPr lang="fr-FR" sz="7200" dirty="0" smtClean="0"/>
              <a:t>BON COURAGE</a:t>
            </a:r>
            <a:endParaRPr lang="fr-FR" sz="7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2348880"/>
            <a:ext cx="7920438" cy="156966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 smtClean="0"/>
              <a:t>ANALYSEUR SYNTAXIQUE</a:t>
            </a:r>
          </a:p>
          <a:p>
            <a:pPr algn="ctr"/>
            <a:r>
              <a:rPr lang="fr-FR" sz="4800" dirty="0" smtClean="0"/>
              <a:t>ECRITURE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81268" y="2348880"/>
            <a:ext cx="2492991" cy="83099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dirty="0" smtClean="0"/>
              <a:t>PRINCIPE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6450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25362" y="2348880"/>
            <a:ext cx="5604803" cy="230832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4800" b="1" dirty="0"/>
              <a:t>SPECIFICATIONS </a:t>
            </a:r>
          </a:p>
          <a:p>
            <a:pPr algn="ctr"/>
            <a:r>
              <a:rPr lang="fr-FR" sz="4800" b="1" dirty="0"/>
              <a:t>DES TRAITEMENT DE </a:t>
            </a:r>
          </a:p>
          <a:p>
            <a:pPr algn="ctr"/>
            <a:r>
              <a:rPr lang="fr-FR" sz="4800" b="1" dirty="0"/>
              <a:t>L’ANALYSEUR</a:t>
            </a:r>
            <a:endParaRPr lang="fr-FR" sz="4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64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2195513" y="4715563"/>
            <a:ext cx="457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riangle isocèle 10"/>
          <p:cNvSpPr/>
          <p:nvPr/>
        </p:nvSpPr>
        <p:spPr>
          <a:xfrm>
            <a:off x="2266950" y="1859650"/>
            <a:ext cx="2928938" cy="2714625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ZoneTexte 9"/>
          <p:cNvSpPr txBox="1">
            <a:spLocks noChangeArrowheads="1"/>
          </p:cNvSpPr>
          <p:nvPr/>
        </p:nvSpPr>
        <p:spPr bwMode="auto">
          <a:xfrm>
            <a:off x="3492500" y="1183375"/>
            <a:ext cx="1604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4800" dirty="0" smtClean="0">
                <a:solidFill>
                  <a:srgbClr val="FF0000"/>
                </a:solidFill>
              </a:rPr>
              <a:t>S</a:t>
            </a:r>
            <a:r>
              <a:rPr lang="fr-FR" sz="1800" dirty="0" smtClean="0"/>
              <a:t>(AXIOME)</a:t>
            </a:r>
            <a:endParaRPr lang="fr-FR" sz="1800" dirty="0"/>
          </a:p>
        </p:txBody>
      </p:sp>
      <p:sp>
        <p:nvSpPr>
          <p:cNvPr id="13" name="ZoneTexte 10"/>
          <p:cNvSpPr txBox="1">
            <a:spLocks noChangeArrowheads="1"/>
          </p:cNvSpPr>
          <p:nvPr/>
        </p:nvSpPr>
        <p:spPr bwMode="auto">
          <a:xfrm>
            <a:off x="4456113" y="4788588"/>
            <a:ext cx="40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X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rot="10800000">
            <a:off x="2149475" y="5036238"/>
            <a:ext cx="21240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078413" y="5036238"/>
            <a:ext cx="1857375" cy="1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6715125" y="4431400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sz="2800" b="1"/>
              <a:t>#</a:t>
            </a:r>
          </a:p>
        </p:txBody>
      </p:sp>
      <p:cxnSp>
        <p:nvCxnSpPr>
          <p:cNvPr id="17" name="Connecteur droit 16"/>
          <p:cNvCxnSpPr/>
          <p:nvPr/>
        </p:nvCxnSpPr>
        <p:spPr>
          <a:xfrm rot="16200000" flipH="1">
            <a:off x="3237706" y="2662132"/>
            <a:ext cx="396716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arenthèse fermante 17"/>
          <p:cNvSpPr/>
          <p:nvPr/>
        </p:nvSpPr>
        <p:spPr>
          <a:xfrm rot="16200000">
            <a:off x="3445669" y="-104881"/>
            <a:ext cx="357187" cy="3000375"/>
          </a:xfrm>
          <a:prstGeom prst="rightBracket">
            <a:avLst>
              <a:gd name="adj" fmla="val 0"/>
            </a:avLst>
          </a:prstGeom>
          <a:ln w="508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" name="Parenthèse fermante 18"/>
          <p:cNvSpPr/>
          <p:nvPr/>
        </p:nvSpPr>
        <p:spPr>
          <a:xfrm rot="16200000">
            <a:off x="5874544" y="752369"/>
            <a:ext cx="357187" cy="1285875"/>
          </a:xfrm>
          <a:prstGeom prst="rightBracket">
            <a:avLst>
              <a:gd name="adj" fmla="val 0"/>
            </a:avLst>
          </a:prstGeom>
          <a:ln w="38100" cmpd="sng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23"/>
          <p:cNvSpPr txBox="1">
            <a:spLocks noChangeArrowheads="1"/>
          </p:cNvSpPr>
          <p:nvPr/>
        </p:nvSpPr>
        <p:spPr bwMode="auto">
          <a:xfrm>
            <a:off x="2578100" y="678550"/>
            <a:ext cx="196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Partie correcte</a:t>
            </a:r>
          </a:p>
        </p:txBody>
      </p:sp>
      <p:sp>
        <p:nvSpPr>
          <p:cNvPr id="21" name="ZoneTexte 24"/>
          <p:cNvSpPr txBox="1">
            <a:spLocks noChangeArrowheads="1"/>
          </p:cNvSpPr>
          <p:nvPr/>
        </p:nvSpPr>
        <p:spPr bwMode="auto">
          <a:xfrm>
            <a:off x="5326063" y="716650"/>
            <a:ext cx="2205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Partie incorrecte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635375" y="6079225"/>
            <a:ext cx="497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/>
              <a:t>Spécification de l’analyseur syntaxique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rot="5400000">
            <a:off x="4645025" y="5142600"/>
            <a:ext cx="1295400" cy="0"/>
          </a:xfrm>
          <a:prstGeom prst="straightConnector1">
            <a:avLst/>
          </a:prstGeom>
          <a:ln w="63500" cmpd="tri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0"/>
          <p:cNvSpPr txBox="1">
            <a:spLocks noChangeArrowheads="1"/>
          </p:cNvSpPr>
          <p:nvPr/>
        </p:nvSpPr>
        <p:spPr bwMode="auto">
          <a:xfrm>
            <a:off x="5341760" y="5406053"/>
            <a:ext cx="1863725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dirty="0"/>
              <a:t>SYM_COUR</a:t>
            </a:r>
          </a:p>
        </p:txBody>
      </p:sp>
    </p:spTree>
    <p:extLst>
      <p:ext uri="{BB962C8B-B14F-4D97-AF65-F5344CB8AC3E}">
        <p14:creationId xmlns:p14="http://schemas.microsoft.com/office/powerpoint/2010/main" val="34178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5496" y="6525344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66023" y="6488668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R. </a:t>
            </a:r>
            <a:r>
              <a:rPr lang="fr-FR" dirty="0" err="1" smtClean="0"/>
              <a:t>Oulad</a:t>
            </a:r>
            <a:r>
              <a:rPr lang="fr-FR" dirty="0" smtClean="0"/>
              <a:t> </a:t>
            </a:r>
            <a:r>
              <a:rPr lang="fr-FR" dirty="0" err="1" smtClean="0"/>
              <a:t>Haj</a:t>
            </a:r>
            <a:r>
              <a:rPr lang="fr-FR" dirty="0" smtClean="0"/>
              <a:t> </a:t>
            </a:r>
            <a:r>
              <a:rPr lang="fr-FR" dirty="0" err="1" smtClean="0"/>
              <a:t>Thami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0" y="188640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Projet Compilation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7753" y="188640"/>
            <a:ext cx="24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Mini Compilateur Pascal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0" y="6488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ENSIAS</a:t>
            </a:r>
            <a:endParaRPr lang="fr-FR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24154" y="1052736"/>
            <a:ext cx="7888288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fr-FR" b="1" u="sng" dirty="0"/>
              <a:t>L’analyseur LL(1) déterministe</a:t>
            </a:r>
          </a:p>
          <a:p>
            <a:pPr eaLnBrk="1" hangingPunct="1"/>
            <a:endParaRPr lang="fr-FR" b="1" u="sng" dirty="0"/>
          </a:p>
          <a:p>
            <a:pPr eaLnBrk="1" hangingPunct="1"/>
            <a:r>
              <a:rPr lang="fr-FR" dirty="0"/>
              <a:t>Principe:</a:t>
            </a:r>
          </a:p>
          <a:p>
            <a:pPr eaLnBrk="1" hangingPunct="1"/>
            <a:endParaRPr lang="fr-FR" dirty="0"/>
          </a:p>
          <a:p>
            <a:pPr eaLnBrk="1" hangingPunct="1">
              <a:buFontTx/>
              <a:buChar char="•"/>
            </a:pPr>
            <a:r>
              <a:rPr lang="fr-FR" dirty="0"/>
              <a:t>A chaque règle grammaticale </a:t>
            </a:r>
          </a:p>
          <a:p>
            <a:pPr eaLnBrk="1" hangingPunct="1"/>
            <a:r>
              <a:rPr lang="fr-FR" dirty="0"/>
              <a:t>			A</a:t>
            </a:r>
            <a:r>
              <a:rPr lang="fr-FR" dirty="0">
                <a:sym typeface="Symbol" pitchFamily="18" charset="2"/>
              </a:rPr>
              <a:t></a:t>
            </a:r>
            <a:endParaRPr lang="fr-FR" dirty="0"/>
          </a:p>
          <a:p>
            <a:pPr eaLnBrk="1" hangingPunct="1"/>
            <a:r>
              <a:rPr lang="fr-FR" dirty="0"/>
              <a:t> on associe une procédure de la forme:</a:t>
            </a:r>
          </a:p>
          <a:p>
            <a:pPr eaLnBrk="1" hangingPunct="1"/>
            <a:r>
              <a:rPr lang="fr-FR" dirty="0"/>
              <a:t>		</a:t>
            </a:r>
            <a:r>
              <a:rPr lang="fr-FR" dirty="0" err="1"/>
              <a:t>Procedure</a:t>
            </a:r>
            <a:r>
              <a:rPr lang="fr-FR" dirty="0"/>
              <a:t> A;</a:t>
            </a:r>
          </a:p>
          <a:p>
            <a:pPr eaLnBrk="1" hangingPunct="1"/>
            <a:r>
              <a:rPr lang="fr-FR" dirty="0"/>
              <a:t>		</a:t>
            </a:r>
            <a:r>
              <a:rPr lang="fr-FR" dirty="0" err="1"/>
              <a:t>Debut</a:t>
            </a:r>
            <a:endParaRPr lang="fr-FR" dirty="0"/>
          </a:p>
          <a:p>
            <a:pPr eaLnBrk="1" hangingPunct="1"/>
            <a:r>
              <a:rPr lang="fr-FR" dirty="0"/>
              <a:t>  			T(</a:t>
            </a:r>
            <a:r>
              <a:rPr lang="fr-FR" dirty="0">
                <a:sym typeface="Symbol" pitchFamily="18" charset="2"/>
              </a:rPr>
              <a:t>);</a:t>
            </a:r>
          </a:p>
          <a:p>
            <a:pPr eaLnBrk="1" hangingPunct="1"/>
            <a:r>
              <a:rPr lang="fr-FR" dirty="0">
                <a:sym typeface="Symbol" pitchFamily="18" charset="2"/>
              </a:rPr>
              <a:t>		Fin;</a:t>
            </a:r>
          </a:p>
          <a:p>
            <a:pPr eaLnBrk="1" hangingPunct="1"/>
            <a:endParaRPr lang="fr-FR" dirty="0">
              <a:sym typeface="Symbol" pitchFamily="18" charset="2"/>
            </a:endParaRPr>
          </a:p>
          <a:p>
            <a:pPr eaLnBrk="1" hangingPunct="1"/>
            <a:r>
              <a:rPr lang="fr-FR" dirty="0">
                <a:sym typeface="Symbol" pitchFamily="18" charset="2"/>
              </a:rPr>
              <a:t>Où T() est le traitement associé à la partie droite de la règle A</a:t>
            </a:r>
            <a:endParaRPr lang="fr-FR" dirty="0"/>
          </a:p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9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1794</Words>
  <Application>Microsoft Office PowerPoint</Application>
  <PresentationFormat>Affichage à l'écran (4:3)</PresentationFormat>
  <Paragraphs>540</Paragraphs>
  <Slides>43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Présentation PowerPoint</vt:lpstr>
      <vt:lpstr>ANALYSEUR SYNTAXIQUE PRINCIPE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ensias</dc:creator>
  <cp:lastModifiedBy>Rachid OULAD HAJ THAMI</cp:lastModifiedBy>
  <cp:revision>28</cp:revision>
  <dcterms:created xsi:type="dcterms:W3CDTF">2012-06-01T21:19:50Z</dcterms:created>
  <dcterms:modified xsi:type="dcterms:W3CDTF">2016-10-26T16:32:03Z</dcterms:modified>
</cp:coreProperties>
</file>