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98"/>
  </p:notesMasterIdLst>
  <p:sldIdLst>
    <p:sldId id="256" r:id="rId2"/>
    <p:sldId id="260" r:id="rId3"/>
    <p:sldId id="261" r:id="rId4"/>
    <p:sldId id="346" r:id="rId5"/>
    <p:sldId id="348" r:id="rId6"/>
    <p:sldId id="347" r:id="rId7"/>
    <p:sldId id="359" r:id="rId8"/>
    <p:sldId id="349" r:id="rId9"/>
    <p:sldId id="262" r:id="rId10"/>
    <p:sldId id="266" r:id="rId11"/>
    <p:sldId id="267" r:id="rId12"/>
    <p:sldId id="351" r:id="rId13"/>
    <p:sldId id="273" r:id="rId14"/>
    <p:sldId id="270" r:id="rId15"/>
    <p:sldId id="263" r:id="rId16"/>
    <p:sldId id="274" r:id="rId17"/>
    <p:sldId id="275" r:id="rId18"/>
    <p:sldId id="276" r:id="rId19"/>
    <p:sldId id="277" r:id="rId20"/>
    <p:sldId id="278" r:id="rId21"/>
    <p:sldId id="352" r:id="rId22"/>
    <p:sldId id="353" r:id="rId23"/>
    <p:sldId id="279" r:id="rId24"/>
    <p:sldId id="280" r:id="rId25"/>
    <p:sldId id="354" r:id="rId26"/>
    <p:sldId id="355" r:id="rId27"/>
    <p:sldId id="356" r:id="rId28"/>
    <p:sldId id="357" r:id="rId29"/>
    <p:sldId id="281" r:id="rId30"/>
    <p:sldId id="358" r:id="rId31"/>
    <p:sldId id="282" r:id="rId32"/>
    <p:sldId id="360" r:id="rId33"/>
    <p:sldId id="361" r:id="rId34"/>
    <p:sldId id="367" r:id="rId35"/>
    <p:sldId id="283" r:id="rId36"/>
    <p:sldId id="362" r:id="rId37"/>
    <p:sldId id="287" r:id="rId38"/>
    <p:sldId id="286" r:id="rId39"/>
    <p:sldId id="288" r:id="rId40"/>
    <p:sldId id="363" r:id="rId41"/>
    <p:sldId id="365" r:id="rId42"/>
    <p:sldId id="364" r:id="rId43"/>
    <p:sldId id="290" r:id="rId44"/>
    <p:sldId id="366" r:id="rId45"/>
    <p:sldId id="291" r:id="rId46"/>
    <p:sldId id="292" r:id="rId47"/>
    <p:sldId id="368" r:id="rId48"/>
    <p:sldId id="294" r:id="rId49"/>
    <p:sldId id="295" r:id="rId50"/>
    <p:sldId id="296" r:id="rId51"/>
    <p:sldId id="297" r:id="rId52"/>
    <p:sldId id="299" r:id="rId53"/>
    <p:sldId id="300" r:id="rId54"/>
    <p:sldId id="301" r:id="rId55"/>
    <p:sldId id="303" r:id="rId56"/>
    <p:sldId id="304" r:id="rId57"/>
    <p:sldId id="305" r:id="rId58"/>
    <p:sldId id="306" r:id="rId59"/>
    <p:sldId id="307" r:id="rId60"/>
    <p:sldId id="308" r:id="rId61"/>
    <p:sldId id="309" r:id="rId62"/>
    <p:sldId id="264"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44" r:id="rId81"/>
    <p:sldId id="327" r:id="rId82"/>
    <p:sldId id="328" r:id="rId83"/>
    <p:sldId id="329" r:id="rId84"/>
    <p:sldId id="330" r:id="rId85"/>
    <p:sldId id="331" r:id="rId86"/>
    <p:sldId id="332" r:id="rId87"/>
    <p:sldId id="333" r:id="rId88"/>
    <p:sldId id="334" r:id="rId89"/>
    <p:sldId id="335" r:id="rId90"/>
    <p:sldId id="339" r:id="rId91"/>
    <p:sldId id="340" r:id="rId92"/>
    <p:sldId id="341" r:id="rId93"/>
    <p:sldId id="342" r:id="rId94"/>
    <p:sldId id="343" r:id="rId95"/>
    <p:sldId id="265" r:id="rId96"/>
    <p:sldId id="345" r:id="rId97"/>
  </p:sldIdLst>
  <p:sldSz cx="9144000" cy="6858000" type="screen4x3"/>
  <p:notesSz cx="6858000" cy="9144000"/>
  <p:defaultTex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6600"/>
    <a:srgbClr val="33CC33"/>
    <a:srgbClr val="DDDDDD"/>
    <a:srgbClr val="FF9900"/>
    <a:srgbClr val="993366"/>
    <a:srgbClr val="00808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p:normalViewPr>
  <p:slideViewPr>
    <p:cSldViewPr>
      <p:cViewPr varScale="1">
        <p:scale>
          <a:sx n="74" d="100"/>
          <a:sy n="74" d="100"/>
        </p:scale>
        <p:origin x="-396"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66" d="100"/>
        <a:sy n="66" d="100"/>
      </p:scale>
      <p:origin x="0" y="1555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8" Type="http://schemas.openxmlformats.org/officeDocument/2006/relationships/slide" Target="slides/slide66.xml"/><Relationship Id="rId13" Type="http://schemas.openxmlformats.org/officeDocument/2006/relationships/slide" Target="slides/slide74.xml"/><Relationship Id="rId3" Type="http://schemas.openxmlformats.org/officeDocument/2006/relationships/slide" Target="slides/slide29.xml"/><Relationship Id="rId7" Type="http://schemas.openxmlformats.org/officeDocument/2006/relationships/slide" Target="slides/slide65.xml"/><Relationship Id="rId12" Type="http://schemas.openxmlformats.org/officeDocument/2006/relationships/slide" Target="slides/slide71.xml"/><Relationship Id="rId2" Type="http://schemas.openxmlformats.org/officeDocument/2006/relationships/slide" Target="slides/slide19.xml"/><Relationship Id="rId1" Type="http://schemas.openxmlformats.org/officeDocument/2006/relationships/slide" Target="slides/slide11.xml"/><Relationship Id="rId6" Type="http://schemas.openxmlformats.org/officeDocument/2006/relationships/slide" Target="slides/slide49.xml"/><Relationship Id="rId11" Type="http://schemas.openxmlformats.org/officeDocument/2006/relationships/slide" Target="slides/slide70.xml"/><Relationship Id="rId5" Type="http://schemas.openxmlformats.org/officeDocument/2006/relationships/slide" Target="slides/slide39.xml"/><Relationship Id="rId15" Type="http://schemas.openxmlformats.org/officeDocument/2006/relationships/slide" Target="slides/slide94.xml"/><Relationship Id="rId10" Type="http://schemas.openxmlformats.org/officeDocument/2006/relationships/slide" Target="slides/slide69.xml"/><Relationship Id="rId4" Type="http://schemas.openxmlformats.org/officeDocument/2006/relationships/slide" Target="slides/slide33.xml"/><Relationship Id="rId9" Type="http://schemas.openxmlformats.org/officeDocument/2006/relationships/slide" Target="slides/slide67.xml"/><Relationship Id="rId14" Type="http://schemas.openxmlformats.org/officeDocument/2006/relationships/slide" Target="slides/slide9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fr-FR"/>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fr-FR"/>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fr-FR"/>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A27D6CBF-C469-453A-A2CE-04D922F3DAD2}" type="slidenum">
              <a:rPr lang="fr-FR"/>
              <a:pPr>
                <a:defRPr/>
              </a:pPr>
              <a:t>‹N°›</a:t>
            </a:fld>
            <a:endParaRPr lang="fr-FR"/>
          </a:p>
        </p:txBody>
      </p:sp>
    </p:spTree>
    <p:extLst>
      <p:ext uri="{BB962C8B-B14F-4D97-AF65-F5344CB8AC3E}">
        <p14:creationId xmlns:p14="http://schemas.microsoft.com/office/powerpoint/2010/main" val="15266703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836EE8FA-B67A-4F9B-B98F-E8CF34D5DB2E}" type="slidenum">
              <a:rPr lang="fr-FR" smtClean="0"/>
              <a:pPr/>
              <a:t>2</a:t>
            </a:fld>
            <a:endParaRPr lang="fr-FR" smtClean="0"/>
          </a:p>
        </p:txBody>
      </p:sp>
      <p:sp>
        <p:nvSpPr>
          <p:cNvPr id="11264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1264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6BFADB87-0AFA-402E-9B09-286CAABEDD29}" type="slidenum">
              <a:rPr lang="fr-FR" smtClean="0"/>
              <a:pPr/>
              <a:t>11</a:t>
            </a:fld>
            <a:endParaRPr lang="fr-FR" smtClean="0"/>
          </a:p>
        </p:txBody>
      </p:sp>
      <p:sp>
        <p:nvSpPr>
          <p:cNvPr id="12185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186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6CB5D64E-18C5-4A75-8138-049CA9BDB0AD}" type="slidenum">
              <a:rPr lang="fr-FR" smtClean="0"/>
              <a:pPr/>
              <a:t>12</a:t>
            </a:fld>
            <a:endParaRPr lang="fr-FR" smtClean="0"/>
          </a:p>
        </p:txBody>
      </p:sp>
      <p:sp>
        <p:nvSpPr>
          <p:cNvPr id="12288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288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D4130E1-58AE-47E1-B7FD-EF295E5CF117}" type="slidenum">
              <a:rPr lang="fr-FR" smtClean="0"/>
              <a:pPr/>
              <a:t>13</a:t>
            </a:fld>
            <a:endParaRPr lang="fr-FR" smtClean="0"/>
          </a:p>
        </p:txBody>
      </p:sp>
      <p:sp>
        <p:nvSpPr>
          <p:cNvPr id="12390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390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4313730E-599E-4685-862E-C5B515A80141}" type="slidenum">
              <a:rPr lang="fr-FR" smtClean="0"/>
              <a:pPr/>
              <a:t>14</a:t>
            </a:fld>
            <a:endParaRPr lang="fr-FR" smtClean="0"/>
          </a:p>
        </p:txBody>
      </p:sp>
      <p:sp>
        <p:nvSpPr>
          <p:cNvPr id="12493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493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D4DF104E-3A25-4366-AE5E-7DB2D64E110E}" type="slidenum">
              <a:rPr lang="fr-FR" smtClean="0"/>
              <a:pPr/>
              <a:t>15</a:t>
            </a:fld>
            <a:endParaRPr lang="fr-FR" smtClean="0"/>
          </a:p>
        </p:txBody>
      </p:sp>
      <p:sp>
        <p:nvSpPr>
          <p:cNvPr id="12595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595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12F41DC9-4F89-4F56-B293-6ED874F481DC}" type="slidenum">
              <a:rPr lang="fr-FR" smtClean="0"/>
              <a:pPr/>
              <a:t>16</a:t>
            </a:fld>
            <a:endParaRPr lang="fr-FR" smtClean="0"/>
          </a:p>
        </p:txBody>
      </p:sp>
      <p:sp>
        <p:nvSpPr>
          <p:cNvPr id="12697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698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FB06267D-51F2-48F0-8FF0-410734FCBD95}" type="slidenum">
              <a:rPr lang="fr-FR" smtClean="0"/>
              <a:pPr/>
              <a:t>17</a:t>
            </a:fld>
            <a:endParaRPr lang="fr-FR" smtClean="0"/>
          </a:p>
        </p:txBody>
      </p:sp>
      <p:sp>
        <p:nvSpPr>
          <p:cNvPr id="12800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800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F693F62B-D1A3-4839-85BD-EFAC1293407D}" type="slidenum">
              <a:rPr lang="fr-FR" smtClean="0"/>
              <a:pPr/>
              <a:t>18</a:t>
            </a:fld>
            <a:endParaRPr lang="fr-FR" smtClean="0"/>
          </a:p>
        </p:txBody>
      </p:sp>
      <p:sp>
        <p:nvSpPr>
          <p:cNvPr id="12902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902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BAFB6237-BE71-4D82-9BE0-FA64C8A2FF31}" type="slidenum">
              <a:rPr lang="fr-FR" smtClean="0"/>
              <a:pPr/>
              <a:t>19</a:t>
            </a:fld>
            <a:endParaRPr lang="fr-FR" smtClean="0"/>
          </a:p>
        </p:txBody>
      </p:sp>
      <p:sp>
        <p:nvSpPr>
          <p:cNvPr id="13005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005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4FC4EA8D-D9AB-4574-A6B9-6680E0FCCED7}" type="slidenum">
              <a:rPr lang="fr-FR" smtClean="0"/>
              <a:pPr/>
              <a:t>20</a:t>
            </a:fld>
            <a:endParaRPr lang="fr-FR" smtClean="0"/>
          </a:p>
        </p:txBody>
      </p:sp>
      <p:sp>
        <p:nvSpPr>
          <p:cNvPr id="13107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107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F8F29DAB-A3D7-4543-87BE-6440BCA12CDB}" type="slidenum">
              <a:rPr lang="fr-FR" smtClean="0"/>
              <a:pPr/>
              <a:t>3</a:t>
            </a:fld>
            <a:endParaRPr lang="fr-FR" smtClean="0"/>
          </a:p>
        </p:txBody>
      </p:sp>
      <p:sp>
        <p:nvSpPr>
          <p:cNvPr id="11366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1366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90962154-970B-4B06-B6AA-0EBC8C349A33}" type="slidenum">
              <a:rPr lang="fr-FR" smtClean="0"/>
              <a:pPr/>
              <a:t>21</a:t>
            </a:fld>
            <a:endParaRPr lang="fr-FR" smtClean="0"/>
          </a:p>
        </p:txBody>
      </p:sp>
      <p:sp>
        <p:nvSpPr>
          <p:cNvPr id="13209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210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9A918FFE-9E61-4D7E-9579-305C7CF6A72E}" type="slidenum">
              <a:rPr lang="fr-FR" smtClean="0"/>
              <a:pPr/>
              <a:t>22</a:t>
            </a:fld>
            <a:endParaRPr lang="fr-FR" smtClean="0"/>
          </a:p>
        </p:txBody>
      </p:sp>
      <p:sp>
        <p:nvSpPr>
          <p:cNvPr id="13312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312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6EAE71E4-B618-455B-A39C-DE559CBF792C}" type="slidenum">
              <a:rPr lang="fr-FR" smtClean="0"/>
              <a:pPr/>
              <a:t>23</a:t>
            </a:fld>
            <a:endParaRPr lang="fr-FR" smtClean="0"/>
          </a:p>
        </p:txBody>
      </p:sp>
      <p:sp>
        <p:nvSpPr>
          <p:cNvPr id="13414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414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F0B1608D-A907-45AB-BCE5-7C66DAF51313}" type="slidenum">
              <a:rPr lang="fr-FR" smtClean="0"/>
              <a:pPr/>
              <a:t>24</a:t>
            </a:fld>
            <a:endParaRPr lang="fr-FR" smtClean="0"/>
          </a:p>
        </p:txBody>
      </p:sp>
      <p:sp>
        <p:nvSpPr>
          <p:cNvPr id="13517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517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7AC22677-6F72-4FBA-906C-377EB1BEF5D5}" type="slidenum">
              <a:rPr lang="fr-FR" smtClean="0"/>
              <a:pPr/>
              <a:t>25</a:t>
            </a:fld>
            <a:endParaRPr lang="fr-FR" smtClean="0"/>
          </a:p>
        </p:txBody>
      </p:sp>
      <p:sp>
        <p:nvSpPr>
          <p:cNvPr id="136195" name="Rectangle 1026"/>
          <p:cNvSpPr>
            <a:spLocks noGrp="1" noRot="1" noChangeAspect="1" noChangeArrowheads="1" noTextEdit="1"/>
          </p:cNvSpPr>
          <p:nvPr>
            <p:ph type="sldImg"/>
          </p:nvPr>
        </p:nvSpPr>
        <p:spPr>
          <a:xfrm>
            <a:off x="1150938" y="692150"/>
            <a:ext cx="4554537" cy="3416300"/>
          </a:xfrm>
          <a:solidFill>
            <a:srgbClr val="FFFFFF"/>
          </a:solidFill>
          <a:ln/>
        </p:spPr>
      </p:sp>
      <p:sp>
        <p:nvSpPr>
          <p:cNvPr id="136196" name="Rectangle 1027"/>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8094E99D-A142-4990-9CAC-DAEBDDF8AC9A}" type="slidenum">
              <a:rPr lang="fr-FR" smtClean="0"/>
              <a:pPr/>
              <a:t>26</a:t>
            </a:fld>
            <a:endParaRPr lang="fr-FR" smtClean="0"/>
          </a:p>
        </p:txBody>
      </p:sp>
      <p:sp>
        <p:nvSpPr>
          <p:cNvPr id="13721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722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73F0D222-2E32-45F0-8C17-52B8CBDD7A2D}" type="slidenum">
              <a:rPr lang="fr-FR" smtClean="0"/>
              <a:pPr/>
              <a:t>27</a:t>
            </a:fld>
            <a:endParaRPr lang="fr-FR" smtClean="0"/>
          </a:p>
        </p:txBody>
      </p:sp>
      <p:sp>
        <p:nvSpPr>
          <p:cNvPr id="13824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824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00AFF402-0FA1-4E4E-91BF-9581F9FDCD54}" type="slidenum">
              <a:rPr lang="fr-FR" smtClean="0"/>
              <a:pPr/>
              <a:t>28</a:t>
            </a:fld>
            <a:endParaRPr lang="fr-FR" smtClean="0"/>
          </a:p>
        </p:txBody>
      </p:sp>
      <p:sp>
        <p:nvSpPr>
          <p:cNvPr id="13926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926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BA9E9DD-832F-46A4-9C9E-20005EB4B8F9}" type="slidenum">
              <a:rPr lang="fr-FR" smtClean="0"/>
              <a:pPr/>
              <a:t>29</a:t>
            </a:fld>
            <a:endParaRPr lang="fr-FR" smtClean="0"/>
          </a:p>
        </p:txBody>
      </p:sp>
      <p:sp>
        <p:nvSpPr>
          <p:cNvPr id="14029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029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DB3CAAD7-EAD5-4248-86BA-59B774ABA7D1}" type="slidenum">
              <a:rPr lang="fr-FR" smtClean="0"/>
              <a:pPr/>
              <a:t>30</a:t>
            </a:fld>
            <a:endParaRPr lang="fr-FR" smtClean="0"/>
          </a:p>
        </p:txBody>
      </p:sp>
      <p:sp>
        <p:nvSpPr>
          <p:cNvPr id="14131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131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57B5794E-9FFA-4680-B6A5-645AA698A232}" type="slidenum">
              <a:rPr lang="fr-FR" smtClean="0"/>
              <a:pPr/>
              <a:t>4</a:t>
            </a:fld>
            <a:endParaRPr lang="fr-FR" smtClean="0"/>
          </a:p>
        </p:txBody>
      </p:sp>
      <p:sp>
        <p:nvSpPr>
          <p:cNvPr id="11469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1469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B78EB330-1F3E-4A9D-AD72-9E79131D6B97}" type="slidenum">
              <a:rPr lang="fr-FR" smtClean="0"/>
              <a:pPr/>
              <a:t>31</a:t>
            </a:fld>
            <a:endParaRPr lang="fr-FR" smtClean="0"/>
          </a:p>
        </p:txBody>
      </p:sp>
      <p:sp>
        <p:nvSpPr>
          <p:cNvPr id="14233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234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00E8D5B0-24E3-4149-BB3B-D9F86D94A652}" type="slidenum">
              <a:rPr lang="fr-FR" smtClean="0"/>
              <a:pPr/>
              <a:t>32</a:t>
            </a:fld>
            <a:endParaRPr lang="fr-FR" smtClean="0"/>
          </a:p>
        </p:txBody>
      </p:sp>
      <p:sp>
        <p:nvSpPr>
          <p:cNvPr id="14336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336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F0B50EA-5BFA-48AF-AEB6-5248AD48B273}" type="slidenum">
              <a:rPr lang="fr-FR" smtClean="0"/>
              <a:pPr/>
              <a:t>33</a:t>
            </a:fld>
            <a:endParaRPr lang="fr-FR" smtClean="0"/>
          </a:p>
        </p:txBody>
      </p:sp>
      <p:sp>
        <p:nvSpPr>
          <p:cNvPr id="14438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438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EFF7C29F-B221-4518-8373-DFD1D1AA6897}" type="slidenum">
              <a:rPr lang="fr-FR" smtClean="0"/>
              <a:pPr/>
              <a:t>34</a:t>
            </a:fld>
            <a:endParaRPr lang="fr-FR" smtClean="0"/>
          </a:p>
        </p:txBody>
      </p:sp>
      <p:sp>
        <p:nvSpPr>
          <p:cNvPr id="14541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541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682A2D3E-CA13-427B-95ED-9CBC98636291}" type="slidenum">
              <a:rPr lang="fr-FR" smtClean="0"/>
              <a:pPr/>
              <a:t>35</a:t>
            </a:fld>
            <a:endParaRPr lang="fr-FR" smtClean="0"/>
          </a:p>
        </p:txBody>
      </p:sp>
      <p:sp>
        <p:nvSpPr>
          <p:cNvPr id="14643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643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48A0E70D-FC04-4577-A70E-44D1953CDA43}" type="slidenum">
              <a:rPr lang="fr-FR" smtClean="0"/>
              <a:pPr/>
              <a:t>36</a:t>
            </a:fld>
            <a:endParaRPr lang="fr-FR" smtClean="0"/>
          </a:p>
        </p:txBody>
      </p:sp>
      <p:sp>
        <p:nvSpPr>
          <p:cNvPr id="14745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746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11ACAFF-2D0A-4C76-B908-61579E80611C}" type="slidenum">
              <a:rPr lang="fr-FR" smtClean="0"/>
              <a:pPr/>
              <a:t>37</a:t>
            </a:fld>
            <a:endParaRPr lang="fr-FR" smtClean="0"/>
          </a:p>
        </p:txBody>
      </p:sp>
      <p:sp>
        <p:nvSpPr>
          <p:cNvPr id="14848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848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DF0CAA53-EC98-4AAD-B388-F0D621D6DECC}" type="slidenum">
              <a:rPr lang="fr-FR" smtClean="0"/>
              <a:pPr/>
              <a:t>38</a:t>
            </a:fld>
            <a:endParaRPr lang="fr-FR" smtClean="0"/>
          </a:p>
        </p:txBody>
      </p:sp>
      <p:sp>
        <p:nvSpPr>
          <p:cNvPr id="14950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950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D6167041-3894-416A-838D-86E138DBD373}" type="slidenum">
              <a:rPr lang="fr-FR" smtClean="0"/>
              <a:pPr/>
              <a:t>39</a:t>
            </a:fld>
            <a:endParaRPr lang="fr-FR" smtClean="0"/>
          </a:p>
        </p:txBody>
      </p:sp>
      <p:sp>
        <p:nvSpPr>
          <p:cNvPr id="15053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053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F142B4F1-7735-41A4-8A94-E58C1FFD7200}" type="slidenum">
              <a:rPr lang="fr-FR" smtClean="0"/>
              <a:pPr/>
              <a:t>40</a:t>
            </a:fld>
            <a:endParaRPr lang="fr-FR" smtClean="0"/>
          </a:p>
        </p:txBody>
      </p:sp>
      <p:sp>
        <p:nvSpPr>
          <p:cNvPr id="15155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155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8F867B84-EEFB-4285-9DB3-542F0CC4429B}" type="slidenum">
              <a:rPr lang="fr-FR" smtClean="0"/>
              <a:pPr/>
              <a:t>5</a:t>
            </a:fld>
            <a:endParaRPr lang="fr-FR" smtClean="0"/>
          </a:p>
        </p:txBody>
      </p:sp>
      <p:sp>
        <p:nvSpPr>
          <p:cNvPr id="11571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1571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0B540F97-73FF-4732-994C-321CECBDD957}" type="slidenum">
              <a:rPr lang="fr-FR" smtClean="0"/>
              <a:pPr/>
              <a:t>41</a:t>
            </a:fld>
            <a:endParaRPr lang="fr-FR" smtClean="0"/>
          </a:p>
        </p:txBody>
      </p:sp>
      <p:sp>
        <p:nvSpPr>
          <p:cNvPr id="15462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462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9F1EE339-F95D-4A52-A6BE-A6302F532C7E}" type="slidenum">
              <a:rPr lang="fr-FR" smtClean="0"/>
              <a:pPr/>
              <a:t>42</a:t>
            </a:fld>
            <a:endParaRPr lang="fr-FR" smtClean="0"/>
          </a:p>
        </p:txBody>
      </p:sp>
      <p:sp>
        <p:nvSpPr>
          <p:cNvPr id="15257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258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BA5A3C8D-9D8D-4A0D-89D8-C3698D3BB500}" type="slidenum">
              <a:rPr lang="fr-FR" smtClean="0"/>
              <a:pPr/>
              <a:t>43</a:t>
            </a:fld>
            <a:endParaRPr lang="fr-FR" smtClean="0"/>
          </a:p>
        </p:txBody>
      </p:sp>
      <p:sp>
        <p:nvSpPr>
          <p:cNvPr id="15360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360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BDA6793D-1541-4676-9005-E31EA2FA4D3B}" type="slidenum">
              <a:rPr lang="fr-FR" smtClean="0"/>
              <a:pPr/>
              <a:t>44</a:t>
            </a:fld>
            <a:endParaRPr lang="fr-FR" smtClean="0"/>
          </a:p>
        </p:txBody>
      </p:sp>
      <p:sp>
        <p:nvSpPr>
          <p:cNvPr id="15565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565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9F729AEF-C65E-4B46-8CB2-2780D22DE081}" type="slidenum">
              <a:rPr lang="fr-FR" smtClean="0"/>
              <a:pPr/>
              <a:t>45</a:t>
            </a:fld>
            <a:endParaRPr lang="fr-FR" smtClean="0"/>
          </a:p>
        </p:txBody>
      </p:sp>
      <p:sp>
        <p:nvSpPr>
          <p:cNvPr id="156675" name="Rectangle 1026"/>
          <p:cNvSpPr>
            <a:spLocks noGrp="1" noRot="1" noChangeAspect="1" noChangeArrowheads="1" noTextEdit="1"/>
          </p:cNvSpPr>
          <p:nvPr>
            <p:ph type="sldImg"/>
          </p:nvPr>
        </p:nvSpPr>
        <p:spPr>
          <a:xfrm>
            <a:off x="1150938" y="692150"/>
            <a:ext cx="4554537" cy="3416300"/>
          </a:xfrm>
          <a:solidFill>
            <a:srgbClr val="FFFFFF"/>
          </a:solidFill>
          <a:ln/>
        </p:spPr>
      </p:sp>
      <p:sp>
        <p:nvSpPr>
          <p:cNvPr id="156676" name="Rectangle 1027"/>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E07A9B8D-7159-44C4-BE42-E975916BAF84}" type="slidenum">
              <a:rPr lang="fr-FR" smtClean="0"/>
              <a:pPr/>
              <a:t>46</a:t>
            </a:fld>
            <a:endParaRPr lang="fr-FR" smtClean="0"/>
          </a:p>
        </p:txBody>
      </p:sp>
      <p:sp>
        <p:nvSpPr>
          <p:cNvPr id="15769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770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0054E0DE-34E5-4C07-A9EC-B30C3676DB6E}" type="slidenum">
              <a:rPr lang="fr-FR" smtClean="0"/>
              <a:pPr/>
              <a:t>47</a:t>
            </a:fld>
            <a:endParaRPr lang="fr-FR" smtClean="0"/>
          </a:p>
        </p:txBody>
      </p:sp>
      <p:sp>
        <p:nvSpPr>
          <p:cNvPr id="15872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872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B204C5CC-C209-4776-934F-6F895B4185C2}" type="slidenum">
              <a:rPr lang="fr-FR" smtClean="0"/>
              <a:pPr/>
              <a:t>48</a:t>
            </a:fld>
            <a:endParaRPr lang="fr-FR" smtClean="0"/>
          </a:p>
        </p:txBody>
      </p:sp>
      <p:sp>
        <p:nvSpPr>
          <p:cNvPr id="15974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974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6CA9CDC9-207A-418A-A8FD-794010830D02}" type="slidenum">
              <a:rPr lang="fr-FR" smtClean="0"/>
              <a:pPr/>
              <a:t>49</a:t>
            </a:fld>
            <a:endParaRPr lang="fr-FR" smtClean="0"/>
          </a:p>
        </p:txBody>
      </p:sp>
      <p:sp>
        <p:nvSpPr>
          <p:cNvPr id="16077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077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A40FF08B-9EDD-4F7E-8F9D-1EB7255C122A}" type="slidenum">
              <a:rPr lang="fr-FR" smtClean="0"/>
              <a:pPr/>
              <a:t>50</a:t>
            </a:fld>
            <a:endParaRPr lang="fr-FR" smtClean="0"/>
          </a:p>
        </p:txBody>
      </p:sp>
      <p:sp>
        <p:nvSpPr>
          <p:cNvPr id="16179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179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B4A50C42-D8BC-4097-9B29-82965DD561FF}" type="slidenum">
              <a:rPr lang="fr-FR" smtClean="0"/>
              <a:pPr/>
              <a:t>6</a:t>
            </a:fld>
            <a:endParaRPr lang="fr-FR" smtClean="0"/>
          </a:p>
        </p:txBody>
      </p:sp>
      <p:sp>
        <p:nvSpPr>
          <p:cNvPr id="11673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1674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9CB63D60-1519-437F-9F45-99D9ADDAB554}" type="slidenum">
              <a:rPr lang="fr-FR" smtClean="0"/>
              <a:pPr/>
              <a:t>51</a:t>
            </a:fld>
            <a:endParaRPr lang="fr-FR" smtClean="0"/>
          </a:p>
        </p:txBody>
      </p:sp>
      <p:sp>
        <p:nvSpPr>
          <p:cNvPr id="16281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282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22652054-8E54-4B77-8FA3-383451F0D3B0}" type="slidenum">
              <a:rPr lang="fr-FR" smtClean="0"/>
              <a:pPr/>
              <a:t>52</a:t>
            </a:fld>
            <a:endParaRPr lang="fr-FR" smtClean="0"/>
          </a:p>
        </p:txBody>
      </p:sp>
      <p:sp>
        <p:nvSpPr>
          <p:cNvPr id="16384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384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EE5E2D52-CC3A-4E22-849B-6182FC6BF4BA}" type="slidenum">
              <a:rPr lang="fr-FR" smtClean="0"/>
              <a:pPr/>
              <a:t>53</a:t>
            </a:fld>
            <a:endParaRPr lang="fr-FR" smtClean="0"/>
          </a:p>
        </p:txBody>
      </p:sp>
      <p:sp>
        <p:nvSpPr>
          <p:cNvPr id="16486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486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4D588555-466A-429E-B9B1-F3F9B9FDACF1}" type="slidenum">
              <a:rPr lang="fr-FR" smtClean="0"/>
              <a:pPr/>
              <a:t>54</a:t>
            </a:fld>
            <a:endParaRPr lang="fr-FR" smtClean="0"/>
          </a:p>
        </p:txBody>
      </p:sp>
      <p:sp>
        <p:nvSpPr>
          <p:cNvPr id="16589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589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E73760BB-FD5D-4990-97AE-6F3EC92DFA23}" type="slidenum">
              <a:rPr lang="fr-FR" smtClean="0"/>
              <a:pPr/>
              <a:t>55</a:t>
            </a:fld>
            <a:endParaRPr lang="fr-FR" smtClean="0"/>
          </a:p>
        </p:txBody>
      </p:sp>
      <p:sp>
        <p:nvSpPr>
          <p:cNvPr id="16691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691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5A30CEFE-CF46-4E9B-A029-0B34E677E606}" type="slidenum">
              <a:rPr lang="fr-FR" smtClean="0"/>
              <a:pPr/>
              <a:t>56</a:t>
            </a:fld>
            <a:endParaRPr lang="fr-FR" smtClean="0"/>
          </a:p>
        </p:txBody>
      </p:sp>
      <p:sp>
        <p:nvSpPr>
          <p:cNvPr id="16793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794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9058A5A5-2D3E-4292-9EED-A6A4083190B9}" type="slidenum">
              <a:rPr lang="fr-FR" smtClean="0"/>
              <a:pPr/>
              <a:t>57</a:t>
            </a:fld>
            <a:endParaRPr lang="fr-FR" smtClean="0"/>
          </a:p>
        </p:txBody>
      </p:sp>
      <p:sp>
        <p:nvSpPr>
          <p:cNvPr id="16896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896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82DB6A13-5044-4BB2-8CD7-DB9C91083664}" type="slidenum">
              <a:rPr lang="fr-FR" smtClean="0"/>
              <a:pPr/>
              <a:t>58</a:t>
            </a:fld>
            <a:endParaRPr lang="fr-FR" smtClean="0"/>
          </a:p>
        </p:txBody>
      </p:sp>
      <p:sp>
        <p:nvSpPr>
          <p:cNvPr id="16998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998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78AE2E6F-DE07-4951-8670-62C2478A7FA5}" type="slidenum">
              <a:rPr lang="fr-FR" smtClean="0"/>
              <a:pPr/>
              <a:t>59</a:t>
            </a:fld>
            <a:endParaRPr lang="fr-FR" smtClean="0"/>
          </a:p>
        </p:txBody>
      </p:sp>
      <p:sp>
        <p:nvSpPr>
          <p:cNvPr id="17101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101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12B235F7-3346-40DC-AC59-A421AEAFA63D}" type="slidenum">
              <a:rPr lang="fr-FR" smtClean="0"/>
              <a:pPr/>
              <a:t>60</a:t>
            </a:fld>
            <a:endParaRPr lang="fr-FR" smtClean="0"/>
          </a:p>
        </p:txBody>
      </p:sp>
      <p:sp>
        <p:nvSpPr>
          <p:cNvPr id="17203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203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D9A373B-B4F8-4CA9-A6BB-0ED67AF46B48}" type="slidenum">
              <a:rPr lang="fr-FR" smtClean="0"/>
              <a:pPr/>
              <a:t>7</a:t>
            </a:fld>
            <a:endParaRPr lang="fr-FR" smtClean="0"/>
          </a:p>
        </p:txBody>
      </p:sp>
      <p:sp>
        <p:nvSpPr>
          <p:cNvPr id="11776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1776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C2E1BA99-799A-4D09-8C75-509EC137BCE4}" type="slidenum">
              <a:rPr lang="fr-FR" smtClean="0"/>
              <a:pPr/>
              <a:t>61</a:t>
            </a:fld>
            <a:endParaRPr lang="fr-FR" smtClean="0"/>
          </a:p>
        </p:txBody>
      </p:sp>
      <p:sp>
        <p:nvSpPr>
          <p:cNvPr id="17305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306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A05FA301-DEB2-4C75-84B1-7AFB98FFB6DB}" type="slidenum">
              <a:rPr lang="fr-FR" smtClean="0"/>
              <a:pPr/>
              <a:t>62</a:t>
            </a:fld>
            <a:endParaRPr lang="fr-FR" smtClean="0"/>
          </a:p>
        </p:txBody>
      </p:sp>
      <p:sp>
        <p:nvSpPr>
          <p:cNvPr id="17408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408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8C951A6F-DA22-44A3-8A89-450FF3DFD768}" type="slidenum">
              <a:rPr lang="fr-FR" smtClean="0"/>
              <a:pPr/>
              <a:t>63</a:t>
            </a:fld>
            <a:endParaRPr lang="fr-FR" smtClean="0"/>
          </a:p>
        </p:txBody>
      </p:sp>
      <p:sp>
        <p:nvSpPr>
          <p:cNvPr id="17510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510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D9CEC8F5-7210-427A-8D00-66987E61113C}" type="slidenum">
              <a:rPr lang="fr-FR" smtClean="0"/>
              <a:pPr/>
              <a:t>64</a:t>
            </a:fld>
            <a:endParaRPr lang="fr-FR" smtClean="0"/>
          </a:p>
        </p:txBody>
      </p:sp>
      <p:sp>
        <p:nvSpPr>
          <p:cNvPr id="17613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613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92A9C03F-84DA-4457-8B39-2DE5C7122677}" type="slidenum">
              <a:rPr lang="fr-FR" smtClean="0"/>
              <a:pPr/>
              <a:t>65</a:t>
            </a:fld>
            <a:endParaRPr lang="fr-FR" smtClean="0"/>
          </a:p>
        </p:txBody>
      </p:sp>
      <p:sp>
        <p:nvSpPr>
          <p:cNvPr id="17715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715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4ED247AB-DB21-4565-BD7C-EC8019DFAA2C}" type="slidenum">
              <a:rPr lang="fr-FR" smtClean="0"/>
              <a:pPr/>
              <a:t>66</a:t>
            </a:fld>
            <a:endParaRPr lang="fr-FR" smtClean="0"/>
          </a:p>
        </p:txBody>
      </p:sp>
      <p:sp>
        <p:nvSpPr>
          <p:cNvPr id="17817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818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B20F0218-DD8C-46C4-875E-A93BC91E11FC}" type="slidenum">
              <a:rPr lang="fr-FR" smtClean="0"/>
              <a:pPr/>
              <a:t>67</a:t>
            </a:fld>
            <a:endParaRPr lang="fr-FR" smtClean="0"/>
          </a:p>
        </p:txBody>
      </p:sp>
      <p:sp>
        <p:nvSpPr>
          <p:cNvPr id="17920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920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80D85EE7-D3D5-4142-A4DD-9349BBAAD7D5}" type="slidenum">
              <a:rPr lang="fr-FR" smtClean="0"/>
              <a:pPr/>
              <a:t>68</a:t>
            </a:fld>
            <a:endParaRPr lang="fr-FR" smtClean="0"/>
          </a:p>
        </p:txBody>
      </p:sp>
      <p:sp>
        <p:nvSpPr>
          <p:cNvPr id="18022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022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78FA2F1D-3ACD-43C7-8669-56AD1595053F}" type="slidenum">
              <a:rPr lang="fr-FR" smtClean="0"/>
              <a:pPr/>
              <a:t>69</a:t>
            </a:fld>
            <a:endParaRPr lang="fr-FR" smtClean="0"/>
          </a:p>
        </p:txBody>
      </p:sp>
      <p:sp>
        <p:nvSpPr>
          <p:cNvPr id="18125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125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137D7086-F74D-4730-9BFF-B6E609E3E4A0}" type="slidenum">
              <a:rPr lang="fr-FR" smtClean="0"/>
              <a:pPr/>
              <a:t>70</a:t>
            </a:fld>
            <a:endParaRPr lang="fr-FR" smtClean="0"/>
          </a:p>
        </p:txBody>
      </p:sp>
      <p:sp>
        <p:nvSpPr>
          <p:cNvPr id="18227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227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99F7799-7015-46D6-924C-32640956F884}" type="slidenum">
              <a:rPr lang="fr-FR" smtClean="0"/>
              <a:pPr/>
              <a:t>8</a:t>
            </a:fld>
            <a:endParaRPr lang="fr-FR" smtClean="0"/>
          </a:p>
        </p:txBody>
      </p:sp>
      <p:sp>
        <p:nvSpPr>
          <p:cNvPr id="11878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1878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01EEDA7C-1C99-4995-A369-5015EC2DC928}" type="slidenum">
              <a:rPr lang="fr-FR" smtClean="0"/>
              <a:pPr/>
              <a:t>71</a:t>
            </a:fld>
            <a:endParaRPr lang="fr-FR" smtClean="0"/>
          </a:p>
        </p:txBody>
      </p:sp>
      <p:sp>
        <p:nvSpPr>
          <p:cNvPr id="18329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330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8AF79AFD-461C-4802-965F-D13CE6870499}" type="slidenum">
              <a:rPr lang="fr-FR" smtClean="0"/>
              <a:pPr/>
              <a:t>72</a:t>
            </a:fld>
            <a:endParaRPr lang="fr-FR" smtClean="0"/>
          </a:p>
        </p:txBody>
      </p:sp>
      <p:sp>
        <p:nvSpPr>
          <p:cNvPr id="18432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432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61D30419-222C-41EA-BA85-33C05A19EC2A}" type="slidenum">
              <a:rPr lang="fr-FR" smtClean="0"/>
              <a:pPr/>
              <a:t>73</a:t>
            </a:fld>
            <a:endParaRPr lang="fr-FR" smtClean="0"/>
          </a:p>
        </p:txBody>
      </p:sp>
      <p:sp>
        <p:nvSpPr>
          <p:cNvPr id="18534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534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926E0719-3C03-45C7-A79D-7F8F46D9A9DA}" type="slidenum">
              <a:rPr lang="fr-FR" smtClean="0"/>
              <a:pPr/>
              <a:t>74</a:t>
            </a:fld>
            <a:endParaRPr lang="fr-FR" smtClean="0"/>
          </a:p>
        </p:txBody>
      </p:sp>
      <p:sp>
        <p:nvSpPr>
          <p:cNvPr id="18637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637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34198943-17BB-4408-A98E-2BA440C16900}" type="slidenum">
              <a:rPr lang="fr-FR" smtClean="0"/>
              <a:pPr/>
              <a:t>75</a:t>
            </a:fld>
            <a:endParaRPr lang="fr-FR" smtClean="0"/>
          </a:p>
        </p:txBody>
      </p:sp>
      <p:sp>
        <p:nvSpPr>
          <p:cNvPr id="18739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739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0C7B305F-A682-4F3D-99BE-FCBCEC7E864F}" type="slidenum">
              <a:rPr lang="fr-FR" smtClean="0"/>
              <a:pPr/>
              <a:t>76</a:t>
            </a:fld>
            <a:endParaRPr lang="fr-FR" smtClean="0"/>
          </a:p>
        </p:txBody>
      </p:sp>
      <p:sp>
        <p:nvSpPr>
          <p:cNvPr id="18841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842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6287CA13-BAA0-4F98-A85F-C2B1C9933A77}" type="slidenum">
              <a:rPr lang="fr-FR" smtClean="0"/>
              <a:pPr/>
              <a:t>77</a:t>
            </a:fld>
            <a:endParaRPr lang="fr-FR" smtClean="0"/>
          </a:p>
        </p:txBody>
      </p:sp>
      <p:sp>
        <p:nvSpPr>
          <p:cNvPr id="18944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944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A451BB9C-9CA7-4766-AF32-D18FD580FE42}" type="slidenum">
              <a:rPr lang="fr-FR" smtClean="0"/>
              <a:pPr/>
              <a:t>78</a:t>
            </a:fld>
            <a:endParaRPr lang="fr-FR" smtClean="0"/>
          </a:p>
        </p:txBody>
      </p:sp>
      <p:sp>
        <p:nvSpPr>
          <p:cNvPr id="19046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9046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A2FE71DA-3D4B-4F5D-A98A-ED0106B8785B}" type="slidenum">
              <a:rPr lang="fr-FR" smtClean="0"/>
              <a:pPr/>
              <a:t>79</a:t>
            </a:fld>
            <a:endParaRPr lang="fr-FR" smtClean="0"/>
          </a:p>
        </p:txBody>
      </p:sp>
      <p:sp>
        <p:nvSpPr>
          <p:cNvPr id="19149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9149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756C0CBE-264B-4528-B957-EF63A7333C6D}" type="slidenum">
              <a:rPr lang="fr-FR" smtClean="0"/>
              <a:pPr/>
              <a:t>80</a:t>
            </a:fld>
            <a:endParaRPr lang="fr-FR" smtClean="0"/>
          </a:p>
        </p:txBody>
      </p:sp>
      <p:sp>
        <p:nvSpPr>
          <p:cNvPr id="19251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9251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106C5388-4AE2-4763-82D8-0D58A72EC8C7}" type="slidenum">
              <a:rPr lang="fr-FR" smtClean="0"/>
              <a:pPr/>
              <a:t>9</a:t>
            </a:fld>
            <a:endParaRPr lang="fr-FR" smtClean="0"/>
          </a:p>
        </p:txBody>
      </p:sp>
      <p:sp>
        <p:nvSpPr>
          <p:cNvPr id="11981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1981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8CCD3E76-E493-4398-B37A-29BD6DD0200B}" type="slidenum">
              <a:rPr lang="fr-FR" smtClean="0"/>
              <a:pPr/>
              <a:t>95</a:t>
            </a:fld>
            <a:endParaRPr lang="fr-FR" smtClean="0"/>
          </a:p>
        </p:txBody>
      </p:sp>
      <p:sp>
        <p:nvSpPr>
          <p:cNvPr id="19353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9354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559E3C58-4B5B-4356-A882-8CD627F91858}" type="slidenum">
              <a:rPr lang="fr-FR" smtClean="0"/>
              <a:pPr/>
              <a:t>96</a:t>
            </a:fld>
            <a:endParaRPr lang="fr-FR" smtClean="0"/>
          </a:p>
        </p:txBody>
      </p:sp>
      <p:sp>
        <p:nvSpPr>
          <p:cNvPr id="19456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9456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EFD7C442-7B9B-43D2-8016-5C5D1B2CA441}" type="slidenum">
              <a:rPr lang="fr-FR" smtClean="0"/>
              <a:pPr/>
              <a:t>10</a:t>
            </a:fld>
            <a:endParaRPr lang="fr-FR" smtClean="0"/>
          </a:p>
        </p:txBody>
      </p:sp>
      <p:sp>
        <p:nvSpPr>
          <p:cNvPr id="12083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083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Diapositive de titr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fr-F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fr-F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fr-F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fr-F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fr-F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fr-F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fr-FR"/>
            </a:p>
          </p:txBody>
        </p:sp>
      </p:grpSp>
      <p:sp>
        <p:nvSpPr>
          <p:cNvPr id="78860" name="Rectangle 12"/>
          <p:cNvSpPr>
            <a:spLocks noGrp="1" noChangeArrowheads="1"/>
          </p:cNvSpPr>
          <p:nvPr>
            <p:ph type="ctrTitle"/>
          </p:nvPr>
        </p:nvSpPr>
        <p:spPr>
          <a:xfrm>
            <a:off x="990600" y="1828800"/>
            <a:ext cx="7772400" cy="1143000"/>
          </a:xfrm>
        </p:spPr>
        <p:txBody>
          <a:bodyPr/>
          <a:lstStyle>
            <a:lvl1pPr>
              <a:defRPr/>
            </a:lvl1pPr>
          </a:lstStyle>
          <a:p>
            <a:r>
              <a:rPr lang="fr-FR"/>
              <a:t>Cliquez pour modifier le style du titre du masque</a:t>
            </a:r>
          </a:p>
        </p:txBody>
      </p:sp>
      <p:sp>
        <p:nvSpPr>
          <p:cNvPr id="788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fr-FR"/>
              <a:t>Cliquez pour modifier le style des sous-titres du masque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fr-FR"/>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sz="1400" b="0">
                <a:solidFill>
                  <a:schemeClr val="bg2"/>
                </a:solidFill>
                <a:latin typeface="+mj-lt"/>
              </a:defRPr>
            </a:lvl1pPr>
          </a:lstStyle>
          <a:p>
            <a:pPr>
              <a:defRPr/>
            </a:pPr>
            <a:endParaRPr lang="fr-FR"/>
          </a:p>
        </p:txBody>
      </p:sp>
      <p:sp>
        <p:nvSpPr>
          <p:cNvPr id="16" name="Rectangle 16"/>
          <p:cNvSpPr>
            <a:spLocks noGrp="1" noChangeArrowheads="1"/>
          </p:cNvSpPr>
          <p:nvPr>
            <p:ph type="sldNum" sz="quarter" idx="12"/>
          </p:nvPr>
        </p:nvSpPr>
        <p:spPr>
          <a:xfrm>
            <a:off x="6858000" y="6248400"/>
            <a:ext cx="1905000" cy="457200"/>
          </a:xfrm>
        </p:spPr>
        <p:txBody>
          <a:bodyPr/>
          <a:lstStyle>
            <a:lvl1pPr>
              <a:defRPr sz="1400" b="0">
                <a:solidFill>
                  <a:schemeClr val="bg2"/>
                </a:solidFill>
                <a:latin typeface="+mj-lt"/>
              </a:defRPr>
            </a:lvl1pPr>
          </a:lstStyle>
          <a:p>
            <a:pPr>
              <a:defRPr/>
            </a:pPr>
            <a:fld id="{898EBEF9-4523-4B66-8024-CF58374D22CF}" type="slidenum">
              <a:rPr lang="fr-FR"/>
              <a:pPr>
                <a:defRPr/>
              </a:pPr>
              <a:t>‹N°›</a:t>
            </a:fld>
            <a:endParaRPr lang="fr-F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1"/>
          <p:cNvSpPr>
            <a:spLocks noGrp="1" noChangeArrowheads="1"/>
          </p:cNvSpPr>
          <p:nvPr>
            <p:ph type="dt" sz="half" idx="10"/>
          </p:nvPr>
        </p:nvSpPr>
        <p:spPr/>
        <p:txBody>
          <a:bodyPr/>
          <a:lstStyle>
            <a:lvl1pPr>
              <a:defRPr/>
            </a:lvl1pPr>
          </a:lstStyle>
          <a:p>
            <a:pPr>
              <a:defRPr/>
            </a:pPr>
            <a:endParaRPr lang="fr-FR"/>
          </a:p>
        </p:txBody>
      </p:sp>
      <p:sp>
        <p:nvSpPr>
          <p:cNvPr id="5"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6" name="Rectangle 13"/>
          <p:cNvSpPr>
            <a:spLocks noGrp="1" noChangeArrowheads="1"/>
          </p:cNvSpPr>
          <p:nvPr>
            <p:ph type="sldNum" sz="quarter" idx="12"/>
          </p:nvPr>
        </p:nvSpPr>
        <p:spPr/>
        <p:txBody>
          <a:bodyPr/>
          <a:lstStyle>
            <a:lvl1pPr>
              <a:defRPr/>
            </a:lvl1pPr>
          </a:lstStyle>
          <a:p>
            <a:pPr>
              <a:defRPr/>
            </a:pPr>
            <a:fld id="{07C72E6E-9128-4A6D-AA28-1689115EF561}"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80225" y="152400"/>
            <a:ext cx="2063750" cy="59436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85800" y="152400"/>
            <a:ext cx="6042025" cy="59436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1"/>
          <p:cNvSpPr>
            <a:spLocks noGrp="1" noChangeArrowheads="1"/>
          </p:cNvSpPr>
          <p:nvPr>
            <p:ph type="dt" sz="half" idx="10"/>
          </p:nvPr>
        </p:nvSpPr>
        <p:spPr/>
        <p:txBody>
          <a:bodyPr/>
          <a:lstStyle>
            <a:lvl1pPr>
              <a:defRPr/>
            </a:lvl1pPr>
          </a:lstStyle>
          <a:p>
            <a:pPr>
              <a:defRPr/>
            </a:pPr>
            <a:endParaRPr lang="fr-FR"/>
          </a:p>
        </p:txBody>
      </p:sp>
      <p:sp>
        <p:nvSpPr>
          <p:cNvPr id="5"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6" name="Rectangle 13"/>
          <p:cNvSpPr>
            <a:spLocks noGrp="1" noChangeArrowheads="1"/>
          </p:cNvSpPr>
          <p:nvPr>
            <p:ph type="sldNum" sz="quarter" idx="12"/>
          </p:nvPr>
        </p:nvSpPr>
        <p:spPr/>
        <p:txBody>
          <a:bodyPr/>
          <a:lstStyle>
            <a:lvl1pPr>
              <a:defRPr/>
            </a:lvl1pPr>
          </a:lstStyle>
          <a:p>
            <a:pPr>
              <a:defRPr/>
            </a:pPr>
            <a:fld id="{332E03B5-3FAD-464F-9EDE-6AC327E4FD72}"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rgbClr val="002060"/>
                </a:solidFill>
              </a:defRPr>
            </a:lvl1p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1"/>
          <p:cNvSpPr>
            <a:spLocks noGrp="1" noChangeArrowheads="1"/>
          </p:cNvSpPr>
          <p:nvPr>
            <p:ph type="dt" sz="half" idx="10"/>
          </p:nvPr>
        </p:nvSpPr>
        <p:spPr/>
        <p:txBody>
          <a:bodyPr/>
          <a:lstStyle>
            <a:lvl1pPr>
              <a:defRPr/>
            </a:lvl1pPr>
          </a:lstStyle>
          <a:p>
            <a:pPr>
              <a:defRPr/>
            </a:pPr>
            <a:endParaRPr lang="fr-FR"/>
          </a:p>
        </p:txBody>
      </p:sp>
      <p:sp>
        <p:nvSpPr>
          <p:cNvPr id="5"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6" name="Rectangle 13"/>
          <p:cNvSpPr>
            <a:spLocks noGrp="1" noChangeArrowheads="1"/>
          </p:cNvSpPr>
          <p:nvPr>
            <p:ph type="sldNum" sz="quarter" idx="12"/>
          </p:nvPr>
        </p:nvSpPr>
        <p:spPr/>
        <p:txBody>
          <a:bodyPr/>
          <a:lstStyle>
            <a:lvl1pPr>
              <a:defRPr/>
            </a:lvl1pPr>
          </a:lstStyle>
          <a:p>
            <a:pPr>
              <a:defRPr/>
            </a:pPr>
            <a:fld id="{5D317053-A131-44D9-8856-C4C069CDE4DD}"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11"/>
          <p:cNvSpPr>
            <a:spLocks noGrp="1" noChangeArrowheads="1"/>
          </p:cNvSpPr>
          <p:nvPr>
            <p:ph type="dt" sz="half" idx="10"/>
          </p:nvPr>
        </p:nvSpPr>
        <p:spPr/>
        <p:txBody>
          <a:bodyPr/>
          <a:lstStyle>
            <a:lvl1pPr>
              <a:defRPr/>
            </a:lvl1pPr>
          </a:lstStyle>
          <a:p>
            <a:pPr>
              <a:defRPr/>
            </a:pPr>
            <a:endParaRPr lang="fr-FR"/>
          </a:p>
        </p:txBody>
      </p:sp>
      <p:sp>
        <p:nvSpPr>
          <p:cNvPr id="5"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6" name="Rectangle 13"/>
          <p:cNvSpPr>
            <a:spLocks noGrp="1" noChangeArrowheads="1"/>
          </p:cNvSpPr>
          <p:nvPr>
            <p:ph type="sldNum" sz="quarter" idx="12"/>
          </p:nvPr>
        </p:nvSpPr>
        <p:spPr/>
        <p:txBody>
          <a:bodyPr/>
          <a:lstStyle>
            <a:lvl1pPr>
              <a:defRPr/>
            </a:lvl1pPr>
          </a:lstStyle>
          <a:p>
            <a:pPr>
              <a:defRPr/>
            </a:pPr>
            <a:fld id="{79C1F238-88A5-4379-B585-5A8E9B799C67}"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85800" y="1676400"/>
            <a:ext cx="4000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838700" y="1676400"/>
            <a:ext cx="4000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11"/>
          <p:cNvSpPr>
            <a:spLocks noGrp="1" noChangeArrowheads="1"/>
          </p:cNvSpPr>
          <p:nvPr>
            <p:ph type="dt" sz="half" idx="10"/>
          </p:nvPr>
        </p:nvSpPr>
        <p:spPr/>
        <p:txBody>
          <a:bodyPr/>
          <a:lstStyle>
            <a:lvl1pPr>
              <a:defRPr/>
            </a:lvl1pPr>
          </a:lstStyle>
          <a:p>
            <a:pPr>
              <a:defRPr/>
            </a:pPr>
            <a:endParaRPr lang="fr-FR"/>
          </a:p>
        </p:txBody>
      </p:sp>
      <p:sp>
        <p:nvSpPr>
          <p:cNvPr id="6"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7" name="Rectangle 13"/>
          <p:cNvSpPr>
            <a:spLocks noGrp="1" noChangeArrowheads="1"/>
          </p:cNvSpPr>
          <p:nvPr>
            <p:ph type="sldNum" sz="quarter" idx="12"/>
          </p:nvPr>
        </p:nvSpPr>
        <p:spPr/>
        <p:txBody>
          <a:bodyPr/>
          <a:lstStyle>
            <a:lvl1pPr>
              <a:defRPr/>
            </a:lvl1pPr>
          </a:lstStyle>
          <a:p>
            <a:pPr>
              <a:defRPr/>
            </a:pPr>
            <a:fld id="{35CB8320-9B61-4CAE-854C-3C3C666A4CDE}"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11"/>
          <p:cNvSpPr>
            <a:spLocks noGrp="1" noChangeArrowheads="1"/>
          </p:cNvSpPr>
          <p:nvPr>
            <p:ph type="dt" sz="half" idx="10"/>
          </p:nvPr>
        </p:nvSpPr>
        <p:spPr/>
        <p:txBody>
          <a:bodyPr/>
          <a:lstStyle>
            <a:lvl1pPr>
              <a:defRPr/>
            </a:lvl1pPr>
          </a:lstStyle>
          <a:p>
            <a:pPr>
              <a:defRPr/>
            </a:pPr>
            <a:endParaRPr lang="fr-FR"/>
          </a:p>
        </p:txBody>
      </p:sp>
      <p:sp>
        <p:nvSpPr>
          <p:cNvPr id="8"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9" name="Rectangle 13"/>
          <p:cNvSpPr>
            <a:spLocks noGrp="1" noChangeArrowheads="1"/>
          </p:cNvSpPr>
          <p:nvPr>
            <p:ph type="sldNum" sz="quarter" idx="12"/>
          </p:nvPr>
        </p:nvSpPr>
        <p:spPr/>
        <p:txBody>
          <a:bodyPr/>
          <a:lstStyle>
            <a:lvl1pPr>
              <a:defRPr/>
            </a:lvl1pPr>
          </a:lstStyle>
          <a:p>
            <a:pPr>
              <a:defRPr/>
            </a:pPr>
            <a:fld id="{32DD84B3-B78C-47D0-ADAB-788C2AA36DCB}"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11"/>
          <p:cNvSpPr>
            <a:spLocks noGrp="1" noChangeArrowheads="1"/>
          </p:cNvSpPr>
          <p:nvPr>
            <p:ph type="dt" sz="half" idx="10"/>
          </p:nvPr>
        </p:nvSpPr>
        <p:spPr/>
        <p:txBody>
          <a:bodyPr/>
          <a:lstStyle>
            <a:lvl1pPr>
              <a:defRPr/>
            </a:lvl1pPr>
          </a:lstStyle>
          <a:p>
            <a:pPr>
              <a:defRPr/>
            </a:pPr>
            <a:endParaRPr lang="fr-FR"/>
          </a:p>
        </p:txBody>
      </p:sp>
      <p:sp>
        <p:nvSpPr>
          <p:cNvPr id="4"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5" name="Rectangle 13"/>
          <p:cNvSpPr>
            <a:spLocks noGrp="1" noChangeArrowheads="1"/>
          </p:cNvSpPr>
          <p:nvPr>
            <p:ph type="sldNum" sz="quarter" idx="12"/>
          </p:nvPr>
        </p:nvSpPr>
        <p:spPr/>
        <p:txBody>
          <a:bodyPr/>
          <a:lstStyle>
            <a:lvl1pPr>
              <a:defRPr/>
            </a:lvl1pPr>
          </a:lstStyle>
          <a:p>
            <a:pPr>
              <a:defRPr/>
            </a:pPr>
            <a:fld id="{9777B997-6759-4D0E-A6E3-9EEC75F13024}"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fr-FR"/>
          </a:p>
        </p:txBody>
      </p:sp>
      <p:sp>
        <p:nvSpPr>
          <p:cNvPr id="3"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4" name="Rectangle 13"/>
          <p:cNvSpPr>
            <a:spLocks noGrp="1" noChangeArrowheads="1"/>
          </p:cNvSpPr>
          <p:nvPr>
            <p:ph type="sldNum" sz="quarter" idx="12"/>
          </p:nvPr>
        </p:nvSpPr>
        <p:spPr/>
        <p:txBody>
          <a:bodyPr/>
          <a:lstStyle>
            <a:lvl1pPr>
              <a:defRPr/>
            </a:lvl1pPr>
          </a:lstStyle>
          <a:p>
            <a:pPr>
              <a:defRPr/>
            </a:pPr>
            <a:fld id="{367A47EC-222A-41BA-8CAB-1E7E05CAFBB5}"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11"/>
          <p:cNvSpPr>
            <a:spLocks noGrp="1" noChangeArrowheads="1"/>
          </p:cNvSpPr>
          <p:nvPr>
            <p:ph type="dt" sz="half" idx="10"/>
          </p:nvPr>
        </p:nvSpPr>
        <p:spPr/>
        <p:txBody>
          <a:bodyPr/>
          <a:lstStyle>
            <a:lvl1pPr>
              <a:defRPr/>
            </a:lvl1pPr>
          </a:lstStyle>
          <a:p>
            <a:pPr>
              <a:defRPr/>
            </a:pPr>
            <a:endParaRPr lang="fr-FR"/>
          </a:p>
        </p:txBody>
      </p:sp>
      <p:sp>
        <p:nvSpPr>
          <p:cNvPr id="6"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7" name="Rectangle 13"/>
          <p:cNvSpPr>
            <a:spLocks noGrp="1" noChangeArrowheads="1"/>
          </p:cNvSpPr>
          <p:nvPr>
            <p:ph type="sldNum" sz="quarter" idx="12"/>
          </p:nvPr>
        </p:nvSpPr>
        <p:spPr/>
        <p:txBody>
          <a:bodyPr/>
          <a:lstStyle>
            <a:lvl1pPr>
              <a:defRPr/>
            </a:lvl1pPr>
          </a:lstStyle>
          <a:p>
            <a:pPr>
              <a:defRPr/>
            </a:pPr>
            <a:fld id="{F0627616-F292-432C-A75C-5C12396B651C}"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11"/>
          <p:cNvSpPr>
            <a:spLocks noGrp="1" noChangeArrowheads="1"/>
          </p:cNvSpPr>
          <p:nvPr>
            <p:ph type="dt" sz="half" idx="10"/>
          </p:nvPr>
        </p:nvSpPr>
        <p:spPr/>
        <p:txBody>
          <a:bodyPr/>
          <a:lstStyle>
            <a:lvl1pPr>
              <a:defRPr/>
            </a:lvl1pPr>
          </a:lstStyle>
          <a:p>
            <a:pPr>
              <a:defRPr/>
            </a:pPr>
            <a:endParaRPr lang="fr-FR"/>
          </a:p>
        </p:txBody>
      </p:sp>
      <p:sp>
        <p:nvSpPr>
          <p:cNvPr id="6"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7" name="Rectangle 13"/>
          <p:cNvSpPr>
            <a:spLocks noGrp="1" noChangeArrowheads="1"/>
          </p:cNvSpPr>
          <p:nvPr>
            <p:ph type="sldNum" sz="quarter" idx="12"/>
          </p:nvPr>
        </p:nvSpPr>
        <p:spPr/>
        <p:txBody>
          <a:bodyPr/>
          <a:lstStyle>
            <a:lvl1pPr>
              <a:defRPr/>
            </a:lvl1pPr>
          </a:lstStyle>
          <a:p>
            <a:pPr>
              <a:defRPr/>
            </a:pPr>
            <a:fld id="{20E1581A-034F-42BF-A044-EDB148521F95}"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000">
            <a:alpha val="21000"/>
          </a:srgbClr>
        </a:solidFill>
        <a:effectLst/>
      </p:bgPr>
    </p:bg>
    <p:spTree>
      <p:nvGrpSpPr>
        <p:cNvPr id="1" name=""/>
        <p:cNvGrpSpPr/>
        <p:nvPr/>
      </p:nvGrpSpPr>
      <p:grpSpPr>
        <a:xfrm>
          <a:off x="0" y="0"/>
          <a:ext cx="0" cy="0"/>
          <a:chOff x="0" y="0"/>
          <a:chExt cx="0" cy="0"/>
        </a:xfrm>
      </p:grpSpPr>
      <p:sp>
        <p:nvSpPr>
          <p:cNvPr id="77826" name="Rectangle 2"/>
          <p:cNvSpPr>
            <a:spLocks noChangeArrowheads="1"/>
          </p:cNvSpPr>
          <p:nvPr/>
        </p:nvSpPr>
        <p:spPr bwMode="ltGray">
          <a:xfrm>
            <a:off x="417513" y="6413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fr-FR"/>
          </a:p>
        </p:txBody>
      </p:sp>
      <p:sp>
        <p:nvSpPr>
          <p:cNvPr id="77827" name="Rectangle 3"/>
          <p:cNvSpPr>
            <a:spLocks noChangeArrowheads="1"/>
          </p:cNvSpPr>
          <p:nvPr/>
        </p:nvSpPr>
        <p:spPr bwMode="ltGray">
          <a:xfrm>
            <a:off x="800100" y="6413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fr-FR"/>
          </a:p>
        </p:txBody>
      </p:sp>
      <p:sp>
        <p:nvSpPr>
          <p:cNvPr id="77828" name="Rectangle 4"/>
          <p:cNvSpPr>
            <a:spLocks noChangeArrowheads="1"/>
          </p:cNvSpPr>
          <p:nvPr/>
        </p:nvSpPr>
        <p:spPr bwMode="ltGray">
          <a:xfrm>
            <a:off x="541338" y="10636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fr-FR"/>
          </a:p>
        </p:txBody>
      </p:sp>
      <p:sp>
        <p:nvSpPr>
          <p:cNvPr id="77829" name="Rectangle 5"/>
          <p:cNvSpPr>
            <a:spLocks noChangeArrowheads="1"/>
          </p:cNvSpPr>
          <p:nvPr/>
        </p:nvSpPr>
        <p:spPr bwMode="ltGray">
          <a:xfrm>
            <a:off x="911225" y="10636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fr-FR"/>
          </a:p>
        </p:txBody>
      </p:sp>
      <p:sp>
        <p:nvSpPr>
          <p:cNvPr id="77830" name="Rectangle 6"/>
          <p:cNvSpPr>
            <a:spLocks noChangeArrowheads="1"/>
          </p:cNvSpPr>
          <p:nvPr/>
        </p:nvSpPr>
        <p:spPr bwMode="ltGray">
          <a:xfrm>
            <a:off x="127000" y="9906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fr-FR"/>
          </a:p>
        </p:txBody>
      </p:sp>
      <p:sp>
        <p:nvSpPr>
          <p:cNvPr id="77831" name="Rectangle 7"/>
          <p:cNvSpPr>
            <a:spLocks noChangeArrowheads="1"/>
          </p:cNvSpPr>
          <p:nvPr/>
        </p:nvSpPr>
        <p:spPr bwMode="gray">
          <a:xfrm>
            <a:off x="762000" y="5334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fr-FR"/>
          </a:p>
        </p:txBody>
      </p:sp>
      <p:sp>
        <p:nvSpPr>
          <p:cNvPr id="77832" name="Rectangle 8"/>
          <p:cNvSpPr>
            <a:spLocks noChangeArrowheads="1"/>
          </p:cNvSpPr>
          <p:nvPr/>
        </p:nvSpPr>
        <p:spPr bwMode="gray">
          <a:xfrm>
            <a:off x="442913" y="13239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fr-FR"/>
          </a:p>
        </p:txBody>
      </p:sp>
      <p:sp>
        <p:nvSpPr>
          <p:cNvPr id="77833" name="Rectangle 9"/>
          <p:cNvSpPr>
            <a:spLocks noGrp="1" noChangeArrowheads="1"/>
          </p:cNvSpPr>
          <p:nvPr>
            <p:ph type="title"/>
          </p:nvPr>
        </p:nvSpPr>
        <p:spPr bwMode="auto">
          <a:xfrm>
            <a:off x="1150938" y="152400"/>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fr-FR" smtClean="0"/>
              <a:t>Cliquez pour modifier le style du titre du masque</a:t>
            </a:r>
          </a:p>
        </p:txBody>
      </p:sp>
      <p:sp>
        <p:nvSpPr>
          <p:cNvPr id="77834" name="Rectangle 10"/>
          <p:cNvSpPr>
            <a:spLocks noGrp="1" noChangeArrowheads="1"/>
          </p:cNvSpPr>
          <p:nvPr>
            <p:ph type="body" idx="1"/>
          </p:nvPr>
        </p:nvSpPr>
        <p:spPr bwMode="auto">
          <a:xfrm>
            <a:off x="685800" y="1676400"/>
            <a:ext cx="81534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77835"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fr-FR"/>
          </a:p>
        </p:txBody>
      </p:sp>
      <p:sp>
        <p:nvSpPr>
          <p:cNvPr id="77836" name="Rectangle 12"/>
          <p:cNvSpPr>
            <a:spLocks noGrp="1" noChangeArrowheads="1"/>
          </p:cNvSpPr>
          <p:nvPr>
            <p:ph type="ftr" sz="quarter" idx="3"/>
          </p:nvPr>
        </p:nvSpPr>
        <p:spPr bwMode="auto">
          <a:xfrm>
            <a:off x="7620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b="1">
                <a:solidFill>
                  <a:srgbClr val="CC3300"/>
                </a:solidFill>
                <a:latin typeface="+mn-lt"/>
              </a:defRPr>
            </a:lvl1pPr>
          </a:lstStyle>
          <a:p>
            <a:pPr>
              <a:defRPr/>
            </a:pPr>
            <a:r>
              <a:rPr lang="fr-FR"/>
              <a:t>Système d’Information</a:t>
            </a:r>
          </a:p>
        </p:txBody>
      </p:sp>
      <p:sp>
        <p:nvSpPr>
          <p:cNvPr id="77837"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b="1">
                <a:solidFill>
                  <a:srgbClr val="CC3300"/>
                </a:solidFill>
                <a:latin typeface="+mn-lt"/>
              </a:defRPr>
            </a:lvl1pPr>
          </a:lstStyle>
          <a:p>
            <a:pPr>
              <a:defRPr/>
            </a:pPr>
            <a:fld id="{950BFD34-83B5-4CA2-96CF-503DAE660343}"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8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77834">
                                            <p:txEl>
                                              <p:pRg st="0" end="0"/>
                                            </p:txEl>
                                          </p:spTgt>
                                        </p:tgtEl>
                                        <p:attrNameLst>
                                          <p:attrName>style.visibility</p:attrName>
                                        </p:attrNameLst>
                                      </p:cBhvr>
                                      <p:to>
                                        <p:strVal val="visible"/>
                                      </p:to>
                                    </p:set>
                                    <p:anim calcmode="lin" valueType="num">
                                      <p:cBhvr additive="base">
                                        <p:cTn id="11" dur="500" fill="hold"/>
                                        <p:tgtEl>
                                          <p:spTgt spid="7783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7834">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7834">
                                            <p:txEl>
                                              <p:pRg st="1" end="1"/>
                                            </p:txEl>
                                          </p:spTgt>
                                        </p:tgtEl>
                                        <p:attrNameLst>
                                          <p:attrName>style.visibility</p:attrName>
                                        </p:attrNameLst>
                                      </p:cBhvr>
                                      <p:to>
                                        <p:strVal val="visible"/>
                                      </p:to>
                                    </p:set>
                                    <p:anim calcmode="lin" valueType="num">
                                      <p:cBhvr additive="base">
                                        <p:cTn id="15" dur="500" fill="hold"/>
                                        <p:tgtEl>
                                          <p:spTgt spid="77834">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7834">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7834">
                                            <p:txEl>
                                              <p:pRg st="2" end="2"/>
                                            </p:txEl>
                                          </p:spTgt>
                                        </p:tgtEl>
                                        <p:attrNameLst>
                                          <p:attrName>style.visibility</p:attrName>
                                        </p:attrNameLst>
                                      </p:cBhvr>
                                      <p:to>
                                        <p:strVal val="visible"/>
                                      </p:to>
                                    </p:set>
                                    <p:anim calcmode="lin" valueType="num">
                                      <p:cBhvr additive="base">
                                        <p:cTn id="19" dur="500" fill="hold"/>
                                        <p:tgtEl>
                                          <p:spTgt spid="7783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7834">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7834">
                                            <p:txEl>
                                              <p:pRg st="3" end="3"/>
                                            </p:txEl>
                                          </p:spTgt>
                                        </p:tgtEl>
                                        <p:attrNameLst>
                                          <p:attrName>style.visibility</p:attrName>
                                        </p:attrNameLst>
                                      </p:cBhvr>
                                      <p:to>
                                        <p:strVal val="visible"/>
                                      </p:to>
                                    </p:set>
                                    <p:anim calcmode="lin" valueType="num">
                                      <p:cBhvr additive="base">
                                        <p:cTn id="23" dur="500" fill="hold"/>
                                        <p:tgtEl>
                                          <p:spTgt spid="77834">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7834">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7834">
                                            <p:txEl>
                                              <p:pRg st="4" end="4"/>
                                            </p:txEl>
                                          </p:spTgt>
                                        </p:tgtEl>
                                        <p:attrNameLst>
                                          <p:attrName>style.visibility</p:attrName>
                                        </p:attrNameLst>
                                      </p:cBhvr>
                                      <p:to>
                                        <p:strVal val="visible"/>
                                      </p:to>
                                    </p:set>
                                    <p:anim calcmode="lin" valueType="num">
                                      <p:cBhvr additive="base">
                                        <p:cTn id="27" dur="500" fill="hold"/>
                                        <p:tgtEl>
                                          <p:spTgt spid="77834">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783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3" grpId="0" autoUpdateAnimBg="0"/>
      <p:bldP spid="77834" grpId="0" build="p" autoUpdateAnimBg="0">
        <p:tmplLst>
          <p:tmpl lvl="1">
            <p:tnLst>
              <p:par>
                <p:cTn presetID="2" presetClass="entr" presetSubtype="8" fill="hold" nodeType="clickEffect">
                  <p:stCondLst>
                    <p:cond delay="0"/>
                  </p:stCondLst>
                  <p:childTnLst>
                    <p:set>
                      <p:cBhvr>
                        <p:cTn dur="1" fill="hold">
                          <p:stCondLst>
                            <p:cond delay="0"/>
                          </p:stCondLst>
                        </p:cTn>
                        <p:tgtEl>
                          <p:spTgt spid="77834"/>
                        </p:tgtEl>
                        <p:attrNameLst>
                          <p:attrName>style.visibility</p:attrName>
                        </p:attrNameLst>
                      </p:cBhvr>
                      <p:to>
                        <p:strVal val="visible"/>
                      </p:to>
                    </p:set>
                    <p:anim calcmode="lin" valueType="num">
                      <p:cBhvr additive="base">
                        <p:cTn dur="500" fill="hold"/>
                        <p:tgtEl>
                          <p:spTgt spid="77834"/>
                        </p:tgtEl>
                        <p:attrNameLst>
                          <p:attrName>ppt_x</p:attrName>
                        </p:attrNameLst>
                      </p:cBhvr>
                      <p:tavLst>
                        <p:tav tm="0">
                          <p:val>
                            <p:strVal val="0-#ppt_w/2"/>
                          </p:val>
                        </p:tav>
                        <p:tav tm="100000">
                          <p:val>
                            <p:strVal val="#ppt_x"/>
                          </p:val>
                        </p:tav>
                      </p:tavLst>
                    </p:anim>
                    <p:anim calcmode="lin" valueType="num">
                      <p:cBhvr additive="base">
                        <p:cTn dur="500" fill="hold"/>
                        <p:tgtEl>
                          <p:spTgt spid="77834"/>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77834"/>
                        </p:tgtEl>
                        <p:attrNameLst>
                          <p:attrName>style.visibility</p:attrName>
                        </p:attrNameLst>
                      </p:cBhvr>
                      <p:to>
                        <p:strVal val="visible"/>
                      </p:to>
                    </p:set>
                    <p:anim calcmode="lin" valueType="num">
                      <p:cBhvr additive="base">
                        <p:cTn dur="500" fill="hold"/>
                        <p:tgtEl>
                          <p:spTgt spid="77834"/>
                        </p:tgtEl>
                        <p:attrNameLst>
                          <p:attrName>ppt_x</p:attrName>
                        </p:attrNameLst>
                      </p:cBhvr>
                      <p:tavLst>
                        <p:tav tm="0">
                          <p:val>
                            <p:strVal val="0-#ppt_w/2"/>
                          </p:val>
                        </p:tav>
                        <p:tav tm="100000">
                          <p:val>
                            <p:strVal val="#ppt_x"/>
                          </p:val>
                        </p:tav>
                      </p:tavLst>
                    </p:anim>
                    <p:anim calcmode="lin" valueType="num">
                      <p:cBhvr additive="base">
                        <p:cTn dur="500" fill="hold"/>
                        <p:tgtEl>
                          <p:spTgt spid="77834"/>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77834"/>
                        </p:tgtEl>
                        <p:attrNameLst>
                          <p:attrName>style.visibility</p:attrName>
                        </p:attrNameLst>
                      </p:cBhvr>
                      <p:to>
                        <p:strVal val="visible"/>
                      </p:to>
                    </p:set>
                    <p:anim calcmode="lin" valueType="num">
                      <p:cBhvr additive="base">
                        <p:cTn dur="500" fill="hold"/>
                        <p:tgtEl>
                          <p:spTgt spid="77834"/>
                        </p:tgtEl>
                        <p:attrNameLst>
                          <p:attrName>ppt_x</p:attrName>
                        </p:attrNameLst>
                      </p:cBhvr>
                      <p:tavLst>
                        <p:tav tm="0">
                          <p:val>
                            <p:strVal val="0-#ppt_w/2"/>
                          </p:val>
                        </p:tav>
                        <p:tav tm="100000">
                          <p:val>
                            <p:strVal val="#ppt_x"/>
                          </p:val>
                        </p:tav>
                      </p:tavLst>
                    </p:anim>
                    <p:anim calcmode="lin" valueType="num">
                      <p:cBhvr additive="base">
                        <p:cTn dur="500" fill="hold"/>
                        <p:tgtEl>
                          <p:spTgt spid="77834"/>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77834"/>
                        </p:tgtEl>
                        <p:attrNameLst>
                          <p:attrName>style.visibility</p:attrName>
                        </p:attrNameLst>
                      </p:cBhvr>
                      <p:to>
                        <p:strVal val="visible"/>
                      </p:to>
                    </p:set>
                    <p:anim calcmode="lin" valueType="num">
                      <p:cBhvr additive="base">
                        <p:cTn dur="500" fill="hold"/>
                        <p:tgtEl>
                          <p:spTgt spid="77834"/>
                        </p:tgtEl>
                        <p:attrNameLst>
                          <p:attrName>ppt_x</p:attrName>
                        </p:attrNameLst>
                      </p:cBhvr>
                      <p:tavLst>
                        <p:tav tm="0">
                          <p:val>
                            <p:strVal val="0-#ppt_w/2"/>
                          </p:val>
                        </p:tav>
                        <p:tav tm="100000">
                          <p:val>
                            <p:strVal val="#ppt_x"/>
                          </p:val>
                        </p:tav>
                      </p:tavLst>
                    </p:anim>
                    <p:anim calcmode="lin" valueType="num">
                      <p:cBhvr additive="base">
                        <p:cTn dur="500" fill="hold"/>
                        <p:tgtEl>
                          <p:spTgt spid="77834"/>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77834"/>
                        </p:tgtEl>
                        <p:attrNameLst>
                          <p:attrName>style.visibility</p:attrName>
                        </p:attrNameLst>
                      </p:cBhvr>
                      <p:to>
                        <p:strVal val="visible"/>
                      </p:to>
                    </p:set>
                    <p:anim calcmode="lin" valueType="num">
                      <p:cBhvr additive="base">
                        <p:cTn dur="500" fill="hold"/>
                        <p:tgtEl>
                          <p:spTgt spid="77834"/>
                        </p:tgtEl>
                        <p:attrNameLst>
                          <p:attrName>ppt_x</p:attrName>
                        </p:attrNameLst>
                      </p:cBhvr>
                      <p:tavLst>
                        <p:tav tm="0">
                          <p:val>
                            <p:strVal val="0-#ppt_w/2"/>
                          </p:val>
                        </p:tav>
                        <p:tav tm="100000">
                          <p:val>
                            <p:strVal val="#ppt_x"/>
                          </p:val>
                        </p:tav>
                      </p:tavLst>
                    </p:anim>
                    <p:anim calcmode="lin" valueType="num">
                      <p:cBhvr additive="base">
                        <p:cTn dur="500" fill="hold"/>
                        <p:tgtEl>
                          <p:spTgt spid="77834"/>
                        </p:tgtEl>
                        <p:attrNameLst>
                          <p:attrName>ppt_y</p:attrName>
                        </p:attrNameLst>
                      </p:cBhvr>
                      <p:tavLst>
                        <p:tav tm="0">
                          <p:val>
                            <p:strVal val="#ppt_y"/>
                          </p:val>
                        </p:tav>
                        <p:tav tm="100000">
                          <p:val>
                            <p:strVal val="#ppt_y"/>
                          </p:val>
                        </p:tav>
                      </p:tavLst>
                    </p:anim>
                  </p:childTnLst>
                </p:cTn>
              </p:par>
            </p:tnLst>
          </p:tmpl>
        </p:tmplLst>
      </p:bldP>
    </p:bldLst>
  </p:timing>
  <p:hf hd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image" Target="../media/image13.wmf"/></Relationships>
</file>

<file path=ppt/slides/_rels/slide1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 name="Rectangle 6"/>
          <p:cNvSpPr/>
          <p:nvPr/>
        </p:nvSpPr>
        <p:spPr bwMode="auto">
          <a:xfrm>
            <a:off x="0" y="4572008"/>
            <a:ext cx="9144000" cy="2285992"/>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ahoma" pitchFamily="34" charset="0"/>
            </a:endParaRPr>
          </a:p>
        </p:txBody>
      </p:sp>
      <p:sp>
        <p:nvSpPr>
          <p:cNvPr id="2050" name="Rectangle 2"/>
          <p:cNvSpPr>
            <a:spLocks noGrp="1" noChangeArrowheads="1"/>
          </p:cNvSpPr>
          <p:nvPr>
            <p:ph type="ctrTitle"/>
          </p:nvPr>
        </p:nvSpPr>
        <p:spPr>
          <a:xfrm>
            <a:off x="990600" y="2571752"/>
            <a:ext cx="7772400" cy="1143000"/>
          </a:xfrm>
        </p:spPr>
        <p:txBody>
          <a:bodyPr/>
          <a:lstStyle/>
          <a:p>
            <a:pPr algn="ctr" eaLnBrk="1" hangingPunct="1">
              <a:defRPr/>
            </a:pPr>
            <a:r>
              <a:rPr lang="fr-FR" altLang="fr-FR" sz="4000" dirty="0" smtClean="0">
                <a:solidFill>
                  <a:srgbClr val="C00000"/>
                </a:solidFill>
                <a:effectLst>
                  <a:outerShdw blurRad="38100" dist="38100" dir="2700000" algn="tl">
                    <a:srgbClr val="C0C0C0"/>
                  </a:outerShdw>
                </a:effectLst>
                <a:latin typeface="Verdana" pitchFamily="34" charset="0"/>
              </a:rPr>
              <a:t>Développement  </a:t>
            </a:r>
            <a:br>
              <a:rPr lang="fr-FR" altLang="fr-FR" sz="4000" dirty="0" smtClean="0">
                <a:solidFill>
                  <a:srgbClr val="C00000"/>
                </a:solidFill>
                <a:effectLst>
                  <a:outerShdw blurRad="38100" dist="38100" dir="2700000" algn="tl">
                    <a:srgbClr val="C0C0C0"/>
                  </a:outerShdw>
                </a:effectLst>
                <a:latin typeface="Verdana" pitchFamily="34" charset="0"/>
              </a:rPr>
            </a:br>
            <a:r>
              <a:rPr lang="fr-FR" altLang="fr-FR" sz="4000" dirty="0" smtClean="0">
                <a:solidFill>
                  <a:srgbClr val="C00000"/>
                </a:solidFill>
                <a:effectLst>
                  <a:outerShdw blurRad="38100" dist="38100" dir="2700000" algn="tl">
                    <a:srgbClr val="C0C0C0"/>
                  </a:outerShdw>
                </a:effectLst>
                <a:latin typeface="Verdana" pitchFamily="34" charset="0"/>
              </a:rPr>
              <a:t>des Systèmes d’Information</a:t>
            </a:r>
            <a:endParaRPr lang="fr-FR" sz="4000" dirty="0" smtClean="0">
              <a:solidFill>
                <a:srgbClr val="C00000"/>
              </a:solidFill>
              <a:effectLst>
                <a:outerShdw blurRad="38100" dist="38100" dir="2700000" algn="tl">
                  <a:srgbClr val="C0C0C0"/>
                </a:outerShdw>
              </a:effectLst>
              <a:latin typeface="Verdana" pitchFamily="34" charset="0"/>
            </a:endParaRPr>
          </a:p>
        </p:txBody>
      </p:sp>
      <p:sp>
        <p:nvSpPr>
          <p:cNvPr id="1028" name="Rectangle 3"/>
          <p:cNvSpPr>
            <a:spLocks noGrp="1" noChangeArrowheads="1"/>
          </p:cNvSpPr>
          <p:nvPr>
            <p:ph type="subTitle" idx="1"/>
          </p:nvPr>
        </p:nvSpPr>
        <p:spPr>
          <a:xfrm>
            <a:off x="2157418" y="5143512"/>
            <a:ext cx="4629160" cy="1752600"/>
          </a:xfrm>
        </p:spPr>
        <p:txBody>
          <a:bodyPr/>
          <a:lstStyle/>
          <a:p>
            <a:pPr eaLnBrk="1" hangingPunct="1"/>
            <a:r>
              <a:rPr lang="fr-FR" sz="2800" u="sng" dirty="0" smtClean="0">
                <a:solidFill>
                  <a:srgbClr val="002060"/>
                </a:solidFill>
              </a:rPr>
              <a:t>Pr. </a:t>
            </a:r>
            <a:r>
              <a:rPr lang="fr-FR" sz="2800" u="sng" dirty="0" err="1" smtClean="0">
                <a:solidFill>
                  <a:srgbClr val="002060"/>
                </a:solidFill>
              </a:rPr>
              <a:t>B</a:t>
            </a:r>
            <a:r>
              <a:rPr lang="fr-FR" sz="2400" u="sng" dirty="0" err="1" smtClean="0">
                <a:solidFill>
                  <a:srgbClr val="002060"/>
                </a:solidFill>
              </a:rPr>
              <a:t>ouchaïb</a:t>
            </a:r>
            <a:r>
              <a:rPr lang="fr-FR" sz="2800" u="sng" dirty="0" smtClean="0">
                <a:solidFill>
                  <a:srgbClr val="002060"/>
                </a:solidFill>
              </a:rPr>
              <a:t> B</a:t>
            </a:r>
            <a:r>
              <a:rPr lang="fr-FR" sz="2400" u="sng" dirty="0" smtClean="0">
                <a:solidFill>
                  <a:srgbClr val="002060"/>
                </a:solidFill>
              </a:rPr>
              <a:t>OUNABAT</a:t>
            </a:r>
            <a:endParaRPr lang="fr-FR" sz="2800" u="sng" dirty="0" smtClean="0">
              <a:solidFill>
                <a:srgbClr val="002060"/>
              </a:solidFill>
            </a:endParaRPr>
          </a:p>
        </p:txBody>
      </p:sp>
      <p:sp>
        <p:nvSpPr>
          <p:cNvPr id="6" name="Rectangle 5"/>
          <p:cNvSpPr/>
          <p:nvPr/>
        </p:nvSpPr>
        <p:spPr bwMode="auto">
          <a:xfrm>
            <a:off x="0" y="0"/>
            <a:ext cx="9144000" cy="1643050"/>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ahoma" pitchFamily="34" charset="0"/>
            </a:endParaRPr>
          </a:p>
        </p:txBody>
      </p:sp>
      <p:pic>
        <p:nvPicPr>
          <p:cNvPr id="5" name="Picture 8" descr="C:\Users\faizi redouan\Desktop\JIMD_ensias2\images\ENSIAS_logo_2008.jpg"/>
          <p:cNvPicPr>
            <a:picLocks noChangeAspect="1" noChangeArrowheads="1"/>
          </p:cNvPicPr>
          <p:nvPr/>
        </p:nvPicPr>
        <p:blipFill>
          <a:blip r:embed="rId2" cstate="print"/>
          <a:srcRect/>
          <a:stretch>
            <a:fillRect/>
          </a:stretch>
        </p:blipFill>
        <p:spPr bwMode="auto">
          <a:xfrm>
            <a:off x="3857620" y="214290"/>
            <a:ext cx="1271608" cy="106479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4306D9E3-EF0E-440E-9B77-BB73CFC931AD}" type="slidenum">
              <a:rPr lang="fr-FR"/>
              <a:pPr>
                <a:defRPr/>
              </a:pPr>
              <a:t>10</a:t>
            </a:fld>
            <a:endParaRPr lang="fr-FR"/>
          </a:p>
        </p:txBody>
      </p:sp>
      <p:sp>
        <p:nvSpPr>
          <p:cNvPr id="94210" name="Rectangle 2"/>
          <p:cNvSpPr>
            <a:spLocks noGrp="1" noChangeArrowheads="1"/>
          </p:cNvSpPr>
          <p:nvPr>
            <p:ph type="title"/>
          </p:nvPr>
        </p:nvSpPr>
        <p:spPr/>
        <p:txBody>
          <a:bodyPr/>
          <a:lstStyle/>
          <a:p>
            <a:pPr eaLnBrk="1" hangingPunct="1">
              <a:defRPr/>
            </a:pPr>
            <a:r>
              <a:rPr lang="fr-FR" altLang="fr-FR" sz="3200" dirty="0" smtClean="0">
                <a:effectLst>
                  <a:outerShdw blurRad="38100" dist="38100" dir="2700000" algn="tl">
                    <a:srgbClr val="C0C0C0"/>
                  </a:outerShdw>
                </a:effectLst>
                <a:latin typeface="Verdana" pitchFamily="34" charset="0"/>
              </a:rPr>
              <a:t>Présentation de la méthode Merise</a:t>
            </a:r>
            <a:endParaRPr lang="fr-FR" sz="3200" dirty="0" smtClean="0">
              <a:effectLst>
                <a:outerShdw blurRad="38100" dist="38100" dir="2700000" algn="tl">
                  <a:srgbClr val="C0C0C0"/>
                </a:outerShdw>
              </a:effectLst>
              <a:latin typeface="Verdana" pitchFamily="34" charset="0"/>
            </a:endParaRPr>
          </a:p>
        </p:txBody>
      </p:sp>
      <p:sp>
        <p:nvSpPr>
          <p:cNvPr id="94211" name="Rectangle 3"/>
          <p:cNvSpPr>
            <a:spLocks noGrp="1" noChangeArrowheads="1"/>
          </p:cNvSpPr>
          <p:nvPr>
            <p:ph type="body" idx="1"/>
          </p:nvPr>
        </p:nvSpPr>
        <p:spPr>
          <a:xfrm>
            <a:off x="838200" y="1676400"/>
            <a:ext cx="7696200" cy="4038600"/>
          </a:xfrm>
        </p:spPr>
        <p:txBody>
          <a:bodyPr/>
          <a:lstStyle/>
          <a:p>
            <a:pPr defTabSz="762000" eaLnBrk="1" hangingPunct="1">
              <a:lnSpc>
                <a:spcPct val="170000"/>
              </a:lnSpc>
              <a:spcBef>
                <a:spcPct val="0"/>
              </a:spcBef>
              <a:buClr>
                <a:srgbClr val="FF9900"/>
              </a:buClr>
              <a:buSzTx/>
              <a:defRPr/>
            </a:pPr>
            <a:r>
              <a:rPr lang="fr-FR" altLang="fr-FR" sz="2400" dirty="0" smtClean="0">
                <a:effectLst>
                  <a:outerShdw blurRad="38100" dist="38100" dir="2700000" algn="tl">
                    <a:srgbClr val="C0C0C0"/>
                  </a:outerShdw>
                </a:effectLst>
              </a:rPr>
              <a:t>Principes de la méthode Merise</a:t>
            </a:r>
          </a:p>
          <a:p>
            <a:pPr defTabSz="762000" eaLnBrk="1" hangingPunct="1">
              <a:lnSpc>
                <a:spcPct val="170000"/>
              </a:lnSpc>
              <a:spcBef>
                <a:spcPct val="0"/>
              </a:spcBef>
              <a:buClr>
                <a:srgbClr val="FF9900"/>
              </a:buClr>
              <a:buSzTx/>
              <a:defRPr/>
            </a:pPr>
            <a:r>
              <a:rPr lang="fr-FR" altLang="fr-FR" sz="2400" dirty="0" smtClean="0">
                <a:effectLst>
                  <a:outerShdw blurRad="38100" dist="38100" dir="2700000" algn="tl">
                    <a:srgbClr val="C0C0C0"/>
                  </a:outerShdw>
                </a:effectLst>
              </a:rPr>
              <a:t>Cycles du Système d’Information</a:t>
            </a:r>
          </a:p>
          <a:p>
            <a:pPr defTabSz="762000" eaLnBrk="1" hangingPunct="1">
              <a:lnSpc>
                <a:spcPct val="170000"/>
              </a:lnSpc>
              <a:spcBef>
                <a:spcPct val="0"/>
              </a:spcBef>
              <a:buClr>
                <a:srgbClr val="FF9900"/>
              </a:buClr>
              <a:buSzTx/>
              <a:defRPr/>
            </a:pPr>
            <a:r>
              <a:rPr lang="fr-FR" sz="2400" dirty="0" smtClean="0">
                <a:effectLst>
                  <a:outerShdw blurRad="38100" dist="38100" dir="2700000" algn="tl">
                    <a:srgbClr val="C0C0C0"/>
                  </a:outerShdw>
                </a:effectLst>
              </a:rPr>
              <a:t>Cycle de vie</a:t>
            </a:r>
          </a:p>
          <a:p>
            <a:pPr defTabSz="762000" eaLnBrk="1" hangingPunct="1">
              <a:lnSpc>
                <a:spcPct val="170000"/>
              </a:lnSpc>
              <a:spcBef>
                <a:spcPct val="0"/>
              </a:spcBef>
              <a:buClr>
                <a:srgbClr val="FF9900"/>
              </a:buClr>
              <a:buSzTx/>
              <a:defRPr/>
            </a:pPr>
            <a:r>
              <a:rPr lang="fr-FR" sz="2400" dirty="0" smtClean="0">
                <a:effectLst>
                  <a:outerShdw blurRad="38100" dist="38100" dir="2700000" algn="tl">
                    <a:srgbClr val="C0C0C0"/>
                  </a:outerShdw>
                </a:effectLst>
              </a:rPr>
              <a:t>Cycle de décision</a:t>
            </a:r>
          </a:p>
          <a:p>
            <a:pPr defTabSz="762000" eaLnBrk="1" hangingPunct="1">
              <a:lnSpc>
                <a:spcPct val="170000"/>
              </a:lnSpc>
              <a:spcBef>
                <a:spcPct val="0"/>
              </a:spcBef>
              <a:buClr>
                <a:srgbClr val="FF9900"/>
              </a:buClr>
              <a:buSzTx/>
              <a:defRPr/>
            </a:pPr>
            <a:r>
              <a:rPr lang="fr-FR" altLang="fr-FR" sz="2400" dirty="0" smtClean="0">
                <a:effectLst>
                  <a:outerShdw blurRad="38100" dist="38100" dir="2700000" algn="tl">
                    <a:srgbClr val="C0C0C0"/>
                  </a:outerShdw>
                </a:effectLst>
              </a:rPr>
              <a:t>Cycles d’abstraction</a:t>
            </a:r>
          </a:p>
          <a:p>
            <a:pPr defTabSz="762000" eaLnBrk="1" hangingPunct="1">
              <a:lnSpc>
                <a:spcPct val="170000"/>
              </a:lnSpc>
              <a:spcBef>
                <a:spcPct val="0"/>
              </a:spcBef>
              <a:buClr>
                <a:srgbClr val="FF9900"/>
              </a:buClr>
              <a:buSzTx/>
              <a:defRPr/>
            </a:pPr>
            <a:r>
              <a:rPr lang="fr-FR" sz="2400" dirty="0" smtClean="0">
                <a:effectLst>
                  <a:outerShdw blurRad="38100" dist="38100" dir="2700000" algn="tl">
                    <a:srgbClr val="C0C0C0"/>
                  </a:outerShdw>
                </a:effectLst>
              </a:rPr>
              <a:t>Séparation des données et des traitements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3FF52A83-36CC-4BCB-8076-03697A8E29AC}" type="slidenum">
              <a:rPr lang="fr-FR"/>
              <a:pPr>
                <a:defRPr/>
              </a:pPr>
              <a:t>11</a:t>
            </a:fld>
            <a:endParaRPr lang="fr-FR"/>
          </a:p>
        </p:txBody>
      </p:sp>
      <p:sp>
        <p:nvSpPr>
          <p:cNvPr id="96258" name="Rectangle 2"/>
          <p:cNvSpPr>
            <a:spLocks noGrp="1" noChangeArrowheads="1"/>
          </p:cNvSpPr>
          <p:nvPr>
            <p:ph type="title"/>
          </p:nvPr>
        </p:nvSpPr>
        <p:spPr/>
        <p:txBody>
          <a:bodyPr/>
          <a:lstStyle/>
          <a:p>
            <a:pPr eaLnBrk="1" hangingPunct="1">
              <a:defRPr/>
            </a:pPr>
            <a:r>
              <a:rPr lang="fr-FR" altLang="fr-FR" sz="3200" smtClean="0">
                <a:effectLst>
                  <a:outerShdw blurRad="38100" dist="38100" dir="2700000" algn="tl">
                    <a:srgbClr val="C0C0C0"/>
                  </a:outerShdw>
                </a:effectLst>
              </a:rPr>
              <a:t>Principes de la méthode Merise</a:t>
            </a:r>
            <a:endParaRPr lang="fr-FR" sz="3200" smtClean="0">
              <a:effectLst>
                <a:outerShdw blurRad="38100" dist="38100" dir="2700000" algn="tl">
                  <a:srgbClr val="C0C0C0"/>
                </a:outerShdw>
              </a:effectLst>
            </a:endParaRPr>
          </a:p>
        </p:txBody>
      </p:sp>
      <p:sp>
        <p:nvSpPr>
          <p:cNvPr id="96259" name="Rectangle 3"/>
          <p:cNvSpPr>
            <a:spLocks noGrp="1" noChangeArrowheads="1"/>
          </p:cNvSpPr>
          <p:nvPr>
            <p:ph type="body" idx="1"/>
          </p:nvPr>
        </p:nvSpPr>
        <p:spPr>
          <a:xfrm>
            <a:off x="609600" y="1828800"/>
            <a:ext cx="8915400" cy="533400"/>
          </a:xfrm>
        </p:spPr>
        <p:txBody>
          <a:bodyPr/>
          <a:lstStyle/>
          <a:p>
            <a:pPr defTabSz="762000" eaLnBrk="1" hangingPunct="1">
              <a:lnSpc>
                <a:spcPct val="130000"/>
              </a:lnSpc>
              <a:spcBef>
                <a:spcPct val="0"/>
              </a:spcBef>
              <a:buClr>
                <a:schemeClr val="accent2"/>
              </a:buClr>
              <a:buSzTx/>
              <a:buFont typeface="Wingdings" pitchFamily="2" charset="2"/>
              <a:buNone/>
              <a:defRPr/>
            </a:pPr>
            <a:r>
              <a:rPr lang="fr-FR" sz="2800" dirty="0" smtClean="0">
                <a:effectLst>
                  <a:outerShdw blurRad="38100" dist="38100" dir="2700000" algn="tl">
                    <a:srgbClr val="C0C0C0"/>
                  </a:outerShdw>
                </a:effectLst>
              </a:rPr>
              <a:t>Deux principes majeurs :</a:t>
            </a:r>
          </a:p>
          <a:p>
            <a:pPr defTabSz="762000" eaLnBrk="1" hangingPunct="1">
              <a:lnSpc>
                <a:spcPct val="130000"/>
              </a:lnSpc>
              <a:spcBef>
                <a:spcPct val="0"/>
              </a:spcBef>
              <a:buClr>
                <a:schemeClr val="accent2"/>
              </a:buClr>
              <a:buSzTx/>
              <a:buFont typeface="Wingdings" pitchFamily="2" charset="2"/>
              <a:buNone/>
              <a:defRPr/>
            </a:pPr>
            <a:endParaRPr lang="fr-FR" sz="2800" dirty="0" smtClean="0">
              <a:effectLst>
                <a:outerShdw blurRad="38100" dist="38100" dir="2700000" algn="tl">
                  <a:srgbClr val="C0C0C0"/>
                </a:outerShdw>
              </a:effectLst>
            </a:endParaRPr>
          </a:p>
          <a:p>
            <a:pPr defTabSz="762000" eaLnBrk="1" hangingPunct="1">
              <a:lnSpc>
                <a:spcPct val="130000"/>
              </a:lnSpc>
              <a:spcBef>
                <a:spcPct val="0"/>
              </a:spcBef>
              <a:buClr>
                <a:srgbClr val="FF9900"/>
              </a:buClr>
              <a:buSzTx/>
              <a:defRPr/>
            </a:pPr>
            <a:r>
              <a:rPr lang="fr-FR" altLang="fr-FR" sz="2800" dirty="0" smtClean="0">
                <a:effectLst>
                  <a:outerShdw blurRad="38100" dist="38100" dir="2700000" algn="tl">
                    <a:srgbClr val="C0C0C0"/>
                  </a:outerShdw>
                </a:effectLst>
              </a:rPr>
              <a:t>Modélisation par cycles d’abstraction</a:t>
            </a:r>
          </a:p>
          <a:p>
            <a:pPr defTabSz="762000" eaLnBrk="1" hangingPunct="1">
              <a:lnSpc>
                <a:spcPct val="130000"/>
              </a:lnSpc>
              <a:spcBef>
                <a:spcPct val="0"/>
              </a:spcBef>
              <a:buClr>
                <a:srgbClr val="FF9900"/>
              </a:buClr>
              <a:buSzTx/>
              <a:defRPr/>
            </a:pPr>
            <a:endParaRPr lang="fr-FR" altLang="fr-FR" sz="2800" dirty="0" smtClean="0">
              <a:effectLst>
                <a:outerShdw blurRad="38100" dist="38100" dir="2700000" algn="tl">
                  <a:srgbClr val="C0C0C0"/>
                </a:outerShdw>
              </a:effectLst>
            </a:endParaRPr>
          </a:p>
          <a:p>
            <a:pPr defTabSz="762000" eaLnBrk="1" hangingPunct="1">
              <a:lnSpc>
                <a:spcPct val="130000"/>
              </a:lnSpc>
              <a:spcBef>
                <a:spcPct val="0"/>
              </a:spcBef>
              <a:buClr>
                <a:srgbClr val="FF9900"/>
              </a:buClr>
              <a:buSzTx/>
              <a:defRPr/>
            </a:pPr>
            <a:r>
              <a:rPr lang="fr-FR" sz="2800" dirty="0" smtClean="0">
                <a:effectLst>
                  <a:outerShdw blurRad="38100" dist="38100" dir="2700000" algn="tl">
                    <a:srgbClr val="C0C0C0"/>
                  </a:outerShdw>
                </a:effectLst>
              </a:rPr>
              <a:t>Séparation des Données et des Traitements</a:t>
            </a:r>
          </a:p>
          <a:p>
            <a:pPr lvl="1" defTabSz="762000" eaLnBrk="1" hangingPunct="1">
              <a:lnSpc>
                <a:spcPct val="130000"/>
              </a:lnSpc>
              <a:spcBef>
                <a:spcPct val="0"/>
              </a:spcBef>
              <a:buClr>
                <a:schemeClr val="accent2"/>
              </a:buClr>
              <a:buSzTx/>
              <a:defRPr/>
            </a:pPr>
            <a:endParaRPr lang="fr-FR" sz="2400" dirty="0" smtClean="0">
              <a:effectLst>
                <a:outerShdw blurRad="38100" dist="38100" dir="2700000" algn="tl">
                  <a:srgbClr val="C0C0C0"/>
                </a:outerShdw>
              </a:effectLst>
            </a:endParaRPr>
          </a:p>
        </p:txBody>
      </p:sp>
      <p:sp>
        <p:nvSpPr>
          <p:cNvPr id="23558" name="Rectangle 4"/>
          <p:cNvSpPr>
            <a:spLocks noChangeArrowheads="1"/>
          </p:cNvSpPr>
          <p:nvPr/>
        </p:nvSpPr>
        <p:spPr bwMode="auto">
          <a:xfrm>
            <a:off x="990600" y="25400"/>
            <a:ext cx="26622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Présentation de la méthode Merise</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Espace réservé du pied de page 4"/>
          <p:cNvSpPr>
            <a:spLocks noGrp="1"/>
          </p:cNvSpPr>
          <p:nvPr>
            <p:ph type="ftr" sz="quarter" idx="11"/>
          </p:nvPr>
        </p:nvSpPr>
        <p:spPr/>
        <p:txBody>
          <a:bodyPr/>
          <a:lstStyle/>
          <a:p>
            <a:pPr>
              <a:defRPr/>
            </a:pPr>
            <a:r>
              <a:rPr lang="fr-FR"/>
              <a:t>Système d’Information</a:t>
            </a:r>
          </a:p>
        </p:txBody>
      </p:sp>
      <p:sp>
        <p:nvSpPr>
          <p:cNvPr id="10" name="Espace réservé du numéro de diapositive 5"/>
          <p:cNvSpPr>
            <a:spLocks noGrp="1"/>
          </p:cNvSpPr>
          <p:nvPr>
            <p:ph type="sldNum" sz="quarter" idx="12"/>
          </p:nvPr>
        </p:nvSpPr>
        <p:spPr/>
        <p:txBody>
          <a:bodyPr/>
          <a:lstStyle/>
          <a:p>
            <a:pPr>
              <a:defRPr/>
            </a:pPr>
            <a:fld id="{CC3D5CEA-4952-4CCE-B8BF-FD5CDD15D160}" type="slidenum">
              <a:rPr lang="fr-FR"/>
              <a:pPr>
                <a:defRPr/>
              </a:pPr>
              <a:t>12</a:t>
            </a:fld>
            <a:endParaRPr lang="fr-FR"/>
          </a:p>
        </p:txBody>
      </p:sp>
      <p:sp>
        <p:nvSpPr>
          <p:cNvPr id="253954" name="Rectangle 2"/>
          <p:cNvSpPr>
            <a:spLocks noGrp="1" noChangeArrowheads="1"/>
          </p:cNvSpPr>
          <p:nvPr>
            <p:ph type="title"/>
          </p:nvPr>
        </p:nvSpPr>
        <p:spPr/>
        <p:txBody>
          <a:bodyPr/>
          <a:lstStyle/>
          <a:p>
            <a:pPr eaLnBrk="1" hangingPunct="1">
              <a:defRPr/>
            </a:pPr>
            <a:r>
              <a:rPr lang="fr-FR" altLang="fr-FR" sz="3200" smtClean="0">
                <a:effectLst>
                  <a:outerShdw blurRad="38100" dist="38100" dir="2700000" algn="tl">
                    <a:srgbClr val="C0C0C0"/>
                  </a:outerShdw>
                </a:effectLst>
              </a:rPr>
              <a:t>Cycles du Système d’Information</a:t>
            </a:r>
            <a:endParaRPr lang="fr-FR" sz="3200" smtClean="0">
              <a:effectLst>
                <a:outerShdw blurRad="38100" dist="38100" dir="2700000" algn="tl">
                  <a:srgbClr val="C0C0C0"/>
                </a:outerShdw>
              </a:effectLst>
            </a:endParaRPr>
          </a:p>
        </p:txBody>
      </p:sp>
      <p:sp>
        <p:nvSpPr>
          <p:cNvPr id="253955" name="Rectangle 3"/>
          <p:cNvSpPr>
            <a:spLocks noGrp="1" noChangeArrowheads="1"/>
          </p:cNvSpPr>
          <p:nvPr>
            <p:ph type="body" idx="1"/>
          </p:nvPr>
        </p:nvSpPr>
        <p:spPr>
          <a:xfrm>
            <a:off x="838200" y="1676400"/>
            <a:ext cx="7696200" cy="533400"/>
          </a:xfrm>
        </p:spPr>
        <p:txBody>
          <a:bodyPr/>
          <a:lstStyle/>
          <a:p>
            <a:pPr defTabSz="762000" eaLnBrk="1" hangingPunct="1">
              <a:spcBef>
                <a:spcPct val="0"/>
              </a:spcBef>
              <a:buClr>
                <a:srgbClr val="FF9900"/>
              </a:buClr>
              <a:buSzTx/>
              <a:defRPr/>
            </a:pPr>
            <a:r>
              <a:rPr lang="fr-FR" sz="2400" dirty="0" smtClean="0">
                <a:effectLst>
                  <a:outerShdw blurRad="38100" dist="38100" dir="2700000" algn="tl">
                    <a:srgbClr val="C0C0C0"/>
                  </a:outerShdw>
                </a:effectLst>
              </a:rPr>
              <a:t>Trois cycles majeurs sont identifiés pour un SI</a:t>
            </a:r>
          </a:p>
        </p:txBody>
      </p:sp>
      <p:sp>
        <p:nvSpPr>
          <p:cNvPr id="24582" name="Rectangle 4"/>
          <p:cNvSpPr>
            <a:spLocks noChangeArrowheads="1"/>
          </p:cNvSpPr>
          <p:nvPr/>
        </p:nvSpPr>
        <p:spPr bwMode="auto">
          <a:xfrm>
            <a:off x="990600" y="25400"/>
            <a:ext cx="26622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Présentation de la méthode Merise</a:t>
            </a:r>
            <a:endParaRPr lang="fr-FR" sz="1000" b="1">
              <a:solidFill>
                <a:schemeClr val="tx2"/>
              </a:solidFill>
              <a:latin typeface="Verdana" pitchFamily="34" charset="0"/>
            </a:endParaRPr>
          </a:p>
        </p:txBody>
      </p:sp>
      <p:pic>
        <p:nvPicPr>
          <p:cNvPr id="253967" name="Picture 15"/>
          <p:cNvPicPr>
            <a:picLocks noChangeAspect="1" noChangeArrowheads="1"/>
          </p:cNvPicPr>
          <p:nvPr/>
        </p:nvPicPr>
        <p:blipFill>
          <a:blip r:embed="rId3"/>
          <a:srcRect/>
          <a:stretch>
            <a:fillRect/>
          </a:stretch>
        </p:blipFill>
        <p:spPr bwMode="auto">
          <a:xfrm>
            <a:off x="292100" y="2732088"/>
            <a:ext cx="4362450" cy="2817812"/>
          </a:xfrm>
          <a:prstGeom prst="rect">
            <a:avLst/>
          </a:prstGeom>
          <a:noFill/>
          <a:ln w="9525">
            <a:noFill/>
            <a:miter lim="800000"/>
            <a:headEnd/>
            <a:tailEnd/>
          </a:ln>
        </p:spPr>
      </p:pic>
      <p:pic>
        <p:nvPicPr>
          <p:cNvPr id="253968" name="Picture 16"/>
          <p:cNvPicPr>
            <a:picLocks noChangeAspect="1" noChangeArrowheads="1"/>
          </p:cNvPicPr>
          <p:nvPr/>
        </p:nvPicPr>
        <p:blipFill>
          <a:blip r:embed="rId4"/>
          <a:srcRect/>
          <a:stretch>
            <a:fillRect/>
          </a:stretch>
        </p:blipFill>
        <p:spPr bwMode="auto">
          <a:xfrm>
            <a:off x="4338638" y="3733800"/>
            <a:ext cx="4589462" cy="2989263"/>
          </a:xfrm>
          <a:prstGeom prst="rect">
            <a:avLst/>
          </a:prstGeom>
          <a:noFill/>
          <a:ln w="9525">
            <a:noFill/>
            <a:miter lim="800000"/>
            <a:headEnd/>
            <a:tailEnd/>
          </a:ln>
        </p:spPr>
      </p:pic>
      <p:pic>
        <p:nvPicPr>
          <p:cNvPr id="253969" name="Picture 17"/>
          <p:cNvPicPr>
            <a:picLocks noChangeAspect="1" noChangeArrowheads="1"/>
          </p:cNvPicPr>
          <p:nvPr/>
        </p:nvPicPr>
        <p:blipFill>
          <a:blip r:embed="rId5"/>
          <a:srcRect/>
          <a:stretch>
            <a:fillRect/>
          </a:stretch>
        </p:blipFill>
        <p:spPr bwMode="auto">
          <a:xfrm>
            <a:off x="3657600" y="2057400"/>
            <a:ext cx="1724025" cy="21288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539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539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539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720CBA18-FFE7-444A-90AF-485836B63DF6}" type="slidenum">
              <a:rPr lang="fr-FR"/>
              <a:pPr>
                <a:defRPr/>
              </a:pPr>
              <a:t>13</a:t>
            </a:fld>
            <a:endParaRPr lang="fr-FR"/>
          </a:p>
        </p:txBody>
      </p:sp>
      <p:sp>
        <p:nvSpPr>
          <p:cNvPr id="108546" name="Rectangle 2"/>
          <p:cNvSpPr>
            <a:spLocks noGrp="1" noChangeArrowheads="1"/>
          </p:cNvSpPr>
          <p:nvPr>
            <p:ph type="title"/>
          </p:nvPr>
        </p:nvSpPr>
        <p:spPr/>
        <p:txBody>
          <a:bodyPr/>
          <a:lstStyle/>
          <a:p>
            <a:pPr eaLnBrk="1" hangingPunct="1">
              <a:defRPr/>
            </a:pPr>
            <a:r>
              <a:rPr lang="fr-FR" altLang="fr-FR" sz="3200" smtClean="0">
                <a:effectLst>
                  <a:outerShdw blurRad="38100" dist="38100" dir="2700000" algn="tl">
                    <a:srgbClr val="C0C0C0"/>
                  </a:outerShdw>
                </a:effectLst>
                <a:latin typeface="Verdana" pitchFamily="34" charset="0"/>
              </a:rPr>
              <a:t>Cycles d’abstraction</a:t>
            </a:r>
            <a:endParaRPr lang="fr-FR" sz="3200" smtClean="0">
              <a:effectLst>
                <a:outerShdw blurRad="38100" dist="38100" dir="2700000" algn="tl">
                  <a:srgbClr val="C0C0C0"/>
                </a:outerShdw>
              </a:effectLst>
              <a:latin typeface="Verdana" pitchFamily="34" charset="0"/>
            </a:endParaRPr>
          </a:p>
        </p:txBody>
      </p:sp>
      <p:sp>
        <p:nvSpPr>
          <p:cNvPr id="108547" name="Rectangle 3"/>
          <p:cNvSpPr>
            <a:spLocks noGrp="1" noChangeArrowheads="1"/>
          </p:cNvSpPr>
          <p:nvPr>
            <p:ph type="body" idx="1"/>
          </p:nvPr>
        </p:nvSpPr>
        <p:spPr>
          <a:xfrm>
            <a:off x="838200" y="1676400"/>
            <a:ext cx="7696200" cy="4038600"/>
          </a:xfrm>
        </p:spPr>
        <p:txBody>
          <a:bodyPr/>
          <a:lstStyle/>
          <a:p>
            <a:pPr defTabSz="762000" eaLnBrk="1" hangingPunct="1">
              <a:spcBef>
                <a:spcPct val="0"/>
              </a:spcBef>
              <a:buClr>
                <a:schemeClr val="accent2"/>
              </a:buClr>
              <a:buSzTx/>
              <a:buFont typeface="Wingdings" pitchFamily="2" charset="2"/>
              <a:buNone/>
              <a:defRPr/>
            </a:pPr>
            <a:r>
              <a:rPr lang="fr-FR" sz="1800" b="1" dirty="0" smtClean="0">
                <a:solidFill>
                  <a:srgbClr val="CC3300"/>
                </a:solidFill>
                <a:effectLst>
                  <a:outerShdw blurRad="38100" dist="38100" dir="2700000" algn="tl">
                    <a:srgbClr val="C0C0C0"/>
                  </a:outerShdw>
                </a:effectLst>
              </a:rPr>
              <a:t> 3 niveaux d’abstraction :</a:t>
            </a:r>
          </a:p>
          <a:p>
            <a:pPr defTabSz="762000" eaLnBrk="1" hangingPunct="1">
              <a:lnSpc>
                <a:spcPct val="130000"/>
              </a:lnSpc>
              <a:spcBef>
                <a:spcPct val="0"/>
              </a:spcBef>
              <a:buClr>
                <a:srgbClr val="FF9900"/>
              </a:buClr>
              <a:buSzTx/>
              <a:defRPr/>
            </a:pPr>
            <a:r>
              <a:rPr lang="fr-FR" sz="1800" b="1" dirty="0" smtClean="0">
                <a:solidFill>
                  <a:srgbClr val="CC3300"/>
                </a:solidFill>
                <a:effectLst>
                  <a:outerShdw blurRad="38100" dist="38100" dir="2700000" algn="tl">
                    <a:srgbClr val="C0C0C0"/>
                  </a:outerShdw>
                </a:effectLst>
              </a:rPr>
              <a:t>Niveau conceptuel :</a:t>
            </a:r>
          </a:p>
          <a:p>
            <a:pPr lvl="1" defTabSz="762000" eaLnBrk="1" hangingPunct="1">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Choix de gestion</a:t>
            </a:r>
          </a:p>
          <a:p>
            <a:pPr lvl="1" defTabSz="762000" eaLnBrk="1" hangingPunct="1">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Sémantique de l’entreprise</a:t>
            </a:r>
          </a:p>
          <a:p>
            <a:pPr lvl="1" defTabSz="762000" eaLnBrk="1" hangingPunct="1">
              <a:spcBef>
                <a:spcPct val="0"/>
              </a:spcBef>
              <a:buClr>
                <a:schemeClr val="tx2"/>
              </a:buClr>
              <a:buSzTx/>
              <a:buFont typeface="Symbol" pitchFamily="18" charset="2"/>
              <a:buChar char="Ø"/>
              <a:defRPr/>
            </a:pPr>
            <a:r>
              <a:rPr lang="fr-FR" sz="1600" i="1" dirty="0" smtClean="0">
                <a:effectLst>
                  <a:outerShdw blurRad="38100" dist="38100" dir="2700000" algn="tl">
                    <a:srgbClr val="C0C0C0"/>
                  </a:outerShdw>
                </a:effectLst>
              </a:rPr>
              <a:t>Mots clés :</a:t>
            </a:r>
            <a:r>
              <a:rPr lang="fr-FR" sz="1600" dirty="0" smtClean="0">
                <a:effectLst>
                  <a:outerShdw blurRad="38100" dist="38100" dir="2700000" algn="tl">
                    <a:srgbClr val="C0C0C0"/>
                  </a:outerShdw>
                </a:effectLst>
              </a:rPr>
              <a:t> pourquoi, comprendre </a:t>
            </a:r>
          </a:p>
          <a:p>
            <a:pPr defTabSz="762000" eaLnBrk="1" hangingPunct="1">
              <a:lnSpc>
                <a:spcPct val="130000"/>
              </a:lnSpc>
              <a:spcBef>
                <a:spcPct val="0"/>
              </a:spcBef>
              <a:buClr>
                <a:srgbClr val="FF9900"/>
              </a:buClr>
              <a:buSzTx/>
              <a:defRPr/>
            </a:pPr>
            <a:r>
              <a:rPr lang="fr-FR" sz="1800" b="1" dirty="0" smtClean="0">
                <a:solidFill>
                  <a:srgbClr val="CC3300"/>
                </a:solidFill>
                <a:effectLst>
                  <a:outerShdw blurRad="38100" dist="38100" dir="2700000" algn="tl">
                    <a:srgbClr val="C0C0C0"/>
                  </a:outerShdw>
                </a:effectLst>
              </a:rPr>
              <a:t>Niveau organisationnel</a:t>
            </a:r>
          </a:p>
          <a:p>
            <a:pPr lvl="1" defTabSz="762000" eaLnBrk="1" hangingPunct="1">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Définition des choix d’organisation</a:t>
            </a:r>
          </a:p>
          <a:p>
            <a:pPr lvl="1" defTabSz="762000" eaLnBrk="1" hangingPunct="1">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Définition des types de procédures (automatisés, manuelles, temps-réel, batch)</a:t>
            </a:r>
          </a:p>
          <a:p>
            <a:pPr lvl="1" defTabSz="762000" eaLnBrk="1" hangingPunct="1">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Définition des types de ressources : </a:t>
            </a:r>
          </a:p>
          <a:p>
            <a:pPr lvl="2" defTabSz="762000" eaLnBrk="1" hangingPunct="1">
              <a:spcBef>
                <a:spcPct val="0"/>
              </a:spcBef>
              <a:buClr>
                <a:srgbClr val="CC3300"/>
              </a:buClr>
              <a:buSzTx/>
              <a:buFont typeface="Symbol" pitchFamily="18" charset="2"/>
              <a:buChar char="·"/>
              <a:defRPr/>
            </a:pPr>
            <a:r>
              <a:rPr lang="fr-FR" sz="1400" dirty="0" smtClean="0">
                <a:effectLst>
                  <a:outerShdw blurRad="38100" dist="38100" dir="2700000" algn="tl">
                    <a:srgbClr val="C0C0C0"/>
                  </a:outerShdw>
                </a:effectLst>
              </a:rPr>
              <a:t>Profils des agents</a:t>
            </a:r>
          </a:p>
          <a:p>
            <a:pPr lvl="2" defTabSz="762000" eaLnBrk="1" hangingPunct="1">
              <a:spcBef>
                <a:spcPct val="0"/>
              </a:spcBef>
              <a:buClr>
                <a:srgbClr val="CC3300"/>
              </a:buClr>
              <a:buSzTx/>
              <a:buFont typeface="Symbol" pitchFamily="18" charset="2"/>
              <a:buChar char="·"/>
              <a:defRPr/>
            </a:pPr>
            <a:r>
              <a:rPr lang="fr-FR" sz="1400" dirty="0" smtClean="0">
                <a:effectLst>
                  <a:outerShdw blurRad="38100" dist="38100" dir="2700000" algn="tl">
                    <a:srgbClr val="C0C0C0"/>
                  </a:outerShdw>
                </a:effectLst>
              </a:rPr>
              <a:t>Type de matériel</a:t>
            </a:r>
          </a:p>
          <a:p>
            <a:pPr lvl="2" defTabSz="762000" eaLnBrk="1" hangingPunct="1">
              <a:spcBef>
                <a:spcPct val="0"/>
              </a:spcBef>
              <a:buClr>
                <a:srgbClr val="CC3300"/>
              </a:buClr>
              <a:buSzTx/>
              <a:buFont typeface="Symbol" pitchFamily="18" charset="2"/>
              <a:buChar char="·"/>
              <a:defRPr/>
            </a:pPr>
            <a:r>
              <a:rPr lang="fr-FR" sz="1400" dirty="0" smtClean="0">
                <a:effectLst>
                  <a:outerShdw blurRad="38100" dist="38100" dir="2700000" algn="tl">
                    <a:srgbClr val="C0C0C0"/>
                  </a:outerShdw>
                </a:effectLst>
              </a:rPr>
              <a:t>Type de communication</a:t>
            </a:r>
          </a:p>
          <a:p>
            <a:pPr lvl="1" defTabSz="762000" eaLnBrk="1" hangingPunct="1">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Mots clés : comment, où, qui, organiser</a:t>
            </a:r>
          </a:p>
          <a:p>
            <a:pPr defTabSz="762000" eaLnBrk="1" hangingPunct="1">
              <a:lnSpc>
                <a:spcPct val="130000"/>
              </a:lnSpc>
              <a:spcBef>
                <a:spcPct val="0"/>
              </a:spcBef>
              <a:buClr>
                <a:srgbClr val="FF9900"/>
              </a:buClr>
              <a:buSzTx/>
              <a:defRPr/>
            </a:pPr>
            <a:r>
              <a:rPr lang="fr-FR" sz="1800" b="1" dirty="0" smtClean="0">
                <a:solidFill>
                  <a:srgbClr val="CC3300"/>
                </a:solidFill>
                <a:effectLst>
                  <a:outerShdw blurRad="38100" dist="38100" dir="2700000" algn="tl">
                    <a:srgbClr val="C0C0C0"/>
                  </a:outerShdw>
                </a:effectLst>
              </a:rPr>
              <a:t>Niveau physique:</a:t>
            </a:r>
          </a:p>
          <a:p>
            <a:pPr lvl="1" defTabSz="762000" eaLnBrk="1" hangingPunct="1">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Choix techniques (matériel, software, etc.)</a:t>
            </a:r>
          </a:p>
          <a:p>
            <a:pPr lvl="1" defTabSz="762000" eaLnBrk="1" hangingPunct="1">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Choix humains</a:t>
            </a:r>
          </a:p>
          <a:p>
            <a:pPr lvl="1" defTabSz="762000" eaLnBrk="1" hangingPunct="1">
              <a:spcBef>
                <a:spcPct val="0"/>
              </a:spcBef>
              <a:buClr>
                <a:schemeClr val="tx2"/>
              </a:buClr>
              <a:buSzTx/>
              <a:buFont typeface="Symbol" pitchFamily="18" charset="2"/>
              <a:buChar char="Ø"/>
              <a:defRPr/>
            </a:pPr>
            <a:r>
              <a:rPr lang="fr-FR" sz="1600" i="1" dirty="0" smtClean="0">
                <a:effectLst>
                  <a:outerShdw blurRad="38100" dist="38100" dir="2700000" algn="tl">
                    <a:srgbClr val="C0C0C0"/>
                  </a:outerShdw>
                </a:effectLst>
              </a:rPr>
              <a:t>Mots clés :</a:t>
            </a:r>
            <a:r>
              <a:rPr lang="fr-FR" sz="1600" dirty="0" smtClean="0">
                <a:effectLst>
                  <a:outerShdw blurRad="38100" dist="38100" dir="2700000" algn="tl">
                    <a:srgbClr val="C0C0C0"/>
                  </a:outerShdw>
                </a:effectLst>
              </a:rPr>
              <a:t> spécifier des ressources</a:t>
            </a:r>
          </a:p>
        </p:txBody>
      </p:sp>
      <p:sp>
        <p:nvSpPr>
          <p:cNvPr id="25606" name="Rectangle 4"/>
          <p:cNvSpPr>
            <a:spLocks noChangeArrowheads="1"/>
          </p:cNvSpPr>
          <p:nvPr/>
        </p:nvSpPr>
        <p:spPr bwMode="auto">
          <a:xfrm>
            <a:off x="990600" y="25400"/>
            <a:ext cx="26622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Présentation de la méthode Merise</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08547">
                                            <p:txEl>
                                              <p:pRg st="0" end="0"/>
                                            </p:txEl>
                                          </p:spTgt>
                                        </p:tgtEl>
                                        <p:attrNameLst>
                                          <p:attrName>style.visibility</p:attrName>
                                        </p:attrNameLst>
                                      </p:cBhvr>
                                      <p:to>
                                        <p:strVal val="visible"/>
                                      </p:to>
                                    </p:set>
                                    <p:anim calcmode="lin" valueType="num">
                                      <p:cBhvr additive="base">
                                        <p:cTn id="11" dur="500" fill="hold"/>
                                        <p:tgtEl>
                                          <p:spTgt spid="108547">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8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8547">
                                            <p:txEl>
                                              <p:pRg st="1" end="1"/>
                                            </p:txEl>
                                          </p:spTgt>
                                        </p:tgtEl>
                                        <p:attrNameLst>
                                          <p:attrName>style.visibility</p:attrName>
                                        </p:attrNameLst>
                                      </p:cBhvr>
                                      <p:to>
                                        <p:strVal val="visible"/>
                                      </p:to>
                                    </p:set>
                                    <p:anim calcmode="lin" valueType="num">
                                      <p:cBhvr additive="base">
                                        <p:cTn id="17" dur="500" fill="hold"/>
                                        <p:tgtEl>
                                          <p:spTgt spid="108547">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85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8547">
                                            <p:txEl>
                                              <p:pRg st="2" end="2"/>
                                            </p:txEl>
                                          </p:spTgt>
                                        </p:tgtEl>
                                        <p:attrNameLst>
                                          <p:attrName>style.visibility</p:attrName>
                                        </p:attrNameLst>
                                      </p:cBhvr>
                                      <p:to>
                                        <p:strVal val="visible"/>
                                      </p:to>
                                    </p:set>
                                    <p:anim calcmode="lin" valueType="num">
                                      <p:cBhvr additive="base">
                                        <p:cTn id="23" dur="500" fill="hold"/>
                                        <p:tgtEl>
                                          <p:spTgt spid="108547">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85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8547">
                                            <p:txEl>
                                              <p:pRg st="3" end="3"/>
                                            </p:txEl>
                                          </p:spTgt>
                                        </p:tgtEl>
                                        <p:attrNameLst>
                                          <p:attrName>style.visibility</p:attrName>
                                        </p:attrNameLst>
                                      </p:cBhvr>
                                      <p:to>
                                        <p:strVal val="visible"/>
                                      </p:to>
                                    </p:set>
                                    <p:anim calcmode="lin" valueType="num">
                                      <p:cBhvr additive="base">
                                        <p:cTn id="29" dur="500" fill="hold"/>
                                        <p:tgtEl>
                                          <p:spTgt spid="108547">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85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8547">
                                            <p:txEl>
                                              <p:pRg st="4" end="4"/>
                                            </p:txEl>
                                          </p:spTgt>
                                        </p:tgtEl>
                                        <p:attrNameLst>
                                          <p:attrName>style.visibility</p:attrName>
                                        </p:attrNameLst>
                                      </p:cBhvr>
                                      <p:to>
                                        <p:strVal val="visible"/>
                                      </p:to>
                                    </p:set>
                                    <p:anim calcmode="lin" valueType="num">
                                      <p:cBhvr additive="base">
                                        <p:cTn id="35" dur="500" fill="hold"/>
                                        <p:tgtEl>
                                          <p:spTgt spid="108547">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85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08547">
                                            <p:txEl>
                                              <p:pRg st="5" end="5"/>
                                            </p:txEl>
                                          </p:spTgt>
                                        </p:tgtEl>
                                        <p:attrNameLst>
                                          <p:attrName>style.visibility</p:attrName>
                                        </p:attrNameLst>
                                      </p:cBhvr>
                                      <p:to>
                                        <p:strVal val="visible"/>
                                      </p:to>
                                    </p:set>
                                    <p:anim calcmode="lin" valueType="num">
                                      <p:cBhvr additive="base">
                                        <p:cTn id="41" dur="500" fill="hold"/>
                                        <p:tgtEl>
                                          <p:spTgt spid="108547">
                                            <p:txEl>
                                              <p:pRg st="5" end="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085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08547">
                                            <p:txEl>
                                              <p:pRg st="6" end="6"/>
                                            </p:txEl>
                                          </p:spTgt>
                                        </p:tgtEl>
                                        <p:attrNameLst>
                                          <p:attrName>style.visibility</p:attrName>
                                        </p:attrNameLst>
                                      </p:cBhvr>
                                      <p:to>
                                        <p:strVal val="visible"/>
                                      </p:to>
                                    </p:set>
                                    <p:anim calcmode="lin" valueType="num">
                                      <p:cBhvr additive="base">
                                        <p:cTn id="47" dur="500" fill="hold"/>
                                        <p:tgtEl>
                                          <p:spTgt spid="108547">
                                            <p:txEl>
                                              <p:pRg st="6" end="6"/>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0854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08547">
                                            <p:txEl>
                                              <p:pRg st="7" end="7"/>
                                            </p:txEl>
                                          </p:spTgt>
                                        </p:tgtEl>
                                        <p:attrNameLst>
                                          <p:attrName>style.visibility</p:attrName>
                                        </p:attrNameLst>
                                      </p:cBhvr>
                                      <p:to>
                                        <p:strVal val="visible"/>
                                      </p:to>
                                    </p:set>
                                    <p:anim calcmode="lin" valueType="num">
                                      <p:cBhvr additive="base">
                                        <p:cTn id="53" dur="500" fill="hold"/>
                                        <p:tgtEl>
                                          <p:spTgt spid="108547">
                                            <p:txEl>
                                              <p:pRg st="7" end="7"/>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0854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08547">
                                            <p:txEl>
                                              <p:pRg st="8" end="8"/>
                                            </p:txEl>
                                          </p:spTgt>
                                        </p:tgtEl>
                                        <p:attrNameLst>
                                          <p:attrName>style.visibility</p:attrName>
                                        </p:attrNameLst>
                                      </p:cBhvr>
                                      <p:to>
                                        <p:strVal val="visible"/>
                                      </p:to>
                                    </p:set>
                                    <p:anim calcmode="lin" valueType="num">
                                      <p:cBhvr additive="base">
                                        <p:cTn id="59" dur="500" fill="hold"/>
                                        <p:tgtEl>
                                          <p:spTgt spid="108547">
                                            <p:txEl>
                                              <p:pRg st="8" end="8"/>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08547">
                                            <p:txEl>
                                              <p:pRg st="8" end="8"/>
                                            </p:txEl>
                                          </p:spTgt>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08547">
                                            <p:txEl>
                                              <p:pRg st="9" end="9"/>
                                            </p:txEl>
                                          </p:spTgt>
                                        </p:tgtEl>
                                        <p:attrNameLst>
                                          <p:attrName>style.visibility</p:attrName>
                                        </p:attrNameLst>
                                      </p:cBhvr>
                                      <p:to>
                                        <p:strVal val="visible"/>
                                      </p:to>
                                    </p:set>
                                    <p:anim calcmode="lin" valueType="num">
                                      <p:cBhvr additive="base">
                                        <p:cTn id="63" dur="500" fill="hold"/>
                                        <p:tgtEl>
                                          <p:spTgt spid="108547">
                                            <p:txEl>
                                              <p:pRg st="9" end="9"/>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108547">
                                            <p:txEl>
                                              <p:pRg st="9" end="9"/>
                                            </p:txEl>
                                          </p:spTgt>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08547">
                                            <p:txEl>
                                              <p:pRg st="10" end="10"/>
                                            </p:txEl>
                                          </p:spTgt>
                                        </p:tgtEl>
                                        <p:attrNameLst>
                                          <p:attrName>style.visibility</p:attrName>
                                        </p:attrNameLst>
                                      </p:cBhvr>
                                      <p:to>
                                        <p:strVal val="visible"/>
                                      </p:to>
                                    </p:set>
                                    <p:anim calcmode="lin" valueType="num">
                                      <p:cBhvr additive="base">
                                        <p:cTn id="67" dur="500" fill="hold"/>
                                        <p:tgtEl>
                                          <p:spTgt spid="108547">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08547">
                                            <p:txEl>
                                              <p:pRg st="10" end="10"/>
                                            </p:txEl>
                                          </p:spTgt>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108547">
                                            <p:txEl>
                                              <p:pRg st="11" end="11"/>
                                            </p:txEl>
                                          </p:spTgt>
                                        </p:tgtEl>
                                        <p:attrNameLst>
                                          <p:attrName>style.visibility</p:attrName>
                                        </p:attrNameLst>
                                      </p:cBhvr>
                                      <p:to>
                                        <p:strVal val="visible"/>
                                      </p:to>
                                    </p:set>
                                    <p:anim calcmode="lin" valueType="num">
                                      <p:cBhvr additive="base">
                                        <p:cTn id="71" dur="500" fill="hold"/>
                                        <p:tgtEl>
                                          <p:spTgt spid="108547">
                                            <p:txEl>
                                              <p:pRg st="11" end="11"/>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10854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108547">
                                            <p:txEl>
                                              <p:pRg st="12" end="12"/>
                                            </p:txEl>
                                          </p:spTgt>
                                        </p:tgtEl>
                                        <p:attrNameLst>
                                          <p:attrName>style.visibility</p:attrName>
                                        </p:attrNameLst>
                                      </p:cBhvr>
                                      <p:to>
                                        <p:strVal val="visible"/>
                                      </p:to>
                                    </p:set>
                                    <p:anim calcmode="lin" valueType="num">
                                      <p:cBhvr additive="base">
                                        <p:cTn id="77" dur="500" fill="hold"/>
                                        <p:tgtEl>
                                          <p:spTgt spid="108547">
                                            <p:txEl>
                                              <p:pRg st="12" end="12"/>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10854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108547">
                                            <p:txEl>
                                              <p:pRg st="13" end="13"/>
                                            </p:txEl>
                                          </p:spTgt>
                                        </p:tgtEl>
                                        <p:attrNameLst>
                                          <p:attrName>style.visibility</p:attrName>
                                        </p:attrNameLst>
                                      </p:cBhvr>
                                      <p:to>
                                        <p:strVal val="visible"/>
                                      </p:to>
                                    </p:set>
                                    <p:anim calcmode="lin" valueType="num">
                                      <p:cBhvr additive="base">
                                        <p:cTn id="83" dur="500" fill="hold"/>
                                        <p:tgtEl>
                                          <p:spTgt spid="108547">
                                            <p:txEl>
                                              <p:pRg st="13" end="13"/>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08547">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0" nodeType="clickEffect">
                                  <p:stCondLst>
                                    <p:cond delay="0"/>
                                  </p:stCondLst>
                                  <p:childTnLst>
                                    <p:set>
                                      <p:cBhvr>
                                        <p:cTn id="88" dur="1" fill="hold">
                                          <p:stCondLst>
                                            <p:cond delay="0"/>
                                          </p:stCondLst>
                                        </p:cTn>
                                        <p:tgtEl>
                                          <p:spTgt spid="108547">
                                            <p:txEl>
                                              <p:pRg st="14" end="14"/>
                                            </p:txEl>
                                          </p:spTgt>
                                        </p:tgtEl>
                                        <p:attrNameLst>
                                          <p:attrName>style.visibility</p:attrName>
                                        </p:attrNameLst>
                                      </p:cBhvr>
                                      <p:to>
                                        <p:strVal val="visible"/>
                                      </p:to>
                                    </p:set>
                                    <p:anim calcmode="lin" valueType="num">
                                      <p:cBhvr additive="base">
                                        <p:cTn id="89" dur="500" fill="hold"/>
                                        <p:tgtEl>
                                          <p:spTgt spid="108547">
                                            <p:txEl>
                                              <p:pRg st="14" end="14"/>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108547">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108547">
                                            <p:txEl>
                                              <p:pRg st="15" end="15"/>
                                            </p:txEl>
                                          </p:spTgt>
                                        </p:tgtEl>
                                        <p:attrNameLst>
                                          <p:attrName>style.visibility</p:attrName>
                                        </p:attrNameLst>
                                      </p:cBhvr>
                                      <p:to>
                                        <p:strVal val="visible"/>
                                      </p:to>
                                    </p:set>
                                    <p:anim calcmode="lin" valueType="num">
                                      <p:cBhvr additive="base">
                                        <p:cTn id="95" dur="500" fill="hold"/>
                                        <p:tgtEl>
                                          <p:spTgt spid="108547">
                                            <p:txEl>
                                              <p:pRg st="15" end="15"/>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108547">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0" nodeType="clickEffect">
                                  <p:stCondLst>
                                    <p:cond delay="0"/>
                                  </p:stCondLst>
                                  <p:childTnLst>
                                    <p:set>
                                      <p:cBhvr>
                                        <p:cTn id="100" dur="1" fill="hold">
                                          <p:stCondLst>
                                            <p:cond delay="0"/>
                                          </p:stCondLst>
                                        </p:cTn>
                                        <p:tgtEl>
                                          <p:spTgt spid="108547">
                                            <p:txEl>
                                              <p:pRg st="16" end="16"/>
                                            </p:txEl>
                                          </p:spTgt>
                                        </p:tgtEl>
                                        <p:attrNameLst>
                                          <p:attrName>style.visibility</p:attrName>
                                        </p:attrNameLst>
                                      </p:cBhvr>
                                      <p:to>
                                        <p:strVal val="visible"/>
                                      </p:to>
                                    </p:set>
                                    <p:anim calcmode="lin" valueType="num">
                                      <p:cBhvr additive="base">
                                        <p:cTn id="101" dur="500" fill="hold"/>
                                        <p:tgtEl>
                                          <p:spTgt spid="108547">
                                            <p:txEl>
                                              <p:pRg st="16" end="16"/>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108547">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P spid="108547"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Espace réservé du pied de page 4"/>
          <p:cNvSpPr>
            <a:spLocks noGrp="1"/>
          </p:cNvSpPr>
          <p:nvPr>
            <p:ph type="ftr" sz="quarter" idx="11"/>
          </p:nvPr>
        </p:nvSpPr>
        <p:spPr/>
        <p:txBody>
          <a:bodyPr/>
          <a:lstStyle/>
          <a:p>
            <a:pPr>
              <a:defRPr/>
            </a:pPr>
            <a:r>
              <a:rPr lang="fr-FR"/>
              <a:t>Système d’Information</a:t>
            </a:r>
          </a:p>
        </p:txBody>
      </p:sp>
      <p:sp>
        <p:nvSpPr>
          <p:cNvPr id="29" name="Espace réservé du numéro de diapositive 5"/>
          <p:cNvSpPr>
            <a:spLocks noGrp="1"/>
          </p:cNvSpPr>
          <p:nvPr>
            <p:ph type="sldNum" sz="quarter" idx="12"/>
          </p:nvPr>
        </p:nvSpPr>
        <p:spPr/>
        <p:txBody>
          <a:bodyPr/>
          <a:lstStyle/>
          <a:p>
            <a:pPr>
              <a:defRPr/>
            </a:pPr>
            <a:fld id="{A3B3D9B4-4CCA-4EED-9567-87212CE28DAE}" type="slidenum">
              <a:rPr lang="fr-FR"/>
              <a:pPr>
                <a:defRPr/>
              </a:pPr>
              <a:t>14</a:t>
            </a:fld>
            <a:endParaRPr lang="fr-FR"/>
          </a:p>
        </p:txBody>
      </p:sp>
      <p:sp>
        <p:nvSpPr>
          <p:cNvPr id="102402" name="Rectangle 2"/>
          <p:cNvSpPr>
            <a:spLocks noGrp="1" noChangeArrowheads="1"/>
          </p:cNvSpPr>
          <p:nvPr>
            <p:ph type="title"/>
          </p:nvPr>
        </p:nvSpPr>
        <p:spPr>
          <a:xfrm>
            <a:off x="1150938" y="152400"/>
            <a:ext cx="7993062" cy="1143000"/>
          </a:xfrm>
        </p:spPr>
        <p:txBody>
          <a:bodyPr/>
          <a:lstStyle/>
          <a:p>
            <a:pPr eaLnBrk="1" hangingPunct="1">
              <a:defRPr/>
            </a:pPr>
            <a:r>
              <a:rPr lang="fr-FR" sz="2800" smtClean="0">
                <a:effectLst>
                  <a:outerShdw blurRad="38100" dist="38100" dir="2700000" algn="tl">
                    <a:srgbClr val="C0C0C0"/>
                  </a:outerShdw>
                </a:effectLst>
                <a:latin typeface="Verdana" pitchFamily="34" charset="0"/>
              </a:rPr>
              <a:t>Séparation des données et des traitements</a:t>
            </a:r>
          </a:p>
        </p:txBody>
      </p:sp>
      <p:sp>
        <p:nvSpPr>
          <p:cNvPr id="102403" name="Rectangle 3"/>
          <p:cNvSpPr>
            <a:spLocks noGrp="1" noChangeArrowheads="1"/>
          </p:cNvSpPr>
          <p:nvPr>
            <p:ph type="body" idx="1"/>
          </p:nvPr>
        </p:nvSpPr>
        <p:spPr>
          <a:xfrm>
            <a:off x="838200" y="1676400"/>
            <a:ext cx="7696200" cy="2057400"/>
          </a:xfrm>
        </p:spPr>
        <p:txBody>
          <a:bodyPr/>
          <a:lstStyle/>
          <a:p>
            <a:pPr defTabSz="762000" eaLnBrk="1" hangingPunct="1">
              <a:spcBef>
                <a:spcPct val="0"/>
              </a:spcBef>
              <a:buClr>
                <a:schemeClr val="accent2"/>
              </a:buClr>
              <a:buSzTx/>
              <a:buFont typeface="Wingdings" pitchFamily="2" charset="2"/>
              <a:buNone/>
              <a:defRPr/>
            </a:pPr>
            <a:r>
              <a:rPr lang="fr-FR" sz="1600" b="1" dirty="0" smtClean="0">
                <a:solidFill>
                  <a:srgbClr val="CC3300"/>
                </a:solidFill>
                <a:effectLst>
                  <a:outerShdw blurRad="38100" dist="38100" dir="2700000" algn="tl">
                    <a:srgbClr val="C0C0C0"/>
                  </a:outerShdw>
                </a:effectLst>
              </a:rPr>
              <a:t>Deux niveaux de structure sont distingués dans un SI :</a:t>
            </a:r>
          </a:p>
          <a:p>
            <a:pPr defTabSz="762000" eaLnBrk="1" hangingPunct="1">
              <a:lnSpc>
                <a:spcPct val="130000"/>
              </a:lnSpc>
              <a:spcBef>
                <a:spcPct val="0"/>
              </a:spcBef>
              <a:buClr>
                <a:srgbClr val="FF9900"/>
              </a:buClr>
              <a:buSzTx/>
              <a:defRPr/>
            </a:pPr>
            <a:r>
              <a:rPr lang="fr-FR" sz="1600" b="1" dirty="0" smtClean="0">
                <a:solidFill>
                  <a:srgbClr val="CC3300"/>
                </a:solidFill>
                <a:effectLst>
                  <a:outerShdw blurRad="38100" dist="38100" dir="2700000" algn="tl">
                    <a:srgbClr val="C0C0C0"/>
                  </a:outerShdw>
                </a:effectLst>
              </a:rPr>
              <a:t>Données :</a:t>
            </a:r>
          </a:p>
          <a:p>
            <a:pPr lvl="1" defTabSz="762000" eaLnBrk="1" hangingPunct="1">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Approche statique</a:t>
            </a:r>
          </a:p>
          <a:p>
            <a:pPr lvl="1" defTabSz="762000" eaLnBrk="1" hangingPunct="1">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Définition de la structure </a:t>
            </a:r>
          </a:p>
          <a:p>
            <a:pPr defTabSz="762000" eaLnBrk="1" hangingPunct="1">
              <a:lnSpc>
                <a:spcPct val="130000"/>
              </a:lnSpc>
              <a:spcBef>
                <a:spcPct val="0"/>
              </a:spcBef>
              <a:buClr>
                <a:srgbClr val="FF9900"/>
              </a:buClr>
              <a:buSzTx/>
              <a:defRPr/>
            </a:pPr>
            <a:r>
              <a:rPr lang="fr-FR" sz="1600" b="1" dirty="0" smtClean="0">
                <a:solidFill>
                  <a:srgbClr val="CC3300"/>
                </a:solidFill>
                <a:effectLst>
                  <a:outerShdw blurRad="38100" dist="38100" dir="2700000" algn="tl">
                    <a:srgbClr val="C0C0C0"/>
                  </a:outerShdw>
                </a:effectLst>
              </a:rPr>
              <a:t>Traitement  :</a:t>
            </a:r>
          </a:p>
          <a:p>
            <a:pPr lvl="1" defTabSz="762000" eaLnBrk="1" hangingPunct="1">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Approche dynamique</a:t>
            </a:r>
          </a:p>
          <a:p>
            <a:pPr lvl="1" defTabSz="762000" eaLnBrk="1" hangingPunct="1">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Définition des interactions</a:t>
            </a:r>
          </a:p>
        </p:txBody>
      </p:sp>
      <p:sp>
        <p:nvSpPr>
          <p:cNvPr id="26630" name="Rectangle 4"/>
          <p:cNvSpPr>
            <a:spLocks noChangeArrowheads="1"/>
          </p:cNvSpPr>
          <p:nvPr/>
        </p:nvSpPr>
        <p:spPr bwMode="auto">
          <a:xfrm>
            <a:off x="990600" y="25400"/>
            <a:ext cx="26622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Présentation de la méthode Merise</a:t>
            </a:r>
            <a:endParaRPr lang="fr-FR" sz="1000" b="1">
              <a:solidFill>
                <a:schemeClr val="tx2"/>
              </a:solidFill>
              <a:latin typeface="Verdana" pitchFamily="34" charset="0"/>
            </a:endParaRPr>
          </a:p>
        </p:txBody>
      </p:sp>
      <p:graphicFrame>
        <p:nvGraphicFramePr>
          <p:cNvPr id="102437" name="Group 37"/>
          <p:cNvGraphicFramePr>
            <a:graphicFrameLocks noGrp="1"/>
          </p:cNvGraphicFramePr>
          <p:nvPr/>
        </p:nvGraphicFramePr>
        <p:xfrm>
          <a:off x="1524000" y="3767138"/>
          <a:ext cx="6096000" cy="2252663"/>
        </p:xfrm>
        <a:graphic>
          <a:graphicData uri="http://schemas.openxmlformats.org/drawingml/2006/table">
            <a:tbl>
              <a:tblPr/>
              <a:tblGrid>
                <a:gridCol w="2032000"/>
                <a:gridCol w="2032000"/>
                <a:gridCol w="2032000"/>
              </a:tblGrid>
              <a:tr h="457200">
                <a:tc>
                  <a:txBody>
                    <a:body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chemeClr val="tx1"/>
                          </a:solidFill>
                          <a:effectLst/>
                          <a:latin typeface="Verdana" pitchFamily="34" charset="0"/>
                        </a:rPr>
                        <a:t>Niveaux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rgbClr val="CC3300"/>
                          </a:solidFill>
                          <a:effectLst/>
                          <a:latin typeface="Verdana" pitchFamily="34" charset="0"/>
                        </a:rPr>
                        <a:t>Données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rgbClr val="CC3300"/>
                          </a:solidFill>
                          <a:effectLst/>
                          <a:latin typeface="Verdana" pitchFamily="34" charset="0"/>
                        </a:rPr>
                        <a:t>Traitement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20000"/>
                        </a:lnSpc>
                        <a:spcBef>
                          <a:spcPct val="35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chemeClr val="tx2"/>
                          </a:solidFill>
                          <a:effectLst/>
                          <a:latin typeface="Verdana" pitchFamily="34" charset="0"/>
                        </a:rPr>
                        <a:t>Conceptuel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35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rgbClr val="008080"/>
                          </a:solidFill>
                          <a:effectLst/>
                          <a:latin typeface="Verdana" pitchFamily="34" charset="0"/>
                        </a:rPr>
                        <a:t>MCD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35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rgbClr val="008080"/>
                          </a:solidFill>
                          <a:effectLst/>
                          <a:latin typeface="Verdana" pitchFamily="34" charset="0"/>
                        </a:rPr>
                        <a:t>MCT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chemeClr val="tx2"/>
                          </a:solidFill>
                          <a:effectLst/>
                          <a:latin typeface="Verdana" pitchFamily="34" charset="0"/>
                        </a:rPr>
                        <a:t>Organisationnel</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chemeClr val="tx2"/>
                          </a:solidFill>
                          <a:effectLst/>
                          <a:latin typeface="Verdana" pitchFamily="34" charset="0"/>
                        </a:rPr>
                        <a:t>(Logique)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35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rgbClr val="008080"/>
                          </a:solidFill>
                          <a:effectLst/>
                          <a:latin typeface="Verdana" pitchFamily="34" charset="0"/>
                        </a:rPr>
                        <a:t>MLD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35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rgbClr val="008080"/>
                          </a:solidFill>
                          <a:effectLst/>
                          <a:latin typeface="Verdana" pitchFamily="34" charset="0"/>
                        </a:rPr>
                        <a:t>MOT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6425">
                <a:tc>
                  <a:txBody>
                    <a:bodyPr/>
                    <a:lstStyle/>
                    <a:p>
                      <a:pPr marL="0" marR="0" lvl="0" indent="0" algn="ctr" defTabSz="914400" rtl="0" eaLnBrk="1" fontAlgn="base" latinLnBrk="0" hangingPunct="1">
                        <a:lnSpc>
                          <a:spcPct val="135000"/>
                        </a:lnSpc>
                        <a:spcBef>
                          <a:spcPct val="20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chemeClr val="tx2"/>
                          </a:solidFill>
                          <a:effectLst/>
                          <a:latin typeface="Verdana" pitchFamily="34" charset="0"/>
                        </a:rPr>
                        <a:t>Physique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35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rgbClr val="008080"/>
                          </a:solidFill>
                          <a:effectLst/>
                          <a:latin typeface="Verdana" pitchFamily="34" charset="0"/>
                        </a:rPr>
                        <a:t>MPD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35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rgbClr val="008080"/>
                          </a:solidFill>
                          <a:effectLst/>
                          <a:latin typeface="Verdana" pitchFamily="34" charset="0"/>
                        </a:rPr>
                        <a:t>MPT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2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9B5FAB25-AB61-42F9-AA38-E0BEEC915B3E}" type="slidenum">
              <a:rPr lang="fr-FR"/>
              <a:pPr>
                <a:defRPr/>
              </a:pPr>
              <a:t>15</a:t>
            </a:fld>
            <a:endParaRPr lang="fr-FR"/>
          </a:p>
        </p:txBody>
      </p:sp>
      <p:sp>
        <p:nvSpPr>
          <p:cNvPr id="88066" name="Rectangle 2"/>
          <p:cNvSpPr>
            <a:spLocks noGrp="1" noChangeArrowheads="1"/>
          </p:cNvSpPr>
          <p:nvPr>
            <p:ph type="title"/>
          </p:nvPr>
        </p:nvSpPr>
        <p:spPr/>
        <p:txBody>
          <a:bodyPr/>
          <a:lstStyle/>
          <a:p>
            <a:pPr eaLnBrk="1" hangingPunct="1">
              <a:defRPr/>
            </a:pPr>
            <a:r>
              <a:rPr lang="fr-FR" dirty="0" smtClean="0">
                <a:effectLst>
                  <a:outerShdw blurRad="38100" dist="38100" dir="2700000" algn="tl">
                    <a:srgbClr val="C0C0C0"/>
                  </a:outerShdw>
                </a:effectLst>
                <a:latin typeface="Verdana" pitchFamily="34" charset="0"/>
              </a:rPr>
              <a:t>Plan</a:t>
            </a:r>
          </a:p>
        </p:txBody>
      </p:sp>
      <p:sp>
        <p:nvSpPr>
          <p:cNvPr id="88067" name="Rectangle 3"/>
          <p:cNvSpPr>
            <a:spLocks noGrp="1" noChangeArrowheads="1"/>
          </p:cNvSpPr>
          <p:nvPr>
            <p:ph type="body" idx="1"/>
          </p:nvPr>
        </p:nvSpPr>
        <p:spPr>
          <a:xfrm>
            <a:off x="838200" y="1676400"/>
            <a:ext cx="7696200" cy="4038600"/>
          </a:xfrm>
        </p:spPr>
        <p:txBody>
          <a:bodyPr/>
          <a:lstStyle/>
          <a:p>
            <a:pPr defTabSz="762000" eaLnBrk="1" hangingPunct="1">
              <a:lnSpc>
                <a:spcPct val="170000"/>
              </a:lnSpc>
              <a:spcBef>
                <a:spcPct val="0"/>
              </a:spcBef>
              <a:buClr>
                <a:srgbClr val="FF9900"/>
              </a:buClr>
              <a:buSzTx/>
              <a:defRPr/>
            </a:pPr>
            <a:r>
              <a:rPr lang="fr-FR" altLang="fr-FR" sz="2400" dirty="0" smtClean="0">
                <a:solidFill>
                  <a:srgbClr val="DDDDDD"/>
                </a:solidFill>
                <a:effectLst>
                  <a:outerShdw blurRad="38100" dist="38100" dir="2700000" algn="tl">
                    <a:srgbClr val="C0C0C0"/>
                  </a:outerShdw>
                </a:effectLst>
              </a:rPr>
              <a:t>Système d’Information : Généralités</a:t>
            </a:r>
          </a:p>
          <a:p>
            <a:pPr defTabSz="762000" eaLnBrk="1" hangingPunct="1">
              <a:lnSpc>
                <a:spcPct val="170000"/>
              </a:lnSpc>
              <a:spcBef>
                <a:spcPct val="0"/>
              </a:spcBef>
              <a:buClr>
                <a:srgbClr val="FF9900"/>
              </a:buClr>
              <a:buSzTx/>
              <a:defRPr/>
            </a:pPr>
            <a:r>
              <a:rPr lang="fr-FR" altLang="fr-FR" sz="2400" dirty="0" smtClean="0">
                <a:solidFill>
                  <a:srgbClr val="DDDDDD"/>
                </a:solidFill>
                <a:effectLst>
                  <a:outerShdw blurRad="38100" dist="38100" dir="2700000" algn="tl">
                    <a:srgbClr val="C0C0C0"/>
                  </a:outerShdw>
                </a:effectLst>
              </a:rPr>
              <a:t>Présentation de la méthode Merise</a:t>
            </a:r>
          </a:p>
          <a:p>
            <a:pPr defTabSz="762000" eaLnBrk="1" hangingPunct="1">
              <a:lnSpc>
                <a:spcPct val="170000"/>
              </a:lnSpc>
              <a:spcBef>
                <a:spcPct val="0"/>
              </a:spcBef>
              <a:buClr>
                <a:srgbClr val="FF9900"/>
              </a:buClr>
              <a:buSzTx/>
              <a:defRPr/>
            </a:pPr>
            <a:r>
              <a:rPr lang="fr-FR" altLang="fr-FR" sz="2400" b="1" dirty="0" smtClean="0">
                <a:solidFill>
                  <a:srgbClr val="CC3300"/>
                </a:solidFill>
                <a:effectLst>
                  <a:outerShdw blurRad="38100" dist="38100" dir="2700000" algn="tl">
                    <a:srgbClr val="C0C0C0"/>
                  </a:outerShdw>
                </a:effectLst>
              </a:rPr>
              <a:t>Modèles de conception</a:t>
            </a:r>
          </a:p>
          <a:p>
            <a:pPr defTabSz="762000" eaLnBrk="1" hangingPunct="1">
              <a:lnSpc>
                <a:spcPct val="170000"/>
              </a:lnSpc>
              <a:spcBef>
                <a:spcPct val="0"/>
              </a:spcBef>
              <a:buClr>
                <a:srgbClr val="FF9900"/>
              </a:buClr>
              <a:buSzTx/>
              <a:defRPr/>
            </a:pPr>
            <a:r>
              <a:rPr lang="fr-FR" altLang="fr-FR" sz="2400" dirty="0" smtClean="0">
                <a:effectLst>
                  <a:outerShdw blurRad="38100" dist="38100" dir="2700000" algn="tl">
                    <a:srgbClr val="C0C0C0"/>
                  </a:outerShdw>
                </a:effectLst>
              </a:rPr>
              <a:t>Typologie des Systèmes d’Information</a:t>
            </a:r>
          </a:p>
          <a:p>
            <a:pPr defTabSz="762000" eaLnBrk="1" hangingPunct="1">
              <a:lnSpc>
                <a:spcPct val="170000"/>
              </a:lnSpc>
              <a:spcBef>
                <a:spcPct val="0"/>
              </a:spcBef>
              <a:buClr>
                <a:srgbClr val="FF9900"/>
              </a:buClr>
              <a:buSzTx/>
              <a:defRPr/>
            </a:pPr>
            <a:r>
              <a:rPr lang="fr-FR" altLang="fr-FR" sz="2400" dirty="0" smtClean="0">
                <a:effectLst>
                  <a:outerShdw blurRad="38100" dist="38100" dir="2700000" algn="tl">
                    <a:srgbClr val="C0C0C0"/>
                  </a:outerShdw>
                </a:effectLst>
              </a:rPr>
              <a:t>ERP : Progiciel de Gestion Intégré</a:t>
            </a:r>
          </a:p>
          <a:p>
            <a:pPr defTabSz="762000" eaLnBrk="1" hangingPunct="1">
              <a:lnSpc>
                <a:spcPct val="170000"/>
              </a:lnSpc>
              <a:spcBef>
                <a:spcPct val="0"/>
              </a:spcBef>
              <a:buClr>
                <a:srgbClr val="FF9900"/>
              </a:buClr>
              <a:buSzTx/>
              <a:defRPr/>
            </a:pPr>
            <a:r>
              <a:rPr lang="fr-FR" altLang="fr-FR" sz="2400" dirty="0" smtClean="0">
                <a:effectLst>
                  <a:outerShdw blurRad="38100" dist="38100" dir="2700000" algn="tl">
                    <a:srgbClr val="C0C0C0"/>
                  </a:outerShdw>
                </a:effectLst>
              </a:rPr>
              <a:t>Annexes</a:t>
            </a:r>
            <a:endParaRPr lang="fr-FR" sz="24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0A7924B9-8D98-43ED-BDEF-4E4BCD17125A}" type="slidenum">
              <a:rPr lang="fr-FR"/>
              <a:pPr>
                <a:defRPr/>
              </a:pPr>
              <a:t>16</a:t>
            </a:fld>
            <a:endParaRPr lang="fr-FR"/>
          </a:p>
        </p:txBody>
      </p:sp>
      <p:sp>
        <p:nvSpPr>
          <p:cNvPr id="110594" name="Rectangle 2"/>
          <p:cNvSpPr>
            <a:spLocks noGrp="1" noChangeArrowheads="1"/>
          </p:cNvSpPr>
          <p:nvPr>
            <p:ph type="title"/>
          </p:nvPr>
        </p:nvSpPr>
        <p:spPr/>
        <p:txBody>
          <a:bodyPr/>
          <a:lstStyle/>
          <a:p>
            <a:pPr eaLnBrk="1" hangingPunct="1">
              <a:defRPr/>
            </a:pPr>
            <a:r>
              <a:rPr lang="fr-FR" altLang="fr-FR" dirty="0" smtClean="0">
                <a:effectLst>
                  <a:outerShdw blurRad="38100" dist="38100" dir="2700000" algn="tl">
                    <a:srgbClr val="C0C0C0"/>
                  </a:outerShdw>
                </a:effectLst>
                <a:latin typeface="Verdana" pitchFamily="34" charset="0"/>
              </a:rPr>
              <a:t>Modèles de Conception</a:t>
            </a:r>
            <a:endParaRPr lang="fr-FR" dirty="0" smtClean="0">
              <a:effectLst>
                <a:outerShdw blurRad="38100" dist="38100" dir="2700000" algn="tl">
                  <a:srgbClr val="C0C0C0"/>
                </a:outerShdw>
              </a:effectLst>
              <a:latin typeface="Verdana" pitchFamily="34" charset="0"/>
            </a:endParaRPr>
          </a:p>
        </p:txBody>
      </p:sp>
      <p:sp>
        <p:nvSpPr>
          <p:cNvPr id="110595" name="Rectangle 3"/>
          <p:cNvSpPr>
            <a:spLocks noGrp="1" noChangeArrowheads="1"/>
          </p:cNvSpPr>
          <p:nvPr>
            <p:ph type="body" idx="1"/>
          </p:nvPr>
        </p:nvSpPr>
        <p:spPr>
          <a:xfrm>
            <a:off x="228600" y="1676400"/>
            <a:ext cx="8991600" cy="4038600"/>
          </a:xfrm>
        </p:spPr>
        <p:txBody>
          <a:bodyPr/>
          <a:lstStyle/>
          <a:p>
            <a:pPr defTabSz="762000" eaLnBrk="1" hangingPunct="1">
              <a:lnSpc>
                <a:spcPct val="170000"/>
              </a:lnSpc>
              <a:spcBef>
                <a:spcPct val="0"/>
              </a:spcBef>
              <a:buClr>
                <a:srgbClr val="FF9900"/>
              </a:buClr>
              <a:buSzTx/>
              <a:defRPr/>
            </a:pPr>
            <a:r>
              <a:rPr lang="fr-FR" altLang="fr-FR" sz="2800" b="1" dirty="0" smtClean="0">
                <a:solidFill>
                  <a:srgbClr val="CC3300"/>
                </a:solidFill>
                <a:effectLst>
                  <a:outerShdw blurRad="38100" dist="38100" dir="2700000" algn="tl">
                    <a:srgbClr val="C0C0C0"/>
                  </a:outerShdw>
                </a:effectLst>
              </a:rPr>
              <a:t>Modèle Conceptuel de Données (MCD)</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Modèle Conceptuel de Traitements (MCT)</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Modèle Organisationnel de Traitements (MOT)</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Modèle Logique de Données (MLD)</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Modèles Physiques (MP)</a:t>
            </a:r>
            <a:endParaRPr lang="fr-FR" sz="36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9A3F2ECE-3A32-44B8-823A-00700BC3C6AD}" type="slidenum">
              <a:rPr lang="fr-FR"/>
              <a:pPr>
                <a:defRPr/>
              </a:pPr>
              <a:t>17</a:t>
            </a:fld>
            <a:endParaRPr lang="fr-FR"/>
          </a:p>
        </p:txBody>
      </p:sp>
      <p:sp>
        <p:nvSpPr>
          <p:cNvPr id="112642" name="Rectangle 2"/>
          <p:cNvSpPr>
            <a:spLocks noGrp="1" noChangeArrowheads="1"/>
          </p:cNvSpPr>
          <p:nvPr>
            <p:ph type="title"/>
          </p:nvPr>
        </p:nvSpPr>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Présentation générale</a:t>
            </a:r>
            <a:endParaRPr lang="fr-FR" sz="2800" dirty="0" smtClean="0">
              <a:effectLst>
                <a:outerShdw blurRad="38100" dist="38100" dir="2700000" algn="tl">
                  <a:srgbClr val="C0C0C0"/>
                </a:outerShdw>
              </a:effectLst>
              <a:latin typeface="Verdana" pitchFamily="34" charset="0"/>
            </a:endParaRPr>
          </a:p>
        </p:txBody>
      </p:sp>
      <p:sp>
        <p:nvSpPr>
          <p:cNvPr id="112643" name="Rectangle 3"/>
          <p:cNvSpPr>
            <a:spLocks noGrp="1" noChangeArrowheads="1"/>
          </p:cNvSpPr>
          <p:nvPr>
            <p:ph type="body" idx="1"/>
          </p:nvPr>
        </p:nvSpPr>
        <p:spPr>
          <a:xfrm>
            <a:off x="838200" y="1676400"/>
            <a:ext cx="7696200" cy="4038600"/>
          </a:xfrm>
        </p:spPr>
        <p:txBody>
          <a:bodyPr/>
          <a:lstStyle/>
          <a:p>
            <a:pPr defTabSz="762000" eaLnBrk="1" hangingPunct="1">
              <a:lnSpc>
                <a:spcPct val="110000"/>
              </a:lnSpc>
              <a:spcBef>
                <a:spcPct val="0"/>
              </a:spcBef>
              <a:buClr>
                <a:srgbClr val="FF9900"/>
              </a:buClr>
              <a:buSzTx/>
              <a:defRPr/>
            </a:pPr>
            <a:r>
              <a:rPr lang="fr-FR" sz="2000" dirty="0" smtClean="0">
                <a:effectLst>
                  <a:outerShdw blurRad="38100" dist="38100" dir="2700000" algn="tl">
                    <a:srgbClr val="C0C0C0"/>
                  </a:outerShdw>
                </a:effectLst>
              </a:rPr>
              <a:t>Le SI est une représentation de l’Univers du Discours</a:t>
            </a:r>
          </a:p>
          <a:p>
            <a:pPr defTabSz="762000" eaLnBrk="1" hangingPunct="1">
              <a:lnSpc>
                <a:spcPct val="110000"/>
              </a:lnSpc>
              <a:spcBef>
                <a:spcPct val="0"/>
              </a:spcBef>
              <a:buClr>
                <a:srgbClr val="FF9900"/>
              </a:buClr>
              <a:buSzTx/>
              <a:defRPr/>
            </a:pPr>
            <a:r>
              <a:rPr lang="fr-FR" sz="2000" dirty="0" smtClean="0">
                <a:effectLst>
                  <a:outerShdw blurRad="38100" dist="38100" dir="2700000" algn="tl">
                    <a:srgbClr val="C0C0C0"/>
                  </a:outerShdw>
                </a:effectLst>
              </a:rPr>
              <a:t>Le MCD définit la structure d’accueil du SI (partie statique)</a:t>
            </a:r>
          </a:p>
          <a:p>
            <a:pPr defTabSz="762000" eaLnBrk="1" hangingPunct="1">
              <a:lnSpc>
                <a:spcPct val="110000"/>
              </a:lnSpc>
              <a:spcBef>
                <a:spcPct val="0"/>
              </a:spcBef>
              <a:buClr>
                <a:srgbClr val="FF9900"/>
              </a:buClr>
              <a:buSzTx/>
              <a:defRPr/>
            </a:pPr>
            <a:r>
              <a:rPr lang="fr-FR" sz="2000" dirty="0" smtClean="0">
                <a:effectLst>
                  <a:outerShdw blurRad="38100" dist="38100" dir="2700000" algn="tl">
                    <a:srgbClr val="C0C0C0"/>
                  </a:outerShdw>
                </a:effectLst>
              </a:rPr>
              <a:t>Le MCD se base sur </a:t>
            </a:r>
          </a:p>
          <a:p>
            <a:pPr lvl="1" defTabSz="762000" eaLnBrk="1" hangingPunct="1">
              <a:lnSpc>
                <a:spcPct val="11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La classification des objets ayant un rôle dans le système étudié (exemple : personnes, voitures, contrats, clients, etc.)</a:t>
            </a:r>
          </a:p>
          <a:p>
            <a:pPr lvl="1" defTabSz="762000" eaLnBrk="1" hangingPunct="1">
              <a:lnSpc>
                <a:spcPct val="11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La classification des associations entre objets (exemple : personne possède voiture, client signe un contrat, etc.)</a:t>
            </a:r>
          </a:p>
          <a:p>
            <a:pPr lvl="1" defTabSz="762000" eaLnBrk="1" hangingPunct="1">
              <a:lnSpc>
                <a:spcPct val="11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La description des classes d’objets :</a:t>
            </a:r>
          </a:p>
          <a:p>
            <a:pPr lvl="2" defTabSz="762000" eaLnBrk="1" hangingPunct="1">
              <a:lnSpc>
                <a:spcPct val="110000"/>
              </a:lnSpc>
              <a:spcBef>
                <a:spcPct val="0"/>
              </a:spcBef>
              <a:buClr>
                <a:srgbClr val="CC3300"/>
              </a:buClr>
              <a:buSzTx/>
              <a:buFont typeface="Symbol" pitchFamily="18" charset="2"/>
              <a:buChar char="-"/>
              <a:defRPr/>
            </a:pPr>
            <a:r>
              <a:rPr lang="fr-FR" sz="1600" dirty="0" smtClean="0">
                <a:effectLst>
                  <a:outerShdw blurRad="38100" dist="38100" dir="2700000" algn="tl">
                    <a:srgbClr val="C0C0C0"/>
                  </a:outerShdw>
                </a:effectLst>
              </a:rPr>
              <a:t>Toute </a:t>
            </a:r>
            <a:r>
              <a:rPr lang="fr-FR" sz="1600" i="1" dirty="0" smtClean="0">
                <a:effectLst>
                  <a:outerShdw blurRad="38100" dist="38100" dir="2700000" algn="tl">
                    <a:srgbClr val="C0C0C0"/>
                  </a:outerShdw>
                </a:effectLst>
              </a:rPr>
              <a:t>personne</a:t>
            </a:r>
            <a:r>
              <a:rPr lang="fr-FR" sz="1600" dirty="0" smtClean="0">
                <a:effectLst>
                  <a:outerShdw blurRad="38100" dist="38100" dir="2700000" algn="tl">
                    <a:srgbClr val="C0C0C0"/>
                  </a:outerShdw>
                </a:effectLst>
              </a:rPr>
              <a:t> a un </a:t>
            </a:r>
            <a:r>
              <a:rPr lang="fr-FR" sz="1600" i="1" dirty="0" smtClean="0">
                <a:effectLst>
                  <a:outerShdw blurRad="38100" dist="38100" dir="2700000" algn="tl">
                    <a:srgbClr val="C0C0C0"/>
                  </a:outerShdw>
                </a:effectLst>
              </a:rPr>
              <a:t>nom</a:t>
            </a:r>
            <a:r>
              <a:rPr lang="fr-FR" sz="1600" dirty="0" smtClean="0">
                <a:effectLst>
                  <a:outerShdw blurRad="38100" dist="38100" dir="2700000" algn="tl">
                    <a:srgbClr val="C0C0C0"/>
                  </a:outerShdw>
                </a:effectLst>
              </a:rPr>
              <a:t>, un </a:t>
            </a:r>
            <a:r>
              <a:rPr lang="fr-FR" sz="1600" i="1" dirty="0" smtClean="0">
                <a:effectLst>
                  <a:outerShdw blurRad="38100" dist="38100" dir="2700000" algn="tl">
                    <a:srgbClr val="C0C0C0"/>
                  </a:outerShdw>
                </a:effectLst>
              </a:rPr>
              <a:t>prénom</a:t>
            </a:r>
            <a:r>
              <a:rPr lang="fr-FR" sz="1600" dirty="0" smtClean="0">
                <a:effectLst>
                  <a:outerShdw blurRad="38100" dist="38100" dir="2700000" algn="tl">
                    <a:srgbClr val="C0C0C0"/>
                  </a:outerShdw>
                </a:effectLst>
              </a:rPr>
              <a:t>, un </a:t>
            </a:r>
            <a:r>
              <a:rPr lang="fr-FR" sz="1600" i="1" dirty="0" smtClean="0">
                <a:effectLst>
                  <a:outerShdw blurRad="38100" dist="38100" dir="2700000" algn="tl">
                    <a:srgbClr val="C0C0C0"/>
                  </a:outerShdw>
                </a:effectLst>
              </a:rPr>
              <a:t>âge</a:t>
            </a:r>
            <a:r>
              <a:rPr lang="fr-FR" sz="1600" dirty="0" smtClean="0">
                <a:effectLst>
                  <a:outerShdw blurRad="38100" dist="38100" dir="2700000" algn="tl">
                    <a:srgbClr val="C0C0C0"/>
                  </a:outerShdw>
                </a:effectLst>
              </a:rPr>
              <a:t>, une </a:t>
            </a:r>
            <a:r>
              <a:rPr lang="fr-FR" sz="1600" i="1" dirty="0" smtClean="0">
                <a:effectLst>
                  <a:outerShdw blurRad="38100" dist="38100" dir="2700000" algn="tl">
                    <a:srgbClr val="C0C0C0"/>
                  </a:outerShdw>
                </a:effectLst>
              </a:rPr>
              <a:t>profession</a:t>
            </a:r>
          </a:p>
          <a:p>
            <a:pPr lvl="2" defTabSz="762000" eaLnBrk="1" hangingPunct="1">
              <a:lnSpc>
                <a:spcPct val="110000"/>
              </a:lnSpc>
              <a:spcBef>
                <a:spcPct val="0"/>
              </a:spcBef>
              <a:buClr>
                <a:srgbClr val="CC3300"/>
              </a:buClr>
              <a:buSzTx/>
              <a:buFont typeface="Symbol" pitchFamily="18" charset="2"/>
              <a:buChar char="-"/>
              <a:defRPr/>
            </a:pPr>
            <a:r>
              <a:rPr lang="fr-FR" sz="1600" dirty="0" smtClean="0">
                <a:effectLst>
                  <a:outerShdw blurRad="38100" dist="38100" dir="2700000" algn="tl">
                    <a:srgbClr val="C0C0C0"/>
                  </a:outerShdw>
                </a:effectLst>
              </a:rPr>
              <a:t>Toute </a:t>
            </a:r>
            <a:r>
              <a:rPr lang="fr-FR" sz="1600" i="1" dirty="0" smtClean="0">
                <a:effectLst>
                  <a:outerShdw blurRad="38100" dist="38100" dir="2700000" algn="tl">
                    <a:srgbClr val="C0C0C0"/>
                  </a:outerShdw>
                </a:effectLst>
              </a:rPr>
              <a:t>voiture</a:t>
            </a:r>
            <a:r>
              <a:rPr lang="fr-FR" sz="1600" dirty="0" smtClean="0">
                <a:effectLst>
                  <a:outerShdw blurRad="38100" dist="38100" dir="2700000" algn="tl">
                    <a:srgbClr val="C0C0C0"/>
                  </a:outerShdw>
                </a:effectLst>
              </a:rPr>
              <a:t> a un </a:t>
            </a:r>
            <a:r>
              <a:rPr lang="fr-FR" sz="1600" i="1" dirty="0" smtClean="0">
                <a:effectLst>
                  <a:outerShdw blurRad="38100" dist="38100" dir="2700000" algn="tl">
                    <a:srgbClr val="C0C0C0"/>
                  </a:outerShdw>
                </a:effectLst>
              </a:rPr>
              <a:t>numéro</a:t>
            </a:r>
            <a:r>
              <a:rPr lang="fr-FR" sz="1600" dirty="0" smtClean="0">
                <a:effectLst>
                  <a:outerShdw blurRad="38100" dist="38100" dir="2700000" algn="tl">
                    <a:srgbClr val="C0C0C0"/>
                  </a:outerShdw>
                </a:effectLst>
              </a:rPr>
              <a:t>, une </a:t>
            </a:r>
            <a:r>
              <a:rPr lang="fr-FR" sz="1600" i="1" dirty="0" smtClean="0">
                <a:effectLst>
                  <a:outerShdw blurRad="38100" dist="38100" dir="2700000" algn="tl">
                    <a:srgbClr val="C0C0C0"/>
                  </a:outerShdw>
                </a:effectLst>
              </a:rPr>
              <a:t>couleur</a:t>
            </a:r>
            <a:r>
              <a:rPr lang="fr-FR" sz="1600" dirty="0" smtClean="0">
                <a:effectLst>
                  <a:outerShdw blurRad="38100" dist="38100" dir="2700000" algn="tl">
                    <a:srgbClr val="C0C0C0"/>
                  </a:outerShdw>
                </a:effectLst>
              </a:rPr>
              <a:t>, une </a:t>
            </a:r>
            <a:r>
              <a:rPr lang="fr-FR" sz="1600" i="1" dirty="0" smtClean="0">
                <a:effectLst>
                  <a:outerShdw blurRad="38100" dist="38100" dir="2700000" algn="tl">
                    <a:srgbClr val="C0C0C0"/>
                  </a:outerShdw>
                </a:effectLst>
              </a:rPr>
              <a:t>marque</a:t>
            </a:r>
          </a:p>
          <a:p>
            <a:pPr lvl="1" defTabSz="762000" eaLnBrk="1" hangingPunct="1">
              <a:lnSpc>
                <a:spcPct val="11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La description des classes d’associations :</a:t>
            </a:r>
          </a:p>
          <a:p>
            <a:pPr lvl="2" defTabSz="762000" eaLnBrk="1" hangingPunct="1">
              <a:lnSpc>
                <a:spcPct val="110000"/>
              </a:lnSpc>
              <a:spcBef>
                <a:spcPct val="0"/>
              </a:spcBef>
              <a:buClr>
                <a:srgbClr val="CC3300"/>
              </a:buClr>
              <a:buSzTx/>
              <a:buFont typeface="Symbol" pitchFamily="18" charset="2"/>
              <a:buChar char="-"/>
              <a:defRPr/>
            </a:pPr>
            <a:r>
              <a:rPr lang="fr-FR" sz="1600" i="1" dirty="0" smtClean="0">
                <a:effectLst>
                  <a:outerShdw blurRad="38100" dist="38100" dir="2700000" algn="tl">
                    <a:srgbClr val="C0C0C0"/>
                  </a:outerShdw>
                </a:effectLst>
              </a:rPr>
              <a:t>Ali possède la voiture n°1 depuis trois ans</a:t>
            </a:r>
          </a:p>
        </p:txBody>
      </p:sp>
      <p:sp>
        <p:nvSpPr>
          <p:cNvPr id="29702"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12643">
                                            <p:txEl>
                                              <p:pRg st="0" end="0"/>
                                            </p:txEl>
                                          </p:spTgt>
                                        </p:tgtEl>
                                        <p:attrNameLst>
                                          <p:attrName>style.visibility</p:attrName>
                                        </p:attrNameLst>
                                      </p:cBhvr>
                                      <p:to>
                                        <p:strVal val="visible"/>
                                      </p:to>
                                    </p:set>
                                    <p:anim calcmode="lin" valueType="num">
                                      <p:cBhvr additive="base">
                                        <p:cTn id="11" dur="500" fill="hold"/>
                                        <p:tgtEl>
                                          <p:spTgt spid="11264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2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2643">
                                            <p:txEl>
                                              <p:pRg st="1" end="1"/>
                                            </p:txEl>
                                          </p:spTgt>
                                        </p:tgtEl>
                                        <p:attrNameLst>
                                          <p:attrName>style.visibility</p:attrName>
                                        </p:attrNameLst>
                                      </p:cBhvr>
                                      <p:to>
                                        <p:strVal val="visible"/>
                                      </p:to>
                                    </p:set>
                                    <p:anim calcmode="lin" valueType="num">
                                      <p:cBhvr additive="base">
                                        <p:cTn id="17" dur="500" fill="hold"/>
                                        <p:tgtEl>
                                          <p:spTgt spid="11264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2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2643">
                                            <p:txEl>
                                              <p:pRg st="2" end="2"/>
                                            </p:txEl>
                                          </p:spTgt>
                                        </p:tgtEl>
                                        <p:attrNameLst>
                                          <p:attrName>style.visibility</p:attrName>
                                        </p:attrNameLst>
                                      </p:cBhvr>
                                      <p:to>
                                        <p:strVal val="visible"/>
                                      </p:to>
                                    </p:set>
                                    <p:anim calcmode="lin" valueType="num">
                                      <p:cBhvr additive="base">
                                        <p:cTn id="23" dur="500" fill="hold"/>
                                        <p:tgtEl>
                                          <p:spTgt spid="11264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26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12643">
                                            <p:txEl>
                                              <p:pRg st="3" end="3"/>
                                            </p:txEl>
                                          </p:spTgt>
                                        </p:tgtEl>
                                        <p:attrNameLst>
                                          <p:attrName>style.visibility</p:attrName>
                                        </p:attrNameLst>
                                      </p:cBhvr>
                                      <p:to>
                                        <p:strVal val="visible"/>
                                      </p:to>
                                    </p:set>
                                    <p:anim calcmode="lin" valueType="num">
                                      <p:cBhvr additive="base">
                                        <p:cTn id="29" dur="500" fill="hold"/>
                                        <p:tgtEl>
                                          <p:spTgt spid="112643">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126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12643">
                                            <p:txEl>
                                              <p:pRg st="4" end="4"/>
                                            </p:txEl>
                                          </p:spTgt>
                                        </p:tgtEl>
                                        <p:attrNameLst>
                                          <p:attrName>style.visibility</p:attrName>
                                        </p:attrNameLst>
                                      </p:cBhvr>
                                      <p:to>
                                        <p:strVal val="visible"/>
                                      </p:to>
                                    </p:set>
                                    <p:anim calcmode="lin" valueType="num">
                                      <p:cBhvr additive="base">
                                        <p:cTn id="35" dur="500" fill="hold"/>
                                        <p:tgtEl>
                                          <p:spTgt spid="112643">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126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12643">
                                            <p:txEl>
                                              <p:pRg st="5" end="5"/>
                                            </p:txEl>
                                          </p:spTgt>
                                        </p:tgtEl>
                                        <p:attrNameLst>
                                          <p:attrName>style.visibility</p:attrName>
                                        </p:attrNameLst>
                                      </p:cBhvr>
                                      <p:to>
                                        <p:strVal val="visible"/>
                                      </p:to>
                                    </p:set>
                                    <p:anim calcmode="lin" valueType="num">
                                      <p:cBhvr additive="base">
                                        <p:cTn id="41" dur="500" fill="hold"/>
                                        <p:tgtEl>
                                          <p:spTgt spid="112643">
                                            <p:txEl>
                                              <p:pRg st="5" end="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12643">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12643">
                                            <p:txEl>
                                              <p:pRg st="6" end="6"/>
                                            </p:txEl>
                                          </p:spTgt>
                                        </p:tgtEl>
                                        <p:attrNameLst>
                                          <p:attrName>style.visibility</p:attrName>
                                        </p:attrNameLst>
                                      </p:cBhvr>
                                      <p:to>
                                        <p:strVal val="visible"/>
                                      </p:to>
                                    </p:set>
                                    <p:anim calcmode="lin" valueType="num">
                                      <p:cBhvr additive="base">
                                        <p:cTn id="45" dur="500" fill="hold"/>
                                        <p:tgtEl>
                                          <p:spTgt spid="112643">
                                            <p:txEl>
                                              <p:pRg st="6" end="6"/>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12643">
                                            <p:txEl>
                                              <p:pRg st="6" end="6"/>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12643">
                                            <p:txEl>
                                              <p:pRg st="7" end="7"/>
                                            </p:txEl>
                                          </p:spTgt>
                                        </p:tgtEl>
                                        <p:attrNameLst>
                                          <p:attrName>style.visibility</p:attrName>
                                        </p:attrNameLst>
                                      </p:cBhvr>
                                      <p:to>
                                        <p:strVal val="visible"/>
                                      </p:to>
                                    </p:set>
                                    <p:anim calcmode="lin" valueType="num">
                                      <p:cBhvr additive="base">
                                        <p:cTn id="49" dur="500" fill="hold"/>
                                        <p:tgtEl>
                                          <p:spTgt spid="11264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1264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12643">
                                            <p:txEl>
                                              <p:pRg st="8" end="8"/>
                                            </p:txEl>
                                          </p:spTgt>
                                        </p:tgtEl>
                                        <p:attrNameLst>
                                          <p:attrName>style.visibility</p:attrName>
                                        </p:attrNameLst>
                                      </p:cBhvr>
                                      <p:to>
                                        <p:strVal val="visible"/>
                                      </p:to>
                                    </p:set>
                                    <p:anim calcmode="lin" valueType="num">
                                      <p:cBhvr additive="base">
                                        <p:cTn id="55" dur="500" fill="hold"/>
                                        <p:tgtEl>
                                          <p:spTgt spid="11264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12643">
                                            <p:txEl>
                                              <p:pRg st="8" end="8"/>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12643">
                                            <p:txEl>
                                              <p:pRg st="9" end="9"/>
                                            </p:txEl>
                                          </p:spTgt>
                                        </p:tgtEl>
                                        <p:attrNameLst>
                                          <p:attrName>style.visibility</p:attrName>
                                        </p:attrNameLst>
                                      </p:cBhvr>
                                      <p:to>
                                        <p:strVal val="visible"/>
                                      </p:to>
                                    </p:set>
                                    <p:anim calcmode="lin" valueType="num">
                                      <p:cBhvr additive="base">
                                        <p:cTn id="59" dur="500" fill="hold"/>
                                        <p:tgtEl>
                                          <p:spTgt spid="112643">
                                            <p:txEl>
                                              <p:pRg st="9" end="9"/>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1264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utoUpdateAnimBg="0"/>
      <p:bldP spid="112643"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 name="Espace réservé du pied de page 4"/>
          <p:cNvSpPr>
            <a:spLocks noGrp="1"/>
          </p:cNvSpPr>
          <p:nvPr>
            <p:ph type="ftr" sz="quarter" idx="11"/>
          </p:nvPr>
        </p:nvSpPr>
        <p:spPr/>
        <p:txBody>
          <a:bodyPr/>
          <a:lstStyle/>
          <a:p>
            <a:pPr>
              <a:defRPr/>
            </a:pPr>
            <a:r>
              <a:rPr lang="fr-FR"/>
              <a:t>Système d’Information</a:t>
            </a:r>
          </a:p>
        </p:txBody>
      </p:sp>
      <p:sp>
        <p:nvSpPr>
          <p:cNvPr id="10" name="Espace réservé du numéro de diapositive 5"/>
          <p:cNvSpPr>
            <a:spLocks noGrp="1"/>
          </p:cNvSpPr>
          <p:nvPr>
            <p:ph type="sldNum" sz="quarter" idx="12"/>
          </p:nvPr>
        </p:nvSpPr>
        <p:spPr/>
        <p:txBody>
          <a:bodyPr/>
          <a:lstStyle/>
          <a:p>
            <a:pPr>
              <a:defRPr/>
            </a:pPr>
            <a:fld id="{C2E7F9D9-807A-46F6-A293-F4573B00D026}" type="slidenum">
              <a:rPr lang="fr-FR"/>
              <a:pPr>
                <a:defRPr/>
              </a:pPr>
              <a:t>18</a:t>
            </a:fld>
            <a:endParaRPr lang="fr-FR"/>
          </a:p>
        </p:txBody>
      </p:sp>
      <p:sp>
        <p:nvSpPr>
          <p:cNvPr id="114690" name="Rectangle 2"/>
          <p:cNvSpPr>
            <a:spLocks noGrp="1" noChangeArrowheads="1"/>
          </p:cNvSpPr>
          <p:nvPr>
            <p:ph type="title"/>
          </p:nvPr>
        </p:nvSpPr>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Modèle Entité-Association (1)</a:t>
            </a:r>
          </a:p>
        </p:txBody>
      </p:sp>
      <p:sp>
        <p:nvSpPr>
          <p:cNvPr id="114691" name="Rectangle 3"/>
          <p:cNvSpPr>
            <a:spLocks noGrp="1" noChangeArrowheads="1"/>
          </p:cNvSpPr>
          <p:nvPr>
            <p:ph type="body" idx="1"/>
          </p:nvPr>
        </p:nvSpPr>
        <p:spPr>
          <a:xfrm>
            <a:off x="838200" y="1524000"/>
            <a:ext cx="7696200" cy="3048000"/>
          </a:xfrm>
        </p:spPr>
        <p:txBody>
          <a:bodyPr/>
          <a:lstStyle/>
          <a:p>
            <a:pPr defTabSz="762000" eaLnBrk="1" hangingPunct="1">
              <a:lnSpc>
                <a:spcPct val="110000"/>
              </a:lnSpc>
              <a:spcBef>
                <a:spcPct val="0"/>
              </a:spcBef>
              <a:buClr>
                <a:srgbClr val="FF9900"/>
              </a:buClr>
              <a:buSzTx/>
              <a:defRPr/>
            </a:pPr>
            <a:r>
              <a:rPr lang="fr-FR" sz="2000" dirty="0" smtClean="0">
                <a:effectLst>
                  <a:outerShdw blurRad="38100" dist="38100" dir="2700000" algn="tl">
                    <a:srgbClr val="C0C0C0"/>
                  </a:outerShdw>
                </a:effectLst>
              </a:rPr>
              <a:t>Définitions</a:t>
            </a:r>
          </a:p>
          <a:p>
            <a:pPr lvl="1" defTabSz="762000" eaLnBrk="1" hangingPunct="1">
              <a:lnSpc>
                <a:spcPct val="110000"/>
              </a:lnSpc>
              <a:spcBef>
                <a:spcPct val="0"/>
              </a:spcBef>
              <a:buClr>
                <a:schemeClr val="tx2"/>
              </a:buClr>
              <a:buSzTx/>
              <a:buFont typeface="Symbol" pitchFamily="18" charset="2"/>
              <a:buChar char="Ø"/>
              <a:defRPr/>
            </a:pPr>
            <a:r>
              <a:rPr lang="fr-FR" sz="1800" i="1" dirty="0" smtClean="0">
                <a:effectLst>
                  <a:outerShdw blurRad="38100" dist="38100" dir="2700000" algn="tl">
                    <a:srgbClr val="C0C0C0"/>
                  </a:outerShdw>
                </a:effectLst>
              </a:rPr>
              <a:t>Entité (ou individu) :</a:t>
            </a:r>
          </a:p>
          <a:p>
            <a:pPr lvl="2" defTabSz="762000" eaLnBrk="1" hangingPunct="1">
              <a:lnSpc>
                <a:spcPct val="110000"/>
              </a:lnSpc>
              <a:spcBef>
                <a:spcPct val="0"/>
              </a:spcBef>
              <a:buClr>
                <a:srgbClr val="CC3300"/>
              </a:buClr>
              <a:buSzTx/>
              <a:buFont typeface="Symbol" pitchFamily="18" charset="2"/>
              <a:buChar char="-"/>
              <a:defRPr/>
            </a:pPr>
            <a:r>
              <a:rPr lang="fr-FR" sz="1600" dirty="0" smtClean="0">
                <a:effectLst>
                  <a:outerShdw blurRad="38100" dist="38100" dir="2700000" algn="tl">
                    <a:srgbClr val="C0C0C0"/>
                  </a:outerShdw>
                </a:effectLst>
              </a:rPr>
              <a:t>constitue l’image d’un objet du monde réel dans le SI</a:t>
            </a:r>
          </a:p>
          <a:p>
            <a:pPr lvl="2" defTabSz="762000" eaLnBrk="1" hangingPunct="1">
              <a:lnSpc>
                <a:spcPct val="110000"/>
              </a:lnSpc>
              <a:spcBef>
                <a:spcPct val="0"/>
              </a:spcBef>
              <a:buClr>
                <a:srgbClr val="CC3300"/>
              </a:buClr>
              <a:buSzTx/>
              <a:buFont typeface="Symbol" pitchFamily="18" charset="2"/>
              <a:buChar char="-"/>
              <a:defRPr/>
            </a:pPr>
            <a:r>
              <a:rPr lang="fr-FR" sz="1600" dirty="0" smtClean="0">
                <a:effectLst>
                  <a:outerShdw blurRad="38100" dist="38100" dir="2700000" algn="tl">
                    <a:srgbClr val="C0C0C0"/>
                  </a:outerShdw>
                </a:effectLst>
              </a:rPr>
              <a:t>est décrite par un ensemble de </a:t>
            </a:r>
            <a:r>
              <a:rPr lang="fr-FR" sz="1600" i="1" dirty="0" smtClean="0">
                <a:effectLst>
                  <a:outerShdw blurRad="38100" dist="38100" dir="2700000" algn="tl">
                    <a:srgbClr val="C0C0C0"/>
                  </a:outerShdw>
                </a:effectLst>
              </a:rPr>
              <a:t>propriétés</a:t>
            </a:r>
            <a:r>
              <a:rPr lang="fr-FR" sz="1600" dirty="0" smtClean="0">
                <a:effectLst>
                  <a:outerShdw blurRad="38100" dist="38100" dir="2700000" algn="tl">
                    <a:srgbClr val="C0C0C0"/>
                  </a:outerShdw>
                </a:effectLst>
              </a:rPr>
              <a:t> (ou </a:t>
            </a:r>
            <a:r>
              <a:rPr lang="fr-FR" sz="1600" i="1" dirty="0" smtClean="0">
                <a:effectLst>
                  <a:outerShdw blurRad="38100" dist="38100" dir="2700000" algn="tl">
                    <a:srgbClr val="C0C0C0"/>
                  </a:outerShdw>
                </a:effectLst>
              </a:rPr>
              <a:t>attributs</a:t>
            </a:r>
            <a:r>
              <a:rPr lang="fr-FR" sz="1600" dirty="0" smtClean="0">
                <a:effectLst>
                  <a:outerShdw blurRad="38100" dist="38100" dir="2700000" algn="tl">
                    <a:srgbClr val="C0C0C0"/>
                  </a:outerShdw>
                </a:effectLst>
              </a:rPr>
              <a:t>) qui la caractérisent</a:t>
            </a:r>
            <a:endParaRPr lang="fr-FR" sz="1600" i="1" dirty="0" smtClean="0">
              <a:effectLst>
                <a:outerShdw blurRad="38100" dist="38100" dir="2700000" algn="tl">
                  <a:srgbClr val="C0C0C0"/>
                </a:outerShdw>
              </a:effectLst>
            </a:endParaRPr>
          </a:p>
          <a:p>
            <a:pPr lvl="1" defTabSz="762000" eaLnBrk="1" hangingPunct="1">
              <a:lnSpc>
                <a:spcPct val="110000"/>
              </a:lnSpc>
              <a:spcBef>
                <a:spcPct val="0"/>
              </a:spcBef>
              <a:buClr>
                <a:schemeClr val="tx2"/>
              </a:buClr>
              <a:buSzTx/>
              <a:buFont typeface="Symbol" pitchFamily="18" charset="2"/>
              <a:buChar char="Ø"/>
              <a:defRPr/>
            </a:pPr>
            <a:r>
              <a:rPr lang="fr-FR" sz="1800" i="1" dirty="0" smtClean="0">
                <a:effectLst>
                  <a:outerShdw blurRad="38100" dist="38100" dir="2700000" algn="tl">
                    <a:srgbClr val="C0C0C0"/>
                  </a:outerShdw>
                </a:effectLst>
              </a:rPr>
              <a:t>Association (ou relation) :</a:t>
            </a:r>
          </a:p>
          <a:p>
            <a:pPr lvl="2" defTabSz="762000" eaLnBrk="1" hangingPunct="1">
              <a:lnSpc>
                <a:spcPct val="110000"/>
              </a:lnSpc>
              <a:spcBef>
                <a:spcPct val="0"/>
              </a:spcBef>
              <a:buClr>
                <a:srgbClr val="CC3300"/>
              </a:buClr>
              <a:buSzTx/>
              <a:buFont typeface="Symbol" pitchFamily="18" charset="2"/>
              <a:buChar char="-"/>
              <a:defRPr/>
            </a:pPr>
            <a:r>
              <a:rPr lang="fr-FR" sz="1600" dirty="0" smtClean="0">
                <a:effectLst>
                  <a:outerShdw blurRad="38100" dist="38100" dir="2700000" algn="tl">
                    <a:srgbClr val="C0C0C0"/>
                  </a:outerShdw>
                </a:effectLst>
              </a:rPr>
              <a:t>permet de traduire les liaisons existant entre entités</a:t>
            </a:r>
          </a:p>
          <a:p>
            <a:pPr lvl="2" defTabSz="762000" eaLnBrk="1" hangingPunct="1">
              <a:lnSpc>
                <a:spcPct val="110000"/>
              </a:lnSpc>
              <a:spcBef>
                <a:spcPct val="0"/>
              </a:spcBef>
              <a:buClr>
                <a:srgbClr val="CC3300"/>
              </a:buClr>
              <a:buSzTx/>
              <a:buFont typeface="Symbol" pitchFamily="18" charset="2"/>
              <a:buChar char="-"/>
              <a:defRPr/>
            </a:pPr>
            <a:r>
              <a:rPr lang="fr-FR" sz="1600" dirty="0" smtClean="0">
                <a:effectLst>
                  <a:outerShdw blurRad="38100" dist="38100" dir="2700000" algn="tl">
                    <a:srgbClr val="C0C0C0"/>
                  </a:outerShdw>
                </a:effectLst>
              </a:rPr>
              <a:t>est caractérisé par une </a:t>
            </a:r>
            <a:r>
              <a:rPr lang="fr-FR" sz="1600" i="1" dirty="0" smtClean="0">
                <a:effectLst>
                  <a:outerShdw blurRad="38100" dist="38100" dir="2700000" algn="tl">
                    <a:srgbClr val="C0C0C0"/>
                  </a:outerShdw>
                </a:effectLst>
              </a:rPr>
              <a:t>dimension </a:t>
            </a:r>
            <a:r>
              <a:rPr lang="fr-FR" sz="1600" dirty="0" smtClean="0">
                <a:effectLst>
                  <a:outerShdw blurRad="38100" dist="38100" dir="2700000" algn="tl">
                    <a:srgbClr val="C0C0C0"/>
                  </a:outerShdw>
                </a:effectLst>
              </a:rPr>
              <a:t>: nombre des entités participant à sa réalisation</a:t>
            </a:r>
          </a:p>
          <a:p>
            <a:pPr defTabSz="762000" eaLnBrk="1" hangingPunct="1">
              <a:lnSpc>
                <a:spcPct val="110000"/>
              </a:lnSpc>
              <a:spcBef>
                <a:spcPct val="0"/>
              </a:spcBef>
              <a:buClr>
                <a:srgbClr val="FF9900"/>
              </a:buClr>
              <a:buSzTx/>
              <a:defRPr/>
            </a:pPr>
            <a:r>
              <a:rPr lang="fr-FR" sz="2000" dirty="0" smtClean="0">
                <a:effectLst>
                  <a:outerShdw blurRad="38100" dist="38100" dir="2700000" algn="tl">
                    <a:srgbClr val="C0C0C0"/>
                  </a:outerShdw>
                </a:effectLst>
              </a:rPr>
              <a:t>Formalisme graphique :</a:t>
            </a:r>
          </a:p>
        </p:txBody>
      </p:sp>
      <p:sp>
        <p:nvSpPr>
          <p:cNvPr id="30726"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pic>
        <p:nvPicPr>
          <p:cNvPr id="114730" name="Picture 42"/>
          <p:cNvPicPr>
            <a:picLocks noChangeAspect="1" noChangeArrowheads="1"/>
          </p:cNvPicPr>
          <p:nvPr/>
        </p:nvPicPr>
        <p:blipFill>
          <a:blip r:embed="rId3"/>
          <a:srcRect/>
          <a:stretch>
            <a:fillRect/>
          </a:stretch>
        </p:blipFill>
        <p:spPr bwMode="auto">
          <a:xfrm>
            <a:off x="1662113" y="4625975"/>
            <a:ext cx="1081087" cy="1851025"/>
          </a:xfrm>
          <a:prstGeom prst="rect">
            <a:avLst/>
          </a:prstGeom>
          <a:noFill/>
          <a:ln w="9525">
            <a:noFill/>
            <a:miter lim="800000"/>
            <a:headEnd/>
            <a:tailEnd/>
          </a:ln>
        </p:spPr>
      </p:pic>
      <p:pic>
        <p:nvPicPr>
          <p:cNvPr id="114731" name="Picture 43"/>
          <p:cNvPicPr>
            <a:picLocks noChangeAspect="1" noChangeArrowheads="1"/>
          </p:cNvPicPr>
          <p:nvPr/>
        </p:nvPicPr>
        <p:blipFill>
          <a:blip r:embed="rId4"/>
          <a:srcRect/>
          <a:stretch>
            <a:fillRect/>
          </a:stretch>
        </p:blipFill>
        <p:spPr bwMode="auto">
          <a:xfrm>
            <a:off x="4343400" y="4495800"/>
            <a:ext cx="1189038" cy="2079625"/>
          </a:xfrm>
          <a:prstGeom prst="rect">
            <a:avLst/>
          </a:prstGeom>
          <a:noFill/>
          <a:ln w="9525">
            <a:noFill/>
            <a:miter lim="800000"/>
            <a:headEnd/>
            <a:tailEnd/>
          </a:ln>
        </p:spPr>
      </p:pic>
      <p:pic>
        <p:nvPicPr>
          <p:cNvPr id="114732" name="Picture 44"/>
          <p:cNvPicPr>
            <a:picLocks noChangeAspect="1" noChangeArrowheads="1"/>
          </p:cNvPicPr>
          <p:nvPr/>
        </p:nvPicPr>
        <p:blipFill>
          <a:blip r:embed="rId5"/>
          <a:srcRect/>
          <a:stretch>
            <a:fillRect/>
          </a:stretch>
        </p:blipFill>
        <p:spPr bwMode="auto">
          <a:xfrm>
            <a:off x="6553200" y="4329113"/>
            <a:ext cx="1309688" cy="24526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14691">
                                            <p:txEl>
                                              <p:pRg st="0" end="0"/>
                                            </p:txEl>
                                          </p:spTgt>
                                        </p:tgtEl>
                                        <p:attrNameLst>
                                          <p:attrName>style.visibility</p:attrName>
                                        </p:attrNameLst>
                                      </p:cBhvr>
                                      <p:to>
                                        <p:strVal val="visible"/>
                                      </p:to>
                                    </p:set>
                                    <p:anim calcmode="lin" valueType="num">
                                      <p:cBhvr additive="base">
                                        <p:cTn id="11" dur="500" fill="hold"/>
                                        <p:tgtEl>
                                          <p:spTgt spid="114691">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4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4691">
                                            <p:txEl>
                                              <p:pRg st="1" end="1"/>
                                            </p:txEl>
                                          </p:spTgt>
                                        </p:tgtEl>
                                        <p:attrNameLst>
                                          <p:attrName>style.visibility</p:attrName>
                                        </p:attrNameLst>
                                      </p:cBhvr>
                                      <p:to>
                                        <p:strVal val="visible"/>
                                      </p:to>
                                    </p:set>
                                    <p:anim calcmode="lin" valueType="num">
                                      <p:cBhvr additive="base">
                                        <p:cTn id="17" dur="500" fill="hold"/>
                                        <p:tgtEl>
                                          <p:spTgt spid="114691">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4691">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anim calcmode="lin" valueType="num">
                                      <p:cBhvr additive="base">
                                        <p:cTn id="21" dur="500" fill="hold"/>
                                        <p:tgtEl>
                                          <p:spTgt spid="114691">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14691">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14691">
                                            <p:txEl>
                                              <p:pRg st="3" end="3"/>
                                            </p:txEl>
                                          </p:spTgt>
                                        </p:tgtEl>
                                        <p:attrNameLst>
                                          <p:attrName>style.visibility</p:attrName>
                                        </p:attrNameLst>
                                      </p:cBhvr>
                                      <p:to>
                                        <p:strVal val="visible"/>
                                      </p:to>
                                    </p:set>
                                    <p:anim calcmode="lin" valueType="num">
                                      <p:cBhvr additive="base">
                                        <p:cTn id="25" dur="500" fill="hold"/>
                                        <p:tgtEl>
                                          <p:spTgt spid="1146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46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4691">
                                            <p:txEl>
                                              <p:pRg st="4" end="4"/>
                                            </p:txEl>
                                          </p:spTgt>
                                        </p:tgtEl>
                                        <p:attrNameLst>
                                          <p:attrName>style.visibility</p:attrName>
                                        </p:attrNameLst>
                                      </p:cBhvr>
                                      <p:to>
                                        <p:strVal val="visible"/>
                                      </p:to>
                                    </p:set>
                                    <p:anim calcmode="lin" valueType="num">
                                      <p:cBhvr additive="base">
                                        <p:cTn id="31" dur="500" fill="hold"/>
                                        <p:tgtEl>
                                          <p:spTgt spid="1146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4691">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14691">
                                            <p:txEl>
                                              <p:pRg st="5" end="5"/>
                                            </p:txEl>
                                          </p:spTgt>
                                        </p:tgtEl>
                                        <p:attrNameLst>
                                          <p:attrName>style.visibility</p:attrName>
                                        </p:attrNameLst>
                                      </p:cBhvr>
                                      <p:to>
                                        <p:strVal val="visible"/>
                                      </p:to>
                                    </p:set>
                                    <p:anim calcmode="lin" valueType="num">
                                      <p:cBhvr additive="base">
                                        <p:cTn id="35" dur="500" fill="hold"/>
                                        <p:tgtEl>
                                          <p:spTgt spid="114691">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14691">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14691">
                                            <p:txEl>
                                              <p:pRg st="6" end="6"/>
                                            </p:txEl>
                                          </p:spTgt>
                                        </p:tgtEl>
                                        <p:attrNameLst>
                                          <p:attrName>style.visibility</p:attrName>
                                        </p:attrNameLst>
                                      </p:cBhvr>
                                      <p:to>
                                        <p:strVal val="visible"/>
                                      </p:to>
                                    </p:set>
                                    <p:anim calcmode="lin" valueType="num">
                                      <p:cBhvr additive="base">
                                        <p:cTn id="39" dur="500" fill="hold"/>
                                        <p:tgtEl>
                                          <p:spTgt spid="114691">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146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14691">
                                            <p:txEl>
                                              <p:pRg st="7" end="7"/>
                                            </p:txEl>
                                          </p:spTgt>
                                        </p:tgtEl>
                                        <p:attrNameLst>
                                          <p:attrName>style.visibility</p:attrName>
                                        </p:attrNameLst>
                                      </p:cBhvr>
                                      <p:to>
                                        <p:strVal val="visible"/>
                                      </p:to>
                                    </p:set>
                                    <p:anim calcmode="lin" valueType="num">
                                      <p:cBhvr additive="base">
                                        <p:cTn id="45" dur="500" fill="hold"/>
                                        <p:tgtEl>
                                          <p:spTgt spid="114691">
                                            <p:txEl>
                                              <p:pRg st="7" end="7"/>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146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147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147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147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utoUpdateAnimBg="0"/>
      <p:bldP spid="114691"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Espace réservé du pied de page 4"/>
          <p:cNvSpPr>
            <a:spLocks noGrp="1"/>
          </p:cNvSpPr>
          <p:nvPr>
            <p:ph type="ftr" sz="quarter" idx="11"/>
          </p:nvPr>
        </p:nvSpPr>
        <p:spPr/>
        <p:txBody>
          <a:bodyPr/>
          <a:lstStyle/>
          <a:p>
            <a:pPr>
              <a:defRPr/>
            </a:pPr>
            <a:r>
              <a:rPr lang="fr-FR"/>
              <a:t>Système d’Information</a:t>
            </a:r>
          </a:p>
        </p:txBody>
      </p:sp>
      <p:sp>
        <p:nvSpPr>
          <p:cNvPr id="10" name="Espace réservé du numéro de diapositive 5"/>
          <p:cNvSpPr>
            <a:spLocks noGrp="1"/>
          </p:cNvSpPr>
          <p:nvPr>
            <p:ph type="sldNum" sz="quarter" idx="12"/>
          </p:nvPr>
        </p:nvSpPr>
        <p:spPr/>
        <p:txBody>
          <a:bodyPr/>
          <a:lstStyle/>
          <a:p>
            <a:pPr>
              <a:defRPr/>
            </a:pPr>
            <a:fld id="{9F39F842-2AF5-48BA-A092-77BF66E805E4}" type="slidenum">
              <a:rPr lang="fr-FR"/>
              <a:pPr>
                <a:defRPr/>
              </a:pPr>
              <a:t>19</a:t>
            </a:fld>
            <a:endParaRPr lang="fr-FR"/>
          </a:p>
        </p:txBody>
      </p:sp>
      <p:sp>
        <p:nvSpPr>
          <p:cNvPr id="116738" name="Rectangle 2"/>
          <p:cNvSpPr>
            <a:spLocks noGrp="1" noChangeArrowheads="1"/>
          </p:cNvSpPr>
          <p:nvPr>
            <p:ph type="title"/>
          </p:nvPr>
        </p:nvSpPr>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Modèle Entité-Association (2)</a:t>
            </a:r>
          </a:p>
        </p:txBody>
      </p:sp>
      <p:sp>
        <p:nvSpPr>
          <p:cNvPr id="116739" name="Rectangle 3"/>
          <p:cNvSpPr>
            <a:spLocks noGrp="1" noChangeArrowheads="1"/>
          </p:cNvSpPr>
          <p:nvPr>
            <p:ph type="body" idx="1"/>
          </p:nvPr>
        </p:nvSpPr>
        <p:spPr>
          <a:xfrm>
            <a:off x="838200" y="1676400"/>
            <a:ext cx="7696200" cy="533400"/>
          </a:xfrm>
        </p:spPr>
        <p:txBody>
          <a:bodyPr/>
          <a:lstStyle/>
          <a:p>
            <a:pPr defTabSz="762000" eaLnBrk="1" hangingPunct="1">
              <a:spcBef>
                <a:spcPct val="0"/>
              </a:spcBef>
              <a:buClr>
                <a:srgbClr val="FF9900"/>
              </a:buClr>
              <a:buSzTx/>
              <a:defRPr/>
            </a:pPr>
            <a:r>
              <a:rPr lang="fr-FR" sz="2000" dirty="0" smtClean="0">
                <a:effectLst>
                  <a:outerShdw blurRad="38100" dist="38100" dir="2700000" algn="tl">
                    <a:srgbClr val="C0C0C0"/>
                  </a:outerShdw>
                </a:effectLst>
              </a:rPr>
              <a:t> Occurrences d’entité et d’association</a:t>
            </a:r>
          </a:p>
        </p:txBody>
      </p:sp>
      <p:sp>
        <p:nvSpPr>
          <p:cNvPr id="31750"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116769" name="Rectangle 33"/>
          <p:cNvSpPr>
            <a:spLocks noChangeArrowheads="1"/>
          </p:cNvSpPr>
          <p:nvPr/>
        </p:nvSpPr>
        <p:spPr bwMode="auto">
          <a:xfrm>
            <a:off x="838200" y="5410200"/>
            <a:ext cx="7696200" cy="533400"/>
          </a:xfrm>
          <a:prstGeom prst="rect">
            <a:avLst/>
          </a:prstGeom>
          <a:noFill/>
          <a:ln w="9525">
            <a:noFill/>
            <a:miter lim="800000"/>
            <a:headEnd/>
            <a:tailEnd/>
          </a:ln>
          <a:effectLst/>
        </p:spPr>
        <p:txBody>
          <a:bodyPr/>
          <a:lstStyle/>
          <a:p>
            <a:pPr marL="342900" indent="-342900" defTabSz="762000">
              <a:buClr>
                <a:srgbClr val="FF9900"/>
              </a:buClr>
              <a:buFont typeface="Wingdings" pitchFamily="2" charset="2"/>
              <a:buChar char="n"/>
              <a:defRPr/>
            </a:pPr>
            <a:r>
              <a:rPr lang="fr-FR" sz="2000" dirty="0">
                <a:effectLst>
                  <a:outerShdw blurRad="38100" dist="38100" dir="2700000" algn="tl">
                    <a:srgbClr val="C0C0C0"/>
                  </a:outerShdw>
                </a:effectLst>
                <a:latin typeface="Verdana" pitchFamily="34" charset="0"/>
              </a:rPr>
              <a:t>3 occurrences de l’association </a:t>
            </a:r>
            <a:r>
              <a:rPr lang="fr-FR" sz="2000" i="1" dirty="0">
                <a:effectLst>
                  <a:outerShdw blurRad="38100" dist="38100" dir="2700000" algn="tl">
                    <a:srgbClr val="C0C0C0"/>
                  </a:outerShdw>
                </a:effectLst>
                <a:latin typeface="Verdana" pitchFamily="34" charset="0"/>
              </a:rPr>
              <a:t>lire</a:t>
            </a:r>
            <a:r>
              <a:rPr lang="fr-FR" sz="2000" dirty="0">
                <a:effectLst>
                  <a:outerShdw blurRad="38100" dist="38100" dir="2700000" algn="tl">
                    <a:srgbClr val="C0C0C0"/>
                  </a:outerShdw>
                </a:effectLst>
                <a:latin typeface="Verdana" pitchFamily="34" charset="0"/>
              </a:rPr>
              <a:t> :</a:t>
            </a:r>
          </a:p>
          <a:p>
            <a:pPr marL="742950" lvl="1" indent="-285750" defTabSz="762000">
              <a:buClr>
                <a:schemeClr val="tx2"/>
              </a:buClr>
              <a:buFont typeface="Symbol" pitchFamily="18" charset="2"/>
              <a:buChar char="Ø"/>
              <a:defRPr/>
            </a:pPr>
            <a:r>
              <a:rPr lang="fr-FR" sz="1800" dirty="0">
                <a:effectLst>
                  <a:outerShdw blurRad="38100" dist="38100" dir="2700000" algn="tl">
                    <a:srgbClr val="C0C0C0"/>
                  </a:outerShdw>
                </a:effectLst>
                <a:latin typeface="Verdana" pitchFamily="34" charset="0"/>
              </a:rPr>
              <a:t>(Ali, Les misérables); </a:t>
            </a:r>
          </a:p>
          <a:p>
            <a:pPr marL="742950" lvl="1" indent="-285750" defTabSz="762000">
              <a:buClr>
                <a:schemeClr val="tx2"/>
              </a:buClr>
              <a:buFont typeface="Symbol" pitchFamily="18" charset="2"/>
              <a:buChar char="Ø"/>
              <a:defRPr/>
            </a:pPr>
            <a:r>
              <a:rPr lang="fr-FR" sz="1800" dirty="0">
                <a:effectLst>
                  <a:outerShdw blurRad="38100" dist="38100" dir="2700000" algn="tl">
                    <a:srgbClr val="C0C0C0"/>
                  </a:outerShdw>
                </a:effectLst>
                <a:latin typeface="Verdana" pitchFamily="34" charset="0"/>
              </a:rPr>
              <a:t>(Ali, Le pain nu); </a:t>
            </a:r>
          </a:p>
          <a:p>
            <a:pPr marL="742950" lvl="1" indent="-285750" defTabSz="762000">
              <a:buClr>
                <a:schemeClr val="tx2"/>
              </a:buClr>
              <a:buFont typeface="Symbol" pitchFamily="18" charset="2"/>
              <a:buChar char="Ø"/>
              <a:defRPr/>
            </a:pPr>
            <a:r>
              <a:rPr lang="fr-FR" sz="1800" dirty="0">
                <a:effectLst>
                  <a:outerShdw blurRad="38100" dist="38100" dir="2700000" algn="tl">
                    <a:srgbClr val="C0C0C0"/>
                  </a:outerShdw>
                </a:effectLst>
                <a:latin typeface="Verdana" pitchFamily="34" charset="0"/>
              </a:rPr>
              <a:t>(Mohammed, Les misérables)</a:t>
            </a:r>
          </a:p>
        </p:txBody>
      </p:sp>
      <p:pic>
        <p:nvPicPr>
          <p:cNvPr id="116770" name="Picture 34"/>
          <p:cNvPicPr>
            <a:picLocks noChangeAspect="1" noChangeArrowheads="1"/>
          </p:cNvPicPr>
          <p:nvPr/>
        </p:nvPicPr>
        <p:blipFill>
          <a:blip r:embed="rId3"/>
          <a:srcRect/>
          <a:stretch>
            <a:fillRect/>
          </a:stretch>
        </p:blipFill>
        <p:spPr bwMode="auto">
          <a:xfrm>
            <a:off x="1219200" y="2057400"/>
            <a:ext cx="6757988" cy="1536700"/>
          </a:xfrm>
          <a:prstGeom prst="rect">
            <a:avLst/>
          </a:prstGeom>
          <a:noFill/>
          <a:ln w="9525">
            <a:noFill/>
            <a:miter lim="800000"/>
            <a:headEnd/>
            <a:tailEnd/>
          </a:ln>
        </p:spPr>
      </p:pic>
      <p:pic>
        <p:nvPicPr>
          <p:cNvPr id="116771" name="Picture 35"/>
          <p:cNvPicPr>
            <a:picLocks noChangeAspect="1" noChangeArrowheads="1"/>
          </p:cNvPicPr>
          <p:nvPr/>
        </p:nvPicPr>
        <p:blipFill>
          <a:blip r:embed="rId4"/>
          <a:srcRect/>
          <a:stretch>
            <a:fillRect/>
          </a:stretch>
        </p:blipFill>
        <p:spPr bwMode="auto">
          <a:xfrm>
            <a:off x="869950" y="3611563"/>
            <a:ext cx="7404100" cy="16462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67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6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16769"/>
                                        </p:tgtEl>
                                        <p:attrNameLst>
                                          <p:attrName>style.visibility</p:attrName>
                                        </p:attrNameLst>
                                      </p:cBhvr>
                                      <p:to>
                                        <p:strVal val="visible"/>
                                      </p:to>
                                    </p:set>
                                    <p:anim calcmode="lin" valueType="num">
                                      <p:cBhvr additive="base">
                                        <p:cTn id="15" dur="500" fill="hold"/>
                                        <p:tgtEl>
                                          <p:spTgt spid="116769"/>
                                        </p:tgtEl>
                                        <p:attrNameLst>
                                          <p:attrName>ppt_x</p:attrName>
                                        </p:attrNameLst>
                                      </p:cBhvr>
                                      <p:tavLst>
                                        <p:tav tm="0">
                                          <p:val>
                                            <p:strVal val="0-#ppt_w/2"/>
                                          </p:val>
                                        </p:tav>
                                        <p:tav tm="100000">
                                          <p:val>
                                            <p:strVal val="#ppt_x"/>
                                          </p:val>
                                        </p:tav>
                                      </p:tavLst>
                                    </p:anim>
                                    <p:anim calcmode="lin" valueType="num">
                                      <p:cBhvr additive="base">
                                        <p:cTn id="16" dur="500" fill="hold"/>
                                        <p:tgtEl>
                                          <p:spTgt spid="1167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FC66A154-F662-41B3-80D7-0981A23389CD}" type="slidenum">
              <a:rPr lang="fr-FR"/>
              <a:pPr>
                <a:defRPr/>
              </a:pPr>
              <a:t>2</a:t>
            </a:fld>
            <a:endParaRPr lang="fr-FR"/>
          </a:p>
        </p:txBody>
      </p:sp>
      <p:sp>
        <p:nvSpPr>
          <p:cNvPr id="9218" name="Rectangle 2"/>
          <p:cNvSpPr>
            <a:spLocks noGrp="1" noChangeArrowheads="1"/>
          </p:cNvSpPr>
          <p:nvPr>
            <p:ph type="title"/>
          </p:nvPr>
        </p:nvSpPr>
        <p:spPr/>
        <p:txBody>
          <a:bodyPr/>
          <a:lstStyle/>
          <a:p>
            <a:pPr eaLnBrk="1" hangingPunct="1">
              <a:defRPr/>
            </a:pPr>
            <a:r>
              <a:rPr lang="fr-FR" sz="4000" dirty="0" smtClean="0">
                <a:effectLst>
                  <a:outerShdw blurRad="38100" dist="38100" dir="2700000" algn="tl">
                    <a:srgbClr val="C0C0C0"/>
                  </a:outerShdw>
                </a:effectLst>
                <a:latin typeface="Verdana" pitchFamily="34" charset="0"/>
              </a:rPr>
              <a:t>Plan</a:t>
            </a:r>
          </a:p>
        </p:txBody>
      </p:sp>
      <p:sp>
        <p:nvSpPr>
          <p:cNvPr id="9219" name="Rectangle 3"/>
          <p:cNvSpPr>
            <a:spLocks noGrp="1" noChangeArrowheads="1"/>
          </p:cNvSpPr>
          <p:nvPr>
            <p:ph type="body" idx="1"/>
          </p:nvPr>
        </p:nvSpPr>
        <p:spPr>
          <a:xfrm>
            <a:off x="838200" y="1676400"/>
            <a:ext cx="8077200" cy="4038600"/>
          </a:xfrm>
        </p:spPr>
        <p:txBody>
          <a:bodyPr/>
          <a:lstStyle/>
          <a:p>
            <a:pPr defTabSz="762000" eaLnBrk="1" hangingPunct="1">
              <a:lnSpc>
                <a:spcPct val="170000"/>
              </a:lnSpc>
              <a:spcBef>
                <a:spcPct val="0"/>
              </a:spcBef>
              <a:buClr>
                <a:schemeClr val="accent2"/>
              </a:buClr>
              <a:buSzTx/>
              <a:defRPr/>
            </a:pPr>
            <a:r>
              <a:rPr lang="fr-FR" altLang="fr-FR" sz="2400" b="1" smtClean="0">
                <a:solidFill>
                  <a:srgbClr val="CC3300"/>
                </a:solidFill>
                <a:effectLst>
                  <a:outerShdw blurRad="38100" dist="38100" dir="2700000" algn="tl">
                    <a:srgbClr val="C0C0C0"/>
                  </a:outerShdw>
                </a:effectLst>
              </a:rPr>
              <a:t>Système d’Information : Généralités</a:t>
            </a:r>
          </a:p>
          <a:p>
            <a:pPr defTabSz="762000" eaLnBrk="1" hangingPunct="1">
              <a:lnSpc>
                <a:spcPct val="170000"/>
              </a:lnSpc>
              <a:spcBef>
                <a:spcPct val="0"/>
              </a:spcBef>
              <a:buClr>
                <a:schemeClr val="accent2"/>
              </a:buClr>
              <a:buSzTx/>
              <a:defRPr/>
            </a:pPr>
            <a:r>
              <a:rPr lang="fr-FR" altLang="fr-FR" sz="2400" smtClean="0">
                <a:effectLst>
                  <a:outerShdw blurRad="38100" dist="38100" dir="2700000" algn="tl">
                    <a:srgbClr val="C0C0C0"/>
                  </a:outerShdw>
                </a:effectLst>
              </a:rPr>
              <a:t>Présentation de la méthode Merise</a:t>
            </a:r>
          </a:p>
          <a:p>
            <a:pPr defTabSz="762000" eaLnBrk="1" hangingPunct="1">
              <a:lnSpc>
                <a:spcPct val="170000"/>
              </a:lnSpc>
              <a:spcBef>
                <a:spcPct val="0"/>
              </a:spcBef>
              <a:buClr>
                <a:schemeClr val="accent2"/>
              </a:buClr>
              <a:buSzTx/>
              <a:defRPr/>
            </a:pPr>
            <a:r>
              <a:rPr lang="fr-FR" altLang="fr-FR" sz="2400" smtClean="0">
                <a:effectLst>
                  <a:outerShdw blurRad="38100" dist="38100" dir="2700000" algn="tl">
                    <a:srgbClr val="C0C0C0"/>
                  </a:outerShdw>
                </a:effectLst>
              </a:rPr>
              <a:t>Modèles de conception</a:t>
            </a:r>
          </a:p>
          <a:p>
            <a:pPr defTabSz="762000" eaLnBrk="1" hangingPunct="1">
              <a:lnSpc>
                <a:spcPct val="170000"/>
              </a:lnSpc>
              <a:spcBef>
                <a:spcPct val="0"/>
              </a:spcBef>
              <a:buClr>
                <a:schemeClr val="accent2"/>
              </a:buClr>
              <a:buSzTx/>
              <a:defRPr/>
            </a:pPr>
            <a:r>
              <a:rPr lang="fr-FR" altLang="fr-FR" sz="2400" smtClean="0">
                <a:effectLst>
                  <a:outerShdw blurRad="38100" dist="38100" dir="2700000" algn="tl">
                    <a:srgbClr val="C0C0C0"/>
                  </a:outerShdw>
                </a:effectLst>
              </a:rPr>
              <a:t>Typologie des Systèmes d’Information</a:t>
            </a:r>
          </a:p>
          <a:p>
            <a:pPr defTabSz="762000" eaLnBrk="1" hangingPunct="1">
              <a:lnSpc>
                <a:spcPct val="170000"/>
              </a:lnSpc>
              <a:spcBef>
                <a:spcPct val="0"/>
              </a:spcBef>
              <a:buClr>
                <a:schemeClr val="accent2"/>
              </a:buClr>
              <a:buSzTx/>
              <a:defRPr/>
            </a:pPr>
            <a:r>
              <a:rPr lang="fr-FR" altLang="fr-FR" sz="2400" smtClean="0">
                <a:effectLst>
                  <a:outerShdw blurRad="38100" dist="38100" dir="2700000" algn="tl">
                    <a:srgbClr val="C0C0C0"/>
                  </a:outerShdw>
                </a:effectLst>
              </a:rPr>
              <a:t>ERP : Progiciel de Gestion Intégré</a:t>
            </a:r>
          </a:p>
          <a:p>
            <a:pPr defTabSz="762000" eaLnBrk="1" hangingPunct="1">
              <a:lnSpc>
                <a:spcPct val="170000"/>
              </a:lnSpc>
              <a:spcBef>
                <a:spcPct val="0"/>
              </a:spcBef>
              <a:buClr>
                <a:schemeClr val="accent2"/>
              </a:buClr>
              <a:buSzTx/>
              <a:defRPr/>
            </a:pPr>
            <a:r>
              <a:rPr lang="fr-FR" altLang="fr-FR" sz="2400" smtClean="0">
                <a:effectLst>
                  <a:outerShdw blurRad="38100" dist="38100" dir="2700000" algn="tl">
                    <a:srgbClr val="C0C0C0"/>
                  </a:outerShdw>
                </a:effectLst>
              </a:rPr>
              <a:t>Annexes</a:t>
            </a:r>
            <a:endParaRPr lang="fr-FR" sz="240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B09DA5DC-6D2A-485D-8BDB-3F2556104EAB}" type="slidenum">
              <a:rPr lang="fr-FR"/>
              <a:pPr>
                <a:defRPr/>
              </a:pPr>
              <a:t>20</a:t>
            </a:fld>
            <a:endParaRPr lang="fr-FR"/>
          </a:p>
        </p:txBody>
      </p:sp>
      <p:sp>
        <p:nvSpPr>
          <p:cNvPr id="118786" name="Rectangle 2"/>
          <p:cNvSpPr>
            <a:spLocks noGrp="1" noChangeArrowheads="1"/>
          </p:cNvSpPr>
          <p:nvPr>
            <p:ph type="title"/>
          </p:nvPr>
        </p:nvSpPr>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Modèle Entité-Association (3)</a:t>
            </a:r>
          </a:p>
        </p:txBody>
      </p:sp>
      <p:sp>
        <p:nvSpPr>
          <p:cNvPr id="118787" name="Rectangle 3"/>
          <p:cNvSpPr>
            <a:spLocks noGrp="1" noChangeArrowheads="1"/>
          </p:cNvSpPr>
          <p:nvPr>
            <p:ph type="body" idx="1"/>
          </p:nvPr>
        </p:nvSpPr>
        <p:spPr>
          <a:xfrm>
            <a:off x="838200" y="1676400"/>
            <a:ext cx="7696200" cy="1371600"/>
          </a:xfrm>
        </p:spPr>
        <p:txBody>
          <a:bodyPr/>
          <a:lstStyle/>
          <a:p>
            <a:pPr defTabSz="762000" eaLnBrk="1" hangingPunct="1">
              <a:spcBef>
                <a:spcPct val="0"/>
              </a:spcBef>
              <a:buClr>
                <a:srgbClr val="FF9900"/>
              </a:buClr>
              <a:buSzTx/>
              <a:defRPr/>
            </a:pPr>
            <a:r>
              <a:rPr lang="fr-FR" sz="2000" dirty="0" smtClean="0">
                <a:effectLst>
                  <a:outerShdw blurRad="38100" dist="38100" dir="2700000" algn="tl">
                    <a:srgbClr val="C0C0C0"/>
                  </a:outerShdw>
                </a:effectLst>
              </a:rPr>
              <a:t> une association peut être :</a:t>
            </a:r>
          </a:p>
          <a:p>
            <a:pPr lvl="1" defTabSz="762000" eaLnBrk="1" hangingPunct="1">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Réflexive (dimension = 1)</a:t>
            </a:r>
          </a:p>
          <a:p>
            <a:pPr lvl="1" defTabSz="762000" eaLnBrk="1" hangingPunct="1">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Binaire (dimension = 2)</a:t>
            </a:r>
          </a:p>
          <a:p>
            <a:pPr lvl="1" defTabSz="762000" eaLnBrk="1" hangingPunct="1">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n-aire (dimension = n)</a:t>
            </a:r>
          </a:p>
        </p:txBody>
      </p:sp>
      <p:sp>
        <p:nvSpPr>
          <p:cNvPr id="32774"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pic>
        <p:nvPicPr>
          <p:cNvPr id="118821" name="Picture 37"/>
          <p:cNvPicPr>
            <a:picLocks noChangeAspect="1" noChangeArrowheads="1"/>
          </p:cNvPicPr>
          <p:nvPr/>
        </p:nvPicPr>
        <p:blipFill>
          <a:blip r:embed="rId3"/>
          <a:srcRect/>
          <a:stretch>
            <a:fillRect/>
          </a:stretch>
        </p:blipFill>
        <p:spPr bwMode="auto">
          <a:xfrm>
            <a:off x="2209800" y="3048000"/>
            <a:ext cx="5024438" cy="29892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18821"/>
                                        </p:tgtEl>
                                        <p:attrNameLst>
                                          <p:attrName>style.visibility</p:attrName>
                                        </p:attrNameLst>
                                      </p:cBhvr>
                                      <p:to>
                                        <p:strVal val="visible"/>
                                      </p:to>
                                    </p:set>
                                    <p:anim calcmode="lin" valueType="num">
                                      <p:cBhvr>
                                        <p:cTn id="7" dur="500" fill="hold"/>
                                        <p:tgtEl>
                                          <p:spTgt spid="118821"/>
                                        </p:tgtEl>
                                        <p:attrNameLst>
                                          <p:attrName>ppt_w</p:attrName>
                                        </p:attrNameLst>
                                      </p:cBhvr>
                                      <p:tavLst>
                                        <p:tav tm="0">
                                          <p:val>
                                            <p:fltVal val="0"/>
                                          </p:val>
                                        </p:tav>
                                        <p:tav tm="100000">
                                          <p:val>
                                            <p:strVal val="#ppt_w"/>
                                          </p:val>
                                        </p:tav>
                                      </p:tavLst>
                                    </p:anim>
                                    <p:anim calcmode="lin" valueType="num">
                                      <p:cBhvr>
                                        <p:cTn id="8" dur="500" fill="hold"/>
                                        <p:tgtEl>
                                          <p:spTgt spid="1188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BDEEC552-B8D4-46BE-B999-4347B07AB0ED}" type="slidenum">
              <a:rPr lang="fr-FR"/>
              <a:pPr>
                <a:defRPr/>
              </a:pPr>
              <a:t>21</a:t>
            </a:fld>
            <a:endParaRPr lang="fr-FR"/>
          </a:p>
        </p:txBody>
      </p:sp>
      <p:sp>
        <p:nvSpPr>
          <p:cNvPr id="256002" name="Rectangle 2"/>
          <p:cNvSpPr>
            <a:spLocks noGrp="1" noChangeArrowheads="1"/>
          </p:cNvSpPr>
          <p:nvPr>
            <p:ph type="title"/>
          </p:nvPr>
        </p:nvSpPr>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Modèle Entité-Association (4)</a:t>
            </a:r>
          </a:p>
        </p:txBody>
      </p:sp>
      <p:sp>
        <p:nvSpPr>
          <p:cNvPr id="256003" name="Rectangle 3"/>
          <p:cNvSpPr>
            <a:spLocks noGrp="1" noChangeArrowheads="1"/>
          </p:cNvSpPr>
          <p:nvPr>
            <p:ph type="body" idx="1"/>
          </p:nvPr>
        </p:nvSpPr>
        <p:spPr>
          <a:xfrm>
            <a:off x="838200" y="1676400"/>
            <a:ext cx="7696200" cy="1371600"/>
          </a:xfrm>
        </p:spPr>
        <p:txBody>
          <a:bodyPr/>
          <a:lstStyle/>
          <a:p>
            <a:pPr defTabSz="762000" eaLnBrk="1" hangingPunct="1">
              <a:lnSpc>
                <a:spcPct val="120000"/>
              </a:lnSpc>
              <a:spcBef>
                <a:spcPct val="0"/>
              </a:spcBef>
              <a:buClr>
                <a:srgbClr val="FF9900"/>
              </a:buClr>
              <a:buSzTx/>
              <a:defRPr/>
            </a:pPr>
            <a:r>
              <a:rPr lang="fr-FR" sz="1800" b="1" dirty="0" smtClean="0">
                <a:solidFill>
                  <a:srgbClr val="CC3300"/>
                </a:solidFill>
                <a:effectLst>
                  <a:outerShdw blurRad="38100" dist="38100" dir="2700000" algn="tl">
                    <a:srgbClr val="C0C0C0"/>
                  </a:outerShdw>
                </a:effectLst>
              </a:rPr>
              <a:t> Identifiant d’une entité :</a:t>
            </a:r>
          </a:p>
          <a:p>
            <a:pPr lvl="1" defTabSz="762000" eaLnBrk="1" hangingPunct="1">
              <a:lnSpc>
                <a:spcPct val="120000"/>
              </a:lnSpc>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Pour distinguer les occurrences d’un même objet (entité), on le dote d’un identifiant. Il permet de repérer d’une façon univoque chacune des occurrences de cette entité</a:t>
            </a:r>
          </a:p>
          <a:p>
            <a:pPr lvl="1" defTabSz="762000" eaLnBrk="1" hangingPunct="1">
              <a:lnSpc>
                <a:spcPct val="120000"/>
              </a:lnSpc>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On établit ainsi une correspondance bijective entre l’ensemble des occurrences et l’ensemble des identifiants possibles</a:t>
            </a:r>
          </a:p>
        </p:txBody>
      </p:sp>
      <p:sp>
        <p:nvSpPr>
          <p:cNvPr id="33798"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pic>
        <p:nvPicPr>
          <p:cNvPr id="256048" name="Picture 48"/>
          <p:cNvPicPr>
            <a:picLocks noChangeAspect="1" noChangeArrowheads="1"/>
          </p:cNvPicPr>
          <p:nvPr/>
        </p:nvPicPr>
        <p:blipFill>
          <a:blip r:embed="rId3"/>
          <a:srcRect/>
          <a:stretch>
            <a:fillRect/>
          </a:stretch>
        </p:blipFill>
        <p:spPr bwMode="auto">
          <a:xfrm>
            <a:off x="1447800" y="3962400"/>
            <a:ext cx="6757988" cy="13858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560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56003">
                                            <p:txEl>
                                              <p:pRg st="0" end="0"/>
                                            </p:txEl>
                                          </p:spTgt>
                                        </p:tgtEl>
                                        <p:attrNameLst>
                                          <p:attrName>style.visibility</p:attrName>
                                        </p:attrNameLst>
                                      </p:cBhvr>
                                      <p:to>
                                        <p:strVal val="visible"/>
                                      </p:to>
                                    </p:set>
                                    <p:anim calcmode="lin" valueType="num">
                                      <p:cBhvr additive="base">
                                        <p:cTn id="15" dur="500" fill="hold"/>
                                        <p:tgtEl>
                                          <p:spTgt spid="256003">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560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56003">
                                            <p:txEl>
                                              <p:pRg st="1" end="1"/>
                                            </p:txEl>
                                          </p:spTgt>
                                        </p:tgtEl>
                                        <p:attrNameLst>
                                          <p:attrName>style.visibility</p:attrName>
                                        </p:attrNameLst>
                                      </p:cBhvr>
                                      <p:to>
                                        <p:strVal val="visible"/>
                                      </p:to>
                                    </p:set>
                                    <p:anim calcmode="lin" valueType="num">
                                      <p:cBhvr additive="base">
                                        <p:cTn id="21" dur="500" fill="hold"/>
                                        <p:tgtEl>
                                          <p:spTgt spid="256003">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56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56003">
                                            <p:txEl>
                                              <p:pRg st="2" end="2"/>
                                            </p:txEl>
                                          </p:spTgt>
                                        </p:tgtEl>
                                        <p:attrNameLst>
                                          <p:attrName>style.visibility</p:attrName>
                                        </p:attrNameLst>
                                      </p:cBhvr>
                                      <p:to>
                                        <p:strVal val="visible"/>
                                      </p:to>
                                    </p:set>
                                    <p:anim calcmode="lin" valueType="num">
                                      <p:cBhvr additive="base">
                                        <p:cTn id="27" dur="500" fill="hold"/>
                                        <p:tgtEl>
                                          <p:spTgt spid="256003">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5600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2" grpId="0" autoUpdateAnimBg="0"/>
      <p:bldP spid="256003"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873A90CE-F44A-4D5B-A1B6-BF0B8831B1A5}" type="slidenum">
              <a:rPr lang="fr-FR"/>
              <a:pPr>
                <a:defRPr/>
              </a:pPr>
              <a:t>22</a:t>
            </a:fld>
            <a:endParaRPr lang="fr-FR"/>
          </a:p>
        </p:txBody>
      </p:sp>
      <p:sp>
        <p:nvSpPr>
          <p:cNvPr id="258050" name="Rectangle 2"/>
          <p:cNvSpPr>
            <a:spLocks noGrp="1" noChangeArrowheads="1"/>
          </p:cNvSpPr>
          <p:nvPr>
            <p:ph type="title"/>
          </p:nvPr>
        </p:nvSpPr>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Modèle Entité-Association (5)</a:t>
            </a:r>
            <a:endParaRPr lang="fr-FR" sz="2800" dirty="0" smtClean="0">
              <a:effectLst>
                <a:outerShdw blurRad="38100" dist="38100" dir="2700000" algn="tl">
                  <a:srgbClr val="C0C0C0"/>
                </a:outerShdw>
              </a:effectLst>
              <a:latin typeface="Verdana" pitchFamily="34" charset="0"/>
            </a:endParaRPr>
          </a:p>
        </p:txBody>
      </p:sp>
      <p:sp>
        <p:nvSpPr>
          <p:cNvPr id="258051" name="Rectangle 3"/>
          <p:cNvSpPr>
            <a:spLocks noGrp="1" noChangeArrowheads="1"/>
          </p:cNvSpPr>
          <p:nvPr>
            <p:ph type="body" idx="1"/>
          </p:nvPr>
        </p:nvSpPr>
        <p:spPr>
          <a:xfrm>
            <a:off x="838200" y="1676400"/>
            <a:ext cx="7696200" cy="1371600"/>
          </a:xfrm>
        </p:spPr>
        <p:txBody>
          <a:bodyPr/>
          <a:lstStyle/>
          <a:p>
            <a:pPr defTabSz="762000" eaLnBrk="1" hangingPunct="1">
              <a:lnSpc>
                <a:spcPct val="120000"/>
              </a:lnSpc>
              <a:spcBef>
                <a:spcPct val="0"/>
              </a:spcBef>
              <a:buClr>
                <a:srgbClr val="FF9900"/>
              </a:buClr>
              <a:buSzTx/>
              <a:defRPr/>
            </a:pPr>
            <a:r>
              <a:rPr lang="fr-FR" sz="1800" b="1" dirty="0" smtClean="0">
                <a:solidFill>
                  <a:srgbClr val="CC3300"/>
                </a:solidFill>
                <a:effectLst>
                  <a:outerShdw blurRad="38100" dist="38100" dir="2700000" algn="tl">
                    <a:srgbClr val="C0C0C0"/>
                  </a:outerShdw>
                </a:effectLst>
              </a:rPr>
              <a:t> Identifiant d’une association :</a:t>
            </a:r>
          </a:p>
          <a:p>
            <a:pPr lvl="1" defTabSz="762000" eaLnBrk="1" hangingPunct="1">
              <a:lnSpc>
                <a:spcPct val="120000"/>
              </a:lnSpc>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L’identifiant d’une occurrence d’association est obtenu par concaténation des entités participent à cette association. (l’ordre est indifférent pourvu qu’il soit fixe pour l’association) </a:t>
            </a:r>
          </a:p>
        </p:txBody>
      </p:sp>
      <p:sp>
        <p:nvSpPr>
          <p:cNvPr id="34822"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pic>
        <p:nvPicPr>
          <p:cNvPr id="258079" name="Picture 31"/>
          <p:cNvPicPr>
            <a:picLocks noChangeAspect="1" noChangeArrowheads="1"/>
          </p:cNvPicPr>
          <p:nvPr/>
        </p:nvPicPr>
        <p:blipFill>
          <a:blip r:embed="rId3"/>
          <a:srcRect/>
          <a:stretch>
            <a:fillRect/>
          </a:stretch>
        </p:blipFill>
        <p:spPr bwMode="auto">
          <a:xfrm>
            <a:off x="2133600" y="3276600"/>
            <a:ext cx="4757738" cy="22272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58079"/>
                                        </p:tgtEl>
                                        <p:attrNameLst>
                                          <p:attrName>style.visibility</p:attrName>
                                        </p:attrNameLst>
                                      </p:cBhvr>
                                      <p:to>
                                        <p:strVal val="visible"/>
                                      </p:to>
                                    </p:set>
                                    <p:animEffect transition="in" filter="blinds(vertical)">
                                      <p:cBhvr>
                                        <p:cTn id="7" dur="500"/>
                                        <p:tgtEl>
                                          <p:spTgt spid="258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Espace réservé du pied de page 4"/>
          <p:cNvSpPr>
            <a:spLocks noGrp="1"/>
          </p:cNvSpPr>
          <p:nvPr>
            <p:ph type="ftr" sz="quarter" idx="11"/>
          </p:nvPr>
        </p:nvSpPr>
        <p:spPr/>
        <p:txBody>
          <a:bodyPr/>
          <a:lstStyle/>
          <a:p>
            <a:pPr>
              <a:defRPr/>
            </a:pPr>
            <a:r>
              <a:rPr lang="fr-FR"/>
              <a:t>Système d’Information</a:t>
            </a:r>
          </a:p>
        </p:txBody>
      </p:sp>
      <p:sp>
        <p:nvSpPr>
          <p:cNvPr id="25" name="Espace réservé du numéro de diapositive 5"/>
          <p:cNvSpPr>
            <a:spLocks noGrp="1"/>
          </p:cNvSpPr>
          <p:nvPr>
            <p:ph type="sldNum" sz="quarter" idx="12"/>
          </p:nvPr>
        </p:nvSpPr>
        <p:spPr/>
        <p:txBody>
          <a:bodyPr/>
          <a:lstStyle/>
          <a:p>
            <a:pPr>
              <a:defRPr/>
            </a:pPr>
            <a:fld id="{804B7281-7C75-4141-95CA-CA4349B4C51D}" type="slidenum">
              <a:rPr lang="fr-FR"/>
              <a:pPr>
                <a:defRPr/>
              </a:pPr>
              <a:t>23</a:t>
            </a:fld>
            <a:endParaRPr lang="fr-FR"/>
          </a:p>
        </p:txBody>
      </p:sp>
      <p:sp>
        <p:nvSpPr>
          <p:cNvPr id="120834" name="Rectangle 2"/>
          <p:cNvSpPr>
            <a:spLocks noGrp="1" noChangeArrowheads="1"/>
          </p:cNvSpPr>
          <p:nvPr>
            <p:ph type="title"/>
          </p:nvPr>
        </p:nvSpPr>
        <p:spPr>
          <a:xfrm>
            <a:off x="1150938" y="152400"/>
            <a:ext cx="7993062"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Règles de validation sémantique (1)</a:t>
            </a:r>
          </a:p>
        </p:txBody>
      </p:sp>
      <p:sp>
        <p:nvSpPr>
          <p:cNvPr id="120835" name="Rectangle 3"/>
          <p:cNvSpPr>
            <a:spLocks noGrp="1" noChangeArrowheads="1"/>
          </p:cNvSpPr>
          <p:nvPr>
            <p:ph type="body" idx="1"/>
          </p:nvPr>
        </p:nvSpPr>
        <p:spPr>
          <a:xfrm>
            <a:off x="838200" y="1676400"/>
            <a:ext cx="7696200" cy="1066800"/>
          </a:xfrm>
        </p:spPr>
        <p:txBody>
          <a:bodyPr/>
          <a:lstStyle/>
          <a:p>
            <a:pPr defTabSz="762000" eaLnBrk="1" hangingPunct="1">
              <a:spcBef>
                <a:spcPct val="0"/>
              </a:spcBef>
              <a:buClr>
                <a:srgbClr val="FF9900"/>
              </a:buClr>
              <a:buSzTx/>
              <a:defRPr/>
            </a:pPr>
            <a:r>
              <a:rPr lang="fr-FR" sz="2400" dirty="0" smtClean="0">
                <a:effectLst>
                  <a:outerShdw blurRad="38100" dist="38100" dir="2700000" algn="tl">
                    <a:srgbClr val="C0C0C0"/>
                  </a:outerShdw>
                </a:effectLst>
              </a:rPr>
              <a:t> </a:t>
            </a:r>
            <a:r>
              <a:rPr lang="fr-FR" sz="2400" u="sng" dirty="0" smtClean="0">
                <a:solidFill>
                  <a:srgbClr val="CC3300"/>
                </a:solidFill>
                <a:effectLst>
                  <a:outerShdw blurRad="38100" dist="38100" dir="2700000" algn="tl">
                    <a:srgbClr val="C0C0C0"/>
                  </a:outerShdw>
                </a:effectLst>
              </a:rPr>
              <a:t>Règle 1 :</a:t>
            </a:r>
            <a:r>
              <a:rPr lang="fr-FR" sz="2400" dirty="0" smtClean="0">
                <a:solidFill>
                  <a:srgbClr val="CC3300"/>
                </a:solidFill>
                <a:effectLst>
                  <a:outerShdw blurRad="38100" dist="38100" dir="2700000" algn="tl">
                    <a:srgbClr val="C0C0C0"/>
                  </a:outerShdw>
                </a:effectLst>
              </a:rPr>
              <a:t> Un attribut n’appartient qu’à une seule entité ou une seule association</a:t>
            </a:r>
          </a:p>
        </p:txBody>
      </p:sp>
      <p:sp>
        <p:nvSpPr>
          <p:cNvPr id="35846"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35847" name="Rectangle 24"/>
          <p:cNvSpPr>
            <a:spLocks noChangeArrowheads="1"/>
          </p:cNvSpPr>
          <p:nvPr/>
        </p:nvSpPr>
        <p:spPr bwMode="auto">
          <a:xfrm>
            <a:off x="2181225" y="2957513"/>
            <a:ext cx="990600" cy="762000"/>
          </a:xfrm>
          <a:prstGeom prst="rect">
            <a:avLst/>
          </a:prstGeom>
          <a:noFill/>
          <a:ln w="9525">
            <a:solidFill>
              <a:srgbClr val="008080"/>
            </a:solidFill>
            <a:miter lim="800000"/>
            <a:headEnd/>
            <a:tailEnd/>
          </a:ln>
        </p:spPr>
        <p:txBody>
          <a:bodyPr wrap="none" anchor="ctr"/>
          <a:lstStyle/>
          <a:p>
            <a:endParaRPr lang="fr-FR"/>
          </a:p>
        </p:txBody>
      </p:sp>
      <p:sp>
        <p:nvSpPr>
          <p:cNvPr id="35848" name="Line 25"/>
          <p:cNvSpPr>
            <a:spLocks noChangeShapeType="1"/>
          </p:cNvSpPr>
          <p:nvPr/>
        </p:nvSpPr>
        <p:spPr bwMode="auto">
          <a:xfrm>
            <a:off x="2181225" y="3186113"/>
            <a:ext cx="990600" cy="1587"/>
          </a:xfrm>
          <a:prstGeom prst="line">
            <a:avLst/>
          </a:prstGeom>
          <a:noFill/>
          <a:ln w="9525">
            <a:solidFill>
              <a:srgbClr val="008080"/>
            </a:solidFill>
            <a:miter lim="800000"/>
            <a:headEnd/>
            <a:tailEnd/>
          </a:ln>
        </p:spPr>
        <p:txBody>
          <a:bodyPr wrap="none"/>
          <a:lstStyle/>
          <a:p>
            <a:endParaRPr lang="fr-FR"/>
          </a:p>
        </p:txBody>
      </p:sp>
      <p:sp>
        <p:nvSpPr>
          <p:cNvPr id="35849" name="Text Box 26"/>
          <p:cNvSpPr txBox="1">
            <a:spLocks noChangeArrowheads="1"/>
          </p:cNvSpPr>
          <p:nvPr/>
        </p:nvSpPr>
        <p:spPr bwMode="auto">
          <a:xfrm>
            <a:off x="2273300" y="3135313"/>
            <a:ext cx="804863" cy="558800"/>
          </a:xfrm>
          <a:prstGeom prst="rect">
            <a:avLst/>
          </a:prstGeom>
          <a:noFill/>
          <a:ln w="9525">
            <a:noFill/>
            <a:miter lim="800000"/>
            <a:headEnd/>
            <a:tailEnd/>
          </a:ln>
        </p:spPr>
        <p:txBody>
          <a:bodyPr wrap="none">
            <a:spAutoFit/>
          </a:bodyPr>
          <a:lstStyle/>
          <a:p>
            <a:pPr>
              <a:lnSpc>
                <a:spcPct val="110000"/>
              </a:lnSpc>
            </a:pPr>
            <a:r>
              <a:rPr lang="fr-FR" sz="1400"/>
              <a:t>Numéro</a:t>
            </a:r>
          </a:p>
          <a:p>
            <a:pPr>
              <a:lnSpc>
                <a:spcPct val="110000"/>
              </a:lnSpc>
            </a:pPr>
            <a:r>
              <a:rPr lang="fr-FR" sz="1400"/>
              <a:t>Adresse</a:t>
            </a:r>
          </a:p>
        </p:txBody>
      </p:sp>
      <p:sp>
        <p:nvSpPr>
          <p:cNvPr id="35850" name="Text Box 27"/>
          <p:cNvSpPr txBox="1">
            <a:spLocks noChangeArrowheads="1"/>
          </p:cNvSpPr>
          <p:nvPr/>
        </p:nvSpPr>
        <p:spPr bwMode="auto">
          <a:xfrm>
            <a:off x="2286000" y="2897188"/>
            <a:ext cx="706438" cy="325437"/>
          </a:xfrm>
          <a:prstGeom prst="rect">
            <a:avLst/>
          </a:prstGeom>
          <a:noFill/>
          <a:ln w="9525">
            <a:noFill/>
            <a:miter lim="800000"/>
            <a:headEnd/>
            <a:tailEnd/>
          </a:ln>
        </p:spPr>
        <p:txBody>
          <a:bodyPr wrap="none">
            <a:spAutoFit/>
          </a:bodyPr>
          <a:lstStyle/>
          <a:p>
            <a:pPr>
              <a:lnSpc>
                <a:spcPct val="110000"/>
              </a:lnSpc>
            </a:pPr>
            <a:r>
              <a:rPr lang="fr-FR" sz="1400" b="1"/>
              <a:t>Client</a:t>
            </a:r>
          </a:p>
        </p:txBody>
      </p:sp>
      <p:sp>
        <p:nvSpPr>
          <p:cNvPr id="35851" name="Rectangle 29"/>
          <p:cNvSpPr>
            <a:spLocks noChangeArrowheads="1"/>
          </p:cNvSpPr>
          <p:nvPr/>
        </p:nvSpPr>
        <p:spPr bwMode="auto">
          <a:xfrm>
            <a:off x="5457825" y="2955925"/>
            <a:ext cx="1371600" cy="762000"/>
          </a:xfrm>
          <a:prstGeom prst="rect">
            <a:avLst/>
          </a:prstGeom>
          <a:noFill/>
          <a:ln w="9525">
            <a:solidFill>
              <a:srgbClr val="008080"/>
            </a:solidFill>
            <a:miter lim="800000"/>
            <a:headEnd/>
            <a:tailEnd/>
          </a:ln>
        </p:spPr>
        <p:txBody>
          <a:bodyPr wrap="none" anchor="ctr"/>
          <a:lstStyle/>
          <a:p>
            <a:endParaRPr lang="fr-FR"/>
          </a:p>
        </p:txBody>
      </p:sp>
      <p:sp>
        <p:nvSpPr>
          <p:cNvPr id="35852" name="Line 30"/>
          <p:cNvSpPr>
            <a:spLocks noChangeShapeType="1"/>
          </p:cNvSpPr>
          <p:nvPr/>
        </p:nvSpPr>
        <p:spPr bwMode="auto">
          <a:xfrm>
            <a:off x="5457825" y="3184525"/>
            <a:ext cx="1371600" cy="1588"/>
          </a:xfrm>
          <a:prstGeom prst="line">
            <a:avLst/>
          </a:prstGeom>
          <a:noFill/>
          <a:ln w="9525">
            <a:solidFill>
              <a:srgbClr val="008080"/>
            </a:solidFill>
            <a:miter lim="800000"/>
            <a:headEnd/>
            <a:tailEnd/>
          </a:ln>
        </p:spPr>
        <p:txBody>
          <a:bodyPr wrap="none"/>
          <a:lstStyle/>
          <a:p>
            <a:endParaRPr lang="fr-FR"/>
          </a:p>
        </p:txBody>
      </p:sp>
      <p:sp>
        <p:nvSpPr>
          <p:cNvPr id="35853" name="Text Box 31"/>
          <p:cNvSpPr txBox="1">
            <a:spLocks noChangeArrowheads="1"/>
          </p:cNvSpPr>
          <p:nvPr/>
        </p:nvSpPr>
        <p:spPr bwMode="auto">
          <a:xfrm>
            <a:off x="5549900" y="3133725"/>
            <a:ext cx="1335088" cy="558800"/>
          </a:xfrm>
          <a:prstGeom prst="rect">
            <a:avLst/>
          </a:prstGeom>
          <a:noFill/>
          <a:ln w="9525">
            <a:noFill/>
            <a:miter lim="800000"/>
            <a:headEnd/>
            <a:tailEnd/>
          </a:ln>
        </p:spPr>
        <p:txBody>
          <a:bodyPr wrap="none">
            <a:spAutoFit/>
          </a:bodyPr>
          <a:lstStyle/>
          <a:p>
            <a:pPr>
              <a:lnSpc>
                <a:spcPct val="110000"/>
              </a:lnSpc>
            </a:pPr>
            <a:r>
              <a:rPr lang="fr-FR" sz="1400"/>
              <a:t>Num_Client</a:t>
            </a:r>
          </a:p>
          <a:p>
            <a:pPr>
              <a:lnSpc>
                <a:spcPct val="110000"/>
              </a:lnSpc>
            </a:pPr>
            <a:r>
              <a:rPr lang="fr-FR" sz="1400"/>
              <a:t>Adresse_Client</a:t>
            </a:r>
          </a:p>
        </p:txBody>
      </p:sp>
      <p:sp>
        <p:nvSpPr>
          <p:cNvPr id="35854" name="Text Box 32"/>
          <p:cNvSpPr txBox="1">
            <a:spLocks noChangeArrowheads="1"/>
          </p:cNvSpPr>
          <p:nvPr/>
        </p:nvSpPr>
        <p:spPr bwMode="auto">
          <a:xfrm>
            <a:off x="5818188" y="2895600"/>
            <a:ext cx="706437" cy="325438"/>
          </a:xfrm>
          <a:prstGeom prst="rect">
            <a:avLst/>
          </a:prstGeom>
          <a:noFill/>
          <a:ln w="9525">
            <a:noFill/>
            <a:miter lim="800000"/>
            <a:headEnd/>
            <a:tailEnd/>
          </a:ln>
        </p:spPr>
        <p:txBody>
          <a:bodyPr wrap="none">
            <a:spAutoFit/>
          </a:bodyPr>
          <a:lstStyle/>
          <a:p>
            <a:pPr>
              <a:lnSpc>
                <a:spcPct val="110000"/>
              </a:lnSpc>
            </a:pPr>
            <a:r>
              <a:rPr lang="fr-FR" sz="1400" b="1"/>
              <a:t>Client</a:t>
            </a:r>
          </a:p>
        </p:txBody>
      </p:sp>
      <p:cxnSp>
        <p:nvCxnSpPr>
          <p:cNvPr id="35855" name="AutoShape 33"/>
          <p:cNvCxnSpPr>
            <a:cxnSpLocks noChangeShapeType="1"/>
            <a:stCxn id="35847" idx="3"/>
            <a:endCxn id="35851" idx="1"/>
          </p:cNvCxnSpPr>
          <p:nvPr/>
        </p:nvCxnSpPr>
        <p:spPr bwMode="auto">
          <a:xfrm flipV="1">
            <a:off x="3171825" y="3336925"/>
            <a:ext cx="2286000" cy="1588"/>
          </a:xfrm>
          <a:prstGeom prst="bentConnector3">
            <a:avLst>
              <a:gd name="adj1" fmla="val 50000"/>
            </a:avLst>
          </a:prstGeom>
          <a:noFill/>
          <a:ln w="9525">
            <a:solidFill>
              <a:schemeClr val="tx1"/>
            </a:solidFill>
            <a:prstDash val="dash"/>
            <a:miter lim="800000"/>
            <a:headEnd/>
            <a:tailEnd type="triangle" w="med" len="med"/>
          </a:ln>
        </p:spPr>
      </p:cxnSp>
      <p:sp>
        <p:nvSpPr>
          <p:cNvPr id="35856" name="Rectangle 34"/>
          <p:cNvSpPr>
            <a:spLocks noChangeArrowheads="1"/>
          </p:cNvSpPr>
          <p:nvPr/>
        </p:nvSpPr>
        <p:spPr bwMode="auto">
          <a:xfrm>
            <a:off x="2028825" y="4633913"/>
            <a:ext cx="1211263" cy="762000"/>
          </a:xfrm>
          <a:prstGeom prst="rect">
            <a:avLst/>
          </a:prstGeom>
          <a:noFill/>
          <a:ln w="9525">
            <a:solidFill>
              <a:srgbClr val="008080"/>
            </a:solidFill>
            <a:miter lim="800000"/>
            <a:headEnd/>
            <a:tailEnd/>
          </a:ln>
        </p:spPr>
        <p:txBody>
          <a:bodyPr wrap="none" anchor="ctr"/>
          <a:lstStyle/>
          <a:p>
            <a:endParaRPr lang="fr-FR"/>
          </a:p>
        </p:txBody>
      </p:sp>
      <p:sp>
        <p:nvSpPr>
          <p:cNvPr id="35857" name="Line 35"/>
          <p:cNvSpPr>
            <a:spLocks noChangeShapeType="1"/>
          </p:cNvSpPr>
          <p:nvPr/>
        </p:nvSpPr>
        <p:spPr bwMode="auto">
          <a:xfrm>
            <a:off x="2028825" y="4862513"/>
            <a:ext cx="1211263" cy="1587"/>
          </a:xfrm>
          <a:prstGeom prst="line">
            <a:avLst/>
          </a:prstGeom>
          <a:noFill/>
          <a:ln w="9525">
            <a:solidFill>
              <a:srgbClr val="008080"/>
            </a:solidFill>
            <a:miter lim="800000"/>
            <a:headEnd/>
            <a:tailEnd/>
          </a:ln>
        </p:spPr>
        <p:txBody>
          <a:bodyPr wrap="none"/>
          <a:lstStyle/>
          <a:p>
            <a:endParaRPr lang="fr-FR"/>
          </a:p>
        </p:txBody>
      </p:sp>
      <p:sp>
        <p:nvSpPr>
          <p:cNvPr id="35858" name="Text Box 36"/>
          <p:cNvSpPr txBox="1">
            <a:spLocks noChangeArrowheads="1"/>
          </p:cNvSpPr>
          <p:nvPr/>
        </p:nvSpPr>
        <p:spPr bwMode="auto">
          <a:xfrm>
            <a:off x="2028825" y="4811713"/>
            <a:ext cx="804863" cy="558800"/>
          </a:xfrm>
          <a:prstGeom prst="rect">
            <a:avLst/>
          </a:prstGeom>
          <a:noFill/>
          <a:ln w="9525">
            <a:noFill/>
            <a:miter lim="800000"/>
            <a:headEnd/>
            <a:tailEnd/>
          </a:ln>
        </p:spPr>
        <p:txBody>
          <a:bodyPr wrap="none">
            <a:spAutoFit/>
          </a:bodyPr>
          <a:lstStyle/>
          <a:p>
            <a:pPr>
              <a:lnSpc>
                <a:spcPct val="110000"/>
              </a:lnSpc>
            </a:pPr>
            <a:r>
              <a:rPr lang="fr-FR" sz="1400"/>
              <a:t>Numéro</a:t>
            </a:r>
          </a:p>
          <a:p>
            <a:pPr>
              <a:lnSpc>
                <a:spcPct val="110000"/>
              </a:lnSpc>
            </a:pPr>
            <a:r>
              <a:rPr lang="fr-FR" sz="1400"/>
              <a:t>Adresse</a:t>
            </a:r>
          </a:p>
        </p:txBody>
      </p:sp>
      <p:sp>
        <p:nvSpPr>
          <p:cNvPr id="35859" name="Text Box 37"/>
          <p:cNvSpPr txBox="1">
            <a:spLocks noChangeArrowheads="1"/>
          </p:cNvSpPr>
          <p:nvPr/>
        </p:nvSpPr>
        <p:spPr bwMode="auto">
          <a:xfrm>
            <a:off x="2062163" y="4573588"/>
            <a:ext cx="1204912" cy="325437"/>
          </a:xfrm>
          <a:prstGeom prst="rect">
            <a:avLst/>
          </a:prstGeom>
          <a:noFill/>
          <a:ln w="9525">
            <a:noFill/>
            <a:miter lim="800000"/>
            <a:headEnd/>
            <a:tailEnd/>
          </a:ln>
        </p:spPr>
        <p:txBody>
          <a:bodyPr wrap="none">
            <a:spAutoFit/>
          </a:bodyPr>
          <a:lstStyle/>
          <a:p>
            <a:pPr>
              <a:lnSpc>
                <a:spcPct val="110000"/>
              </a:lnSpc>
            </a:pPr>
            <a:r>
              <a:rPr lang="fr-FR" sz="1400" b="1"/>
              <a:t>fournisseur</a:t>
            </a:r>
          </a:p>
        </p:txBody>
      </p:sp>
      <p:sp>
        <p:nvSpPr>
          <p:cNvPr id="35860" name="Rectangle 38"/>
          <p:cNvSpPr>
            <a:spLocks noChangeArrowheads="1"/>
          </p:cNvSpPr>
          <p:nvPr/>
        </p:nvSpPr>
        <p:spPr bwMode="auto">
          <a:xfrm>
            <a:off x="5526088" y="4632325"/>
            <a:ext cx="1531937" cy="762000"/>
          </a:xfrm>
          <a:prstGeom prst="rect">
            <a:avLst/>
          </a:prstGeom>
          <a:noFill/>
          <a:ln w="9525">
            <a:solidFill>
              <a:srgbClr val="008080"/>
            </a:solidFill>
            <a:miter lim="800000"/>
            <a:headEnd/>
            <a:tailEnd/>
          </a:ln>
        </p:spPr>
        <p:txBody>
          <a:bodyPr wrap="none" anchor="ctr"/>
          <a:lstStyle/>
          <a:p>
            <a:endParaRPr lang="fr-FR"/>
          </a:p>
        </p:txBody>
      </p:sp>
      <p:sp>
        <p:nvSpPr>
          <p:cNvPr id="35861" name="Line 39"/>
          <p:cNvSpPr>
            <a:spLocks noChangeShapeType="1"/>
          </p:cNvSpPr>
          <p:nvPr/>
        </p:nvSpPr>
        <p:spPr bwMode="auto">
          <a:xfrm>
            <a:off x="5526088" y="4860925"/>
            <a:ext cx="1531937" cy="1588"/>
          </a:xfrm>
          <a:prstGeom prst="line">
            <a:avLst/>
          </a:prstGeom>
          <a:noFill/>
          <a:ln w="9525">
            <a:solidFill>
              <a:srgbClr val="008080"/>
            </a:solidFill>
            <a:miter lim="800000"/>
            <a:headEnd/>
            <a:tailEnd/>
          </a:ln>
        </p:spPr>
        <p:txBody>
          <a:bodyPr wrap="none"/>
          <a:lstStyle/>
          <a:p>
            <a:endParaRPr lang="fr-FR"/>
          </a:p>
        </p:txBody>
      </p:sp>
      <p:sp>
        <p:nvSpPr>
          <p:cNvPr id="35862" name="Text Box 40"/>
          <p:cNvSpPr txBox="1">
            <a:spLocks noChangeArrowheads="1"/>
          </p:cNvSpPr>
          <p:nvPr/>
        </p:nvSpPr>
        <p:spPr bwMode="auto">
          <a:xfrm>
            <a:off x="5618163" y="4810125"/>
            <a:ext cx="1544637" cy="558800"/>
          </a:xfrm>
          <a:prstGeom prst="rect">
            <a:avLst/>
          </a:prstGeom>
          <a:noFill/>
          <a:ln w="9525">
            <a:noFill/>
            <a:miter lim="800000"/>
            <a:headEnd/>
            <a:tailEnd/>
          </a:ln>
        </p:spPr>
        <p:txBody>
          <a:bodyPr wrap="none">
            <a:spAutoFit/>
          </a:bodyPr>
          <a:lstStyle/>
          <a:p>
            <a:pPr>
              <a:lnSpc>
                <a:spcPct val="110000"/>
              </a:lnSpc>
            </a:pPr>
            <a:r>
              <a:rPr lang="fr-FR" sz="1400"/>
              <a:t>Num_Fourniss</a:t>
            </a:r>
          </a:p>
          <a:p>
            <a:pPr>
              <a:lnSpc>
                <a:spcPct val="110000"/>
              </a:lnSpc>
            </a:pPr>
            <a:r>
              <a:rPr lang="fr-FR" sz="1400"/>
              <a:t>Adresse_Fourniss</a:t>
            </a:r>
          </a:p>
        </p:txBody>
      </p:sp>
      <p:sp>
        <p:nvSpPr>
          <p:cNvPr id="35863" name="Text Box 41"/>
          <p:cNvSpPr txBox="1">
            <a:spLocks noChangeArrowheads="1"/>
          </p:cNvSpPr>
          <p:nvPr/>
        </p:nvSpPr>
        <p:spPr bwMode="auto">
          <a:xfrm>
            <a:off x="5741988" y="4572000"/>
            <a:ext cx="1239837" cy="325438"/>
          </a:xfrm>
          <a:prstGeom prst="rect">
            <a:avLst/>
          </a:prstGeom>
          <a:noFill/>
          <a:ln w="9525">
            <a:noFill/>
            <a:miter lim="800000"/>
            <a:headEnd/>
            <a:tailEnd/>
          </a:ln>
        </p:spPr>
        <p:txBody>
          <a:bodyPr wrap="none">
            <a:spAutoFit/>
          </a:bodyPr>
          <a:lstStyle/>
          <a:p>
            <a:pPr>
              <a:lnSpc>
                <a:spcPct val="110000"/>
              </a:lnSpc>
            </a:pPr>
            <a:r>
              <a:rPr lang="fr-FR" sz="1400" b="1"/>
              <a:t>Fournisseur</a:t>
            </a:r>
          </a:p>
        </p:txBody>
      </p:sp>
      <p:cxnSp>
        <p:nvCxnSpPr>
          <p:cNvPr id="35864" name="AutoShape 42"/>
          <p:cNvCxnSpPr>
            <a:cxnSpLocks noChangeShapeType="1"/>
            <a:stCxn id="35856" idx="3"/>
            <a:endCxn id="35860" idx="1"/>
          </p:cNvCxnSpPr>
          <p:nvPr/>
        </p:nvCxnSpPr>
        <p:spPr bwMode="auto">
          <a:xfrm flipV="1">
            <a:off x="3240088" y="5013325"/>
            <a:ext cx="2286000" cy="1588"/>
          </a:xfrm>
          <a:prstGeom prst="bentConnector3">
            <a:avLst>
              <a:gd name="adj1" fmla="val 50000"/>
            </a:avLst>
          </a:prstGeom>
          <a:noFill/>
          <a:ln w="9525">
            <a:solidFill>
              <a:schemeClr val="tx1"/>
            </a:solidFill>
            <a:prstDash val="dash"/>
            <a:miter lim="800000"/>
            <a:headEn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8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8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5855"/>
                                        </p:tgtEl>
                                        <p:attrNameLst>
                                          <p:attrName>style.visibility</p:attrName>
                                        </p:attrNameLst>
                                      </p:cBhvr>
                                      <p:to>
                                        <p:strVal val="visible"/>
                                      </p:to>
                                    </p:set>
                                    <p:animEffect transition="in" filter="wipe(left)">
                                      <p:cBhvr>
                                        <p:cTn id="25" dur="1000"/>
                                        <p:tgtEl>
                                          <p:spTgt spid="35855"/>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35851"/>
                                        </p:tgtEl>
                                        <p:attrNameLst>
                                          <p:attrName>style.visibility</p:attrName>
                                        </p:attrNameLst>
                                      </p:cBhvr>
                                      <p:to>
                                        <p:strVal val="visible"/>
                                      </p:to>
                                    </p:set>
                                    <p:animEffect transition="in" filter="wipe(left)">
                                      <p:cBhvr>
                                        <p:cTn id="29" dur="1000"/>
                                        <p:tgtEl>
                                          <p:spTgt spid="3585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5852"/>
                                        </p:tgtEl>
                                        <p:attrNameLst>
                                          <p:attrName>style.visibility</p:attrName>
                                        </p:attrNameLst>
                                      </p:cBhvr>
                                      <p:to>
                                        <p:strVal val="visible"/>
                                      </p:to>
                                    </p:set>
                                    <p:animEffect transition="in" filter="wipe(left)">
                                      <p:cBhvr>
                                        <p:cTn id="32" dur="1000"/>
                                        <p:tgtEl>
                                          <p:spTgt spid="3585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5853"/>
                                        </p:tgtEl>
                                        <p:attrNameLst>
                                          <p:attrName>style.visibility</p:attrName>
                                        </p:attrNameLst>
                                      </p:cBhvr>
                                      <p:to>
                                        <p:strVal val="visible"/>
                                      </p:to>
                                    </p:set>
                                    <p:animEffect transition="in" filter="wipe(left)">
                                      <p:cBhvr>
                                        <p:cTn id="35" dur="1000"/>
                                        <p:tgtEl>
                                          <p:spTgt spid="3585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5854"/>
                                        </p:tgtEl>
                                        <p:attrNameLst>
                                          <p:attrName>style.visibility</p:attrName>
                                        </p:attrNameLst>
                                      </p:cBhvr>
                                      <p:to>
                                        <p:strVal val="visible"/>
                                      </p:to>
                                    </p:set>
                                    <p:animEffect transition="in" filter="wipe(left)">
                                      <p:cBhvr>
                                        <p:cTn id="38" dur="1000"/>
                                        <p:tgtEl>
                                          <p:spTgt spid="3585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5864"/>
                                        </p:tgtEl>
                                        <p:attrNameLst>
                                          <p:attrName>style.visibility</p:attrName>
                                        </p:attrNameLst>
                                      </p:cBhvr>
                                      <p:to>
                                        <p:strVal val="visible"/>
                                      </p:to>
                                    </p:set>
                                    <p:animEffect transition="in" filter="wipe(left)">
                                      <p:cBhvr>
                                        <p:cTn id="43" dur="1000"/>
                                        <p:tgtEl>
                                          <p:spTgt spid="35864"/>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35860"/>
                                        </p:tgtEl>
                                        <p:attrNameLst>
                                          <p:attrName>style.visibility</p:attrName>
                                        </p:attrNameLst>
                                      </p:cBhvr>
                                      <p:to>
                                        <p:strVal val="visible"/>
                                      </p:to>
                                    </p:set>
                                    <p:animEffect transition="in" filter="wipe(left)">
                                      <p:cBhvr>
                                        <p:cTn id="47" dur="1000"/>
                                        <p:tgtEl>
                                          <p:spTgt spid="35860"/>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5861"/>
                                        </p:tgtEl>
                                        <p:attrNameLst>
                                          <p:attrName>style.visibility</p:attrName>
                                        </p:attrNameLst>
                                      </p:cBhvr>
                                      <p:to>
                                        <p:strVal val="visible"/>
                                      </p:to>
                                    </p:set>
                                    <p:animEffect transition="in" filter="wipe(left)">
                                      <p:cBhvr>
                                        <p:cTn id="50" dur="1000"/>
                                        <p:tgtEl>
                                          <p:spTgt spid="3586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5862"/>
                                        </p:tgtEl>
                                        <p:attrNameLst>
                                          <p:attrName>style.visibility</p:attrName>
                                        </p:attrNameLst>
                                      </p:cBhvr>
                                      <p:to>
                                        <p:strVal val="visible"/>
                                      </p:to>
                                    </p:set>
                                    <p:animEffect transition="in" filter="wipe(left)">
                                      <p:cBhvr>
                                        <p:cTn id="53" dur="1000"/>
                                        <p:tgtEl>
                                          <p:spTgt spid="3586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5863"/>
                                        </p:tgtEl>
                                        <p:attrNameLst>
                                          <p:attrName>style.visibility</p:attrName>
                                        </p:attrNameLst>
                                      </p:cBhvr>
                                      <p:to>
                                        <p:strVal val="visible"/>
                                      </p:to>
                                    </p:set>
                                    <p:animEffect transition="in" filter="wipe(left)">
                                      <p:cBhvr>
                                        <p:cTn id="56" dur="1000"/>
                                        <p:tgtEl>
                                          <p:spTgt spid="35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animBg="1"/>
      <p:bldP spid="35848" grpId="0" animBg="1"/>
      <p:bldP spid="35849" grpId="0"/>
      <p:bldP spid="35850" grpId="0"/>
      <p:bldP spid="35851" grpId="0" animBg="1"/>
      <p:bldP spid="35852" grpId="0" animBg="1"/>
      <p:bldP spid="35853" grpId="0"/>
      <p:bldP spid="35854" grpId="0"/>
      <p:bldP spid="35856" grpId="0" animBg="1"/>
      <p:bldP spid="35857" grpId="0" animBg="1"/>
      <p:bldP spid="35858" grpId="0"/>
      <p:bldP spid="35859" grpId="0"/>
      <p:bldP spid="35860" grpId="0" animBg="1"/>
      <p:bldP spid="35861" grpId="0" animBg="1"/>
      <p:bldP spid="35862" grpId="0"/>
      <p:bldP spid="35863"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E9B29464-33C2-4CA1-B583-652B51B1D7C6}" type="slidenum">
              <a:rPr lang="fr-FR"/>
              <a:pPr>
                <a:defRPr/>
              </a:pPr>
              <a:t>24</a:t>
            </a:fld>
            <a:endParaRPr lang="fr-FR"/>
          </a:p>
        </p:txBody>
      </p:sp>
      <p:sp>
        <p:nvSpPr>
          <p:cNvPr id="122882" name="Rectangle 2"/>
          <p:cNvSpPr>
            <a:spLocks noGrp="1" noChangeArrowheads="1"/>
          </p:cNvSpPr>
          <p:nvPr>
            <p:ph type="title"/>
          </p:nvPr>
        </p:nvSpPr>
        <p:spPr>
          <a:xfrm>
            <a:off x="1150938" y="152400"/>
            <a:ext cx="7993062"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Règles de validation sémantique (2)</a:t>
            </a:r>
            <a:endParaRPr lang="fr-FR" sz="2800" dirty="0" smtClean="0">
              <a:effectLst>
                <a:outerShdw blurRad="38100" dist="38100" dir="2700000" algn="tl">
                  <a:srgbClr val="C0C0C0"/>
                </a:outerShdw>
              </a:effectLst>
              <a:latin typeface="Verdana" pitchFamily="34" charset="0"/>
            </a:endParaRPr>
          </a:p>
        </p:txBody>
      </p:sp>
      <p:sp>
        <p:nvSpPr>
          <p:cNvPr id="122883" name="Rectangle 3"/>
          <p:cNvSpPr>
            <a:spLocks noGrp="1" noChangeArrowheads="1"/>
          </p:cNvSpPr>
          <p:nvPr>
            <p:ph type="body" idx="1"/>
          </p:nvPr>
        </p:nvSpPr>
        <p:spPr>
          <a:xfrm>
            <a:off x="838200" y="1676400"/>
            <a:ext cx="7696200" cy="4038600"/>
          </a:xfrm>
        </p:spPr>
        <p:txBody>
          <a:bodyPr/>
          <a:lstStyle/>
          <a:p>
            <a:pPr defTabSz="762000" eaLnBrk="1" hangingPunct="1">
              <a:spcBef>
                <a:spcPct val="0"/>
              </a:spcBef>
              <a:buClr>
                <a:srgbClr val="FF9900"/>
              </a:buClr>
              <a:buSzTx/>
              <a:defRPr/>
            </a:pPr>
            <a:r>
              <a:rPr lang="fr-FR" sz="2400" dirty="0" smtClean="0">
                <a:effectLst>
                  <a:outerShdw blurRad="38100" dist="38100" dir="2700000" algn="tl">
                    <a:srgbClr val="C0C0C0"/>
                  </a:outerShdw>
                </a:effectLst>
              </a:rPr>
              <a:t> </a:t>
            </a:r>
            <a:r>
              <a:rPr lang="fr-FR" sz="2400" u="sng" dirty="0" smtClean="0">
                <a:solidFill>
                  <a:srgbClr val="CC3300"/>
                </a:solidFill>
                <a:effectLst>
                  <a:outerShdw blurRad="38100" dist="38100" dir="2700000" algn="tl">
                    <a:srgbClr val="C0C0C0"/>
                  </a:outerShdw>
                </a:effectLst>
              </a:rPr>
              <a:t>Règle 2 :</a:t>
            </a:r>
            <a:r>
              <a:rPr lang="fr-FR" sz="2400" dirty="0" smtClean="0">
                <a:solidFill>
                  <a:srgbClr val="CC3300"/>
                </a:solidFill>
                <a:effectLst>
                  <a:outerShdw blurRad="38100" dist="38100" dir="2700000" algn="tl">
                    <a:srgbClr val="C0C0C0"/>
                  </a:outerShdw>
                </a:effectLst>
              </a:rPr>
              <a:t> Construction du dictionnaire des données</a:t>
            </a:r>
          </a:p>
          <a:p>
            <a:pPr defTabSz="762000" eaLnBrk="1" hangingPunct="1">
              <a:spcBef>
                <a:spcPct val="0"/>
              </a:spcBef>
              <a:buClr>
                <a:srgbClr val="FF9900"/>
              </a:buClr>
              <a:buSzTx/>
              <a:defRPr/>
            </a:pPr>
            <a:r>
              <a:rPr lang="fr-FR" sz="2400" dirty="0" smtClean="0">
                <a:effectLst>
                  <a:outerShdw blurRad="38100" dist="38100" dir="2700000" algn="tl">
                    <a:srgbClr val="C0C0C0"/>
                  </a:outerShdw>
                </a:effectLst>
              </a:rPr>
              <a:t>Lister les attributs par objet et par relation</a:t>
            </a:r>
          </a:p>
          <a:p>
            <a:pPr defTabSz="762000" eaLnBrk="1" hangingPunct="1">
              <a:spcBef>
                <a:spcPct val="0"/>
              </a:spcBef>
              <a:buClr>
                <a:srgbClr val="FF9900"/>
              </a:buClr>
              <a:buSzTx/>
              <a:defRPr/>
            </a:pPr>
            <a:r>
              <a:rPr lang="fr-FR" sz="2400" dirty="0" smtClean="0">
                <a:effectLst>
                  <a:outerShdw blurRad="38100" dist="38100" dir="2700000" algn="tl">
                    <a:srgbClr val="C0C0C0"/>
                  </a:outerShdw>
                </a:effectLst>
              </a:rPr>
              <a:t>Faire la chasse :</a:t>
            </a:r>
          </a:p>
          <a:p>
            <a:pPr lvl="1" defTabSz="762000" eaLnBrk="1" hangingPunct="1">
              <a:spcBef>
                <a:spcPct val="0"/>
              </a:spcBef>
              <a:buClr>
                <a:schemeClr val="tx2"/>
              </a:buClr>
              <a:buSzTx/>
              <a:buFont typeface="Symbol" pitchFamily="18" charset="2"/>
              <a:buChar char="Ø"/>
              <a:defRPr/>
            </a:pPr>
            <a:r>
              <a:rPr lang="fr-FR" sz="2000" dirty="0" smtClean="0">
                <a:effectLst>
                  <a:outerShdw blurRad="38100" dist="38100" dir="2700000" algn="tl">
                    <a:srgbClr val="C0C0C0"/>
                  </a:outerShdw>
                </a:effectLst>
              </a:rPr>
              <a:t>Aux synonymes (ex : Code Client et Numéro Client)</a:t>
            </a:r>
          </a:p>
          <a:p>
            <a:pPr lvl="1" defTabSz="762000" eaLnBrk="1" hangingPunct="1">
              <a:spcBef>
                <a:spcPct val="0"/>
              </a:spcBef>
              <a:buClr>
                <a:schemeClr val="tx2"/>
              </a:buClr>
              <a:buSzTx/>
              <a:buFont typeface="Symbol" pitchFamily="18" charset="2"/>
              <a:buChar char="Ø"/>
              <a:defRPr/>
            </a:pPr>
            <a:r>
              <a:rPr lang="fr-FR" sz="2000" dirty="0" smtClean="0">
                <a:effectLst>
                  <a:outerShdw blurRad="38100" dist="38100" dir="2700000" algn="tl">
                    <a:srgbClr val="C0C0C0"/>
                  </a:outerShdw>
                </a:effectLst>
              </a:rPr>
              <a:t>Aux </a:t>
            </a:r>
            <a:r>
              <a:rPr lang="fr-FR" sz="2000" dirty="0" err="1" smtClean="0">
                <a:effectLst>
                  <a:outerShdw blurRad="38100" dist="38100" dir="2700000" algn="tl">
                    <a:srgbClr val="C0C0C0"/>
                  </a:outerShdw>
                </a:effectLst>
              </a:rPr>
              <a:t>polysémes</a:t>
            </a:r>
            <a:r>
              <a:rPr lang="fr-FR" sz="2000" dirty="0" smtClean="0">
                <a:effectLst>
                  <a:outerShdw blurRad="38100" dist="38100" dir="2700000" algn="tl">
                    <a:srgbClr val="C0C0C0"/>
                  </a:outerShdw>
                </a:effectLst>
              </a:rPr>
              <a:t> (ex : Date de Commande et Date de Livraison)</a:t>
            </a:r>
          </a:p>
          <a:p>
            <a:pPr defTabSz="762000" eaLnBrk="1" hangingPunct="1">
              <a:spcBef>
                <a:spcPct val="0"/>
              </a:spcBef>
              <a:buClr>
                <a:srgbClr val="FF9900"/>
              </a:buClr>
              <a:buSzTx/>
              <a:defRPr/>
            </a:pPr>
            <a:r>
              <a:rPr lang="fr-FR" sz="2400" dirty="0" smtClean="0">
                <a:effectLst>
                  <a:outerShdw blurRad="38100" dist="38100" dir="2700000" algn="tl">
                    <a:srgbClr val="C0C0C0"/>
                  </a:outerShdw>
                </a:effectLst>
              </a:rPr>
              <a:t>Documenter et commenter les différentes données :</a:t>
            </a:r>
          </a:p>
          <a:p>
            <a:pPr lvl="1" defTabSz="762000" eaLnBrk="1" hangingPunct="1">
              <a:spcBef>
                <a:spcPct val="0"/>
              </a:spcBef>
              <a:buClr>
                <a:schemeClr val="tx2"/>
              </a:buClr>
              <a:buSzTx/>
              <a:buFont typeface="Symbol" pitchFamily="18" charset="2"/>
              <a:buChar char="Ø"/>
              <a:defRPr/>
            </a:pPr>
            <a:r>
              <a:rPr lang="fr-FR" sz="2000" dirty="0" smtClean="0">
                <a:effectLst>
                  <a:outerShdw blurRad="38100" dist="38100" dir="2700000" algn="tl">
                    <a:srgbClr val="C0C0C0"/>
                  </a:outerShdw>
                </a:effectLst>
              </a:rPr>
              <a:t>Signification</a:t>
            </a:r>
          </a:p>
          <a:p>
            <a:pPr lvl="1" defTabSz="762000" eaLnBrk="1" hangingPunct="1">
              <a:spcBef>
                <a:spcPct val="0"/>
              </a:spcBef>
              <a:buClr>
                <a:schemeClr val="tx2"/>
              </a:buClr>
              <a:buSzTx/>
              <a:buFont typeface="Symbol" pitchFamily="18" charset="2"/>
              <a:buChar char="Ø"/>
              <a:defRPr/>
            </a:pPr>
            <a:r>
              <a:rPr lang="fr-FR" sz="2000" dirty="0" smtClean="0">
                <a:effectLst>
                  <a:outerShdw blurRad="38100" dist="38100" dir="2700000" algn="tl">
                    <a:srgbClr val="C0C0C0"/>
                  </a:outerShdw>
                </a:effectLst>
              </a:rPr>
              <a:t>Mode de </a:t>
            </a:r>
            <a:r>
              <a:rPr lang="fr-FR" sz="2000" dirty="0" err="1" smtClean="0">
                <a:effectLst>
                  <a:outerShdw blurRad="38100" dist="38100" dir="2700000" algn="tl">
                    <a:srgbClr val="C0C0C0"/>
                  </a:outerShdw>
                </a:effectLst>
              </a:rPr>
              <a:t>coding</a:t>
            </a:r>
            <a:endParaRPr lang="fr-FR" sz="2000" dirty="0" smtClean="0">
              <a:effectLst>
                <a:outerShdw blurRad="38100" dist="38100" dir="2700000" algn="tl">
                  <a:srgbClr val="C0C0C0"/>
                </a:outerShdw>
              </a:effectLst>
            </a:endParaRPr>
          </a:p>
        </p:txBody>
      </p:sp>
      <p:sp>
        <p:nvSpPr>
          <p:cNvPr id="36870"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Espace réservé du pied de page 4"/>
          <p:cNvSpPr>
            <a:spLocks noGrp="1"/>
          </p:cNvSpPr>
          <p:nvPr>
            <p:ph type="ftr" sz="quarter" idx="11"/>
          </p:nvPr>
        </p:nvSpPr>
        <p:spPr/>
        <p:txBody>
          <a:bodyPr/>
          <a:lstStyle/>
          <a:p>
            <a:pPr>
              <a:defRPr/>
            </a:pPr>
            <a:r>
              <a:rPr lang="fr-FR"/>
              <a:t>Système d’Information</a:t>
            </a:r>
          </a:p>
        </p:txBody>
      </p:sp>
      <p:sp>
        <p:nvSpPr>
          <p:cNvPr id="33" name="Espace réservé du numéro de diapositive 5"/>
          <p:cNvSpPr>
            <a:spLocks noGrp="1"/>
          </p:cNvSpPr>
          <p:nvPr>
            <p:ph type="sldNum" sz="quarter" idx="12"/>
          </p:nvPr>
        </p:nvSpPr>
        <p:spPr/>
        <p:txBody>
          <a:bodyPr/>
          <a:lstStyle/>
          <a:p>
            <a:pPr>
              <a:defRPr/>
            </a:pPr>
            <a:fld id="{C6357A9B-2161-4944-8250-85B67CA4D62C}" type="slidenum">
              <a:rPr lang="fr-FR"/>
              <a:pPr>
                <a:defRPr/>
              </a:pPr>
              <a:t>25</a:t>
            </a:fld>
            <a:endParaRPr lang="fr-FR"/>
          </a:p>
        </p:txBody>
      </p:sp>
      <p:sp>
        <p:nvSpPr>
          <p:cNvPr id="260098" name="Rectangle 2"/>
          <p:cNvSpPr>
            <a:spLocks noGrp="1" noChangeArrowheads="1"/>
          </p:cNvSpPr>
          <p:nvPr>
            <p:ph type="title"/>
          </p:nvPr>
        </p:nvSpPr>
        <p:spPr>
          <a:xfrm>
            <a:off x="1150938" y="152400"/>
            <a:ext cx="7993062"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Règles de validation sémantique (3)</a:t>
            </a:r>
          </a:p>
        </p:txBody>
      </p:sp>
      <p:sp>
        <p:nvSpPr>
          <p:cNvPr id="260099" name="Rectangle 3"/>
          <p:cNvSpPr>
            <a:spLocks noGrp="1" noChangeArrowheads="1"/>
          </p:cNvSpPr>
          <p:nvPr>
            <p:ph type="body" idx="1"/>
          </p:nvPr>
        </p:nvSpPr>
        <p:spPr>
          <a:xfrm>
            <a:off x="838200" y="1676400"/>
            <a:ext cx="7696200" cy="1143000"/>
          </a:xfrm>
        </p:spPr>
        <p:txBody>
          <a:bodyPr/>
          <a:lstStyle/>
          <a:p>
            <a:pPr defTabSz="762000" eaLnBrk="1" hangingPunct="1">
              <a:lnSpc>
                <a:spcPct val="90000"/>
              </a:lnSpc>
              <a:spcBef>
                <a:spcPct val="0"/>
              </a:spcBef>
              <a:buClr>
                <a:srgbClr val="FF9900"/>
              </a:buClr>
              <a:buSzTx/>
              <a:defRPr/>
            </a:pPr>
            <a:r>
              <a:rPr lang="fr-FR" sz="2400" u="sng" dirty="0" smtClean="0">
                <a:solidFill>
                  <a:srgbClr val="CC3300"/>
                </a:solidFill>
                <a:effectLst>
                  <a:outerShdw blurRad="38100" dist="38100" dir="2700000" algn="tl">
                    <a:srgbClr val="C0C0C0"/>
                  </a:outerShdw>
                </a:effectLst>
              </a:rPr>
              <a:t>Règle 3 :</a:t>
            </a:r>
            <a:r>
              <a:rPr lang="fr-FR" sz="2400" dirty="0" smtClean="0">
                <a:solidFill>
                  <a:srgbClr val="CC3300"/>
                </a:solidFill>
                <a:effectLst>
                  <a:outerShdw blurRad="38100" dist="38100" dir="2700000" algn="tl">
                    <a:srgbClr val="C0C0C0"/>
                  </a:outerShdw>
                </a:effectLst>
              </a:rPr>
              <a:t> Sur une entité ou une association, il ne peut y avoir qu’une valeur prise par tout attribut</a:t>
            </a:r>
          </a:p>
        </p:txBody>
      </p:sp>
      <p:sp>
        <p:nvSpPr>
          <p:cNvPr id="37894"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260105" name="Rectangle 9"/>
          <p:cNvSpPr>
            <a:spLocks noChangeArrowheads="1"/>
          </p:cNvSpPr>
          <p:nvPr/>
        </p:nvSpPr>
        <p:spPr bwMode="auto">
          <a:xfrm>
            <a:off x="990600" y="3413125"/>
            <a:ext cx="1531938" cy="1158875"/>
          </a:xfrm>
          <a:prstGeom prst="rect">
            <a:avLst/>
          </a:prstGeom>
          <a:noFill/>
          <a:ln w="9525">
            <a:solidFill>
              <a:srgbClr val="008080"/>
            </a:solidFill>
            <a:miter lim="800000"/>
            <a:headEnd/>
            <a:tailEnd/>
          </a:ln>
        </p:spPr>
        <p:txBody>
          <a:bodyPr wrap="none" anchor="ctr"/>
          <a:lstStyle/>
          <a:p>
            <a:endParaRPr lang="fr-FR"/>
          </a:p>
        </p:txBody>
      </p:sp>
      <p:sp>
        <p:nvSpPr>
          <p:cNvPr id="260106" name="Line 10"/>
          <p:cNvSpPr>
            <a:spLocks noChangeShapeType="1"/>
          </p:cNvSpPr>
          <p:nvPr/>
        </p:nvSpPr>
        <p:spPr bwMode="auto">
          <a:xfrm>
            <a:off x="990600" y="3641725"/>
            <a:ext cx="1531938" cy="1588"/>
          </a:xfrm>
          <a:prstGeom prst="line">
            <a:avLst/>
          </a:prstGeom>
          <a:noFill/>
          <a:ln w="9525">
            <a:solidFill>
              <a:srgbClr val="008080"/>
            </a:solidFill>
            <a:miter lim="800000"/>
            <a:headEnd/>
            <a:tailEnd/>
          </a:ln>
        </p:spPr>
        <p:txBody>
          <a:bodyPr wrap="none"/>
          <a:lstStyle/>
          <a:p>
            <a:endParaRPr lang="fr-FR"/>
          </a:p>
        </p:txBody>
      </p:sp>
      <p:sp>
        <p:nvSpPr>
          <p:cNvPr id="260107" name="Text Box 11"/>
          <p:cNvSpPr txBox="1">
            <a:spLocks noChangeArrowheads="1"/>
          </p:cNvSpPr>
          <p:nvPr/>
        </p:nvSpPr>
        <p:spPr bwMode="auto">
          <a:xfrm>
            <a:off x="1082675" y="3590925"/>
            <a:ext cx="1346200" cy="1025525"/>
          </a:xfrm>
          <a:prstGeom prst="rect">
            <a:avLst/>
          </a:prstGeom>
          <a:noFill/>
          <a:ln w="9525">
            <a:noFill/>
            <a:miter lim="800000"/>
            <a:headEnd/>
            <a:tailEnd/>
          </a:ln>
        </p:spPr>
        <p:txBody>
          <a:bodyPr wrap="none">
            <a:spAutoFit/>
          </a:bodyPr>
          <a:lstStyle/>
          <a:p>
            <a:pPr>
              <a:lnSpc>
                <a:spcPct val="110000"/>
              </a:lnSpc>
            </a:pPr>
            <a:r>
              <a:rPr lang="fr-FR" sz="1400"/>
              <a:t>Nom</a:t>
            </a:r>
          </a:p>
          <a:p>
            <a:pPr>
              <a:lnSpc>
                <a:spcPct val="110000"/>
              </a:lnSpc>
            </a:pPr>
            <a:r>
              <a:rPr lang="fr-FR" sz="1400"/>
              <a:t>Prénom</a:t>
            </a:r>
          </a:p>
          <a:p>
            <a:pPr>
              <a:lnSpc>
                <a:spcPct val="110000"/>
              </a:lnSpc>
            </a:pPr>
            <a:r>
              <a:rPr lang="fr-FR" sz="1400"/>
              <a:t>Nom Enfant</a:t>
            </a:r>
          </a:p>
          <a:p>
            <a:pPr>
              <a:lnSpc>
                <a:spcPct val="110000"/>
              </a:lnSpc>
            </a:pPr>
            <a:r>
              <a:rPr lang="fr-FR" sz="1400"/>
              <a:t>Prénom Enfant</a:t>
            </a:r>
          </a:p>
        </p:txBody>
      </p:sp>
      <p:sp>
        <p:nvSpPr>
          <p:cNvPr id="260108" name="Text Box 12"/>
          <p:cNvSpPr txBox="1">
            <a:spLocks noChangeArrowheads="1"/>
          </p:cNvSpPr>
          <p:nvPr/>
        </p:nvSpPr>
        <p:spPr bwMode="auto">
          <a:xfrm>
            <a:off x="1206500" y="3352800"/>
            <a:ext cx="1022350" cy="325438"/>
          </a:xfrm>
          <a:prstGeom prst="rect">
            <a:avLst/>
          </a:prstGeom>
          <a:noFill/>
          <a:ln w="9525">
            <a:noFill/>
            <a:miter lim="800000"/>
            <a:headEnd/>
            <a:tailEnd/>
          </a:ln>
        </p:spPr>
        <p:txBody>
          <a:bodyPr wrap="none">
            <a:spAutoFit/>
          </a:bodyPr>
          <a:lstStyle/>
          <a:p>
            <a:pPr>
              <a:lnSpc>
                <a:spcPct val="110000"/>
              </a:lnSpc>
            </a:pPr>
            <a:r>
              <a:rPr lang="fr-FR" sz="1400" b="1"/>
              <a:t>Personne</a:t>
            </a:r>
          </a:p>
        </p:txBody>
      </p:sp>
      <p:sp>
        <p:nvSpPr>
          <p:cNvPr id="260109" name="Rectangle 13"/>
          <p:cNvSpPr>
            <a:spLocks noChangeArrowheads="1"/>
          </p:cNvSpPr>
          <p:nvPr/>
        </p:nvSpPr>
        <p:spPr bwMode="auto">
          <a:xfrm>
            <a:off x="3740150" y="2727325"/>
            <a:ext cx="1531938" cy="701675"/>
          </a:xfrm>
          <a:prstGeom prst="rect">
            <a:avLst/>
          </a:prstGeom>
          <a:noFill/>
          <a:ln w="9525">
            <a:solidFill>
              <a:srgbClr val="008080"/>
            </a:solidFill>
            <a:miter lim="800000"/>
            <a:headEnd/>
            <a:tailEnd/>
          </a:ln>
        </p:spPr>
        <p:txBody>
          <a:bodyPr wrap="none" anchor="ctr"/>
          <a:lstStyle/>
          <a:p>
            <a:endParaRPr lang="fr-FR"/>
          </a:p>
        </p:txBody>
      </p:sp>
      <p:sp>
        <p:nvSpPr>
          <p:cNvPr id="260110" name="Line 14"/>
          <p:cNvSpPr>
            <a:spLocks noChangeShapeType="1"/>
          </p:cNvSpPr>
          <p:nvPr/>
        </p:nvSpPr>
        <p:spPr bwMode="auto">
          <a:xfrm>
            <a:off x="3740150" y="2955925"/>
            <a:ext cx="1531938" cy="1588"/>
          </a:xfrm>
          <a:prstGeom prst="line">
            <a:avLst/>
          </a:prstGeom>
          <a:noFill/>
          <a:ln w="9525">
            <a:solidFill>
              <a:srgbClr val="008080"/>
            </a:solidFill>
            <a:miter lim="800000"/>
            <a:headEnd/>
            <a:tailEnd/>
          </a:ln>
        </p:spPr>
        <p:txBody>
          <a:bodyPr wrap="none"/>
          <a:lstStyle/>
          <a:p>
            <a:endParaRPr lang="fr-FR"/>
          </a:p>
        </p:txBody>
      </p:sp>
      <p:sp>
        <p:nvSpPr>
          <p:cNvPr id="260111" name="Text Box 15"/>
          <p:cNvSpPr txBox="1">
            <a:spLocks noChangeArrowheads="1"/>
          </p:cNvSpPr>
          <p:nvPr/>
        </p:nvSpPr>
        <p:spPr bwMode="auto">
          <a:xfrm>
            <a:off x="3810000" y="2895600"/>
            <a:ext cx="784225" cy="558800"/>
          </a:xfrm>
          <a:prstGeom prst="rect">
            <a:avLst/>
          </a:prstGeom>
          <a:noFill/>
          <a:ln w="9525">
            <a:noFill/>
            <a:miter lim="800000"/>
            <a:headEnd/>
            <a:tailEnd/>
          </a:ln>
        </p:spPr>
        <p:txBody>
          <a:bodyPr wrap="none">
            <a:spAutoFit/>
          </a:bodyPr>
          <a:lstStyle/>
          <a:p>
            <a:pPr>
              <a:lnSpc>
                <a:spcPct val="110000"/>
              </a:lnSpc>
            </a:pPr>
            <a:r>
              <a:rPr lang="fr-FR" sz="1400"/>
              <a:t>Nom</a:t>
            </a:r>
          </a:p>
          <a:p>
            <a:pPr>
              <a:lnSpc>
                <a:spcPct val="110000"/>
              </a:lnSpc>
            </a:pPr>
            <a:r>
              <a:rPr lang="fr-FR" sz="1400"/>
              <a:t>Prénom</a:t>
            </a:r>
          </a:p>
        </p:txBody>
      </p:sp>
      <p:sp>
        <p:nvSpPr>
          <p:cNvPr id="260112" name="Text Box 16"/>
          <p:cNvSpPr txBox="1">
            <a:spLocks noChangeArrowheads="1"/>
          </p:cNvSpPr>
          <p:nvPr/>
        </p:nvSpPr>
        <p:spPr bwMode="auto">
          <a:xfrm>
            <a:off x="3956050" y="2667000"/>
            <a:ext cx="1022350" cy="325438"/>
          </a:xfrm>
          <a:prstGeom prst="rect">
            <a:avLst/>
          </a:prstGeom>
          <a:noFill/>
          <a:ln w="9525">
            <a:noFill/>
            <a:miter lim="800000"/>
            <a:headEnd/>
            <a:tailEnd/>
          </a:ln>
        </p:spPr>
        <p:txBody>
          <a:bodyPr wrap="none">
            <a:spAutoFit/>
          </a:bodyPr>
          <a:lstStyle/>
          <a:p>
            <a:pPr>
              <a:lnSpc>
                <a:spcPct val="110000"/>
              </a:lnSpc>
            </a:pPr>
            <a:r>
              <a:rPr lang="fr-FR" sz="1400" b="1"/>
              <a:t>Personne</a:t>
            </a:r>
          </a:p>
        </p:txBody>
      </p:sp>
      <p:sp>
        <p:nvSpPr>
          <p:cNvPr id="260113" name="Rectangle 17"/>
          <p:cNvSpPr>
            <a:spLocks noChangeArrowheads="1"/>
          </p:cNvSpPr>
          <p:nvPr/>
        </p:nvSpPr>
        <p:spPr bwMode="auto">
          <a:xfrm>
            <a:off x="3740150" y="4632325"/>
            <a:ext cx="1531938" cy="701675"/>
          </a:xfrm>
          <a:prstGeom prst="rect">
            <a:avLst/>
          </a:prstGeom>
          <a:noFill/>
          <a:ln w="9525">
            <a:solidFill>
              <a:srgbClr val="008080"/>
            </a:solidFill>
            <a:miter lim="800000"/>
            <a:headEnd/>
            <a:tailEnd/>
          </a:ln>
        </p:spPr>
        <p:txBody>
          <a:bodyPr wrap="none" anchor="ctr"/>
          <a:lstStyle/>
          <a:p>
            <a:endParaRPr lang="fr-FR"/>
          </a:p>
        </p:txBody>
      </p:sp>
      <p:sp>
        <p:nvSpPr>
          <p:cNvPr id="260114" name="Line 18"/>
          <p:cNvSpPr>
            <a:spLocks noChangeShapeType="1"/>
          </p:cNvSpPr>
          <p:nvPr/>
        </p:nvSpPr>
        <p:spPr bwMode="auto">
          <a:xfrm>
            <a:off x="3740150" y="4860925"/>
            <a:ext cx="1531938" cy="1588"/>
          </a:xfrm>
          <a:prstGeom prst="line">
            <a:avLst/>
          </a:prstGeom>
          <a:noFill/>
          <a:ln w="9525">
            <a:solidFill>
              <a:srgbClr val="008080"/>
            </a:solidFill>
            <a:miter lim="800000"/>
            <a:headEnd/>
            <a:tailEnd/>
          </a:ln>
        </p:spPr>
        <p:txBody>
          <a:bodyPr wrap="none"/>
          <a:lstStyle/>
          <a:p>
            <a:endParaRPr lang="fr-FR"/>
          </a:p>
        </p:txBody>
      </p:sp>
      <p:sp>
        <p:nvSpPr>
          <p:cNvPr id="260115" name="Text Box 19"/>
          <p:cNvSpPr txBox="1">
            <a:spLocks noChangeArrowheads="1"/>
          </p:cNvSpPr>
          <p:nvPr/>
        </p:nvSpPr>
        <p:spPr bwMode="auto">
          <a:xfrm>
            <a:off x="3832225" y="4810125"/>
            <a:ext cx="1346200" cy="558800"/>
          </a:xfrm>
          <a:prstGeom prst="rect">
            <a:avLst/>
          </a:prstGeom>
          <a:noFill/>
          <a:ln w="9525">
            <a:noFill/>
            <a:miter lim="800000"/>
            <a:headEnd/>
            <a:tailEnd/>
          </a:ln>
        </p:spPr>
        <p:txBody>
          <a:bodyPr wrap="none">
            <a:spAutoFit/>
          </a:bodyPr>
          <a:lstStyle/>
          <a:p>
            <a:pPr>
              <a:lnSpc>
                <a:spcPct val="110000"/>
              </a:lnSpc>
            </a:pPr>
            <a:r>
              <a:rPr lang="fr-FR" sz="1400"/>
              <a:t>Nom Enfant</a:t>
            </a:r>
          </a:p>
          <a:p>
            <a:pPr>
              <a:lnSpc>
                <a:spcPct val="110000"/>
              </a:lnSpc>
            </a:pPr>
            <a:r>
              <a:rPr lang="fr-FR" sz="1400"/>
              <a:t>Prénom Enfant</a:t>
            </a:r>
          </a:p>
        </p:txBody>
      </p:sp>
      <p:sp>
        <p:nvSpPr>
          <p:cNvPr id="260116" name="Text Box 20"/>
          <p:cNvSpPr txBox="1">
            <a:spLocks noChangeArrowheads="1"/>
          </p:cNvSpPr>
          <p:nvPr/>
        </p:nvSpPr>
        <p:spPr bwMode="auto">
          <a:xfrm>
            <a:off x="3956050" y="4572000"/>
            <a:ext cx="771525" cy="325438"/>
          </a:xfrm>
          <a:prstGeom prst="rect">
            <a:avLst/>
          </a:prstGeom>
          <a:noFill/>
          <a:ln w="9525">
            <a:noFill/>
            <a:miter lim="800000"/>
            <a:headEnd/>
            <a:tailEnd/>
          </a:ln>
        </p:spPr>
        <p:txBody>
          <a:bodyPr wrap="none">
            <a:spAutoFit/>
          </a:bodyPr>
          <a:lstStyle/>
          <a:p>
            <a:pPr>
              <a:lnSpc>
                <a:spcPct val="110000"/>
              </a:lnSpc>
            </a:pPr>
            <a:r>
              <a:rPr lang="fr-FR" sz="1400" b="1"/>
              <a:t>Enfant</a:t>
            </a:r>
          </a:p>
        </p:txBody>
      </p:sp>
      <p:sp>
        <p:nvSpPr>
          <p:cNvPr id="260117" name="Oval 21"/>
          <p:cNvSpPr>
            <a:spLocks noChangeArrowheads="1"/>
          </p:cNvSpPr>
          <p:nvPr/>
        </p:nvSpPr>
        <p:spPr bwMode="auto">
          <a:xfrm>
            <a:off x="3968750" y="3806825"/>
            <a:ext cx="1060450" cy="423863"/>
          </a:xfrm>
          <a:prstGeom prst="ellipse">
            <a:avLst/>
          </a:prstGeom>
          <a:noFill/>
          <a:ln w="9525">
            <a:solidFill>
              <a:srgbClr val="008080"/>
            </a:solidFill>
            <a:miter lim="800000"/>
            <a:headEnd/>
            <a:tailEnd/>
          </a:ln>
        </p:spPr>
        <p:txBody>
          <a:bodyPr>
            <a:spAutoFit/>
          </a:bodyPr>
          <a:lstStyle/>
          <a:p>
            <a:pPr algn="ctr">
              <a:lnSpc>
                <a:spcPct val="80000"/>
              </a:lnSpc>
            </a:pPr>
            <a:r>
              <a:rPr lang="fr-FR" sz="1200" b="1" i="1"/>
              <a:t>Avoir</a:t>
            </a:r>
          </a:p>
          <a:p>
            <a:pPr algn="ctr">
              <a:lnSpc>
                <a:spcPct val="80000"/>
              </a:lnSpc>
            </a:pPr>
            <a:endParaRPr lang="fr-FR" sz="500" b="1" i="1"/>
          </a:p>
        </p:txBody>
      </p:sp>
      <p:cxnSp>
        <p:nvCxnSpPr>
          <p:cNvPr id="260118" name="AutoShape 22"/>
          <p:cNvCxnSpPr>
            <a:cxnSpLocks noChangeShapeType="1"/>
            <a:stCxn id="260117" idx="0"/>
            <a:endCxn id="260109" idx="2"/>
          </p:cNvCxnSpPr>
          <p:nvPr/>
        </p:nvCxnSpPr>
        <p:spPr bwMode="auto">
          <a:xfrm rot="5400000" flipH="1" flipV="1">
            <a:off x="4314031" y="3613944"/>
            <a:ext cx="377825" cy="7938"/>
          </a:xfrm>
          <a:prstGeom prst="bentConnector3">
            <a:avLst>
              <a:gd name="adj1" fmla="val 50000"/>
            </a:avLst>
          </a:prstGeom>
          <a:noFill/>
          <a:ln w="9525">
            <a:solidFill>
              <a:schemeClr val="tx1"/>
            </a:solidFill>
            <a:miter lim="800000"/>
            <a:headEnd/>
            <a:tailEnd/>
          </a:ln>
        </p:spPr>
      </p:cxnSp>
      <p:cxnSp>
        <p:nvCxnSpPr>
          <p:cNvPr id="260119" name="AutoShape 23"/>
          <p:cNvCxnSpPr>
            <a:cxnSpLocks noChangeShapeType="1"/>
            <a:stCxn id="260117" idx="4"/>
            <a:endCxn id="260113" idx="0"/>
          </p:cNvCxnSpPr>
          <p:nvPr/>
        </p:nvCxnSpPr>
        <p:spPr bwMode="auto">
          <a:xfrm rot="16200000" flipH="1">
            <a:off x="4302125" y="4427538"/>
            <a:ext cx="401637" cy="7938"/>
          </a:xfrm>
          <a:prstGeom prst="bentConnector3">
            <a:avLst>
              <a:gd name="adj1" fmla="val 50000"/>
            </a:avLst>
          </a:prstGeom>
          <a:noFill/>
          <a:ln w="9525">
            <a:solidFill>
              <a:schemeClr val="tx1"/>
            </a:solidFill>
            <a:miter lim="800000"/>
            <a:headEnd/>
            <a:tailEnd/>
          </a:ln>
        </p:spPr>
      </p:cxnSp>
      <p:sp>
        <p:nvSpPr>
          <p:cNvPr id="260120" name="Rectangle 24"/>
          <p:cNvSpPr>
            <a:spLocks noChangeArrowheads="1"/>
          </p:cNvSpPr>
          <p:nvPr/>
        </p:nvSpPr>
        <p:spPr bwMode="auto">
          <a:xfrm>
            <a:off x="7162800" y="3373438"/>
            <a:ext cx="1371600" cy="685800"/>
          </a:xfrm>
          <a:prstGeom prst="rect">
            <a:avLst/>
          </a:prstGeom>
          <a:noFill/>
          <a:ln w="9525">
            <a:solidFill>
              <a:srgbClr val="008080"/>
            </a:solidFill>
            <a:miter lim="800000"/>
            <a:headEnd/>
            <a:tailEnd/>
          </a:ln>
        </p:spPr>
        <p:txBody>
          <a:bodyPr wrap="none" anchor="ctr"/>
          <a:lstStyle/>
          <a:p>
            <a:endParaRPr lang="fr-FR"/>
          </a:p>
        </p:txBody>
      </p:sp>
      <p:sp>
        <p:nvSpPr>
          <p:cNvPr id="260121" name="Text Box 25"/>
          <p:cNvSpPr txBox="1">
            <a:spLocks noChangeArrowheads="1"/>
          </p:cNvSpPr>
          <p:nvPr/>
        </p:nvSpPr>
        <p:spPr bwMode="auto">
          <a:xfrm>
            <a:off x="7315200" y="3352800"/>
            <a:ext cx="1022350" cy="261938"/>
          </a:xfrm>
          <a:prstGeom prst="rect">
            <a:avLst/>
          </a:prstGeom>
          <a:noFill/>
          <a:ln w="9525">
            <a:noFill/>
            <a:miter lim="800000"/>
            <a:headEnd/>
            <a:tailEnd/>
          </a:ln>
        </p:spPr>
        <p:txBody>
          <a:bodyPr wrap="none">
            <a:spAutoFit/>
          </a:bodyPr>
          <a:lstStyle/>
          <a:p>
            <a:pPr algn="ctr">
              <a:lnSpc>
                <a:spcPct val="80000"/>
              </a:lnSpc>
            </a:pPr>
            <a:r>
              <a:rPr lang="fr-FR" sz="1400" b="1"/>
              <a:t>Personne</a:t>
            </a:r>
          </a:p>
        </p:txBody>
      </p:sp>
      <p:sp>
        <p:nvSpPr>
          <p:cNvPr id="260122" name="Line 26"/>
          <p:cNvSpPr>
            <a:spLocks noChangeShapeType="1"/>
          </p:cNvSpPr>
          <p:nvPr/>
        </p:nvSpPr>
        <p:spPr bwMode="auto">
          <a:xfrm>
            <a:off x="7162800" y="3602038"/>
            <a:ext cx="1371600" cy="0"/>
          </a:xfrm>
          <a:prstGeom prst="line">
            <a:avLst/>
          </a:prstGeom>
          <a:noFill/>
          <a:ln w="9525">
            <a:solidFill>
              <a:srgbClr val="008080"/>
            </a:solidFill>
            <a:miter lim="800000"/>
            <a:headEnd/>
            <a:tailEnd/>
          </a:ln>
        </p:spPr>
        <p:txBody>
          <a:bodyPr wrap="none"/>
          <a:lstStyle/>
          <a:p>
            <a:endParaRPr lang="fr-FR"/>
          </a:p>
        </p:txBody>
      </p:sp>
      <p:sp>
        <p:nvSpPr>
          <p:cNvPr id="260123" name="Oval 27"/>
          <p:cNvSpPr>
            <a:spLocks noChangeArrowheads="1"/>
          </p:cNvSpPr>
          <p:nvPr/>
        </p:nvSpPr>
        <p:spPr bwMode="auto">
          <a:xfrm>
            <a:off x="6991350" y="4281488"/>
            <a:ext cx="1162050" cy="311150"/>
          </a:xfrm>
          <a:prstGeom prst="ellipse">
            <a:avLst/>
          </a:prstGeom>
          <a:noFill/>
          <a:ln w="9525">
            <a:solidFill>
              <a:srgbClr val="008080"/>
            </a:solidFill>
            <a:miter lim="800000"/>
            <a:headEnd/>
            <a:tailEnd/>
          </a:ln>
        </p:spPr>
        <p:txBody>
          <a:bodyPr>
            <a:spAutoFit/>
          </a:bodyPr>
          <a:lstStyle/>
          <a:p>
            <a:pPr algn="ctr">
              <a:lnSpc>
                <a:spcPct val="80000"/>
              </a:lnSpc>
            </a:pPr>
            <a:r>
              <a:rPr lang="fr-FR" sz="1200" b="1" i="1"/>
              <a:t>est père</a:t>
            </a:r>
          </a:p>
        </p:txBody>
      </p:sp>
      <p:cxnSp>
        <p:nvCxnSpPr>
          <p:cNvPr id="260124" name="AutoShape 28"/>
          <p:cNvCxnSpPr>
            <a:cxnSpLocks noChangeShapeType="1"/>
            <a:stCxn id="260120" idx="1"/>
            <a:endCxn id="260123" idx="2"/>
          </p:cNvCxnSpPr>
          <p:nvPr/>
        </p:nvCxnSpPr>
        <p:spPr bwMode="auto">
          <a:xfrm flipH="1">
            <a:off x="6991350" y="3716338"/>
            <a:ext cx="171450" cy="720725"/>
          </a:xfrm>
          <a:prstGeom prst="straightConnector1">
            <a:avLst/>
          </a:prstGeom>
          <a:noFill/>
          <a:ln w="9525">
            <a:solidFill>
              <a:schemeClr val="tx1"/>
            </a:solidFill>
            <a:miter lim="800000"/>
            <a:headEnd/>
            <a:tailEnd/>
          </a:ln>
        </p:spPr>
      </p:cxnSp>
      <p:cxnSp>
        <p:nvCxnSpPr>
          <p:cNvPr id="260125" name="AutoShape 29"/>
          <p:cNvCxnSpPr>
            <a:cxnSpLocks noChangeShapeType="1"/>
            <a:stCxn id="260123" idx="7"/>
            <a:endCxn id="260120" idx="2"/>
          </p:cNvCxnSpPr>
          <p:nvPr/>
        </p:nvCxnSpPr>
        <p:spPr bwMode="auto">
          <a:xfrm flipH="1" flipV="1">
            <a:off x="7848600" y="4059238"/>
            <a:ext cx="134938" cy="268287"/>
          </a:xfrm>
          <a:prstGeom prst="straightConnector1">
            <a:avLst/>
          </a:prstGeom>
          <a:noFill/>
          <a:ln w="9525">
            <a:solidFill>
              <a:schemeClr val="tx1"/>
            </a:solidFill>
            <a:miter lim="800000"/>
            <a:headEnd/>
            <a:tailEnd/>
          </a:ln>
        </p:spPr>
      </p:cxnSp>
      <p:sp>
        <p:nvSpPr>
          <p:cNvPr id="260126" name="Text Box 30"/>
          <p:cNvSpPr txBox="1">
            <a:spLocks noChangeArrowheads="1"/>
          </p:cNvSpPr>
          <p:nvPr/>
        </p:nvSpPr>
        <p:spPr bwMode="auto">
          <a:xfrm>
            <a:off x="6457950" y="4545013"/>
            <a:ext cx="854075" cy="238125"/>
          </a:xfrm>
          <a:prstGeom prst="rect">
            <a:avLst/>
          </a:prstGeom>
          <a:noFill/>
          <a:ln w="9525">
            <a:noFill/>
            <a:miter lim="800000"/>
            <a:headEnd/>
            <a:tailEnd/>
          </a:ln>
        </p:spPr>
        <p:txBody>
          <a:bodyPr wrap="none">
            <a:spAutoFit/>
          </a:bodyPr>
          <a:lstStyle/>
          <a:p>
            <a:pPr algn="ctr">
              <a:lnSpc>
                <a:spcPct val="80000"/>
              </a:lnSpc>
            </a:pPr>
            <a:r>
              <a:rPr lang="fr-FR" sz="1200" b="1">
                <a:solidFill>
                  <a:srgbClr val="CC3300"/>
                </a:solidFill>
              </a:rPr>
              <a:t>réflexive</a:t>
            </a:r>
          </a:p>
        </p:txBody>
      </p:sp>
      <p:sp>
        <p:nvSpPr>
          <p:cNvPr id="260134" name="Text Box 38"/>
          <p:cNvSpPr txBox="1">
            <a:spLocks noChangeArrowheads="1"/>
          </p:cNvSpPr>
          <p:nvPr/>
        </p:nvSpPr>
        <p:spPr bwMode="auto">
          <a:xfrm>
            <a:off x="7239000" y="3540125"/>
            <a:ext cx="784225" cy="558800"/>
          </a:xfrm>
          <a:prstGeom prst="rect">
            <a:avLst/>
          </a:prstGeom>
          <a:noFill/>
          <a:ln w="9525">
            <a:noFill/>
            <a:miter lim="800000"/>
            <a:headEnd/>
            <a:tailEnd/>
          </a:ln>
        </p:spPr>
        <p:txBody>
          <a:bodyPr wrap="none">
            <a:spAutoFit/>
          </a:bodyPr>
          <a:lstStyle/>
          <a:p>
            <a:pPr>
              <a:lnSpc>
                <a:spcPct val="110000"/>
              </a:lnSpc>
            </a:pPr>
            <a:r>
              <a:rPr lang="fr-FR" sz="1400"/>
              <a:t>Nom</a:t>
            </a:r>
          </a:p>
          <a:p>
            <a:pPr>
              <a:lnSpc>
                <a:spcPct val="110000"/>
              </a:lnSpc>
            </a:pPr>
            <a:r>
              <a:rPr lang="fr-FR" sz="1400"/>
              <a:t>Prénom</a:t>
            </a:r>
          </a:p>
        </p:txBody>
      </p:sp>
      <p:sp>
        <p:nvSpPr>
          <p:cNvPr id="260135" name="Text Box 39"/>
          <p:cNvSpPr txBox="1">
            <a:spLocks noChangeArrowheads="1"/>
          </p:cNvSpPr>
          <p:nvPr/>
        </p:nvSpPr>
        <p:spPr bwMode="auto">
          <a:xfrm>
            <a:off x="2057400" y="5689600"/>
            <a:ext cx="4729163" cy="336550"/>
          </a:xfrm>
          <a:prstGeom prst="rect">
            <a:avLst/>
          </a:prstGeom>
          <a:noFill/>
          <a:ln w="9525">
            <a:noFill/>
            <a:miter lim="800000"/>
            <a:headEnd/>
            <a:tailEnd/>
          </a:ln>
        </p:spPr>
        <p:txBody>
          <a:bodyPr wrap="none">
            <a:spAutoFit/>
          </a:bodyPr>
          <a:lstStyle/>
          <a:p>
            <a:r>
              <a:rPr lang="fr-FR" sz="1600" b="1" i="1">
                <a:solidFill>
                  <a:srgbClr val="CC3300"/>
                </a:solidFill>
                <a:latin typeface="Verdana" pitchFamily="34" charset="0"/>
              </a:rPr>
              <a:t>Il faut faire la chasse aux objets cachés</a:t>
            </a:r>
          </a:p>
        </p:txBody>
      </p:sp>
      <p:sp>
        <p:nvSpPr>
          <p:cNvPr id="260136" name="Line 40"/>
          <p:cNvSpPr>
            <a:spLocks noChangeShapeType="1"/>
          </p:cNvSpPr>
          <p:nvPr/>
        </p:nvSpPr>
        <p:spPr bwMode="auto">
          <a:xfrm>
            <a:off x="2743200" y="3962400"/>
            <a:ext cx="914400" cy="0"/>
          </a:xfrm>
          <a:prstGeom prst="line">
            <a:avLst/>
          </a:prstGeom>
          <a:noFill/>
          <a:ln w="28575">
            <a:solidFill>
              <a:schemeClr val="tx1"/>
            </a:solidFill>
            <a:prstDash val="dash"/>
            <a:miter lim="800000"/>
            <a:headEnd/>
            <a:tailEnd type="triangle" w="med" len="med"/>
          </a:ln>
        </p:spPr>
        <p:txBody>
          <a:bodyPr wrap="none"/>
          <a:lstStyle/>
          <a:p>
            <a:endParaRPr lang="fr-FR"/>
          </a:p>
        </p:txBody>
      </p:sp>
      <p:sp>
        <p:nvSpPr>
          <p:cNvPr id="260137" name="Line 41"/>
          <p:cNvSpPr>
            <a:spLocks noChangeShapeType="1"/>
          </p:cNvSpPr>
          <p:nvPr/>
        </p:nvSpPr>
        <p:spPr bwMode="auto">
          <a:xfrm>
            <a:off x="5486400" y="3983038"/>
            <a:ext cx="914400" cy="0"/>
          </a:xfrm>
          <a:prstGeom prst="line">
            <a:avLst/>
          </a:prstGeom>
          <a:noFill/>
          <a:ln w="28575">
            <a:solidFill>
              <a:schemeClr val="tx1"/>
            </a:solidFill>
            <a:prstDash val="dash"/>
            <a:miter lim="800000"/>
            <a:headEnd/>
            <a:tailEnd type="triangle" w="med" len="med"/>
          </a:ln>
        </p:spPr>
        <p:txBody>
          <a:bodyPr wrap="none"/>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1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10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01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010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010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01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01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01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01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01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01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01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0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01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01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01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01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01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01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01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01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01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01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01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01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3" presetClass="entr" presetSubtype="32" fill="hold" grpId="0" nodeType="clickEffect">
                                  <p:stCondLst>
                                    <p:cond delay="0"/>
                                  </p:stCondLst>
                                  <p:childTnLst>
                                    <p:set>
                                      <p:cBhvr>
                                        <p:cTn id="62" dur="1" fill="hold">
                                          <p:stCondLst>
                                            <p:cond delay="0"/>
                                          </p:stCondLst>
                                        </p:cTn>
                                        <p:tgtEl>
                                          <p:spTgt spid="260135"/>
                                        </p:tgtEl>
                                        <p:attrNameLst>
                                          <p:attrName>style.visibility</p:attrName>
                                        </p:attrNameLst>
                                      </p:cBhvr>
                                      <p:to>
                                        <p:strVal val="visible"/>
                                      </p:to>
                                    </p:set>
                                    <p:anim calcmode="lin" valueType="num">
                                      <p:cBhvr>
                                        <p:cTn id="63" dur="2000" fill="hold"/>
                                        <p:tgtEl>
                                          <p:spTgt spid="260135"/>
                                        </p:tgtEl>
                                        <p:attrNameLst>
                                          <p:attrName>ppt_w</p:attrName>
                                        </p:attrNameLst>
                                      </p:cBhvr>
                                      <p:tavLst>
                                        <p:tav tm="0">
                                          <p:val>
                                            <p:strVal val="4*#ppt_w"/>
                                          </p:val>
                                        </p:tav>
                                        <p:tav tm="100000">
                                          <p:val>
                                            <p:strVal val="#ppt_w"/>
                                          </p:val>
                                        </p:tav>
                                      </p:tavLst>
                                    </p:anim>
                                    <p:anim calcmode="lin" valueType="num">
                                      <p:cBhvr>
                                        <p:cTn id="64" dur="2000" fill="hold"/>
                                        <p:tgtEl>
                                          <p:spTgt spid="26013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5" grpId="0" animBg="1"/>
      <p:bldP spid="260106" grpId="0" animBg="1"/>
      <p:bldP spid="260107" grpId="0"/>
      <p:bldP spid="260108" grpId="0"/>
      <p:bldP spid="260109" grpId="0" animBg="1"/>
      <p:bldP spid="260110" grpId="0" animBg="1"/>
      <p:bldP spid="260111" grpId="0"/>
      <p:bldP spid="260112" grpId="0"/>
      <p:bldP spid="260113" grpId="0" animBg="1"/>
      <p:bldP spid="260114" grpId="0" animBg="1"/>
      <p:bldP spid="260115" grpId="0"/>
      <p:bldP spid="260116" grpId="0"/>
      <p:bldP spid="260117" grpId="0" animBg="1"/>
      <p:bldP spid="260120" grpId="0" animBg="1"/>
      <p:bldP spid="260121" grpId="0"/>
      <p:bldP spid="260122" grpId="0" animBg="1"/>
      <p:bldP spid="260123" grpId="0" animBg="1"/>
      <p:bldP spid="260126" grpId="0"/>
      <p:bldP spid="260134" grpId="0"/>
      <p:bldP spid="260135" grpId="0"/>
      <p:bldP spid="260136" grpId="0" animBg="1"/>
      <p:bldP spid="260137"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Espace réservé du pied de page 4"/>
          <p:cNvSpPr>
            <a:spLocks noGrp="1"/>
          </p:cNvSpPr>
          <p:nvPr>
            <p:ph type="ftr" sz="quarter" idx="11"/>
          </p:nvPr>
        </p:nvSpPr>
        <p:spPr/>
        <p:txBody>
          <a:bodyPr/>
          <a:lstStyle/>
          <a:p>
            <a:pPr>
              <a:defRPr/>
            </a:pPr>
            <a:r>
              <a:rPr lang="fr-FR"/>
              <a:t>Système d’Information</a:t>
            </a:r>
          </a:p>
        </p:txBody>
      </p:sp>
      <p:sp>
        <p:nvSpPr>
          <p:cNvPr id="31" name="Espace réservé du numéro de diapositive 5"/>
          <p:cNvSpPr>
            <a:spLocks noGrp="1"/>
          </p:cNvSpPr>
          <p:nvPr>
            <p:ph type="sldNum" sz="quarter" idx="12"/>
          </p:nvPr>
        </p:nvSpPr>
        <p:spPr/>
        <p:txBody>
          <a:bodyPr/>
          <a:lstStyle/>
          <a:p>
            <a:pPr>
              <a:defRPr/>
            </a:pPr>
            <a:fld id="{7DC85D20-ADB0-4428-9BB2-3BF6CBCF75DF}" type="slidenum">
              <a:rPr lang="fr-FR"/>
              <a:pPr>
                <a:defRPr/>
              </a:pPr>
              <a:t>26</a:t>
            </a:fld>
            <a:endParaRPr lang="fr-FR"/>
          </a:p>
        </p:txBody>
      </p:sp>
      <p:sp>
        <p:nvSpPr>
          <p:cNvPr id="262146" name="Rectangle 2"/>
          <p:cNvSpPr>
            <a:spLocks noGrp="1" noChangeArrowheads="1"/>
          </p:cNvSpPr>
          <p:nvPr>
            <p:ph type="title"/>
          </p:nvPr>
        </p:nvSpPr>
        <p:spPr>
          <a:xfrm>
            <a:off x="1150938" y="152400"/>
            <a:ext cx="7993062"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Règles de validation sémantique (4)</a:t>
            </a:r>
          </a:p>
        </p:txBody>
      </p:sp>
      <p:sp>
        <p:nvSpPr>
          <p:cNvPr id="262147" name="Rectangle 3"/>
          <p:cNvSpPr>
            <a:spLocks noGrp="1" noChangeArrowheads="1"/>
          </p:cNvSpPr>
          <p:nvPr>
            <p:ph type="body" idx="1"/>
          </p:nvPr>
        </p:nvSpPr>
        <p:spPr>
          <a:xfrm>
            <a:off x="838200" y="1676400"/>
            <a:ext cx="7696200" cy="1143000"/>
          </a:xfrm>
        </p:spPr>
        <p:txBody>
          <a:bodyPr/>
          <a:lstStyle/>
          <a:p>
            <a:pPr defTabSz="762000" eaLnBrk="1" hangingPunct="1">
              <a:lnSpc>
                <a:spcPct val="90000"/>
              </a:lnSpc>
              <a:spcBef>
                <a:spcPct val="0"/>
              </a:spcBef>
              <a:buClr>
                <a:srgbClr val="FF9900"/>
              </a:buClr>
              <a:buSzTx/>
              <a:defRPr/>
            </a:pPr>
            <a:r>
              <a:rPr lang="fr-FR" sz="2400" dirty="0" smtClean="0">
                <a:effectLst>
                  <a:outerShdw blurRad="38100" dist="38100" dir="2700000" algn="tl">
                    <a:srgbClr val="C0C0C0"/>
                  </a:outerShdw>
                </a:effectLst>
              </a:rPr>
              <a:t> </a:t>
            </a:r>
            <a:r>
              <a:rPr lang="fr-FR" sz="2400" u="sng" dirty="0" smtClean="0">
                <a:solidFill>
                  <a:srgbClr val="CC3300"/>
                </a:solidFill>
                <a:effectLst>
                  <a:outerShdw blurRad="38100" dist="38100" dir="2700000" algn="tl">
                    <a:srgbClr val="C0C0C0"/>
                  </a:outerShdw>
                </a:effectLst>
              </a:rPr>
              <a:t>Règle 4 :</a:t>
            </a:r>
            <a:r>
              <a:rPr lang="fr-FR" sz="2400" dirty="0" smtClean="0">
                <a:solidFill>
                  <a:srgbClr val="CC3300"/>
                </a:solidFill>
                <a:effectLst>
                  <a:outerShdw blurRad="38100" dist="38100" dir="2700000" algn="tl">
                    <a:srgbClr val="C0C0C0"/>
                  </a:outerShdw>
                </a:effectLst>
              </a:rPr>
              <a:t> Toutes les propriétés d’une entité (ou d’une association) doivent avoir un sens pour toutes les occurrences de l’entité (ou de l’association)</a:t>
            </a:r>
          </a:p>
        </p:txBody>
      </p:sp>
      <p:sp>
        <p:nvSpPr>
          <p:cNvPr id="38918"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262172" name="Text Box 28"/>
          <p:cNvSpPr txBox="1">
            <a:spLocks noChangeArrowheads="1"/>
          </p:cNvSpPr>
          <p:nvPr/>
        </p:nvSpPr>
        <p:spPr bwMode="auto">
          <a:xfrm>
            <a:off x="1295400" y="5867400"/>
            <a:ext cx="6899275" cy="581025"/>
          </a:xfrm>
          <a:prstGeom prst="rect">
            <a:avLst/>
          </a:prstGeom>
          <a:noFill/>
          <a:ln w="9525">
            <a:noFill/>
            <a:miter lim="800000"/>
            <a:headEnd/>
            <a:tailEnd/>
          </a:ln>
        </p:spPr>
        <p:txBody>
          <a:bodyPr wrap="none">
            <a:spAutoFit/>
          </a:bodyPr>
          <a:lstStyle/>
          <a:p>
            <a:pPr algn="ctr"/>
            <a:r>
              <a:rPr lang="fr-FR" sz="1600" b="1" i="1">
                <a:solidFill>
                  <a:srgbClr val="CC3300"/>
                </a:solidFill>
                <a:latin typeface="Verdana" pitchFamily="34" charset="0"/>
              </a:rPr>
              <a:t>Il ne faut confondre ce cas avec celui où </a:t>
            </a:r>
          </a:p>
          <a:p>
            <a:pPr algn="ctr"/>
            <a:r>
              <a:rPr lang="fr-FR" sz="1600" b="1" i="1">
                <a:solidFill>
                  <a:srgbClr val="CC3300"/>
                </a:solidFill>
                <a:latin typeface="Verdana" pitchFamily="34" charset="0"/>
              </a:rPr>
              <a:t>la valeur d’un attribut n’est pas connue à un instant donné</a:t>
            </a:r>
          </a:p>
        </p:txBody>
      </p:sp>
      <p:sp>
        <p:nvSpPr>
          <p:cNvPr id="262173" name="Rectangle 29"/>
          <p:cNvSpPr>
            <a:spLocks noChangeArrowheads="1"/>
          </p:cNvSpPr>
          <p:nvPr/>
        </p:nvSpPr>
        <p:spPr bwMode="auto">
          <a:xfrm>
            <a:off x="1357313" y="3698875"/>
            <a:ext cx="1531937" cy="1516063"/>
          </a:xfrm>
          <a:prstGeom prst="rect">
            <a:avLst/>
          </a:prstGeom>
          <a:noFill/>
          <a:ln w="9525">
            <a:solidFill>
              <a:srgbClr val="008080"/>
            </a:solidFill>
            <a:miter lim="800000"/>
            <a:headEnd/>
            <a:tailEnd/>
          </a:ln>
        </p:spPr>
        <p:txBody>
          <a:bodyPr wrap="none" anchor="ctr"/>
          <a:lstStyle/>
          <a:p>
            <a:endParaRPr lang="fr-FR"/>
          </a:p>
        </p:txBody>
      </p:sp>
      <p:sp>
        <p:nvSpPr>
          <p:cNvPr id="262174" name="Line 30"/>
          <p:cNvSpPr>
            <a:spLocks noChangeShapeType="1"/>
          </p:cNvSpPr>
          <p:nvPr/>
        </p:nvSpPr>
        <p:spPr bwMode="auto">
          <a:xfrm>
            <a:off x="1371600" y="3946525"/>
            <a:ext cx="1531938" cy="1588"/>
          </a:xfrm>
          <a:prstGeom prst="line">
            <a:avLst/>
          </a:prstGeom>
          <a:noFill/>
          <a:ln w="9525">
            <a:solidFill>
              <a:srgbClr val="008080"/>
            </a:solidFill>
            <a:miter lim="800000"/>
            <a:headEnd/>
            <a:tailEnd/>
          </a:ln>
        </p:spPr>
        <p:txBody>
          <a:bodyPr wrap="none"/>
          <a:lstStyle/>
          <a:p>
            <a:endParaRPr lang="fr-FR"/>
          </a:p>
        </p:txBody>
      </p:sp>
      <p:sp>
        <p:nvSpPr>
          <p:cNvPr id="262175" name="Text Box 31"/>
          <p:cNvSpPr txBox="1">
            <a:spLocks noChangeArrowheads="1"/>
          </p:cNvSpPr>
          <p:nvPr/>
        </p:nvSpPr>
        <p:spPr bwMode="auto">
          <a:xfrm>
            <a:off x="1463675" y="3895725"/>
            <a:ext cx="1362075" cy="1277938"/>
          </a:xfrm>
          <a:prstGeom prst="rect">
            <a:avLst/>
          </a:prstGeom>
          <a:noFill/>
          <a:ln w="9525">
            <a:noFill/>
            <a:miter lim="800000"/>
            <a:headEnd/>
            <a:tailEnd/>
          </a:ln>
        </p:spPr>
        <p:txBody>
          <a:bodyPr>
            <a:spAutoFit/>
          </a:bodyPr>
          <a:lstStyle/>
          <a:p>
            <a:pPr>
              <a:lnSpc>
                <a:spcPct val="110000"/>
              </a:lnSpc>
            </a:pPr>
            <a:r>
              <a:rPr lang="fr-FR" sz="1400"/>
              <a:t>Numéro Client</a:t>
            </a:r>
          </a:p>
          <a:p>
            <a:pPr>
              <a:lnSpc>
                <a:spcPct val="110000"/>
              </a:lnSpc>
            </a:pPr>
            <a:r>
              <a:rPr lang="fr-FR" sz="1400"/>
              <a:t>Nom</a:t>
            </a:r>
          </a:p>
          <a:p>
            <a:pPr>
              <a:lnSpc>
                <a:spcPct val="110000"/>
              </a:lnSpc>
            </a:pPr>
            <a:r>
              <a:rPr lang="fr-FR" sz="1400"/>
              <a:t>Prénom</a:t>
            </a:r>
          </a:p>
          <a:p>
            <a:pPr>
              <a:lnSpc>
                <a:spcPct val="110000"/>
              </a:lnSpc>
            </a:pPr>
            <a:r>
              <a:rPr lang="fr-FR" sz="1400"/>
              <a:t>Raison sociale</a:t>
            </a:r>
          </a:p>
          <a:p>
            <a:pPr>
              <a:lnSpc>
                <a:spcPct val="110000"/>
              </a:lnSpc>
            </a:pPr>
            <a:r>
              <a:rPr lang="fr-FR" sz="1400"/>
              <a:t>Nbre Employés</a:t>
            </a:r>
          </a:p>
        </p:txBody>
      </p:sp>
      <p:sp>
        <p:nvSpPr>
          <p:cNvPr id="262176" name="Text Box 32"/>
          <p:cNvSpPr txBox="1">
            <a:spLocks noChangeArrowheads="1"/>
          </p:cNvSpPr>
          <p:nvPr/>
        </p:nvSpPr>
        <p:spPr bwMode="auto">
          <a:xfrm>
            <a:off x="1587500" y="3657600"/>
            <a:ext cx="706438" cy="325438"/>
          </a:xfrm>
          <a:prstGeom prst="rect">
            <a:avLst/>
          </a:prstGeom>
          <a:noFill/>
          <a:ln w="9525">
            <a:noFill/>
            <a:miter lim="800000"/>
            <a:headEnd/>
            <a:tailEnd/>
          </a:ln>
        </p:spPr>
        <p:txBody>
          <a:bodyPr wrap="none">
            <a:spAutoFit/>
          </a:bodyPr>
          <a:lstStyle/>
          <a:p>
            <a:pPr>
              <a:lnSpc>
                <a:spcPct val="110000"/>
              </a:lnSpc>
            </a:pPr>
            <a:r>
              <a:rPr lang="fr-FR" sz="1400" b="1"/>
              <a:t>Client</a:t>
            </a:r>
          </a:p>
        </p:txBody>
      </p:sp>
      <p:sp>
        <p:nvSpPr>
          <p:cNvPr id="262177" name="Rectangle 33"/>
          <p:cNvSpPr>
            <a:spLocks noChangeArrowheads="1"/>
          </p:cNvSpPr>
          <p:nvPr/>
        </p:nvSpPr>
        <p:spPr bwMode="auto">
          <a:xfrm>
            <a:off x="5478463" y="3032125"/>
            <a:ext cx="1531937" cy="701675"/>
          </a:xfrm>
          <a:prstGeom prst="rect">
            <a:avLst/>
          </a:prstGeom>
          <a:noFill/>
          <a:ln w="9525">
            <a:solidFill>
              <a:srgbClr val="008080"/>
            </a:solidFill>
            <a:miter lim="800000"/>
            <a:headEnd/>
            <a:tailEnd/>
          </a:ln>
        </p:spPr>
        <p:txBody>
          <a:bodyPr wrap="none" anchor="ctr"/>
          <a:lstStyle/>
          <a:p>
            <a:endParaRPr lang="fr-FR"/>
          </a:p>
        </p:txBody>
      </p:sp>
      <p:sp>
        <p:nvSpPr>
          <p:cNvPr id="262178" name="Line 34"/>
          <p:cNvSpPr>
            <a:spLocks noChangeShapeType="1"/>
          </p:cNvSpPr>
          <p:nvPr/>
        </p:nvSpPr>
        <p:spPr bwMode="auto">
          <a:xfrm>
            <a:off x="5478463" y="3260725"/>
            <a:ext cx="1531937" cy="1588"/>
          </a:xfrm>
          <a:prstGeom prst="line">
            <a:avLst/>
          </a:prstGeom>
          <a:noFill/>
          <a:ln w="9525">
            <a:solidFill>
              <a:srgbClr val="008080"/>
            </a:solidFill>
            <a:miter lim="800000"/>
            <a:headEnd/>
            <a:tailEnd/>
          </a:ln>
        </p:spPr>
        <p:txBody>
          <a:bodyPr wrap="none"/>
          <a:lstStyle/>
          <a:p>
            <a:endParaRPr lang="fr-FR"/>
          </a:p>
        </p:txBody>
      </p:sp>
      <p:sp>
        <p:nvSpPr>
          <p:cNvPr id="262179" name="Text Box 35"/>
          <p:cNvSpPr txBox="1">
            <a:spLocks noChangeArrowheads="1"/>
          </p:cNvSpPr>
          <p:nvPr/>
        </p:nvSpPr>
        <p:spPr bwMode="auto">
          <a:xfrm>
            <a:off x="5548313" y="3200400"/>
            <a:ext cx="1311275" cy="306388"/>
          </a:xfrm>
          <a:prstGeom prst="rect">
            <a:avLst/>
          </a:prstGeom>
          <a:noFill/>
          <a:ln w="9525">
            <a:noFill/>
            <a:miter lim="800000"/>
            <a:headEnd/>
            <a:tailEnd/>
          </a:ln>
        </p:spPr>
        <p:txBody>
          <a:bodyPr wrap="none">
            <a:spAutoFit/>
          </a:bodyPr>
          <a:lstStyle/>
          <a:p>
            <a:pPr>
              <a:lnSpc>
                <a:spcPct val="110000"/>
              </a:lnSpc>
            </a:pPr>
            <a:r>
              <a:rPr lang="fr-FR" sz="1400"/>
              <a:t>Numéro Client</a:t>
            </a:r>
          </a:p>
        </p:txBody>
      </p:sp>
      <p:sp>
        <p:nvSpPr>
          <p:cNvPr id="262180" name="Text Box 36"/>
          <p:cNvSpPr txBox="1">
            <a:spLocks noChangeArrowheads="1"/>
          </p:cNvSpPr>
          <p:nvPr/>
        </p:nvSpPr>
        <p:spPr bwMode="auto">
          <a:xfrm>
            <a:off x="5694363" y="2971800"/>
            <a:ext cx="706437" cy="325438"/>
          </a:xfrm>
          <a:prstGeom prst="rect">
            <a:avLst/>
          </a:prstGeom>
          <a:noFill/>
          <a:ln w="9525">
            <a:noFill/>
            <a:miter lim="800000"/>
            <a:headEnd/>
            <a:tailEnd/>
          </a:ln>
        </p:spPr>
        <p:txBody>
          <a:bodyPr wrap="none">
            <a:spAutoFit/>
          </a:bodyPr>
          <a:lstStyle/>
          <a:p>
            <a:pPr>
              <a:lnSpc>
                <a:spcPct val="110000"/>
              </a:lnSpc>
            </a:pPr>
            <a:r>
              <a:rPr lang="fr-FR" sz="1400" b="1"/>
              <a:t>Client</a:t>
            </a:r>
          </a:p>
        </p:txBody>
      </p:sp>
      <p:sp>
        <p:nvSpPr>
          <p:cNvPr id="262181" name="Rectangle 37"/>
          <p:cNvSpPr>
            <a:spLocks noChangeArrowheads="1"/>
          </p:cNvSpPr>
          <p:nvPr/>
        </p:nvSpPr>
        <p:spPr bwMode="auto">
          <a:xfrm>
            <a:off x="4349750" y="4937125"/>
            <a:ext cx="1531938" cy="701675"/>
          </a:xfrm>
          <a:prstGeom prst="rect">
            <a:avLst/>
          </a:prstGeom>
          <a:noFill/>
          <a:ln w="9525">
            <a:solidFill>
              <a:srgbClr val="008080"/>
            </a:solidFill>
            <a:miter lim="800000"/>
            <a:headEnd/>
            <a:tailEnd/>
          </a:ln>
        </p:spPr>
        <p:txBody>
          <a:bodyPr wrap="none" anchor="ctr"/>
          <a:lstStyle/>
          <a:p>
            <a:endParaRPr lang="fr-FR"/>
          </a:p>
        </p:txBody>
      </p:sp>
      <p:sp>
        <p:nvSpPr>
          <p:cNvPr id="262182" name="Line 38"/>
          <p:cNvSpPr>
            <a:spLocks noChangeShapeType="1"/>
          </p:cNvSpPr>
          <p:nvPr/>
        </p:nvSpPr>
        <p:spPr bwMode="auto">
          <a:xfrm>
            <a:off x="4349750" y="5165725"/>
            <a:ext cx="1531938" cy="1588"/>
          </a:xfrm>
          <a:prstGeom prst="line">
            <a:avLst/>
          </a:prstGeom>
          <a:noFill/>
          <a:ln w="9525">
            <a:solidFill>
              <a:srgbClr val="008080"/>
            </a:solidFill>
            <a:miter lim="800000"/>
            <a:headEnd/>
            <a:tailEnd/>
          </a:ln>
        </p:spPr>
        <p:txBody>
          <a:bodyPr wrap="none"/>
          <a:lstStyle/>
          <a:p>
            <a:endParaRPr lang="fr-FR"/>
          </a:p>
        </p:txBody>
      </p:sp>
      <p:sp>
        <p:nvSpPr>
          <p:cNvPr id="262183" name="Text Box 39"/>
          <p:cNvSpPr txBox="1">
            <a:spLocks noChangeArrowheads="1"/>
          </p:cNvSpPr>
          <p:nvPr/>
        </p:nvSpPr>
        <p:spPr bwMode="auto">
          <a:xfrm>
            <a:off x="4441825" y="5114925"/>
            <a:ext cx="784225" cy="558800"/>
          </a:xfrm>
          <a:prstGeom prst="rect">
            <a:avLst/>
          </a:prstGeom>
          <a:noFill/>
          <a:ln w="9525">
            <a:noFill/>
            <a:miter lim="800000"/>
            <a:headEnd/>
            <a:tailEnd/>
          </a:ln>
        </p:spPr>
        <p:txBody>
          <a:bodyPr wrap="none">
            <a:spAutoFit/>
          </a:bodyPr>
          <a:lstStyle/>
          <a:p>
            <a:pPr>
              <a:lnSpc>
                <a:spcPct val="110000"/>
              </a:lnSpc>
            </a:pPr>
            <a:r>
              <a:rPr lang="fr-FR" sz="1400"/>
              <a:t>Nom </a:t>
            </a:r>
          </a:p>
          <a:p>
            <a:pPr>
              <a:lnSpc>
                <a:spcPct val="110000"/>
              </a:lnSpc>
            </a:pPr>
            <a:r>
              <a:rPr lang="fr-FR" sz="1400"/>
              <a:t>Prénom</a:t>
            </a:r>
          </a:p>
        </p:txBody>
      </p:sp>
      <p:sp>
        <p:nvSpPr>
          <p:cNvPr id="262184" name="Text Box 40"/>
          <p:cNvSpPr txBox="1">
            <a:spLocks noChangeArrowheads="1"/>
          </p:cNvSpPr>
          <p:nvPr/>
        </p:nvSpPr>
        <p:spPr bwMode="auto">
          <a:xfrm>
            <a:off x="4565650" y="4876800"/>
            <a:ext cx="1114425" cy="325438"/>
          </a:xfrm>
          <a:prstGeom prst="rect">
            <a:avLst/>
          </a:prstGeom>
          <a:noFill/>
          <a:ln w="9525">
            <a:noFill/>
            <a:miter lim="800000"/>
            <a:headEnd/>
            <a:tailEnd/>
          </a:ln>
        </p:spPr>
        <p:txBody>
          <a:bodyPr wrap="none">
            <a:spAutoFit/>
          </a:bodyPr>
          <a:lstStyle/>
          <a:p>
            <a:pPr>
              <a:lnSpc>
                <a:spcPct val="110000"/>
              </a:lnSpc>
            </a:pPr>
            <a:r>
              <a:rPr lang="fr-FR" sz="1400" b="1"/>
              <a:t>Particulier</a:t>
            </a:r>
          </a:p>
        </p:txBody>
      </p:sp>
      <p:sp>
        <p:nvSpPr>
          <p:cNvPr id="262185" name="Oval 41"/>
          <p:cNvSpPr>
            <a:spLocks noChangeArrowheads="1"/>
          </p:cNvSpPr>
          <p:nvPr/>
        </p:nvSpPr>
        <p:spPr bwMode="auto">
          <a:xfrm>
            <a:off x="4578350" y="4111625"/>
            <a:ext cx="1060450" cy="393700"/>
          </a:xfrm>
          <a:prstGeom prst="ellipse">
            <a:avLst/>
          </a:prstGeom>
          <a:noFill/>
          <a:ln w="9525">
            <a:solidFill>
              <a:srgbClr val="008080"/>
            </a:solidFill>
            <a:miter lim="800000"/>
            <a:headEnd/>
            <a:tailEnd/>
          </a:ln>
        </p:spPr>
        <p:txBody>
          <a:bodyPr>
            <a:spAutoFit/>
          </a:bodyPr>
          <a:lstStyle/>
          <a:p>
            <a:pPr algn="ctr">
              <a:lnSpc>
                <a:spcPct val="80000"/>
              </a:lnSpc>
            </a:pPr>
            <a:r>
              <a:rPr lang="fr-FR" sz="1200" b="1" i="1"/>
              <a:t>est</a:t>
            </a:r>
          </a:p>
          <a:p>
            <a:pPr algn="ctr">
              <a:lnSpc>
                <a:spcPct val="80000"/>
              </a:lnSpc>
            </a:pPr>
            <a:endParaRPr lang="fr-FR" sz="500" b="1" i="1"/>
          </a:p>
        </p:txBody>
      </p:sp>
      <p:cxnSp>
        <p:nvCxnSpPr>
          <p:cNvPr id="262187" name="AutoShape 43"/>
          <p:cNvCxnSpPr>
            <a:cxnSpLocks noChangeShapeType="1"/>
            <a:stCxn id="262185" idx="4"/>
            <a:endCxn id="262181" idx="0"/>
          </p:cNvCxnSpPr>
          <p:nvPr/>
        </p:nvCxnSpPr>
        <p:spPr bwMode="auto">
          <a:xfrm rot="16200000" flipH="1">
            <a:off x="4896644" y="4717256"/>
            <a:ext cx="431800" cy="7938"/>
          </a:xfrm>
          <a:prstGeom prst="bentConnector3">
            <a:avLst>
              <a:gd name="adj1" fmla="val 50000"/>
            </a:avLst>
          </a:prstGeom>
          <a:noFill/>
          <a:ln w="9525">
            <a:solidFill>
              <a:schemeClr val="tx1"/>
            </a:solidFill>
            <a:miter lim="800000"/>
            <a:headEnd/>
            <a:tailEnd/>
          </a:ln>
        </p:spPr>
      </p:cxnSp>
      <p:sp>
        <p:nvSpPr>
          <p:cNvPr id="262188" name="Line 44"/>
          <p:cNvSpPr>
            <a:spLocks noChangeShapeType="1"/>
          </p:cNvSpPr>
          <p:nvPr/>
        </p:nvSpPr>
        <p:spPr bwMode="auto">
          <a:xfrm>
            <a:off x="3352800" y="4267200"/>
            <a:ext cx="914400" cy="0"/>
          </a:xfrm>
          <a:prstGeom prst="line">
            <a:avLst/>
          </a:prstGeom>
          <a:noFill/>
          <a:ln w="28575">
            <a:solidFill>
              <a:schemeClr val="tx1"/>
            </a:solidFill>
            <a:prstDash val="dash"/>
            <a:miter lim="800000"/>
            <a:headEnd/>
            <a:tailEnd type="triangle" w="med" len="med"/>
          </a:ln>
        </p:spPr>
        <p:txBody>
          <a:bodyPr wrap="none"/>
          <a:lstStyle/>
          <a:p>
            <a:endParaRPr lang="fr-FR"/>
          </a:p>
        </p:txBody>
      </p:sp>
      <p:sp>
        <p:nvSpPr>
          <p:cNvPr id="262189" name="Rectangle 45"/>
          <p:cNvSpPr>
            <a:spLocks noChangeArrowheads="1"/>
          </p:cNvSpPr>
          <p:nvPr/>
        </p:nvSpPr>
        <p:spPr bwMode="auto">
          <a:xfrm>
            <a:off x="6697663" y="4940300"/>
            <a:ext cx="1531937" cy="701675"/>
          </a:xfrm>
          <a:prstGeom prst="rect">
            <a:avLst/>
          </a:prstGeom>
          <a:noFill/>
          <a:ln w="9525">
            <a:solidFill>
              <a:srgbClr val="008080"/>
            </a:solidFill>
            <a:miter lim="800000"/>
            <a:headEnd/>
            <a:tailEnd/>
          </a:ln>
        </p:spPr>
        <p:txBody>
          <a:bodyPr wrap="none" anchor="ctr"/>
          <a:lstStyle/>
          <a:p>
            <a:endParaRPr lang="fr-FR"/>
          </a:p>
        </p:txBody>
      </p:sp>
      <p:sp>
        <p:nvSpPr>
          <p:cNvPr id="262190" name="Line 46"/>
          <p:cNvSpPr>
            <a:spLocks noChangeShapeType="1"/>
          </p:cNvSpPr>
          <p:nvPr/>
        </p:nvSpPr>
        <p:spPr bwMode="auto">
          <a:xfrm>
            <a:off x="6697663" y="5168900"/>
            <a:ext cx="1531937" cy="1588"/>
          </a:xfrm>
          <a:prstGeom prst="line">
            <a:avLst/>
          </a:prstGeom>
          <a:noFill/>
          <a:ln w="9525">
            <a:solidFill>
              <a:srgbClr val="008080"/>
            </a:solidFill>
            <a:miter lim="800000"/>
            <a:headEnd/>
            <a:tailEnd/>
          </a:ln>
        </p:spPr>
        <p:txBody>
          <a:bodyPr wrap="none"/>
          <a:lstStyle/>
          <a:p>
            <a:endParaRPr lang="fr-FR"/>
          </a:p>
        </p:txBody>
      </p:sp>
      <p:sp>
        <p:nvSpPr>
          <p:cNvPr id="262191" name="Text Box 47"/>
          <p:cNvSpPr txBox="1">
            <a:spLocks noChangeArrowheads="1"/>
          </p:cNvSpPr>
          <p:nvPr/>
        </p:nvSpPr>
        <p:spPr bwMode="auto">
          <a:xfrm>
            <a:off x="6789738" y="5118100"/>
            <a:ext cx="1362075" cy="558800"/>
          </a:xfrm>
          <a:prstGeom prst="rect">
            <a:avLst/>
          </a:prstGeom>
          <a:noFill/>
          <a:ln w="9525">
            <a:noFill/>
            <a:miter lim="800000"/>
            <a:headEnd/>
            <a:tailEnd/>
          </a:ln>
        </p:spPr>
        <p:txBody>
          <a:bodyPr wrap="none">
            <a:spAutoFit/>
          </a:bodyPr>
          <a:lstStyle/>
          <a:p>
            <a:pPr>
              <a:lnSpc>
                <a:spcPct val="110000"/>
              </a:lnSpc>
            </a:pPr>
            <a:r>
              <a:rPr lang="fr-FR" sz="1400"/>
              <a:t>Raison sociale</a:t>
            </a:r>
          </a:p>
          <a:p>
            <a:pPr>
              <a:lnSpc>
                <a:spcPct val="110000"/>
              </a:lnSpc>
            </a:pPr>
            <a:r>
              <a:rPr lang="fr-FR" sz="1400"/>
              <a:t>Nbre Employés</a:t>
            </a:r>
          </a:p>
        </p:txBody>
      </p:sp>
      <p:sp>
        <p:nvSpPr>
          <p:cNvPr id="262192" name="Text Box 48"/>
          <p:cNvSpPr txBox="1">
            <a:spLocks noChangeArrowheads="1"/>
          </p:cNvSpPr>
          <p:nvPr/>
        </p:nvSpPr>
        <p:spPr bwMode="auto">
          <a:xfrm>
            <a:off x="6913563" y="4879975"/>
            <a:ext cx="841375" cy="325438"/>
          </a:xfrm>
          <a:prstGeom prst="rect">
            <a:avLst/>
          </a:prstGeom>
          <a:noFill/>
          <a:ln w="9525">
            <a:noFill/>
            <a:miter lim="800000"/>
            <a:headEnd/>
            <a:tailEnd/>
          </a:ln>
        </p:spPr>
        <p:txBody>
          <a:bodyPr wrap="none">
            <a:spAutoFit/>
          </a:bodyPr>
          <a:lstStyle/>
          <a:p>
            <a:pPr>
              <a:lnSpc>
                <a:spcPct val="110000"/>
              </a:lnSpc>
            </a:pPr>
            <a:r>
              <a:rPr lang="fr-FR" sz="1400" b="1"/>
              <a:t>Société</a:t>
            </a:r>
          </a:p>
        </p:txBody>
      </p:sp>
      <p:sp>
        <p:nvSpPr>
          <p:cNvPr id="262193" name="Oval 49"/>
          <p:cNvSpPr>
            <a:spLocks noChangeArrowheads="1"/>
          </p:cNvSpPr>
          <p:nvPr/>
        </p:nvSpPr>
        <p:spPr bwMode="auto">
          <a:xfrm>
            <a:off x="6926263" y="4114800"/>
            <a:ext cx="1060450" cy="393700"/>
          </a:xfrm>
          <a:prstGeom prst="ellipse">
            <a:avLst/>
          </a:prstGeom>
          <a:noFill/>
          <a:ln w="9525">
            <a:solidFill>
              <a:srgbClr val="008080"/>
            </a:solidFill>
            <a:miter lim="800000"/>
            <a:headEnd/>
            <a:tailEnd/>
          </a:ln>
        </p:spPr>
        <p:txBody>
          <a:bodyPr>
            <a:spAutoFit/>
          </a:bodyPr>
          <a:lstStyle/>
          <a:p>
            <a:pPr algn="ctr">
              <a:lnSpc>
                <a:spcPct val="80000"/>
              </a:lnSpc>
            </a:pPr>
            <a:r>
              <a:rPr lang="fr-FR" sz="1200" b="1" i="1"/>
              <a:t>est</a:t>
            </a:r>
          </a:p>
          <a:p>
            <a:pPr algn="ctr">
              <a:lnSpc>
                <a:spcPct val="80000"/>
              </a:lnSpc>
            </a:pPr>
            <a:endParaRPr lang="fr-FR" sz="500" b="1" i="1"/>
          </a:p>
        </p:txBody>
      </p:sp>
      <p:cxnSp>
        <p:nvCxnSpPr>
          <p:cNvPr id="262194" name="AutoShape 50"/>
          <p:cNvCxnSpPr>
            <a:cxnSpLocks noChangeShapeType="1"/>
            <a:stCxn id="262193" idx="4"/>
            <a:endCxn id="262189" idx="0"/>
          </p:cNvCxnSpPr>
          <p:nvPr/>
        </p:nvCxnSpPr>
        <p:spPr bwMode="auto">
          <a:xfrm rot="16200000" flipH="1">
            <a:off x="7244557" y="4720431"/>
            <a:ext cx="431800" cy="7937"/>
          </a:xfrm>
          <a:prstGeom prst="bentConnector3">
            <a:avLst>
              <a:gd name="adj1" fmla="val 50000"/>
            </a:avLst>
          </a:prstGeom>
          <a:noFill/>
          <a:ln w="9525">
            <a:solidFill>
              <a:schemeClr val="tx1"/>
            </a:solidFill>
            <a:miter lim="800000"/>
            <a:headEnd/>
            <a:tailEnd/>
          </a:ln>
        </p:spPr>
      </p:cxnSp>
      <p:cxnSp>
        <p:nvCxnSpPr>
          <p:cNvPr id="262195" name="AutoShape 51"/>
          <p:cNvCxnSpPr>
            <a:cxnSpLocks noChangeShapeType="1"/>
            <a:stCxn id="262185" idx="0"/>
            <a:endCxn id="262177" idx="2"/>
          </p:cNvCxnSpPr>
          <p:nvPr/>
        </p:nvCxnSpPr>
        <p:spPr bwMode="auto">
          <a:xfrm flipV="1">
            <a:off x="5108575" y="3733800"/>
            <a:ext cx="1136650" cy="377825"/>
          </a:xfrm>
          <a:prstGeom prst="straightConnector1">
            <a:avLst/>
          </a:prstGeom>
          <a:noFill/>
          <a:ln w="9525">
            <a:solidFill>
              <a:schemeClr val="tx1"/>
            </a:solidFill>
            <a:miter lim="800000"/>
            <a:headEnd/>
            <a:tailEnd/>
          </a:ln>
        </p:spPr>
      </p:cxnSp>
      <p:cxnSp>
        <p:nvCxnSpPr>
          <p:cNvPr id="262196" name="AutoShape 52"/>
          <p:cNvCxnSpPr>
            <a:cxnSpLocks noChangeShapeType="1"/>
            <a:stCxn id="262193" idx="0"/>
            <a:endCxn id="262177" idx="2"/>
          </p:cNvCxnSpPr>
          <p:nvPr/>
        </p:nvCxnSpPr>
        <p:spPr bwMode="auto">
          <a:xfrm flipH="1" flipV="1">
            <a:off x="6245225" y="3733800"/>
            <a:ext cx="1211263" cy="381000"/>
          </a:xfrm>
          <a:prstGeom prst="straightConnector1">
            <a:avLst/>
          </a:prstGeom>
          <a:noFill/>
          <a:ln w="9525">
            <a:solidFill>
              <a:schemeClr val="tx1"/>
            </a:solidFill>
            <a:miter lim="800000"/>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21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21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21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21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21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21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217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218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21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21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218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218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218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21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218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218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219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219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21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219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219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219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219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262172"/>
                                        </p:tgtEl>
                                        <p:attrNameLst>
                                          <p:attrName>style.visibility</p:attrName>
                                        </p:attrNameLst>
                                      </p:cBhvr>
                                      <p:to>
                                        <p:strVal val="visible"/>
                                      </p:to>
                                    </p:set>
                                    <p:anim calcmode="lin" valueType="num">
                                      <p:cBhvr>
                                        <p:cTn id="57" dur="2000" fill="hold"/>
                                        <p:tgtEl>
                                          <p:spTgt spid="262172"/>
                                        </p:tgtEl>
                                        <p:attrNameLst>
                                          <p:attrName>ppt_w</p:attrName>
                                        </p:attrNameLst>
                                      </p:cBhvr>
                                      <p:tavLst>
                                        <p:tav tm="0">
                                          <p:val>
                                            <p:fltVal val="0"/>
                                          </p:val>
                                        </p:tav>
                                        <p:tav tm="100000">
                                          <p:val>
                                            <p:strVal val="#ppt_w"/>
                                          </p:val>
                                        </p:tav>
                                      </p:tavLst>
                                    </p:anim>
                                    <p:anim calcmode="lin" valueType="num">
                                      <p:cBhvr>
                                        <p:cTn id="58" dur="2000" fill="hold"/>
                                        <p:tgtEl>
                                          <p:spTgt spid="26217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72" grpId="0"/>
      <p:bldP spid="262173" grpId="0" animBg="1"/>
      <p:bldP spid="262174" grpId="0" animBg="1"/>
      <p:bldP spid="262175" grpId="0"/>
      <p:bldP spid="262176" grpId="0"/>
      <p:bldP spid="262177" grpId="0" animBg="1"/>
      <p:bldP spid="262178" grpId="0" animBg="1"/>
      <p:bldP spid="262179" grpId="0"/>
      <p:bldP spid="262180" grpId="0"/>
      <p:bldP spid="262181" grpId="0" animBg="1"/>
      <p:bldP spid="262182" grpId="0" animBg="1"/>
      <p:bldP spid="262183" grpId="0"/>
      <p:bldP spid="262184" grpId="0"/>
      <p:bldP spid="262185" grpId="0" animBg="1"/>
      <p:bldP spid="262188" grpId="0" animBg="1"/>
      <p:bldP spid="262189" grpId="0" animBg="1"/>
      <p:bldP spid="262190" grpId="0" animBg="1"/>
      <p:bldP spid="262191" grpId="0"/>
      <p:bldP spid="262192" grpId="0"/>
      <p:bldP spid="262193"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Espace réservé du pied de page 4"/>
          <p:cNvSpPr>
            <a:spLocks noGrp="1"/>
          </p:cNvSpPr>
          <p:nvPr>
            <p:ph type="ftr" sz="quarter" idx="11"/>
          </p:nvPr>
        </p:nvSpPr>
        <p:spPr/>
        <p:txBody>
          <a:bodyPr/>
          <a:lstStyle/>
          <a:p>
            <a:pPr>
              <a:defRPr/>
            </a:pPr>
            <a:r>
              <a:rPr lang="fr-FR"/>
              <a:t>Système d’Information</a:t>
            </a:r>
          </a:p>
        </p:txBody>
      </p:sp>
      <p:sp>
        <p:nvSpPr>
          <p:cNvPr id="16" name="Espace réservé du numéro de diapositive 5"/>
          <p:cNvSpPr>
            <a:spLocks noGrp="1"/>
          </p:cNvSpPr>
          <p:nvPr>
            <p:ph type="sldNum" sz="quarter" idx="12"/>
          </p:nvPr>
        </p:nvSpPr>
        <p:spPr/>
        <p:txBody>
          <a:bodyPr/>
          <a:lstStyle/>
          <a:p>
            <a:pPr>
              <a:defRPr/>
            </a:pPr>
            <a:fld id="{F9A844E5-014B-48C8-9AA2-208C8DB6C7DF}" type="slidenum">
              <a:rPr lang="fr-FR"/>
              <a:pPr>
                <a:defRPr/>
              </a:pPr>
              <a:t>27</a:t>
            </a:fld>
            <a:endParaRPr lang="fr-FR"/>
          </a:p>
        </p:txBody>
      </p:sp>
      <p:sp>
        <p:nvSpPr>
          <p:cNvPr id="264194" name="Rectangle 1026"/>
          <p:cNvSpPr>
            <a:spLocks noGrp="1" noChangeArrowheads="1"/>
          </p:cNvSpPr>
          <p:nvPr>
            <p:ph type="title"/>
          </p:nvPr>
        </p:nvSpPr>
        <p:spPr>
          <a:xfrm>
            <a:off x="1150938" y="152400"/>
            <a:ext cx="7993062"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Règles de validation sémantique (5)</a:t>
            </a:r>
          </a:p>
        </p:txBody>
      </p:sp>
      <p:sp>
        <p:nvSpPr>
          <p:cNvPr id="264195" name="Rectangle 1027"/>
          <p:cNvSpPr>
            <a:spLocks noGrp="1" noChangeArrowheads="1"/>
          </p:cNvSpPr>
          <p:nvPr>
            <p:ph type="body" idx="1"/>
          </p:nvPr>
        </p:nvSpPr>
        <p:spPr>
          <a:xfrm>
            <a:off x="838200" y="1676400"/>
            <a:ext cx="7696200" cy="914400"/>
          </a:xfrm>
        </p:spPr>
        <p:txBody>
          <a:bodyPr/>
          <a:lstStyle/>
          <a:p>
            <a:pPr defTabSz="762000" eaLnBrk="1" hangingPunct="1">
              <a:lnSpc>
                <a:spcPct val="110000"/>
              </a:lnSpc>
              <a:spcBef>
                <a:spcPct val="0"/>
              </a:spcBef>
              <a:buClr>
                <a:srgbClr val="FF9900"/>
              </a:buClr>
              <a:buSzTx/>
              <a:defRPr/>
            </a:pPr>
            <a:r>
              <a:rPr lang="fr-FR" sz="2400" dirty="0" smtClean="0">
                <a:effectLst>
                  <a:outerShdw blurRad="38100" dist="38100" dir="2700000" algn="tl">
                    <a:srgbClr val="C0C0C0"/>
                  </a:outerShdw>
                </a:effectLst>
              </a:rPr>
              <a:t> </a:t>
            </a:r>
            <a:r>
              <a:rPr lang="fr-FR" sz="2400" u="sng" dirty="0" smtClean="0">
                <a:solidFill>
                  <a:srgbClr val="CC3300"/>
                </a:solidFill>
                <a:effectLst>
                  <a:outerShdw blurRad="38100" dist="38100" dir="2700000" algn="tl">
                    <a:srgbClr val="C0C0C0"/>
                  </a:outerShdw>
                </a:effectLst>
              </a:rPr>
              <a:t>Règle 5 :</a:t>
            </a:r>
            <a:r>
              <a:rPr lang="fr-FR" sz="2400" dirty="0" smtClean="0">
                <a:solidFill>
                  <a:srgbClr val="CC3300"/>
                </a:solidFill>
                <a:effectLst>
                  <a:outerShdw blurRad="38100" dist="38100" dir="2700000" algn="tl">
                    <a:srgbClr val="C0C0C0"/>
                  </a:outerShdw>
                </a:effectLst>
              </a:rPr>
              <a:t> Tout attribut doit dépendre uniquement et totalement de l’identifiant</a:t>
            </a:r>
          </a:p>
        </p:txBody>
      </p:sp>
      <p:sp>
        <p:nvSpPr>
          <p:cNvPr id="39942" name="Rectangle 1028"/>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264197" name="Text Box 1029"/>
          <p:cNvSpPr txBox="1">
            <a:spLocks noChangeArrowheads="1"/>
          </p:cNvSpPr>
          <p:nvPr/>
        </p:nvSpPr>
        <p:spPr bwMode="auto">
          <a:xfrm>
            <a:off x="1582738" y="5029200"/>
            <a:ext cx="5961062" cy="581025"/>
          </a:xfrm>
          <a:prstGeom prst="rect">
            <a:avLst/>
          </a:prstGeom>
          <a:noFill/>
          <a:ln w="9525">
            <a:noFill/>
            <a:miter lim="800000"/>
            <a:headEnd/>
            <a:tailEnd/>
          </a:ln>
        </p:spPr>
        <p:txBody>
          <a:bodyPr wrap="none">
            <a:spAutoFit/>
          </a:bodyPr>
          <a:lstStyle/>
          <a:p>
            <a:pPr algn="ctr"/>
            <a:r>
              <a:rPr lang="fr-FR" sz="1600" b="1" i="1">
                <a:solidFill>
                  <a:srgbClr val="CC3300"/>
                </a:solidFill>
                <a:latin typeface="Verdana" pitchFamily="34" charset="0"/>
              </a:rPr>
              <a:t>Connaissant la valeur de #CIN, </a:t>
            </a:r>
          </a:p>
          <a:p>
            <a:pPr algn="ctr"/>
            <a:r>
              <a:rPr lang="fr-FR" sz="1600" b="1" i="1">
                <a:solidFill>
                  <a:srgbClr val="CC3300"/>
                </a:solidFill>
                <a:latin typeface="Verdana" pitchFamily="34" charset="0"/>
              </a:rPr>
              <a:t>on connaît à coup sûr celles de Nom et de PRénom</a:t>
            </a:r>
          </a:p>
        </p:txBody>
      </p:sp>
      <p:sp>
        <p:nvSpPr>
          <p:cNvPr id="264221" name="Rectangle 1053"/>
          <p:cNvSpPr>
            <a:spLocks noChangeArrowheads="1"/>
          </p:cNvSpPr>
          <p:nvPr/>
        </p:nvSpPr>
        <p:spPr bwMode="auto">
          <a:xfrm>
            <a:off x="990600" y="3413125"/>
            <a:ext cx="1531938" cy="1006475"/>
          </a:xfrm>
          <a:prstGeom prst="rect">
            <a:avLst/>
          </a:prstGeom>
          <a:noFill/>
          <a:ln w="9525">
            <a:solidFill>
              <a:srgbClr val="008080"/>
            </a:solidFill>
            <a:miter lim="800000"/>
            <a:headEnd/>
            <a:tailEnd/>
          </a:ln>
        </p:spPr>
        <p:txBody>
          <a:bodyPr wrap="none" anchor="ctr"/>
          <a:lstStyle/>
          <a:p>
            <a:endParaRPr lang="fr-FR"/>
          </a:p>
        </p:txBody>
      </p:sp>
      <p:sp>
        <p:nvSpPr>
          <p:cNvPr id="264222" name="Line 1054"/>
          <p:cNvSpPr>
            <a:spLocks noChangeShapeType="1"/>
          </p:cNvSpPr>
          <p:nvPr/>
        </p:nvSpPr>
        <p:spPr bwMode="auto">
          <a:xfrm>
            <a:off x="990600" y="3641725"/>
            <a:ext cx="1531938" cy="1588"/>
          </a:xfrm>
          <a:prstGeom prst="line">
            <a:avLst/>
          </a:prstGeom>
          <a:noFill/>
          <a:ln w="9525">
            <a:solidFill>
              <a:srgbClr val="008080"/>
            </a:solidFill>
            <a:miter lim="800000"/>
            <a:headEnd/>
            <a:tailEnd/>
          </a:ln>
        </p:spPr>
        <p:txBody>
          <a:bodyPr wrap="none"/>
          <a:lstStyle/>
          <a:p>
            <a:endParaRPr lang="fr-FR"/>
          </a:p>
        </p:txBody>
      </p:sp>
      <p:sp>
        <p:nvSpPr>
          <p:cNvPr id="264223" name="Text Box 1055"/>
          <p:cNvSpPr txBox="1">
            <a:spLocks noChangeArrowheads="1"/>
          </p:cNvSpPr>
          <p:nvPr/>
        </p:nvSpPr>
        <p:spPr bwMode="auto">
          <a:xfrm>
            <a:off x="1082675" y="3590925"/>
            <a:ext cx="784225" cy="1025525"/>
          </a:xfrm>
          <a:prstGeom prst="rect">
            <a:avLst/>
          </a:prstGeom>
          <a:noFill/>
          <a:ln w="9525">
            <a:noFill/>
            <a:miter lim="800000"/>
            <a:headEnd/>
            <a:tailEnd/>
          </a:ln>
        </p:spPr>
        <p:txBody>
          <a:bodyPr wrap="none">
            <a:spAutoFit/>
          </a:bodyPr>
          <a:lstStyle/>
          <a:p>
            <a:pPr>
              <a:lnSpc>
                <a:spcPct val="110000"/>
              </a:lnSpc>
            </a:pPr>
            <a:r>
              <a:rPr lang="fr-FR" sz="1400"/>
              <a:t>#CIN</a:t>
            </a:r>
          </a:p>
          <a:p>
            <a:pPr>
              <a:lnSpc>
                <a:spcPct val="110000"/>
              </a:lnSpc>
            </a:pPr>
            <a:r>
              <a:rPr lang="fr-FR" sz="1400"/>
              <a:t>Nom</a:t>
            </a:r>
          </a:p>
          <a:p>
            <a:pPr>
              <a:lnSpc>
                <a:spcPct val="110000"/>
              </a:lnSpc>
            </a:pPr>
            <a:r>
              <a:rPr lang="fr-FR" sz="1400"/>
              <a:t>Prénom</a:t>
            </a:r>
          </a:p>
          <a:p>
            <a:pPr>
              <a:lnSpc>
                <a:spcPct val="110000"/>
              </a:lnSpc>
            </a:pPr>
            <a:endParaRPr lang="fr-FR" sz="1400"/>
          </a:p>
        </p:txBody>
      </p:sp>
      <p:sp>
        <p:nvSpPr>
          <p:cNvPr id="264224" name="Text Box 1056"/>
          <p:cNvSpPr txBox="1">
            <a:spLocks noChangeArrowheads="1"/>
          </p:cNvSpPr>
          <p:nvPr/>
        </p:nvSpPr>
        <p:spPr bwMode="auto">
          <a:xfrm>
            <a:off x="1206500" y="3352800"/>
            <a:ext cx="1022350" cy="325438"/>
          </a:xfrm>
          <a:prstGeom prst="rect">
            <a:avLst/>
          </a:prstGeom>
          <a:noFill/>
          <a:ln w="9525">
            <a:noFill/>
            <a:miter lim="800000"/>
            <a:headEnd/>
            <a:tailEnd/>
          </a:ln>
        </p:spPr>
        <p:txBody>
          <a:bodyPr wrap="none">
            <a:spAutoFit/>
          </a:bodyPr>
          <a:lstStyle/>
          <a:p>
            <a:pPr>
              <a:lnSpc>
                <a:spcPct val="110000"/>
              </a:lnSpc>
            </a:pPr>
            <a:r>
              <a:rPr lang="fr-FR" sz="1400" b="1"/>
              <a:t>Personne</a:t>
            </a:r>
          </a:p>
        </p:txBody>
      </p:sp>
      <p:sp>
        <p:nvSpPr>
          <p:cNvPr id="264225" name="Text Box 1057"/>
          <p:cNvSpPr txBox="1">
            <a:spLocks noChangeArrowheads="1"/>
          </p:cNvSpPr>
          <p:nvPr/>
        </p:nvSpPr>
        <p:spPr bwMode="auto">
          <a:xfrm>
            <a:off x="3124200" y="3505200"/>
            <a:ext cx="6080125" cy="581025"/>
          </a:xfrm>
          <a:prstGeom prst="rect">
            <a:avLst/>
          </a:prstGeom>
          <a:noFill/>
          <a:ln w="9525">
            <a:noFill/>
            <a:miter lim="800000"/>
            <a:headEnd/>
            <a:tailEnd/>
          </a:ln>
        </p:spPr>
        <p:txBody>
          <a:bodyPr wrap="none">
            <a:spAutoFit/>
          </a:bodyPr>
          <a:lstStyle/>
          <a:p>
            <a:r>
              <a:rPr lang="fr-FR" sz="1600" b="1">
                <a:latin typeface="Verdana" pitchFamily="34" charset="0"/>
              </a:rPr>
              <a:t>#CIN 	        </a:t>
            </a:r>
            <a:r>
              <a:rPr lang="fr-FR" sz="1600" b="1">
                <a:latin typeface="Verdana" pitchFamily="34" charset="0"/>
                <a:sym typeface="Wingdings" pitchFamily="2" charset="2"/>
              </a:rPr>
              <a:t> 	Nom (Nom dépend de #CIN)</a:t>
            </a:r>
          </a:p>
          <a:p>
            <a:r>
              <a:rPr lang="fr-FR" sz="1600" b="1">
                <a:latin typeface="Verdana" pitchFamily="34" charset="0"/>
                <a:sym typeface="Wingdings" pitchFamily="2" charset="2"/>
              </a:rPr>
              <a:t>		Prénom (Prénom dépend de #CIN) </a:t>
            </a:r>
          </a:p>
        </p:txBody>
      </p:sp>
      <p:sp>
        <p:nvSpPr>
          <p:cNvPr id="264226" name="Line 1058"/>
          <p:cNvSpPr>
            <a:spLocks noChangeShapeType="1"/>
          </p:cNvSpPr>
          <p:nvPr/>
        </p:nvSpPr>
        <p:spPr bwMode="auto">
          <a:xfrm>
            <a:off x="3886200" y="3686175"/>
            <a:ext cx="1143000" cy="0"/>
          </a:xfrm>
          <a:prstGeom prst="line">
            <a:avLst/>
          </a:prstGeom>
          <a:noFill/>
          <a:ln w="9525">
            <a:solidFill>
              <a:schemeClr val="tx1"/>
            </a:solidFill>
            <a:miter lim="800000"/>
            <a:headEnd/>
            <a:tailEnd type="triangle" w="med" len="med"/>
          </a:ln>
        </p:spPr>
        <p:txBody>
          <a:bodyPr wrap="none"/>
          <a:lstStyle/>
          <a:p>
            <a:endParaRPr lang="fr-FR"/>
          </a:p>
        </p:txBody>
      </p:sp>
      <p:sp>
        <p:nvSpPr>
          <p:cNvPr id="264227" name="Line 1059"/>
          <p:cNvSpPr>
            <a:spLocks noChangeShapeType="1"/>
          </p:cNvSpPr>
          <p:nvPr/>
        </p:nvSpPr>
        <p:spPr bwMode="auto">
          <a:xfrm>
            <a:off x="3657600" y="3776663"/>
            <a:ext cx="0" cy="152400"/>
          </a:xfrm>
          <a:prstGeom prst="line">
            <a:avLst/>
          </a:prstGeom>
          <a:noFill/>
          <a:ln w="9525">
            <a:solidFill>
              <a:schemeClr val="tx1"/>
            </a:solidFill>
            <a:miter lim="800000"/>
            <a:headEnd/>
            <a:tailEnd/>
          </a:ln>
        </p:spPr>
        <p:txBody>
          <a:bodyPr wrap="none"/>
          <a:lstStyle/>
          <a:p>
            <a:endParaRPr lang="fr-FR"/>
          </a:p>
        </p:txBody>
      </p:sp>
      <p:sp>
        <p:nvSpPr>
          <p:cNvPr id="264228" name="Line 1060"/>
          <p:cNvSpPr>
            <a:spLocks noChangeShapeType="1"/>
          </p:cNvSpPr>
          <p:nvPr/>
        </p:nvSpPr>
        <p:spPr bwMode="auto">
          <a:xfrm>
            <a:off x="3657600" y="3929063"/>
            <a:ext cx="1371600" cy="0"/>
          </a:xfrm>
          <a:prstGeom prst="line">
            <a:avLst/>
          </a:prstGeom>
          <a:noFill/>
          <a:ln w="9525">
            <a:solidFill>
              <a:schemeClr val="tx1"/>
            </a:solidFill>
            <a:miter lim="800000"/>
            <a:headEnd/>
            <a:tailEnd type="triangle" w="med" len="med"/>
          </a:ln>
        </p:spPr>
        <p:txBody>
          <a:bodyPr wrap="none"/>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64221"/>
                                        </p:tgtEl>
                                        <p:attrNameLst>
                                          <p:attrName>style.visibility</p:attrName>
                                        </p:attrNameLst>
                                      </p:cBhvr>
                                      <p:to>
                                        <p:strVal val="visible"/>
                                      </p:to>
                                    </p:set>
                                    <p:anim calcmode="lin" valueType="num">
                                      <p:cBhvr>
                                        <p:cTn id="7" dur="1000" fill="hold"/>
                                        <p:tgtEl>
                                          <p:spTgt spid="264221"/>
                                        </p:tgtEl>
                                        <p:attrNameLst>
                                          <p:attrName>ppt_x</p:attrName>
                                        </p:attrNameLst>
                                      </p:cBhvr>
                                      <p:tavLst>
                                        <p:tav tm="0">
                                          <p:val>
                                            <p:strVal val="#ppt_x-#ppt_w/2"/>
                                          </p:val>
                                        </p:tav>
                                        <p:tav tm="100000">
                                          <p:val>
                                            <p:strVal val="#ppt_x"/>
                                          </p:val>
                                        </p:tav>
                                      </p:tavLst>
                                    </p:anim>
                                    <p:anim calcmode="lin" valueType="num">
                                      <p:cBhvr>
                                        <p:cTn id="8" dur="1000" fill="hold"/>
                                        <p:tgtEl>
                                          <p:spTgt spid="264221"/>
                                        </p:tgtEl>
                                        <p:attrNameLst>
                                          <p:attrName>ppt_y</p:attrName>
                                        </p:attrNameLst>
                                      </p:cBhvr>
                                      <p:tavLst>
                                        <p:tav tm="0">
                                          <p:val>
                                            <p:strVal val="#ppt_y"/>
                                          </p:val>
                                        </p:tav>
                                        <p:tav tm="100000">
                                          <p:val>
                                            <p:strVal val="#ppt_y"/>
                                          </p:val>
                                        </p:tav>
                                      </p:tavLst>
                                    </p:anim>
                                    <p:anim calcmode="lin" valueType="num">
                                      <p:cBhvr>
                                        <p:cTn id="9" dur="1000" fill="hold"/>
                                        <p:tgtEl>
                                          <p:spTgt spid="264221"/>
                                        </p:tgtEl>
                                        <p:attrNameLst>
                                          <p:attrName>ppt_w</p:attrName>
                                        </p:attrNameLst>
                                      </p:cBhvr>
                                      <p:tavLst>
                                        <p:tav tm="0">
                                          <p:val>
                                            <p:fltVal val="0"/>
                                          </p:val>
                                        </p:tav>
                                        <p:tav tm="100000">
                                          <p:val>
                                            <p:strVal val="#ppt_w"/>
                                          </p:val>
                                        </p:tav>
                                      </p:tavLst>
                                    </p:anim>
                                    <p:anim calcmode="lin" valueType="num">
                                      <p:cBhvr>
                                        <p:cTn id="10" dur="1000" fill="hold"/>
                                        <p:tgtEl>
                                          <p:spTgt spid="264221"/>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0"/>
                                  </p:stCondLst>
                                  <p:childTnLst>
                                    <p:set>
                                      <p:cBhvr>
                                        <p:cTn id="12" dur="1" fill="hold">
                                          <p:stCondLst>
                                            <p:cond delay="0"/>
                                          </p:stCondLst>
                                        </p:cTn>
                                        <p:tgtEl>
                                          <p:spTgt spid="264222"/>
                                        </p:tgtEl>
                                        <p:attrNameLst>
                                          <p:attrName>style.visibility</p:attrName>
                                        </p:attrNameLst>
                                      </p:cBhvr>
                                      <p:to>
                                        <p:strVal val="visible"/>
                                      </p:to>
                                    </p:set>
                                    <p:anim calcmode="lin" valueType="num">
                                      <p:cBhvr>
                                        <p:cTn id="13" dur="1000" fill="hold"/>
                                        <p:tgtEl>
                                          <p:spTgt spid="264222"/>
                                        </p:tgtEl>
                                        <p:attrNameLst>
                                          <p:attrName>ppt_x</p:attrName>
                                        </p:attrNameLst>
                                      </p:cBhvr>
                                      <p:tavLst>
                                        <p:tav tm="0">
                                          <p:val>
                                            <p:strVal val="#ppt_x-#ppt_w/2"/>
                                          </p:val>
                                        </p:tav>
                                        <p:tav tm="100000">
                                          <p:val>
                                            <p:strVal val="#ppt_x"/>
                                          </p:val>
                                        </p:tav>
                                      </p:tavLst>
                                    </p:anim>
                                    <p:anim calcmode="lin" valueType="num">
                                      <p:cBhvr>
                                        <p:cTn id="14" dur="1000" fill="hold"/>
                                        <p:tgtEl>
                                          <p:spTgt spid="264222"/>
                                        </p:tgtEl>
                                        <p:attrNameLst>
                                          <p:attrName>ppt_y</p:attrName>
                                        </p:attrNameLst>
                                      </p:cBhvr>
                                      <p:tavLst>
                                        <p:tav tm="0">
                                          <p:val>
                                            <p:strVal val="#ppt_y"/>
                                          </p:val>
                                        </p:tav>
                                        <p:tav tm="100000">
                                          <p:val>
                                            <p:strVal val="#ppt_y"/>
                                          </p:val>
                                        </p:tav>
                                      </p:tavLst>
                                    </p:anim>
                                    <p:anim calcmode="lin" valueType="num">
                                      <p:cBhvr>
                                        <p:cTn id="15" dur="1000" fill="hold"/>
                                        <p:tgtEl>
                                          <p:spTgt spid="264222"/>
                                        </p:tgtEl>
                                        <p:attrNameLst>
                                          <p:attrName>ppt_w</p:attrName>
                                        </p:attrNameLst>
                                      </p:cBhvr>
                                      <p:tavLst>
                                        <p:tav tm="0">
                                          <p:val>
                                            <p:fltVal val="0"/>
                                          </p:val>
                                        </p:tav>
                                        <p:tav tm="100000">
                                          <p:val>
                                            <p:strVal val="#ppt_w"/>
                                          </p:val>
                                        </p:tav>
                                      </p:tavLst>
                                    </p:anim>
                                    <p:anim calcmode="lin" valueType="num">
                                      <p:cBhvr>
                                        <p:cTn id="16" dur="1000" fill="hold"/>
                                        <p:tgtEl>
                                          <p:spTgt spid="264222"/>
                                        </p:tgtEl>
                                        <p:attrNameLst>
                                          <p:attrName>ppt_h</p:attrName>
                                        </p:attrNameLst>
                                      </p:cBhvr>
                                      <p:tavLst>
                                        <p:tav tm="0">
                                          <p:val>
                                            <p:strVal val="#ppt_h"/>
                                          </p:val>
                                        </p:tav>
                                        <p:tav tm="100000">
                                          <p:val>
                                            <p:strVal val="#ppt_h"/>
                                          </p:val>
                                        </p:tav>
                                      </p:tavLst>
                                    </p:anim>
                                  </p:childTnLst>
                                </p:cTn>
                              </p:par>
                              <p:par>
                                <p:cTn id="17" presetID="17" presetClass="entr" presetSubtype="8" fill="hold" grpId="0" nodeType="withEffect">
                                  <p:stCondLst>
                                    <p:cond delay="0"/>
                                  </p:stCondLst>
                                  <p:childTnLst>
                                    <p:set>
                                      <p:cBhvr>
                                        <p:cTn id="18" dur="1" fill="hold">
                                          <p:stCondLst>
                                            <p:cond delay="0"/>
                                          </p:stCondLst>
                                        </p:cTn>
                                        <p:tgtEl>
                                          <p:spTgt spid="264223"/>
                                        </p:tgtEl>
                                        <p:attrNameLst>
                                          <p:attrName>style.visibility</p:attrName>
                                        </p:attrNameLst>
                                      </p:cBhvr>
                                      <p:to>
                                        <p:strVal val="visible"/>
                                      </p:to>
                                    </p:set>
                                    <p:anim calcmode="lin" valueType="num">
                                      <p:cBhvr>
                                        <p:cTn id="19" dur="1000" fill="hold"/>
                                        <p:tgtEl>
                                          <p:spTgt spid="264223"/>
                                        </p:tgtEl>
                                        <p:attrNameLst>
                                          <p:attrName>ppt_x</p:attrName>
                                        </p:attrNameLst>
                                      </p:cBhvr>
                                      <p:tavLst>
                                        <p:tav tm="0">
                                          <p:val>
                                            <p:strVal val="#ppt_x-#ppt_w/2"/>
                                          </p:val>
                                        </p:tav>
                                        <p:tav tm="100000">
                                          <p:val>
                                            <p:strVal val="#ppt_x"/>
                                          </p:val>
                                        </p:tav>
                                      </p:tavLst>
                                    </p:anim>
                                    <p:anim calcmode="lin" valueType="num">
                                      <p:cBhvr>
                                        <p:cTn id="20" dur="1000" fill="hold"/>
                                        <p:tgtEl>
                                          <p:spTgt spid="264223"/>
                                        </p:tgtEl>
                                        <p:attrNameLst>
                                          <p:attrName>ppt_y</p:attrName>
                                        </p:attrNameLst>
                                      </p:cBhvr>
                                      <p:tavLst>
                                        <p:tav tm="0">
                                          <p:val>
                                            <p:strVal val="#ppt_y"/>
                                          </p:val>
                                        </p:tav>
                                        <p:tav tm="100000">
                                          <p:val>
                                            <p:strVal val="#ppt_y"/>
                                          </p:val>
                                        </p:tav>
                                      </p:tavLst>
                                    </p:anim>
                                    <p:anim calcmode="lin" valueType="num">
                                      <p:cBhvr>
                                        <p:cTn id="21" dur="1000" fill="hold"/>
                                        <p:tgtEl>
                                          <p:spTgt spid="264223"/>
                                        </p:tgtEl>
                                        <p:attrNameLst>
                                          <p:attrName>ppt_w</p:attrName>
                                        </p:attrNameLst>
                                      </p:cBhvr>
                                      <p:tavLst>
                                        <p:tav tm="0">
                                          <p:val>
                                            <p:fltVal val="0"/>
                                          </p:val>
                                        </p:tav>
                                        <p:tav tm="100000">
                                          <p:val>
                                            <p:strVal val="#ppt_w"/>
                                          </p:val>
                                        </p:tav>
                                      </p:tavLst>
                                    </p:anim>
                                    <p:anim calcmode="lin" valueType="num">
                                      <p:cBhvr>
                                        <p:cTn id="22" dur="1000" fill="hold"/>
                                        <p:tgtEl>
                                          <p:spTgt spid="264223"/>
                                        </p:tgtEl>
                                        <p:attrNameLst>
                                          <p:attrName>ppt_h</p:attrName>
                                        </p:attrNameLst>
                                      </p:cBhvr>
                                      <p:tavLst>
                                        <p:tav tm="0">
                                          <p:val>
                                            <p:strVal val="#ppt_h"/>
                                          </p:val>
                                        </p:tav>
                                        <p:tav tm="100000">
                                          <p:val>
                                            <p:strVal val="#ppt_h"/>
                                          </p:val>
                                        </p:tav>
                                      </p:tavLst>
                                    </p:anim>
                                  </p:childTnLst>
                                </p:cTn>
                              </p:par>
                              <p:par>
                                <p:cTn id="23" presetID="17" presetClass="entr" presetSubtype="8" fill="hold" grpId="0" nodeType="withEffect">
                                  <p:stCondLst>
                                    <p:cond delay="0"/>
                                  </p:stCondLst>
                                  <p:childTnLst>
                                    <p:set>
                                      <p:cBhvr>
                                        <p:cTn id="24" dur="1" fill="hold">
                                          <p:stCondLst>
                                            <p:cond delay="0"/>
                                          </p:stCondLst>
                                        </p:cTn>
                                        <p:tgtEl>
                                          <p:spTgt spid="264224"/>
                                        </p:tgtEl>
                                        <p:attrNameLst>
                                          <p:attrName>style.visibility</p:attrName>
                                        </p:attrNameLst>
                                      </p:cBhvr>
                                      <p:to>
                                        <p:strVal val="visible"/>
                                      </p:to>
                                    </p:set>
                                    <p:anim calcmode="lin" valueType="num">
                                      <p:cBhvr>
                                        <p:cTn id="25" dur="1000" fill="hold"/>
                                        <p:tgtEl>
                                          <p:spTgt spid="264224"/>
                                        </p:tgtEl>
                                        <p:attrNameLst>
                                          <p:attrName>ppt_x</p:attrName>
                                        </p:attrNameLst>
                                      </p:cBhvr>
                                      <p:tavLst>
                                        <p:tav tm="0">
                                          <p:val>
                                            <p:strVal val="#ppt_x-#ppt_w/2"/>
                                          </p:val>
                                        </p:tav>
                                        <p:tav tm="100000">
                                          <p:val>
                                            <p:strVal val="#ppt_x"/>
                                          </p:val>
                                        </p:tav>
                                      </p:tavLst>
                                    </p:anim>
                                    <p:anim calcmode="lin" valueType="num">
                                      <p:cBhvr>
                                        <p:cTn id="26" dur="1000" fill="hold"/>
                                        <p:tgtEl>
                                          <p:spTgt spid="264224"/>
                                        </p:tgtEl>
                                        <p:attrNameLst>
                                          <p:attrName>ppt_y</p:attrName>
                                        </p:attrNameLst>
                                      </p:cBhvr>
                                      <p:tavLst>
                                        <p:tav tm="0">
                                          <p:val>
                                            <p:strVal val="#ppt_y"/>
                                          </p:val>
                                        </p:tav>
                                        <p:tav tm="100000">
                                          <p:val>
                                            <p:strVal val="#ppt_y"/>
                                          </p:val>
                                        </p:tav>
                                      </p:tavLst>
                                    </p:anim>
                                    <p:anim calcmode="lin" valueType="num">
                                      <p:cBhvr>
                                        <p:cTn id="27" dur="1000" fill="hold"/>
                                        <p:tgtEl>
                                          <p:spTgt spid="264224"/>
                                        </p:tgtEl>
                                        <p:attrNameLst>
                                          <p:attrName>ppt_w</p:attrName>
                                        </p:attrNameLst>
                                      </p:cBhvr>
                                      <p:tavLst>
                                        <p:tav tm="0">
                                          <p:val>
                                            <p:fltVal val="0"/>
                                          </p:val>
                                        </p:tav>
                                        <p:tav tm="100000">
                                          <p:val>
                                            <p:strVal val="#ppt_w"/>
                                          </p:val>
                                        </p:tav>
                                      </p:tavLst>
                                    </p:anim>
                                    <p:anim calcmode="lin" valueType="num">
                                      <p:cBhvr>
                                        <p:cTn id="28" dur="1000" fill="hold"/>
                                        <p:tgtEl>
                                          <p:spTgt spid="264224"/>
                                        </p:tgtEl>
                                        <p:attrNameLst>
                                          <p:attrName>ppt_h</p:attrName>
                                        </p:attrNameLst>
                                      </p:cBhvr>
                                      <p:tavLst>
                                        <p:tav tm="0">
                                          <p:val>
                                            <p:strVal val="#ppt_h"/>
                                          </p:val>
                                        </p:tav>
                                        <p:tav tm="100000">
                                          <p:val>
                                            <p:strVal val="#ppt_h"/>
                                          </p:val>
                                        </p:tav>
                                      </p:tavLst>
                                    </p:anim>
                                  </p:childTnLst>
                                </p:cTn>
                              </p:par>
                              <p:par>
                                <p:cTn id="29" presetID="17" presetClass="entr" presetSubtype="8" fill="hold" grpId="0" nodeType="withEffect">
                                  <p:stCondLst>
                                    <p:cond delay="0"/>
                                  </p:stCondLst>
                                  <p:childTnLst>
                                    <p:set>
                                      <p:cBhvr>
                                        <p:cTn id="30" dur="1" fill="hold">
                                          <p:stCondLst>
                                            <p:cond delay="0"/>
                                          </p:stCondLst>
                                        </p:cTn>
                                        <p:tgtEl>
                                          <p:spTgt spid="264225"/>
                                        </p:tgtEl>
                                        <p:attrNameLst>
                                          <p:attrName>style.visibility</p:attrName>
                                        </p:attrNameLst>
                                      </p:cBhvr>
                                      <p:to>
                                        <p:strVal val="visible"/>
                                      </p:to>
                                    </p:set>
                                    <p:anim calcmode="lin" valueType="num">
                                      <p:cBhvr>
                                        <p:cTn id="31" dur="1000" fill="hold"/>
                                        <p:tgtEl>
                                          <p:spTgt spid="264225"/>
                                        </p:tgtEl>
                                        <p:attrNameLst>
                                          <p:attrName>ppt_x</p:attrName>
                                        </p:attrNameLst>
                                      </p:cBhvr>
                                      <p:tavLst>
                                        <p:tav tm="0">
                                          <p:val>
                                            <p:strVal val="#ppt_x-#ppt_w/2"/>
                                          </p:val>
                                        </p:tav>
                                        <p:tav tm="100000">
                                          <p:val>
                                            <p:strVal val="#ppt_x"/>
                                          </p:val>
                                        </p:tav>
                                      </p:tavLst>
                                    </p:anim>
                                    <p:anim calcmode="lin" valueType="num">
                                      <p:cBhvr>
                                        <p:cTn id="32" dur="1000" fill="hold"/>
                                        <p:tgtEl>
                                          <p:spTgt spid="264225"/>
                                        </p:tgtEl>
                                        <p:attrNameLst>
                                          <p:attrName>ppt_y</p:attrName>
                                        </p:attrNameLst>
                                      </p:cBhvr>
                                      <p:tavLst>
                                        <p:tav tm="0">
                                          <p:val>
                                            <p:strVal val="#ppt_y"/>
                                          </p:val>
                                        </p:tav>
                                        <p:tav tm="100000">
                                          <p:val>
                                            <p:strVal val="#ppt_y"/>
                                          </p:val>
                                        </p:tav>
                                      </p:tavLst>
                                    </p:anim>
                                    <p:anim calcmode="lin" valueType="num">
                                      <p:cBhvr>
                                        <p:cTn id="33" dur="1000" fill="hold"/>
                                        <p:tgtEl>
                                          <p:spTgt spid="264225"/>
                                        </p:tgtEl>
                                        <p:attrNameLst>
                                          <p:attrName>ppt_w</p:attrName>
                                        </p:attrNameLst>
                                      </p:cBhvr>
                                      <p:tavLst>
                                        <p:tav tm="0">
                                          <p:val>
                                            <p:fltVal val="0"/>
                                          </p:val>
                                        </p:tav>
                                        <p:tav tm="100000">
                                          <p:val>
                                            <p:strVal val="#ppt_w"/>
                                          </p:val>
                                        </p:tav>
                                      </p:tavLst>
                                    </p:anim>
                                    <p:anim calcmode="lin" valueType="num">
                                      <p:cBhvr>
                                        <p:cTn id="34" dur="1000" fill="hold"/>
                                        <p:tgtEl>
                                          <p:spTgt spid="264225"/>
                                        </p:tgtEl>
                                        <p:attrNameLst>
                                          <p:attrName>ppt_h</p:attrName>
                                        </p:attrNameLst>
                                      </p:cBhvr>
                                      <p:tavLst>
                                        <p:tav tm="0">
                                          <p:val>
                                            <p:strVal val="#ppt_h"/>
                                          </p:val>
                                        </p:tav>
                                        <p:tav tm="100000">
                                          <p:val>
                                            <p:strVal val="#ppt_h"/>
                                          </p:val>
                                        </p:tav>
                                      </p:tavLst>
                                    </p:anim>
                                  </p:childTnLst>
                                </p:cTn>
                              </p:par>
                              <p:par>
                                <p:cTn id="35" presetID="17" presetClass="entr" presetSubtype="8" fill="hold" grpId="0" nodeType="withEffect">
                                  <p:stCondLst>
                                    <p:cond delay="0"/>
                                  </p:stCondLst>
                                  <p:childTnLst>
                                    <p:set>
                                      <p:cBhvr>
                                        <p:cTn id="36" dur="1" fill="hold">
                                          <p:stCondLst>
                                            <p:cond delay="0"/>
                                          </p:stCondLst>
                                        </p:cTn>
                                        <p:tgtEl>
                                          <p:spTgt spid="264226"/>
                                        </p:tgtEl>
                                        <p:attrNameLst>
                                          <p:attrName>style.visibility</p:attrName>
                                        </p:attrNameLst>
                                      </p:cBhvr>
                                      <p:to>
                                        <p:strVal val="visible"/>
                                      </p:to>
                                    </p:set>
                                    <p:anim calcmode="lin" valueType="num">
                                      <p:cBhvr>
                                        <p:cTn id="37" dur="1000" fill="hold"/>
                                        <p:tgtEl>
                                          <p:spTgt spid="264226"/>
                                        </p:tgtEl>
                                        <p:attrNameLst>
                                          <p:attrName>ppt_x</p:attrName>
                                        </p:attrNameLst>
                                      </p:cBhvr>
                                      <p:tavLst>
                                        <p:tav tm="0">
                                          <p:val>
                                            <p:strVal val="#ppt_x-#ppt_w/2"/>
                                          </p:val>
                                        </p:tav>
                                        <p:tav tm="100000">
                                          <p:val>
                                            <p:strVal val="#ppt_x"/>
                                          </p:val>
                                        </p:tav>
                                      </p:tavLst>
                                    </p:anim>
                                    <p:anim calcmode="lin" valueType="num">
                                      <p:cBhvr>
                                        <p:cTn id="38" dur="1000" fill="hold"/>
                                        <p:tgtEl>
                                          <p:spTgt spid="264226"/>
                                        </p:tgtEl>
                                        <p:attrNameLst>
                                          <p:attrName>ppt_y</p:attrName>
                                        </p:attrNameLst>
                                      </p:cBhvr>
                                      <p:tavLst>
                                        <p:tav tm="0">
                                          <p:val>
                                            <p:strVal val="#ppt_y"/>
                                          </p:val>
                                        </p:tav>
                                        <p:tav tm="100000">
                                          <p:val>
                                            <p:strVal val="#ppt_y"/>
                                          </p:val>
                                        </p:tav>
                                      </p:tavLst>
                                    </p:anim>
                                    <p:anim calcmode="lin" valueType="num">
                                      <p:cBhvr>
                                        <p:cTn id="39" dur="1000" fill="hold"/>
                                        <p:tgtEl>
                                          <p:spTgt spid="264226"/>
                                        </p:tgtEl>
                                        <p:attrNameLst>
                                          <p:attrName>ppt_w</p:attrName>
                                        </p:attrNameLst>
                                      </p:cBhvr>
                                      <p:tavLst>
                                        <p:tav tm="0">
                                          <p:val>
                                            <p:fltVal val="0"/>
                                          </p:val>
                                        </p:tav>
                                        <p:tav tm="100000">
                                          <p:val>
                                            <p:strVal val="#ppt_w"/>
                                          </p:val>
                                        </p:tav>
                                      </p:tavLst>
                                    </p:anim>
                                    <p:anim calcmode="lin" valueType="num">
                                      <p:cBhvr>
                                        <p:cTn id="40" dur="1000" fill="hold"/>
                                        <p:tgtEl>
                                          <p:spTgt spid="264226"/>
                                        </p:tgtEl>
                                        <p:attrNameLst>
                                          <p:attrName>ppt_h</p:attrName>
                                        </p:attrNameLst>
                                      </p:cBhvr>
                                      <p:tavLst>
                                        <p:tav tm="0">
                                          <p:val>
                                            <p:strVal val="#ppt_h"/>
                                          </p:val>
                                        </p:tav>
                                        <p:tav tm="100000">
                                          <p:val>
                                            <p:strVal val="#ppt_h"/>
                                          </p:val>
                                        </p:tav>
                                      </p:tavLst>
                                    </p:anim>
                                  </p:childTnLst>
                                </p:cTn>
                              </p:par>
                              <p:par>
                                <p:cTn id="41" presetID="17" presetClass="entr" presetSubtype="8" fill="hold" grpId="0" nodeType="withEffect">
                                  <p:stCondLst>
                                    <p:cond delay="0"/>
                                  </p:stCondLst>
                                  <p:childTnLst>
                                    <p:set>
                                      <p:cBhvr>
                                        <p:cTn id="42" dur="1" fill="hold">
                                          <p:stCondLst>
                                            <p:cond delay="0"/>
                                          </p:stCondLst>
                                        </p:cTn>
                                        <p:tgtEl>
                                          <p:spTgt spid="264227"/>
                                        </p:tgtEl>
                                        <p:attrNameLst>
                                          <p:attrName>style.visibility</p:attrName>
                                        </p:attrNameLst>
                                      </p:cBhvr>
                                      <p:to>
                                        <p:strVal val="visible"/>
                                      </p:to>
                                    </p:set>
                                    <p:anim calcmode="lin" valueType="num">
                                      <p:cBhvr>
                                        <p:cTn id="43" dur="1000" fill="hold"/>
                                        <p:tgtEl>
                                          <p:spTgt spid="264227"/>
                                        </p:tgtEl>
                                        <p:attrNameLst>
                                          <p:attrName>ppt_x</p:attrName>
                                        </p:attrNameLst>
                                      </p:cBhvr>
                                      <p:tavLst>
                                        <p:tav tm="0">
                                          <p:val>
                                            <p:strVal val="#ppt_x-#ppt_w/2"/>
                                          </p:val>
                                        </p:tav>
                                        <p:tav tm="100000">
                                          <p:val>
                                            <p:strVal val="#ppt_x"/>
                                          </p:val>
                                        </p:tav>
                                      </p:tavLst>
                                    </p:anim>
                                    <p:anim calcmode="lin" valueType="num">
                                      <p:cBhvr>
                                        <p:cTn id="44" dur="1000" fill="hold"/>
                                        <p:tgtEl>
                                          <p:spTgt spid="264227"/>
                                        </p:tgtEl>
                                        <p:attrNameLst>
                                          <p:attrName>ppt_y</p:attrName>
                                        </p:attrNameLst>
                                      </p:cBhvr>
                                      <p:tavLst>
                                        <p:tav tm="0">
                                          <p:val>
                                            <p:strVal val="#ppt_y"/>
                                          </p:val>
                                        </p:tav>
                                        <p:tav tm="100000">
                                          <p:val>
                                            <p:strVal val="#ppt_y"/>
                                          </p:val>
                                        </p:tav>
                                      </p:tavLst>
                                    </p:anim>
                                    <p:anim calcmode="lin" valueType="num">
                                      <p:cBhvr>
                                        <p:cTn id="45" dur="1000" fill="hold"/>
                                        <p:tgtEl>
                                          <p:spTgt spid="264227"/>
                                        </p:tgtEl>
                                        <p:attrNameLst>
                                          <p:attrName>ppt_w</p:attrName>
                                        </p:attrNameLst>
                                      </p:cBhvr>
                                      <p:tavLst>
                                        <p:tav tm="0">
                                          <p:val>
                                            <p:fltVal val="0"/>
                                          </p:val>
                                        </p:tav>
                                        <p:tav tm="100000">
                                          <p:val>
                                            <p:strVal val="#ppt_w"/>
                                          </p:val>
                                        </p:tav>
                                      </p:tavLst>
                                    </p:anim>
                                    <p:anim calcmode="lin" valueType="num">
                                      <p:cBhvr>
                                        <p:cTn id="46" dur="1000" fill="hold"/>
                                        <p:tgtEl>
                                          <p:spTgt spid="264227"/>
                                        </p:tgtEl>
                                        <p:attrNameLst>
                                          <p:attrName>ppt_h</p:attrName>
                                        </p:attrNameLst>
                                      </p:cBhvr>
                                      <p:tavLst>
                                        <p:tav tm="0">
                                          <p:val>
                                            <p:strVal val="#ppt_h"/>
                                          </p:val>
                                        </p:tav>
                                        <p:tav tm="100000">
                                          <p:val>
                                            <p:strVal val="#ppt_h"/>
                                          </p:val>
                                        </p:tav>
                                      </p:tavLst>
                                    </p:anim>
                                  </p:childTnLst>
                                </p:cTn>
                              </p:par>
                              <p:par>
                                <p:cTn id="47" presetID="17" presetClass="entr" presetSubtype="8" fill="hold" grpId="0" nodeType="withEffect">
                                  <p:stCondLst>
                                    <p:cond delay="0"/>
                                  </p:stCondLst>
                                  <p:childTnLst>
                                    <p:set>
                                      <p:cBhvr>
                                        <p:cTn id="48" dur="1" fill="hold">
                                          <p:stCondLst>
                                            <p:cond delay="0"/>
                                          </p:stCondLst>
                                        </p:cTn>
                                        <p:tgtEl>
                                          <p:spTgt spid="264228"/>
                                        </p:tgtEl>
                                        <p:attrNameLst>
                                          <p:attrName>style.visibility</p:attrName>
                                        </p:attrNameLst>
                                      </p:cBhvr>
                                      <p:to>
                                        <p:strVal val="visible"/>
                                      </p:to>
                                    </p:set>
                                    <p:anim calcmode="lin" valueType="num">
                                      <p:cBhvr>
                                        <p:cTn id="49" dur="1000" fill="hold"/>
                                        <p:tgtEl>
                                          <p:spTgt spid="264228"/>
                                        </p:tgtEl>
                                        <p:attrNameLst>
                                          <p:attrName>ppt_x</p:attrName>
                                        </p:attrNameLst>
                                      </p:cBhvr>
                                      <p:tavLst>
                                        <p:tav tm="0">
                                          <p:val>
                                            <p:strVal val="#ppt_x-#ppt_w/2"/>
                                          </p:val>
                                        </p:tav>
                                        <p:tav tm="100000">
                                          <p:val>
                                            <p:strVal val="#ppt_x"/>
                                          </p:val>
                                        </p:tav>
                                      </p:tavLst>
                                    </p:anim>
                                    <p:anim calcmode="lin" valueType="num">
                                      <p:cBhvr>
                                        <p:cTn id="50" dur="1000" fill="hold"/>
                                        <p:tgtEl>
                                          <p:spTgt spid="264228"/>
                                        </p:tgtEl>
                                        <p:attrNameLst>
                                          <p:attrName>ppt_y</p:attrName>
                                        </p:attrNameLst>
                                      </p:cBhvr>
                                      <p:tavLst>
                                        <p:tav tm="0">
                                          <p:val>
                                            <p:strVal val="#ppt_y"/>
                                          </p:val>
                                        </p:tav>
                                        <p:tav tm="100000">
                                          <p:val>
                                            <p:strVal val="#ppt_y"/>
                                          </p:val>
                                        </p:tav>
                                      </p:tavLst>
                                    </p:anim>
                                    <p:anim calcmode="lin" valueType="num">
                                      <p:cBhvr>
                                        <p:cTn id="51" dur="1000" fill="hold"/>
                                        <p:tgtEl>
                                          <p:spTgt spid="264228"/>
                                        </p:tgtEl>
                                        <p:attrNameLst>
                                          <p:attrName>ppt_w</p:attrName>
                                        </p:attrNameLst>
                                      </p:cBhvr>
                                      <p:tavLst>
                                        <p:tav tm="0">
                                          <p:val>
                                            <p:fltVal val="0"/>
                                          </p:val>
                                        </p:tav>
                                        <p:tav tm="100000">
                                          <p:val>
                                            <p:strVal val="#ppt_w"/>
                                          </p:val>
                                        </p:tav>
                                      </p:tavLst>
                                    </p:anim>
                                    <p:anim calcmode="lin" valueType="num">
                                      <p:cBhvr>
                                        <p:cTn id="52" dur="1000" fill="hold"/>
                                        <p:tgtEl>
                                          <p:spTgt spid="264228"/>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264197"/>
                                        </p:tgtEl>
                                        <p:attrNameLst>
                                          <p:attrName>style.visibility</p:attrName>
                                        </p:attrNameLst>
                                      </p:cBhvr>
                                      <p:to>
                                        <p:strVal val="visible"/>
                                      </p:to>
                                    </p:set>
                                    <p:anim calcmode="lin" valueType="num">
                                      <p:cBhvr>
                                        <p:cTn id="57" dur="2000" fill="hold"/>
                                        <p:tgtEl>
                                          <p:spTgt spid="264197"/>
                                        </p:tgtEl>
                                        <p:attrNameLst>
                                          <p:attrName>ppt_w</p:attrName>
                                        </p:attrNameLst>
                                      </p:cBhvr>
                                      <p:tavLst>
                                        <p:tav tm="0">
                                          <p:val>
                                            <p:fltVal val="0"/>
                                          </p:val>
                                        </p:tav>
                                        <p:tav tm="100000">
                                          <p:val>
                                            <p:strVal val="#ppt_w"/>
                                          </p:val>
                                        </p:tav>
                                      </p:tavLst>
                                    </p:anim>
                                    <p:anim calcmode="lin" valueType="num">
                                      <p:cBhvr>
                                        <p:cTn id="58" dur="2000" fill="hold"/>
                                        <p:tgtEl>
                                          <p:spTgt spid="26419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p:bldP spid="264221" grpId="0" animBg="1"/>
      <p:bldP spid="264222" grpId="0" animBg="1"/>
      <p:bldP spid="264223" grpId="0"/>
      <p:bldP spid="264224" grpId="0"/>
      <p:bldP spid="264225" grpId="0"/>
      <p:bldP spid="264226" grpId="0" animBg="1"/>
      <p:bldP spid="264227" grpId="0" animBg="1"/>
      <p:bldP spid="264228"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Espace réservé du pied de page 4"/>
          <p:cNvSpPr>
            <a:spLocks noGrp="1"/>
          </p:cNvSpPr>
          <p:nvPr>
            <p:ph type="ftr" sz="quarter" idx="11"/>
          </p:nvPr>
        </p:nvSpPr>
        <p:spPr/>
        <p:txBody>
          <a:bodyPr/>
          <a:lstStyle/>
          <a:p>
            <a:pPr>
              <a:defRPr/>
            </a:pPr>
            <a:r>
              <a:rPr lang="fr-FR"/>
              <a:t>Système d’Information</a:t>
            </a:r>
          </a:p>
        </p:txBody>
      </p:sp>
      <p:sp>
        <p:nvSpPr>
          <p:cNvPr id="28" name="Espace réservé du numéro de diapositive 5"/>
          <p:cNvSpPr>
            <a:spLocks noGrp="1"/>
          </p:cNvSpPr>
          <p:nvPr>
            <p:ph type="sldNum" sz="quarter" idx="12"/>
          </p:nvPr>
        </p:nvSpPr>
        <p:spPr/>
        <p:txBody>
          <a:bodyPr/>
          <a:lstStyle/>
          <a:p>
            <a:pPr>
              <a:defRPr/>
            </a:pPr>
            <a:fld id="{A3C3BAD1-4D0F-44CF-9F73-F7FA1E026ABB}" type="slidenum">
              <a:rPr lang="fr-FR"/>
              <a:pPr>
                <a:defRPr/>
              </a:pPr>
              <a:t>28</a:t>
            </a:fld>
            <a:endParaRPr lang="fr-FR"/>
          </a:p>
        </p:txBody>
      </p:sp>
      <p:sp>
        <p:nvSpPr>
          <p:cNvPr id="266242" name="Rectangle 1026"/>
          <p:cNvSpPr>
            <a:spLocks noGrp="1" noChangeArrowheads="1"/>
          </p:cNvSpPr>
          <p:nvPr>
            <p:ph type="title"/>
          </p:nvPr>
        </p:nvSpPr>
        <p:spPr>
          <a:xfrm>
            <a:off x="1150938" y="152400"/>
            <a:ext cx="7993062"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Règles de validation sémantique (6)</a:t>
            </a:r>
          </a:p>
        </p:txBody>
      </p:sp>
      <p:sp>
        <p:nvSpPr>
          <p:cNvPr id="266243" name="Rectangle 1027"/>
          <p:cNvSpPr>
            <a:spLocks noGrp="1" noChangeArrowheads="1"/>
          </p:cNvSpPr>
          <p:nvPr>
            <p:ph type="body" idx="1"/>
          </p:nvPr>
        </p:nvSpPr>
        <p:spPr>
          <a:xfrm>
            <a:off x="838200" y="1676400"/>
            <a:ext cx="8305800" cy="914400"/>
          </a:xfrm>
        </p:spPr>
        <p:txBody>
          <a:bodyPr/>
          <a:lstStyle/>
          <a:p>
            <a:pPr defTabSz="762000" eaLnBrk="1" hangingPunct="1">
              <a:spcBef>
                <a:spcPct val="0"/>
              </a:spcBef>
              <a:buClr>
                <a:srgbClr val="FF9900"/>
              </a:buClr>
              <a:buSzTx/>
              <a:defRPr/>
            </a:pPr>
            <a:r>
              <a:rPr lang="fr-FR" sz="2400" dirty="0" smtClean="0">
                <a:effectLst>
                  <a:outerShdw blurRad="38100" dist="38100" dir="2700000" algn="tl">
                    <a:srgbClr val="C0C0C0"/>
                  </a:outerShdw>
                </a:effectLst>
              </a:rPr>
              <a:t> </a:t>
            </a:r>
            <a:r>
              <a:rPr lang="fr-FR" sz="2400" u="sng" dirty="0" smtClean="0">
                <a:solidFill>
                  <a:srgbClr val="CC3300"/>
                </a:solidFill>
                <a:effectLst>
                  <a:outerShdw blurRad="38100" dist="38100" dir="2700000" algn="tl">
                    <a:srgbClr val="C0C0C0"/>
                  </a:outerShdw>
                </a:effectLst>
              </a:rPr>
              <a:t>Règle 6 :</a:t>
            </a:r>
            <a:r>
              <a:rPr lang="fr-FR" sz="2400" dirty="0" smtClean="0">
                <a:solidFill>
                  <a:srgbClr val="CC3300"/>
                </a:solidFill>
                <a:effectLst>
                  <a:outerShdw blurRad="38100" dist="38100" dir="2700000" algn="tl">
                    <a:srgbClr val="C0C0C0"/>
                  </a:outerShdw>
                </a:effectLst>
              </a:rPr>
              <a:t> Il faut s’assurer que tous les attributs portés par une association ont besoin de toutes les pattes pour être définies</a:t>
            </a:r>
          </a:p>
        </p:txBody>
      </p:sp>
      <p:sp>
        <p:nvSpPr>
          <p:cNvPr id="40966" name="Rectangle 1028"/>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266254" name="Rectangle 1038"/>
          <p:cNvSpPr>
            <a:spLocks noChangeArrowheads="1"/>
          </p:cNvSpPr>
          <p:nvPr/>
        </p:nvSpPr>
        <p:spPr bwMode="auto">
          <a:xfrm>
            <a:off x="1447800" y="3511550"/>
            <a:ext cx="1531938" cy="701675"/>
          </a:xfrm>
          <a:prstGeom prst="rect">
            <a:avLst/>
          </a:prstGeom>
          <a:noFill/>
          <a:ln w="9525">
            <a:solidFill>
              <a:srgbClr val="008080"/>
            </a:solidFill>
            <a:miter lim="800000"/>
            <a:headEnd/>
            <a:tailEnd/>
          </a:ln>
        </p:spPr>
        <p:txBody>
          <a:bodyPr wrap="none" anchor="ctr"/>
          <a:lstStyle/>
          <a:p>
            <a:endParaRPr lang="fr-FR"/>
          </a:p>
        </p:txBody>
      </p:sp>
      <p:sp>
        <p:nvSpPr>
          <p:cNvPr id="266255" name="Line 1039"/>
          <p:cNvSpPr>
            <a:spLocks noChangeShapeType="1"/>
          </p:cNvSpPr>
          <p:nvPr/>
        </p:nvSpPr>
        <p:spPr bwMode="auto">
          <a:xfrm>
            <a:off x="1447800" y="3740150"/>
            <a:ext cx="1531938" cy="1588"/>
          </a:xfrm>
          <a:prstGeom prst="line">
            <a:avLst/>
          </a:prstGeom>
          <a:noFill/>
          <a:ln w="9525">
            <a:solidFill>
              <a:srgbClr val="008080"/>
            </a:solidFill>
            <a:miter lim="800000"/>
            <a:headEnd/>
            <a:tailEnd/>
          </a:ln>
        </p:spPr>
        <p:txBody>
          <a:bodyPr wrap="none"/>
          <a:lstStyle/>
          <a:p>
            <a:endParaRPr lang="fr-FR"/>
          </a:p>
        </p:txBody>
      </p:sp>
      <p:sp>
        <p:nvSpPr>
          <p:cNvPr id="266257" name="Text Box 1041"/>
          <p:cNvSpPr txBox="1">
            <a:spLocks noChangeArrowheads="1"/>
          </p:cNvSpPr>
          <p:nvPr/>
        </p:nvSpPr>
        <p:spPr bwMode="auto">
          <a:xfrm>
            <a:off x="1663700" y="3451225"/>
            <a:ext cx="1022350" cy="325438"/>
          </a:xfrm>
          <a:prstGeom prst="rect">
            <a:avLst/>
          </a:prstGeom>
          <a:noFill/>
          <a:ln w="9525">
            <a:noFill/>
            <a:miter lim="800000"/>
            <a:headEnd/>
            <a:tailEnd/>
          </a:ln>
        </p:spPr>
        <p:txBody>
          <a:bodyPr wrap="none">
            <a:spAutoFit/>
          </a:bodyPr>
          <a:lstStyle/>
          <a:p>
            <a:pPr>
              <a:lnSpc>
                <a:spcPct val="110000"/>
              </a:lnSpc>
            </a:pPr>
            <a:r>
              <a:rPr lang="fr-FR" sz="1400" b="1"/>
              <a:t>Personne</a:t>
            </a:r>
          </a:p>
        </p:txBody>
      </p:sp>
      <p:sp>
        <p:nvSpPr>
          <p:cNvPr id="266258" name="Rectangle 1042"/>
          <p:cNvSpPr>
            <a:spLocks noChangeArrowheads="1"/>
          </p:cNvSpPr>
          <p:nvPr/>
        </p:nvSpPr>
        <p:spPr bwMode="auto">
          <a:xfrm>
            <a:off x="6642100" y="3503613"/>
            <a:ext cx="1531938" cy="701675"/>
          </a:xfrm>
          <a:prstGeom prst="rect">
            <a:avLst/>
          </a:prstGeom>
          <a:noFill/>
          <a:ln w="9525">
            <a:solidFill>
              <a:srgbClr val="008080"/>
            </a:solidFill>
            <a:miter lim="800000"/>
            <a:headEnd/>
            <a:tailEnd/>
          </a:ln>
        </p:spPr>
        <p:txBody>
          <a:bodyPr wrap="none" anchor="ctr"/>
          <a:lstStyle/>
          <a:p>
            <a:endParaRPr lang="fr-FR"/>
          </a:p>
        </p:txBody>
      </p:sp>
      <p:sp>
        <p:nvSpPr>
          <p:cNvPr id="266259" name="Line 1043"/>
          <p:cNvSpPr>
            <a:spLocks noChangeShapeType="1"/>
          </p:cNvSpPr>
          <p:nvPr/>
        </p:nvSpPr>
        <p:spPr bwMode="auto">
          <a:xfrm>
            <a:off x="6642100" y="3732213"/>
            <a:ext cx="1531938" cy="1587"/>
          </a:xfrm>
          <a:prstGeom prst="line">
            <a:avLst/>
          </a:prstGeom>
          <a:noFill/>
          <a:ln w="9525">
            <a:solidFill>
              <a:srgbClr val="008080"/>
            </a:solidFill>
            <a:miter lim="800000"/>
            <a:headEnd/>
            <a:tailEnd/>
          </a:ln>
        </p:spPr>
        <p:txBody>
          <a:bodyPr wrap="none"/>
          <a:lstStyle/>
          <a:p>
            <a:endParaRPr lang="fr-FR"/>
          </a:p>
        </p:txBody>
      </p:sp>
      <p:sp>
        <p:nvSpPr>
          <p:cNvPr id="266261" name="Text Box 1045"/>
          <p:cNvSpPr txBox="1">
            <a:spLocks noChangeArrowheads="1"/>
          </p:cNvSpPr>
          <p:nvPr/>
        </p:nvSpPr>
        <p:spPr bwMode="auto">
          <a:xfrm>
            <a:off x="6858000" y="3443288"/>
            <a:ext cx="627063" cy="325437"/>
          </a:xfrm>
          <a:prstGeom prst="rect">
            <a:avLst/>
          </a:prstGeom>
          <a:noFill/>
          <a:ln w="9525">
            <a:noFill/>
            <a:miter lim="800000"/>
            <a:headEnd/>
            <a:tailEnd/>
          </a:ln>
        </p:spPr>
        <p:txBody>
          <a:bodyPr wrap="none">
            <a:spAutoFit/>
          </a:bodyPr>
          <a:lstStyle/>
          <a:p>
            <a:pPr>
              <a:lnSpc>
                <a:spcPct val="110000"/>
              </a:lnSpc>
            </a:pPr>
            <a:r>
              <a:rPr lang="fr-FR" sz="1400" b="1"/>
              <a:t>Livre</a:t>
            </a:r>
          </a:p>
        </p:txBody>
      </p:sp>
      <p:sp>
        <p:nvSpPr>
          <p:cNvPr id="266262" name="Oval 1046"/>
          <p:cNvSpPr>
            <a:spLocks noChangeArrowheads="1"/>
          </p:cNvSpPr>
          <p:nvPr/>
        </p:nvSpPr>
        <p:spPr bwMode="auto">
          <a:xfrm>
            <a:off x="4267200" y="3376613"/>
            <a:ext cx="1524000" cy="965200"/>
          </a:xfrm>
          <a:prstGeom prst="ellipse">
            <a:avLst/>
          </a:prstGeom>
          <a:noFill/>
          <a:ln w="9525">
            <a:solidFill>
              <a:srgbClr val="008080"/>
            </a:solidFill>
            <a:miter lim="800000"/>
            <a:headEnd/>
            <a:tailEnd/>
          </a:ln>
        </p:spPr>
        <p:txBody>
          <a:bodyPr>
            <a:spAutoFit/>
          </a:bodyPr>
          <a:lstStyle/>
          <a:p>
            <a:pPr algn="ctr">
              <a:lnSpc>
                <a:spcPct val="110000"/>
              </a:lnSpc>
            </a:pPr>
            <a:r>
              <a:rPr lang="fr-FR" sz="1200" b="1" i="1"/>
              <a:t>lire</a:t>
            </a:r>
          </a:p>
          <a:p>
            <a:pPr algn="ctr">
              <a:lnSpc>
                <a:spcPct val="110000"/>
              </a:lnSpc>
            </a:pPr>
            <a:r>
              <a:rPr lang="fr-FR" sz="1200" b="1" i="1"/>
              <a:t>Date début</a:t>
            </a:r>
          </a:p>
          <a:p>
            <a:pPr algn="ctr">
              <a:lnSpc>
                <a:spcPct val="80000"/>
              </a:lnSpc>
            </a:pPr>
            <a:r>
              <a:rPr lang="fr-FR" sz="1200" b="1" i="1"/>
              <a:t>Nbre pages</a:t>
            </a:r>
          </a:p>
          <a:p>
            <a:pPr algn="ctr">
              <a:lnSpc>
                <a:spcPct val="80000"/>
              </a:lnSpc>
            </a:pPr>
            <a:endParaRPr lang="fr-FR" sz="500" b="1" i="1"/>
          </a:p>
        </p:txBody>
      </p:sp>
      <p:cxnSp>
        <p:nvCxnSpPr>
          <p:cNvPr id="266263" name="AutoShape 1047"/>
          <p:cNvCxnSpPr>
            <a:cxnSpLocks noChangeShapeType="1"/>
            <a:stCxn id="266262" idx="2"/>
            <a:endCxn id="266254" idx="3"/>
          </p:cNvCxnSpPr>
          <p:nvPr/>
        </p:nvCxnSpPr>
        <p:spPr bwMode="auto">
          <a:xfrm rot="10800000" flipV="1">
            <a:off x="2979738" y="3859213"/>
            <a:ext cx="1287462" cy="3175"/>
          </a:xfrm>
          <a:prstGeom prst="bentConnector3">
            <a:avLst>
              <a:gd name="adj1" fmla="val 49940"/>
            </a:avLst>
          </a:prstGeom>
          <a:noFill/>
          <a:ln w="9525">
            <a:solidFill>
              <a:schemeClr val="tx1"/>
            </a:solidFill>
            <a:miter lim="800000"/>
            <a:headEnd/>
            <a:tailEnd/>
          </a:ln>
        </p:spPr>
      </p:cxnSp>
      <p:cxnSp>
        <p:nvCxnSpPr>
          <p:cNvPr id="266264" name="AutoShape 1048"/>
          <p:cNvCxnSpPr>
            <a:cxnSpLocks noChangeShapeType="1"/>
            <a:stCxn id="266262" idx="6"/>
            <a:endCxn id="266258" idx="1"/>
          </p:cNvCxnSpPr>
          <p:nvPr/>
        </p:nvCxnSpPr>
        <p:spPr bwMode="auto">
          <a:xfrm flipV="1">
            <a:off x="5791200" y="3854450"/>
            <a:ext cx="850900" cy="4763"/>
          </a:xfrm>
          <a:prstGeom prst="bentConnector3">
            <a:avLst>
              <a:gd name="adj1" fmla="val 50000"/>
            </a:avLst>
          </a:prstGeom>
          <a:noFill/>
          <a:ln w="9525">
            <a:solidFill>
              <a:schemeClr val="tx1"/>
            </a:solidFill>
            <a:miter lim="800000"/>
            <a:headEnd/>
            <a:tailEnd/>
          </a:ln>
        </p:spPr>
      </p:cxnSp>
      <p:sp>
        <p:nvSpPr>
          <p:cNvPr id="266265" name="Line 1049"/>
          <p:cNvSpPr>
            <a:spLocks noChangeShapeType="1"/>
          </p:cNvSpPr>
          <p:nvPr/>
        </p:nvSpPr>
        <p:spPr bwMode="auto">
          <a:xfrm>
            <a:off x="4295775" y="3776663"/>
            <a:ext cx="1447800" cy="0"/>
          </a:xfrm>
          <a:prstGeom prst="line">
            <a:avLst/>
          </a:prstGeom>
          <a:noFill/>
          <a:ln w="9525">
            <a:solidFill>
              <a:srgbClr val="008080"/>
            </a:solidFill>
            <a:miter lim="800000"/>
            <a:headEnd/>
            <a:tailEnd/>
          </a:ln>
        </p:spPr>
        <p:txBody>
          <a:bodyPr wrap="none"/>
          <a:lstStyle/>
          <a:p>
            <a:endParaRPr lang="fr-FR"/>
          </a:p>
        </p:txBody>
      </p:sp>
      <p:sp>
        <p:nvSpPr>
          <p:cNvPr id="266266" name="Rectangle 1050"/>
          <p:cNvSpPr>
            <a:spLocks noChangeArrowheads="1"/>
          </p:cNvSpPr>
          <p:nvPr/>
        </p:nvSpPr>
        <p:spPr bwMode="auto">
          <a:xfrm>
            <a:off x="1447800" y="5164138"/>
            <a:ext cx="1531938" cy="701675"/>
          </a:xfrm>
          <a:prstGeom prst="rect">
            <a:avLst/>
          </a:prstGeom>
          <a:noFill/>
          <a:ln w="9525">
            <a:solidFill>
              <a:srgbClr val="008080"/>
            </a:solidFill>
            <a:miter lim="800000"/>
            <a:headEnd/>
            <a:tailEnd/>
          </a:ln>
        </p:spPr>
        <p:txBody>
          <a:bodyPr wrap="none" anchor="ctr"/>
          <a:lstStyle/>
          <a:p>
            <a:endParaRPr lang="fr-FR"/>
          </a:p>
        </p:txBody>
      </p:sp>
      <p:sp>
        <p:nvSpPr>
          <p:cNvPr id="266267" name="Line 1051"/>
          <p:cNvSpPr>
            <a:spLocks noChangeShapeType="1"/>
          </p:cNvSpPr>
          <p:nvPr/>
        </p:nvSpPr>
        <p:spPr bwMode="auto">
          <a:xfrm>
            <a:off x="1447800" y="5392738"/>
            <a:ext cx="1531938" cy="1587"/>
          </a:xfrm>
          <a:prstGeom prst="line">
            <a:avLst/>
          </a:prstGeom>
          <a:noFill/>
          <a:ln w="9525">
            <a:solidFill>
              <a:srgbClr val="008080"/>
            </a:solidFill>
            <a:miter lim="800000"/>
            <a:headEnd/>
            <a:tailEnd/>
          </a:ln>
        </p:spPr>
        <p:txBody>
          <a:bodyPr wrap="none"/>
          <a:lstStyle/>
          <a:p>
            <a:endParaRPr lang="fr-FR"/>
          </a:p>
        </p:txBody>
      </p:sp>
      <p:sp>
        <p:nvSpPr>
          <p:cNvPr id="266268" name="Text Box 1052"/>
          <p:cNvSpPr txBox="1">
            <a:spLocks noChangeArrowheads="1"/>
          </p:cNvSpPr>
          <p:nvPr/>
        </p:nvSpPr>
        <p:spPr bwMode="auto">
          <a:xfrm>
            <a:off x="1663700" y="5103813"/>
            <a:ext cx="1022350" cy="325437"/>
          </a:xfrm>
          <a:prstGeom prst="rect">
            <a:avLst/>
          </a:prstGeom>
          <a:noFill/>
          <a:ln w="9525">
            <a:noFill/>
            <a:miter lim="800000"/>
            <a:headEnd/>
            <a:tailEnd/>
          </a:ln>
        </p:spPr>
        <p:txBody>
          <a:bodyPr wrap="none">
            <a:spAutoFit/>
          </a:bodyPr>
          <a:lstStyle/>
          <a:p>
            <a:pPr>
              <a:lnSpc>
                <a:spcPct val="110000"/>
              </a:lnSpc>
            </a:pPr>
            <a:r>
              <a:rPr lang="fr-FR" sz="1400" b="1"/>
              <a:t>Personne</a:t>
            </a:r>
          </a:p>
        </p:txBody>
      </p:sp>
      <p:sp>
        <p:nvSpPr>
          <p:cNvPr id="266269" name="Rectangle 1053"/>
          <p:cNvSpPr>
            <a:spLocks noChangeArrowheads="1"/>
          </p:cNvSpPr>
          <p:nvPr/>
        </p:nvSpPr>
        <p:spPr bwMode="auto">
          <a:xfrm>
            <a:off x="6642100" y="5170488"/>
            <a:ext cx="1531938" cy="701675"/>
          </a:xfrm>
          <a:prstGeom prst="rect">
            <a:avLst/>
          </a:prstGeom>
          <a:noFill/>
          <a:ln w="9525">
            <a:solidFill>
              <a:srgbClr val="008080"/>
            </a:solidFill>
            <a:miter lim="800000"/>
            <a:headEnd/>
            <a:tailEnd/>
          </a:ln>
        </p:spPr>
        <p:txBody>
          <a:bodyPr wrap="none" anchor="ctr"/>
          <a:lstStyle/>
          <a:p>
            <a:endParaRPr lang="fr-FR"/>
          </a:p>
        </p:txBody>
      </p:sp>
      <p:sp>
        <p:nvSpPr>
          <p:cNvPr id="266270" name="Line 1054"/>
          <p:cNvSpPr>
            <a:spLocks noChangeShapeType="1"/>
          </p:cNvSpPr>
          <p:nvPr/>
        </p:nvSpPr>
        <p:spPr bwMode="auto">
          <a:xfrm>
            <a:off x="6642100" y="5399088"/>
            <a:ext cx="1531938" cy="1587"/>
          </a:xfrm>
          <a:prstGeom prst="line">
            <a:avLst/>
          </a:prstGeom>
          <a:noFill/>
          <a:ln w="9525">
            <a:solidFill>
              <a:srgbClr val="008080"/>
            </a:solidFill>
            <a:miter lim="800000"/>
            <a:headEnd/>
            <a:tailEnd/>
          </a:ln>
        </p:spPr>
        <p:txBody>
          <a:bodyPr wrap="none"/>
          <a:lstStyle/>
          <a:p>
            <a:endParaRPr lang="fr-FR"/>
          </a:p>
        </p:txBody>
      </p:sp>
      <p:sp>
        <p:nvSpPr>
          <p:cNvPr id="266271" name="Text Box 1055"/>
          <p:cNvSpPr txBox="1">
            <a:spLocks noChangeArrowheads="1"/>
          </p:cNvSpPr>
          <p:nvPr/>
        </p:nvSpPr>
        <p:spPr bwMode="auto">
          <a:xfrm>
            <a:off x="6858000" y="5110163"/>
            <a:ext cx="627063" cy="325437"/>
          </a:xfrm>
          <a:prstGeom prst="rect">
            <a:avLst/>
          </a:prstGeom>
          <a:noFill/>
          <a:ln w="9525">
            <a:noFill/>
            <a:miter lim="800000"/>
            <a:headEnd/>
            <a:tailEnd/>
          </a:ln>
        </p:spPr>
        <p:txBody>
          <a:bodyPr wrap="none">
            <a:spAutoFit/>
          </a:bodyPr>
          <a:lstStyle/>
          <a:p>
            <a:pPr>
              <a:lnSpc>
                <a:spcPct val="110000"/>
              </a:lnSpc>
            </a:pPr>
            <a:r>
              <a:rPr lang="fr-FR" sz="1400" b="1"/>
              <a:t>Livre</a:t>
            </a:r>
          </a:p>
        </p:txBody>
      </p:sp>
      <p:sp>
        <p:nvSpPr>
          <p:cNvPr id="266272" name="Oval 1056"/>
          <p:cNvSpPr>
            <a:spLocks noChangeArrowheads="1"/>
          </p:cNvSpPr>
          <p:nvPr/>
        </p:nvSpPr>
        <p:spPr bwMode="auto">
          <a:xfrm>
            <a:off x="4267200" y="5029200"/>
            <a:ext cx="1524000" cy="965200"/>
          </a:xfrm>
          <a:prstGeom prst="ellipse">
            <a:avLst/>
          </a:prstGeom>
          <a:noFill/>
          <a:ln w="9525">
            <a:solidFill>
              <a:srgbClr val="008080"/>
            </a:solidFill>
            <a:miter lim="800000"/>
            <a:headEnd/>
            <a:tailEnd/>
          </a:ln>
        </p:spPr>
        <p:txBody>
          <a:bodyPr>
            <a:spAutoFit/>
          </a:bodyPr>
          <a:lstStyle/>
          <a:p>
            <a:pPr algn="ctr">
              <a:lnSpc>
                <a:spcPct val="110000"/>
              </a:lnSpc>
            </a:pPr>
            <a:r>
              <a:rPr lang="fr-FR" sz="1200" b="1" i="1"/>
              <a:t>lire</a:t>
            </a:r>
          </a:p>
          <a:p>
            <a:pPr algn="ctr">
              <a:lnSpc>
                <a:spcPct val="110000"/>
              </a:lnSpc>
            </a:pPr>
            <a:r>
              <a:rPr lang="fr-FR" sz="1200" b="1" i="1"/>
              <a:t>Date début</a:t>
            </a:r>
          </a:p>
          <a:p>
            <a:pPr algn="ctr">
              <a:lnSpc>
                <a:spcPct val="80000"/>
              </a:lnSpc>
            </a:pPr>
            <a:endParaRPr lang="fr-FR" sz="1200" b="1" i="1"/>
          </a:p>
          <a:p>
            <a:pPr algn="ctr">
              <a:lnSpc>
                <a:spcPct val="80000"/>
              </a:lnSpc>
            </a:pPr>
            <a:endParaRPr lang="fr-FR" sz="500" b="1" i="1"/>
          </a:p>
        </p:txBody>
      </p:sp>
      <p:cxnSp>
        <p:nvCxnSpPr>
          <p:cNvPr id="266273" name="AutoShape 1057"/>
          <p:cNvCxnSpPr>
            <a:cxnSpLocks noChangeShapeType="1"/>
            <a:stCxn id="266272" idx="2"/>
            <a:endCxn id="266266" idx="3"/>
          </p:cNvCxnSpPr>
          <p:nvPr/>
        </p:nvCxnSpPr>
        <p:spPr bwMode="auto">
          <a:xfrm rot="10800000" flipV="1">
            <a:off x="2979738" y="5511800"/>
            <a:ext cx="1287462" cy="3175"/>
          </a:xfrm>
          <a:prstGeom prst="bentConnector3">
            <a:avLst>
              <a:gd name="adj1" fmla="val 49940"/>
            </a:avLst>
          </a:prstGeom>
          <a:noFill/>
          <a:ln w="9525">
            <a:solidFill>
              <a:schemeClr val="tx1"/>
            </a:solidFill>
            <a:miter lim="800000"/>
            <a:headEnd/>
            <a:tailEnd/>
          </a:ln>
        </p:spPr>
      </p:cxnSp>
      <p:cxnSp>
        <p:nvCxnSpPr>
          <p:cNvPr id="266274" name="AutoShape 1058"/>
          <p:cNvCxnSpPr>
            <a:cxnSpLocks noChangeShapeType="1"/>
            <a:stCxn id="266272" idx="6"/>
            <a:endCxn id="266269" idx="1"/>
          </p:cNvCxnSpPr>
          <p:nvPr/>
        </p:nvCxnSpPr>
        <p:spPr bwMode="auto">
          <a:xfrm>
            <a:off x="5791200" y="5511800"/>
            <a:ext cx="850900" cy="9525"/>
          </a:xfrm>
          <a:prstGeom prst="bentConnector3">
            <a:avLst>
              <a:gd name="adj1" fmla="val 50000"/>
            </a:avLst>
          </a:prstGeom>
          <a:noFill/>
          <a:ln w="9525">
            <a:solidFill>
              <a:schemeClr val="tx1"/>
            </a:solidFill>
            <a:miter lim="800000"/>
            <a:headEnd/>
            <a:tailEnd/>
          </a:ln>
        </p:spPr>
      </p:cxnSp>
      <p:sp>
        <p:nvSpPr>
          <p:cNvPr id="266275" name="Line 1059"/>
          <p:cNvSpPr>
            <a:spLocks noChangeShapeType="1"/>
          </p:cNvSpPr>
          <p:nvPr/>
        </p:nvSpPr>
        <p:spPr bwMode="auto">
          <a:xfrm>
            <a:off x="4295775" y="5429250"/>
            <a:ext cx="1447800" cy="0"/>
          </a:xfrm>
          <a:prstGeom prst="line">
            <a:avLst/>
          </a:prstGeom>
          <a:noFill/>
          <a:ln w="9525">
            <a:solidFill>
              <a:srgbClr val="008080"/>
            </a:solidFill>
            <a:miter lim="800000"/>
            <a:headEnd/>
            <a:tailEnd/>
          </a:ln>
        </p:spPr>
        <p:txBody>
          <a:bodyPr wrap="none"/>
          <a:lstStyle/>
          <a:p>
            <a:endParaRPr lang="fr-FR"/>
          </a:p>
        </p:txBody>
      </p:sp>
      <p:sp>
        <p:nvSpPr>
          <p:cNvPr id="266276" name="Rectangle 1060"/>
          <p:cNvSpPr>
            <a:spLocks noChangeArrowheads="1"/>
          </p:cNvSpPr>
          <p:nvPr/>
        </p:nvSpPr>
        <p:spPr bwMode="auto">
          <a:xfrm>
            <a:off x="6767513" y="5419725"/>
            <a:ext cx="1049337" cy="274638"/>
          </a:xfrm>
          <a:prstGeom prst="rect">
            <a:avLst/>
          </a:prstGeom>
          <a:noFill/>
          <a:ln w="9525">
            <a:noFill/>
            <a:miter lim="800000"/>
            <a:headEnd/>
            <a:tailEnd/>
          </a:ln>
        </p:spPr>
        <p:txBody>
          <a:bodyPr wrap="none">
            <a:spAutoFit/>
          </a:bodyPr>
          <a:lstStyle/>
          <a:p>
            <a:r>
              <a:rPr lang="fr-FR" sz="1200" b="1" i="1"/>
              <a:t>Nbre pages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66254"/>
                                        </p:tgtEl>
                                        <p:attrNameLst>
                                          <p:attrName>style.visibility</p:attrName>
                                        </p:attrNameLst>
                                      </p:cBhvr>
                                      <p:to>
                                        <p:strVal val="visible"/>
                                      </p:to>
                                    </p:set>
                                    <p:anim calcmode="lin" valueType="num">
                                      <p:cBhvr>
                                        <p:cTn id="7" dur="2000" fill="hold"/>
                                        <p:tgtEl>
                                          <p:spTgt spid="266254"/>
                                        </p:tgtEl>
                                        <p:attrNameLst>
                                          <p:attrName>ppt_w</p:attrName>
                                        </p:attrNameLst>
                                      </p:cBhvr>
                                      <p:tavLst>
                                        <p:tav tm="0">
                                          <p:val>
                                            <p:fltVal val="0"/>
                                          </p:val>
                                        </p:tav>
                                        <p:tav tm="100000">
                                          <p:val>
                                            <p:strVal val="#ppt_w"/>
                                          </p:val>
                                        </p:tav>
                                      </p:tavLst>
                                    </p:anim>
                                    <p:anim calcmode="lin" valueType="num">
                                      <p:cBhvr>
                                        <p:cTn id="8" dur="2000" fill="hold"/>
                                        <p:tgtEl>
                                          <p:spTgt spid="266254"/>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266255"/>
                                        </p:tgtEl>
                                        <p:attrNameLst>
                                          <p:attrName>style.visibility</p:attrName>
                                        </p:attrNameLst>
                                      </p:cBhvr>
                                      <p:to>
                                        <p:strVal val="visible"/>
                                      </p:to>
                                    </p:set>
                                    <p:anim calcmode="lin" valueType="num">
                                      <p:cBhvr>
                                        <p:cTn id="11" dur="2000" fill="hold"/>
                                        <p:tgtEl>
                                          <p:spTgt spid="266255"/>
                                        </p:tgtEl>
                                        <p:attrNameLst>
                                          <p:attrName>ppt_w</p:attrName>
                                        </p:attrNameLst>
                                      </p:cBhvr>
                                      <p:tavLst>
                                        <p:tav tm="0">
                                          <p:val>
                                            <p:fltVal val="0"/>
                                          </p:val>
                                        </p:tav>
                                        <p:tav tm="100000">
                                          <p:val>
                                            <p:strVal val="#ppt_w"/>
                                          </p:val>
                                        </p:tav>
                                      </p:tavLst>
                                    </p:anim>
                                    <p:anim calcmode="lin" valueType="num">
                                      <p:cBhvr>
                                        <p:cTn id="12" dur="2000" fill="hold"/>
                                        <p:tgtEl>
                                          <p:spTgt spid="266255"/>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266257"/>
                                        </p:tgtEl>
                                        <p:attrNameLst>
                                          <p:attrName>style.visibility</p:attrName>
                                        </p:attrNameLst>
                                      </p:cBhvr>
                                      <p:to>
                                        <p:strVal val="visible"/>
                                      </p:to>
                                    </p:set>
                                    <p:anim calcmode="lin" valueType="num">
                                      <p:cBhvr>
                                        <p:cTn id="15" dur="2000" fill="hold"/>
                                        <p:tgtEl>
                                          <p:spTgt spid="266257"/>
                                        </p:tgtEl>
                                        <p:attrNameLst>
                                          <p:attrName>ppt_w</p:attrName>
                                        </p:attrNameLst>
                                      </p:cBhvr>
                                      <p:tavLst>
                                        <p:tav tm="0">
                                          <p:val>
                                            <p:fltVal val="0"/>
                                          </p:val>
                                        </p:tav>
                                        <p:tav tm="100000">
                                          <p:val>
                                            <p:strVal val="#ppt_w"/>
                                          </p:val>
                                        </p:tav>
                                      </p:tavLst>
                                    </p:anim>
                                    <p:anim calcmode="lin" valueType="num">
                                      <p:cBhvr>
                                        <p:cTn id="16" dur="2000" fill="hold"/>
                                        <p:tgtEl>
                                          <p:spTgt spid="266257"/>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266258"/>
                                        </p:tgtEl>
                                        <p:attrNameLst>
                                          <p:attrName>style.visibility</p:attrName>
                                        </p:attrNameLst>
                                      </p:cBhvr>
                                      <p:to>
                                        <p:strVal val="visible"/>
                                      </p:to>
                                    </p:set>
                                    <p:anim calcmode="lin" valueType="num">
                                      <p:cBhvr>
                                        <p:cTn id="19" dur="2000" fill="hold"/>
                                        <p:tgtEl>
                                          <p:spTgt spid="266258"/>
                                        </p:tgtEl>
                                        <p:attrNameLst>
                                          <p:attrName>ppt_w</p:attrName>
                                        </p:attrNameLst>
                                      </p:cBhvr>
                                      <p:tavLst>
                                        <p:tav tm="0">
                                          <p:val>
                                            <p:fltVal val="0"/>
                                          </p:val>
                                        </p:tav>
                                        <p:tav tm="100000">
                                          <p:val>
                                            <p:strVal val="#ppt_w"/>
                                          </p:val>
                                        </p:tav>
                                      </p:tavLst>
                                    </p:anim>
                                    <p:anim calcmode="lin" valueType="num">
                                      <p:cBhvr>
                                        <p:cTn id="20" dur="2000" fill="hold"/>
                                        <p:tgtEl>
                                          <p:spTgt spid="266258"/>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266259"/>
                                        </p:tgtEl>
                                        <p:attrNameLst>
                                          <p:attrName>style.visibility</p:attrName>
                                        </p:attrNameLst>
                                      </p:cBhvr>
                                      <p:to>
                                        <p:strVal val="visible"/>
                                      </p:to>
                                    </p:set>
                                    <p:anim calcmode="lin" valueType="num">
                                      <p:cBhvr>
                                        <p:cTn id="23" dur="2000" fill="hold"/>
                                        <p:tgtEl>
                                          <p:spTgt spid="266259"/>
                                        </p:tgtEl>
                                        <p:attrNameLst>
                                          <p:attrName>ppt_w</p:attrName>
                                        </p:attrNameLst>
                                      </p:cBhvr>
                                      <p:tavLst>
                                        <p:tav tm="0">
                                          <p:val>
                                            <p:fltVal val="0"/>
                                          </p:val>
                                        </p:tav>
                                        <p:tav tm="100000">
                                          <p:val>
                                            <p:strVal val="#ppt_w"/>
                                          </p:val>
                                        </p:tav>
                                      </p:tavLst>
                                    </p:anim>
                                    <p:anim calcmode="lin" valueType="num">
                                      <p:cBhvr>
                                        <p:cTn id="24" dur="2000" fill="hold"/>
                                        <p:tgtEl>
                                          <p:spTgt spid="266259"/>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266261"/>
                                        </p:tgtEl>
                                        <p:attrNameLst>
                                          <p:attrName>style.visibility</p:attrName>
                                        </p:attrNameLst>
                                      </p:cBhvr>
                                      <p:to>
                                        <p:strVal val="visible"/>
                                      </p:to>
                                    </p:set>
                                    <p:anim calcmode="lin" valueType="num">
                                      <p:cBhvr>
                                        <p:cTn id="27" dur="2000" fill="hold"/>
                                        <p:tgtEl>
                                          <p:spTgt spid="266261"/>
                                        </p:tgtEl>
                                        <p:attrNameLst>
                                          <p:attrName>ppt_w</p:attrName>
                                        </p:attrNameLst>
                                      </p:cBhvr>
                                      <p:tavLst>
                                        <p:tav tm="0">
                                          <p:val>
                                            <p:fltVal val="0"/>
                                          </p:val>
                                        </p:tav>
                                        <p:tav tm="100000">
                                          <p:val>
                                            <p:strVal val="#ppt_w"/>
                                          </p:val>
                                        </p:tav>
                                      </p:tavLst>
                                    </p:anim>
                                    <p:anim calcmode="lin" valueType="num">
                                      <p:cBhvr>
                                        <p:cTn id="28" dur="2000" fill="hold"/>
                                        <p:tgtEl>
                                          <p:spTgt spid="266261"/>
                                        </p:tgtEl>
                                        <p:attrNameLst>
                                          <p:attrName>ppt_h</p:attrName>
                                        </p:attrNameLst>
                                      </p:cBhvr>
                                      <p:tavLst>
                                        <p:tav tm="0">
                                          <p:val>
                                            <p:strVal val="#ppt_h"/>
                                          </p:val>
                                        </p:tav>
                                        <p:tav tm="100000">
                                          <p:val>
                                            <p:strVal val="#ppt_h"/>
                                          </p:val>
                                        </p:tav>
                                      </p:tavLst>
                                    </p:anim>
                                  </p:childTnLst>
                                </p:cTn>
                              </p:par>
                              <p:par>
                                <p:cTn id="29" presetID="17" presetClass="entr" presetSubtype="10" fill="hold" grpId="0" nodeType="withEffect">
                                  <p:stCondLst>
                                    <p:cond delay="0"/>
                                  </p:stCondLst>
                                  <p:childTnLst>
                                    <p:set>
                                      <p:cBhvr>
                                        <p:cTn id="30" dur="1" fill="hold">
                                          <p:stCondLst>
                                            <p:cond delay="0"/>
                                          </p:stCondLst>
                                        </p:cTn>
                                        <p:tgtEl>
                                          <p:spTgt spid="266262"/>
                                        </p:tgtEl>
                                        <p:attrNameLst>
                                          <p:attrName>style.visibility</p:attrName>
                                        </p:attrNameLst>
                                      </p:cBhvr>
                                      <p:to>
                                        <p:strVal val="visible"/>
                                      </p:to>
                                    </p:set>
                                    <p:anim calcmode="lin" valueType="num">
                                      <p:cBhvr>
                                        <p:cTn id="31" dur="2000" fill="hold"/>
                                        <p:tgtEl>
                                          <p:spTgt spid="266262"/>
                                        </p:tgtEl>
                                        <p:attrNameLst>
                                          <p:attrName>ppt_w</p:attrName>
                                        </p:attrNameLst>
                                      </p:cBhvr>
                                      <p:tavLst>
                                        <p:tav tm="0">
                                          <p:val>
                                            <p:fltVal val="0"/>
                                          </p:val>
                                        </p:tav>
                                        <p:tav tm="100000">
                                          <p:val>
                                            <p:strVal val="#ppt_w"/>
                                          </p:val>
                                        </p:tav>
                                      </p:tavLst>
                                    </p:anim>
                                    <p:anim calcmode="lin" valueType="num">
                                      <p:cBhvr>
                                        <p:cTn id="32" dur="2000" fill="hold"/>
                                        <p:tgtEl>
                                          <p:spTgt spid="266262"/>
                                        </p:tgtEl>
                                        <p:attrNameLst>
                                          <p:attrName>ppt_h</p:attrName>
                                        </p:attrNameLst>
                                      </p:cBhvr>
                                      <p:tavLst>
                                        <p:tav tm="0">
                                          <p:val>
                                            <p:strVal val="#ppt_h"/>
                                          </p:val>
                                        </p:tav>
                                        <p:tav tm="100000">
                                          <p:val>
                                            <p:strVal val="#ppt_h"/>
                                          </p:val>
                                        </p:tav>
                                      </p:tavLst>
                                    </p:anim>
                                  </p:childTnLst>
                                </p:cTn>
                              </p:par>
                              <p:par>
                                <p:cTn id="33" presetID="17" presetClass="entr" presetSubtype="10" fill="hold" nodeType="withEffect">
                                  <p:stCondLst>
                                    <p:cond delay="0"/>
                                  </p:stCondLst>
                                  <p:childTnLst>
                                    <p:set>
                                      <p:cBhvr>
                                        <p:cTn id="34" dur="1" fill="hold">
                                          <p:stCondLst>
                                            <p:cond delay="0"/>
                                          </p:stCondLst>
                                        </p:cTn>
                                        <p:tgtEl>
                                          <p:spTgt spid="266263"/>
                                        </p:tgtEl>
                                        <p:attrNameLst>
                                          <p:attrName>style.visibility</p:attrName>
                                        </p:attrNameLst>
                                      </p:cBhvr>
                                      <p:to>
                                        <p:strVal val="visible"/>
                                      </p:to>
                                    </p:set>
                                    <p:anim calcmode="lin" valueType="num">
                                      <p:cBhvr>
                                        <p:cTn id="35" dur="2000" fill="hold"/>
                                        <p:tgtEl>
                                          <p:spTgt spid="266263"/>
                                        </p:tgtEl>
                                        <p:attrNameLst>
                                          <p:attrName>ppt_w</p:attrName>
                                        </p:attrNameLst>
                                      </p:cBhvr>
                                      <p:tavLst>
                                        <p:tav tm="0">
                                          <p:val>
                                            <p:fltVal val="0"/>
                                          </p:val>
                                        </p:tav>
                                        <p:tav tm="100000">
                                          <p:val>
                                            <p:strVal val="#ppt_w"/>
                                          </p:val>
                                        </p:tav>
                                      </p:tavLst>
                                    </p:anim>
                                    <p:anim calcmode="lin" valueType="num">
                                      <p:cBhvr>
                                        <p:cTn id="36" dur="2000" fill="hold"/>
                                        <p:tgtEl>
                                          <p:spTgt spid="266263"/>
                                        </p:tgtEl>
                                        <p:attrNameLst>
                                          <p:attrName>ppt_h</p:attrName>
                                        </p:attrNameLst>
                                      </p:cBhvr>
                                      <p:tavLst>
                                        <p:tav tm="0">
                                          <p:val>
                                            <p:strVal val="#ppt_h"/>
                                          </p:val>
                                        </p:tav>
                                        <p:tav tm="100000">
                                          <p:val>
                                            <p:strVal val="#ppt_h"/>
                                          </p:val>
                                        </p:tav>
                                      </p:tavLst>
                                    </p:anim>
                                  </p:childTnLst>
                                </p:cTn>
                              </p:par>
                              <p:par>
                                <p:cTn id="37" presetID="17" presetClass="entr" presetSubtype="10" fill="hold" nodeType="withEffect">
                                  <p:stCondLst>
                                    <p:cond delay="0"/>
                                  </p:stCondLst>
                                  <p:childTnLst>
                                    <p:set>
                                      <p:cBhvr>
                                        <p:cTn id="38" dur="1" fill="hold">
                                          <p:stCondLst>
                                            <p:cond delay="0"/>
                                          </p:stCondLst>
                                        </p:cTn>
                                        <p:tgtEl>
                                          <p:spTgt spid="266264"/>
                                        </p:tgtEl>
                                        <p:attrNameLst>
                                          <p:attrName>style.visibility</p:attrName>
                                        </p:attrNameLst>
                                      </p:cBhvr>
                                      <p:to>
                                        <p:strVal val="visible"/>
                                      </p:to>
                                    </p:set>
                                    <p:anim calcmode="lin" valueType="num">
                                      <p:cBhvr>
                                        <p:cTn id="39" dur="2000" fill="hold"/>
                                        <p:tgtEl>
                                          <p:spTgt spid="266264"/>
                                        </p:tgtEl>
                                        <p:attrNameLst>
                                          <p:attrName>ppt_w</p:attrName>
                                        </p:attrNameLst>
                                      </p:cBhvr>
                                      <p:tavLst>
                                        <p:tav tm="0">
                                          <p:val>
                                            <p:fltVal val="0"/>
                                          </p:val>
                                        </p:tav>
                                        <p:tav tm="100000">
                                          <p:val>
                                            <p:strVal val="#ppt_w"/>
                                          </p:val>
                                        </p:tav>
                                      </p:tavLst>
                                    </p:anim>
                                    <p:anim calcmode="lin" valueType="num">
                                      <p:cBhvr>
                                        <p:cTn id="40" dur="2000" fill="hold"/>
                                        <p:tgtEl>
                                          <p:spTgt spid="266264"/>
                                        </p:tgtEl>
                                        <p:attrNameLst>
                                          <p:attrName>ppt_h</p:attrName>
                                        </p:attrNameLst>
                                      </p:cBhvr>
                                      <p:tavLst>
                                        <p:tav tm="0">
                                          <p:val>
                                            <p:strVal val="#ppt_h"/>
                                          </p:val>
                                        </p:tav>
                                        <p:tav tm="100000">
                                          <p:val>
                                            <p:strVal val="#ppt_h"/>
                                          </p:val>
                                        </p:tav>
                                      </p:tavLst>
                                    </p:anim>
                                  </p:childTnLst>
                                </p:cTn>
                              </p:par>
                              <p:par>
                                <p:cTn id="41" presetID="17" presetClass="entr" presetSubtype="10" fill="hold" grpId="0" nodeType="withEffect">
                                  <p:stCondLst>
                                    <p:cond delay="0"/>
                                  </p:stCondLst>
                                  <p:childTnLst>
                                    <p:set>
                                      <p:cBhvr>
                                        <p:cTn id="42" dur="1" fill="hold">
                                          <p:stCondLst>
                                            <p:cond delay="0"/>
                                          </p:stCondLst>
                                        </p:cTn>
                                        <p:tgtEl>
                                          <p:spTgt spid="266265"/>
                                        </p:tgtEl>
                                        <p:attrNameLst>
                                          <p:attrName>style.visibility</p:attrName>
                                        </p:attrNameLst>
                                      </p:cBhvr>
                                      <p:to>
                                        <p:strVal val="visible"/>
                                      </p:to>
                                    </p:set>
                                    <p:anim calcmode="lin" valueType="num">
                                      <p:cBhvr>
                                        <p:cTn id="43" dur="2000" fill="hold"/>
                                        <p:tgtEl>
                                          <p:spTgt spid="266265"/>
                                        </p:tgtEl>
                                        <p:attrNameLst>
                                          <p:attrName>ppt_w</p:attrName>
                                        </p:attrNameLst>
                                      </p:cBhvr>
                                      <p:tavLst>
                                        <p:tav tm="0">
                                          <p:val>
                                            <p:fltVal val="0"/>
                                          </p:val>
                                        </p:tav>
                                        <p:tav tm="100000">
                                          <p:val>
                                            <p:strVal val="#ppt_w"/>
                                          </p:val>
                                        </p:tav>
                                      </p:tavLst>
                                    </p:anim>
                                    <p:anim calcmode="lin" valueType="num">
                                      <p:cBhvr>
                                        <p:cTn id="44" dur="2000" fill="hold"/>
                                        <p:tgtEl>
                                          <p:spTgt spid="266265"/>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266266"/>
                                        </p:tgtEl>
                                        <p:attrNameLst>
                                          <p:attrName>style.visibility</p:attrName>
                                        </p:attrNameLst>
                                      </p:cBhvr>
                                      <p:to>
                                        <p:strVal val="visible"/>
                                      </p:to>
                                    </p:set>
                                    <p:anim calcmode="lin" valueType="num">
                                      <p:cBhvr>
                                        <p:cTn id="49" dur="2000" fill="hold"/>
                                        <p:tgtEl>
                                          <p:spTgt spid="266266"/>
                                        </p:tgtEl>
                                        <p:attrNameLst>
                                          <p:attrName>ppt_w</p:attrName>
                                        </p:attrNameLst>
                                      </p:cBhvr>
                                      <p:tavLst>
                                        <p:tav tm="0">
                                          <p:val>
                                            <p:fltVal val="0"/>
                                          </p:val>
                                        </p:tav>
                                        <p:tav tm="100000">
                                          <p:val>
                                            <p:strVal val="#ppt_w"/>
                                          </p:val>
                                        </p:tav>
                                      </p:tavLst>
                                    </p:anim>
                                    <p:anim calcmode="lin" valueType="num">
                                      <p:cBhvr>
                                        <p:cTn id="50" dur="2000" fill="hold"/>
                                        <p:tgtEl>
                                          <p:spTgt spid="266266"/>
                                        </p:tgtEl>
                                        <p:attrNameLst>
                                          <p:attrName>ppt_h</p:attrName>
                                        </p:attrNameLst>
                                      </p:cBhvr>
                                      <p:tavLst>
                                        <p:tav tm="0">
                                          <p:val>
                                            <p:strVal val="#ppt_h"/>
                                          </p:val>
                                        </p:tav>
                                        <p:tav tm="100000">
                                          <p:val>
                                            <p:strVal val="#ppt_h"/>
                                          </p:val>
                                        </p:tav>
                                      </p:tavLst>
                                    </p:anim>
                                  </p:childTnLst>
                                </p:cTn>
                              </p:par>
                              <p:par>
                                <p:cTn id="51" presetID="17" presetClass="entr" presetSubtype="10" fill="hold" grpId="0" nodeType="withEffect">
                                  <p:stCondLst>
                                    <p:cond delay="0"/>
                                  </p:stCondLst>
                                  <p:childTnLst>
                                    <p:set>
                                      <p:cBhvr>
                                        <p:cTn id="52" dur="1" fill="hold">
                                          <p:stCondLst>
                                            <p:cond delay="0"/>
                                          </p:stCondLst>
                                        </p:cTn>
                                        <p:tgtEl>
                                          <p:spTgt spid="266267"/>
                                        </p:tgtEl>
                                        <p:attrNameLst>
                                          <p:attrName>style.visibility</p:attrName>
                                        </p:attrNameLst>
                                      </p:cBhvr>
                                      <p:to>
                                        <p:strVal val="visible"/>
                                      </p:to>
                                    </p:set>
                                    <p:anim calcmode="lin" valueType="num">
                                      <p:cBhvr>
                                        <p:cTn id="53" dur="2000" fill="hold"/>
                                        <p:tgtEl>
                                          <p:spTgt spid="266267"/>
                                        </p:tgtEl>
                                        <p:attrNameLst>
                                          <p:attrName>ppt_w</p:attrName>
                                        </p:attrNameLst>
                                      </p:cBhvr>
                                      <p:tavLst>
                                        <p:tav tm="0">
                                          <p:val>
                                            <p:fltVal val="0"/>
                                          </p:val>
                                        </p:tav>
                                        <p:tav tm="100000">
                                          <p:val>
                                            <p:strVal val="#ppt_w"/>
                                          </p:val>
                                        </p:tav>
                                      </p:tavLst>
                                    </p:anim>
                                    <p:anim calcmode="lin" valueType="num">
                                      <p:cBhvr>
                                        <p:cTn id="54" dur="2000" fill="hold"/>
                                        <p:tgtEl>
                                          <p:spTgt spid="266267"/>
                                        </p:tgtEl>
                                        <p:attrNameLst>
                                          <p:attrName>ppt_h</p:attrName>
                                        </p:attrNameLst>
                                      </p:cBhvr>
                                      <p:tavLst>
                                        <p:tav tm="0">
                                          <p:val>
                                            <p:strVal val="#ppt_h"/>
                                          </p:val>
                                        </p:tav>
                                        <p:tav tm="100000">
                                          <p:val>
                                            <p:strVal val="#ppt_h"/>
                                          </p:val>
                                        </p:tav>
                                      </p:tavLst>
                                    </p:anim>
                                  </p:childTnLst>
                                </p:cTn>
                              </p:par>
                              <p:par>
                                <p:cTn id="55" presetID="17" presetClass="entr" presetSubtype="10" fill="hold" grpId="0" nodeType="withEffect">
                                  <p:stCondLst>
                                    <p:cond delay="0"/>
                                  </p:stCondLst>
                                  <p:childTnLst>
                                    <p:set>
                                      <p:cBhvr>
                                        <p:cTn id="56" dur="1" fill="hold">
                                          <p:stCondLst>
                                            <p:cond delay="0"/>
                                          </p:stCondLst>
                                        </p:cTn>
                                        <p:tgtEl>
                                          <p:spTgt spid="266268"/>
                                        </p:tgtEl>
                                        <p:attrNameLst>
                                          <p:attrName>style.visibility</p:attrName>
                                        </p:attrNameLst>
                                      </p:cBhvr>
                                      <p:to>
                                        <p:strVal val="visible"/>
                                      </p:to>
                                    </p:set>
                                    <p:anim calcmode="lin" valueType="num">
                                      <p:cBhvr>
                                        <p:cTn id="57" dur="2000" fill="hold"/>
                                        <p:tgtEl>
                                          <p:spTgt spid="266268"/>
                                        </p:tgtEl>
                                        <p:attrNameLst>
                                          <p:attrName>ppt_w</p:attrName>
                                        </p:attrNameLst>
                                      </p:cBhvr>
                                      <p:tavLst>
                                        <p:tav tm="0">
                                          <p:val>
                                            <p:fltVal val="0"/>
                                          </p:val>
                                        </p:tav>
                                        <p:tav tm="100000">
                                          <p:val>
                                            <p:strVal val="#ppt_w"/>
                                          </p:val>
                                        </p:tav>
                                      </p:tavLst>
                                    </p:anim>
                                    <p:anim calcmode="lin" valueType="num">
                                      <p:cBhvr>
                                        <p:cTn id="58" dur="2000" fill="hold"/>
                                        <p:tgtEl>
                                          <p:spTgt spid="266268"/>
                                        </p:tgtEl>
                                        <p:attrNameLst>
                                          <p:attrName>ppt_h</p:attrName>
                                        </p:attrNameLst>
                                      </p:cBhvr>
                                      <p:tavLst>
                                        <p:tav tm="0">
                                          <p:val>
                                            <p:strVal val="#ppt_h"/>
                                          </p:val>
                                        </p:tav>
                                        <p:tav tm="100000">
                                          <p:val>
                                            <p:strVal val="#ppt_h"/>
                                          </p:val>
                                        </p:tav>
                                      </p:tavLst>
                                    </p:anim>
                                  </p:childTnLst>
                                </p:cTn>
                              </p:par>
                              <p:par>
                                <p:cTn id="59" presetID="17" presetClass="entr" presetSubtype="10" fill="hold" grpId="0" nodeType="withEffect">
                                  <p:stCondLst>
                                    <p:cond delay="0"/>
                                  </p:stCondLst>
                                  <p:childTnLst>
                                    <p:set>
                                      <p:cBhvr>
                                        <p:cTn id="60" dur="1" fill="hold">
                                          <p:stCondLst>
                                            <p:cond delay="0"/>
                                          </p:stCondLst>
                                        </p:cTn>
                                        <p:tgtEl>
                                          <p:spTgt spid="266269"/>
                                        </p:tgtEl>
                                        <p:attrNameLst>
                                          <p:attrName>style.visibility</p:attrName>
                                        </p:attrNameLst>
                                      </p:cBhvr>
                                      <p:to>
                                        <p:strVal val="visible"/>
                                      </p:to>
                                    </p:set>
                                    <p:anim calcmode="lin" valueType="num">
                                      <p:cBhvr>
                                        <p:cTn id="61" dur="2000" fill="hold"/>
                                        <p:tgtEl>
                                          <p:spTgt spid="266269"/>
                                        </p:tgtEl>
                                        <p:attrNameLst>
                                          <p:attrName>ppt_w</p:attrName>
                                        </p:attrNameLst>
                                      </p:cBhvr>
                                      <p:tavLst>
                                        <p:tav tm="0">
                                          <p:val>
                                            <p:fltVal val="0"/>
                                          </p:val>
                                        </p:tav>
                                        <p:tav tm="100000">
                                          <p:val>
                                            <p:strVal val="#ppt_w"/>
                                          </p:val>
                                        </p:tav>
                                      </p:tavLst>
                                    </p:anim>
                                    <p:anim calcmode="lin" valueType="num">
                                      <p:cBhvr>
                                        <p:cTn id="62" dur="2000" fill="hold"/>
                                        <p:tgtEl>
                                          <p:spTgt spid="266269"/>
                                        </p:tgtEl>
                                        <p:attrNameLst>
                                          <p:attrName>ppt_h</p:attrName>
                                        </p:attrNameLst>
                                      </p:cBhvr>
                                      <p:tavLst>
                                        <p:tav tm="0">
                                          <p:val>
                                            <p:strVal val="#ppt_h"/>
                                          </p:val>
                                        </p:tav>
                                        <p:tav tm="100000">
                                          <p:val>
                                            <p:strVal val="#ppt_h"/>
                                          </p:val>
                                        </p:tav>
                                      </p:tavLst>
                                    </p:anim>
                                  </p:childTnLst>
                                </p:cTn>
                              </p:par>
                              <p:par>
                                <p:cTn id="63" presetID="17" presetClass="entr" presetSubtype="10" fill="hold" grpId="0" nodeType="withEffect">
                                  <p:stCondLst>
                                    <p:cond delay="0"/>
                                  </p:stCondLst>
                                  <p:childTnLst>
                                    <p:set>
                                      <p:cBhvr>
                                        <p:cTn id="64" dur="1" fill="hold">
                                          <p:stCondLst>
                                            <p:cond delay="0"/>
                                          </p:stCondLst>
                                        </p:cTn>
                                        <p:tgtEl>
                                          <p:spTgt spid="266270"/>
                                        </p:tgtEl>
                                        <p:attrNameLst>
                                          <p:attrName>style.visibility</p:attrName>
                                        </p:attrNameLst>
                                      </p:cBhvr>
                                      <p:to>
                                        <p:strVal val="visible"/>
                                      </p:to>
                                    </p:set>
                                    <p:anim calcmode="lin" valueType="num">
                                      <p:cBhvr>
                                        <p:cTn id="65" dur="2000" fill="hold"/>
                                        <p:tgtEl>
                                          <p:spTgt spid="266270"/>
                                        </p:tgtEl>
                                        <p:attrNameLst>
                                          <p:attrName>ppt_w</p:attrName>
                                        </p:attrNameLst>
                                      </p:cBhvr>
                                      <p:tavLst>
                                        <p:tav tm="0">
                                          <p:val>
                                            <p:fltVal val="0"/>
                                          </p:val>
                                        </p:tav>
                                        <p:tav tm="100000">
                                          <p:val>
                                            <p:strVal val="#ppt_w"/>
                                          </p:val>
                                        </p:tav>
                                      </p:tavLst>
                                    </p:anim>
                                    <p:anim calcmode="lin" valueType="num">
                                      <p:cBhvr>
                                        <p:cTn id="66" dur="2000" fill="hold"/>
                                        <p:tgtEl>
                                          <p:spTgt spid="266270"/>
                                        </p:tgtEl>
                                        <p:attrNameLst>
                                          <p:attrName>ppt_h</p:attrName>
                                        </p:attrNameLst>
                                      </p:cBhvr>
                                      <p:tavLst>
                                        <p:tav tm="0">
                                          <p:val>
                                            <p:strVal val="#ppt_h"/>
                                          </p:val>
                                        </p:tav>
                                        <p:tav tm="100000">
                                          <p:val>
                                            <p:strVal val="#ppt_h"/>
                                          </p:val>
                                        </p:tav>
                                      </p:tavLst>
                                    </p:anim>
                                  </p:childTnLst>
                                </p:cTn>
                              </p:par>
                              <p:par>
                                <p:cTn id="67" presetID="17" presetClass="entr" presetSubtype="10" fill="hold" grpId="0" nodeType="withEffect">
                                  <p:stCondLst>
                                    <p:cond delay="0"/>
                                  </p:stCondLst>
                                  <p:childTnLst>
                                    <p:set>
                                      <p:cBhvr>
                                        <p:cTn id="68" dur="1" fill="hold">
                                          <p:stCondLst>
                                            <p:cond delay="0"/>
                                          </p:stCondLst>
                                        </p:cTn>
                                        <p:tgtEl>
                                          <p:spTgt spid="266271"/>
                                        </p:tgtEl>
                                        <p:attrNameLst>
                                          <p:attrName>style.visibility</p:attrName>
                                        </p:attrNameLst>
                                      </p:cBhvr>
                                      <p:to>
                                        <p:strVal val="visible"/>
                                      </p:to>
                                    </p:set>
                                    <p:anim calcmode="lin" valueType="num">
                                      <p:cBhvr>
                                        <p:cTn id="69" dur="2000" fill="hold"/>
                                        <p:tgtEl>
                                          <p:spTgt spid="266271"/>
                                        </p:tgtEl>
                                        <p:attrNameLst>
                                          <p:attrName>ppt_w</p:attrName>
                                        </p:attrNameLst>
                                      </p:cBhvr>
                                      <p:tavLst>
                                        <p:tav tm="0">
                                          <p:val>
                                            <p:fltVal val="0"/>
                                          </p:val>
                                        </p:tav>
                                        <p:tav tm="100000">
                                          <p:val>
                                            <p:strVal val="#ppt_w"/>
                                          </p:val>
                                        </p:tav>
                                      </p:tavLst>
                                    </p:anim>
                                    <p:anim calcmode="lin" valueType="num">
                                      <p:cBhvr>
                                        <p:cTn id="70" dur="2000" fill="hold"/>
                                        <p:tgtEl>
                                          <p:spTgt spid="266271"/>
                                        </p:tgtEl>
                                        <p:attrNameLst>
                                          <p:attrName>ppt_h</p:attrName>
                                        </p:attrNameLst>
                                      </p:cBhvr>
                                      <p:tavLst>
                                        <p:tav tm="0">
                                          <p:val>
                                            <p:strVal val="#ppt_h"/>
                                          </p:val>
                                        </p:tav>
                                        <p:tav tm="100000">
                                          <p:val>
                                            <p:strVal val="#ppt_h"/>
                                          </p:val>
                                        </p:tav>
                                      </p:tavLst>
                                    </p:anim>
                                  </p:childTnLst>
                                </p:cTn>
                              </p:par>
                              <p:par>
                                <p:cTn id="71" presetID="17" presetClass="entr" presetSubtype="10" fill="hold" grpId="0" nodeType="withEffect">
                                  <p:stCondLst>
                                    <p:cond delay="0"/>
                                  </p:stCondLst>
                                  <p:childTnLst>
                                    <p:set>
                                      <p:cBhvr>
                                        <p:cTn id="72" dur="1" fill="hold">
                                          <p:stCondLst>
                                            <p:cond delay="0"/>
                                          </p:stCondLst>
                                        </p:cTn>
                                        <p:tgtEl>
                                          <p:spTgt spid="266272"/>
                                        </p:tgtEl>
                                        <p:attrNameLst>
                                          <p:attrName>style.visibility</p:attrName>
                                        </p:attrNameLst>
                                      </p:cBhvr>
                                      <p:to>
                                        <p:strVal val="visible"/>
                                      </p:to>
                                    </p:set>
                                    <p:anim calcmode="lin" valueType="num">
                                      <p:cBhvr>
                                        <p:cTn id="73" dur="2000" fill="hold"/>
                                        <p:tgtEl>
                                          <p:spTgt spid="266272"/>
                                        </p:tgtEl>
                                        <p:attrNameLst>
                                          <p:attrName>ppt_w</p:attrName>
                                        </p:attrNameLst>
                                      </p:cBhvr>
                                      <p:tavLst>
                                        <p:tav tm="0">
                                          <p:val>
                                            <p:fltVal val="0"/>
                                          </p:val>
                                        </p:tav>
                                        <p:tav tm="100000">
                                          <p:val>
                                            <p:strVal val="#ppt_w"/>
                                          </p:val>
                                        </p:tav>
                                      </p:tavLst>
                                    </p:anim>
                                    <p:anim calcmode="lin" valueType="num">
                                      <p:cBhvr>
                                        <p:cTn id="74" dur="2000" fill="hold"/>
                                        <p:tgtEl>
                                          <p:spTgt spid="266272"/>
                                        </p:tgtEl>
                                        <p:attrNameLst>
                                          <p:attrName>ppt_h</p:attrName>
                                        </p:attrNameLst>
                                      </p:cBhvr>
                                      <p:tavLst>
                                        <p:tav tm="0">
                                          <p:val>
                                            <p:strVal val="#ppt_h"/>
                                          </p:val>
                                        </p:tav>
                                        <p:tav tm="100000">
                                          <p:val>
                                            <p:strVal val="#ppt_h"/>
                                          </p:val>
                                        </p:tav>
                                      </p:tavLst>
                                    </p:anim>
                                  </p:childTnLst>
                                </p:cTn>
                              </p:par>
                              <p:par>
                                <p:cTn id="75" presetID="17" presetClass="entr" presetSubtype="10" fill="hold" nodeType="withEffect">
                                  <p:stCondLst>
                                    <p:cond delay="0"/>
                                  </p:stCondLst>
                                  <p:childTnLst>
                                    <p:set>
                                      <p:cBhvr>
                                        <p:cTn id="76" dur="1" fill="hold">
                                          <p:stCondLst>
                                            <p:cond delay="0"/>
                                          </p:stCondLst>
                                        </p:cTn>
                                        <p:tgtEl>
                                          <p:spTgt spid="266273"/>
                                        </p:tgtEl>
                                        <p:attrNameLst>
                                          <p:attrName>style.visibility</p:attrName>
                                        </p:attrNameLst>
                                      </p:cBhvr>
                                      <p:to>
                                        <p:strVal val="visible"/>
                                      </p:to>
                                    </p:set>
                                    <p:anim calcmode="lin" valueType="num">
                                      <p:cBhvr>
                                        <p:cTn id="77" dur="2000" fill="hold"/>
                                        <p:tgtEl>
                                          <p:spTgt spid="266273"/>
                                        </p:tgtEl>
                                        <p:attrNameLst>
                                          <p:attrName>ppt_w</p:attrName>
                                        </p:attrNameLst>
                                      </p:cBhvr>
                                      <p:tavLst>
                                        <p:tav tm="0">
                                          <p:val>
                                            <p:fltVal val="0"/>
                                          </p:val>
                                        </p:tav>
                                        <p:tav tm="100000">
                                          <p:val>
                                            <p:strVal val="#ppt_w"/>
                                          </p:val>
                                        </p:tav>
                                      </p:tavLst>
                                    </p:anim>
                                    <p:anim calcmode="lin" valueType="num">
                                      <p:cBhvr>
                                        <p:cTn id="78" dur="2000" fill="hold"/>
                                        <p:tgtEl>
                                          <p:spTgt spid="266273"/>
                                        </p:tgtEl>
                                        <p:attrNameLst>
                                          <p:attrName>ppt_h</p:attrName>
                                        </p:attrNameLst>
                                      </p:cBhvr>
                                      <p:tavLst>
                                        <p:tav tm="0">
                                          <p:val>
                                            <p:strVal val="#ppt_h"/>
                                          </p:val>
                                        </p:tav>
                                        <p:tav tm="100000">
                                          <p:val>
                                            <p:strVal val="#ppt_h"/>
                                          </p:val>
                                        </p:tav>
                                      </p:tavLst>
                                    </p:anim>
                                  </p:childTnLst>
                                </p:cTn>
                              </p:par>
                              <p:par>
                                <p:cTn id="79" presetID="17" presetClass="entr" presetSubtype="10" fill="hold" nodeType="withEffect">
                                  <p:stCondLst>
                                    <p:cond delay="0"/>
                                  </p:stCondLst>
                                  <p:childTnLst>
                                    <p:set>
                                      <p:cBhvr>
                                        <p:cTn id="80" dur="1" fill="hold">
                                          <p:stCondLst>
                                            <p:cond delay="0"/>
                                          </p:stCondLst>
                                        </p:cTn>
                                        <p:tgtEl>
                                          <p:spTgt spid="266274"/>
                                        </p:tgtEl>
                                        <p:attrNameLst>
                                          <p:attrName>style.visibility</p:attrName>
                                        </p:attrNameLst>
                                      </p:cBhvr>
                                      <p:to>
                                        <p:strVal val="visible"/>
                                      </p:to>
                                    </p:set>
                                    <p:anim calcmode="lin" valueType="num">
                                      <p:cBhvr>
                                        <p:cTn id="81" dur="2000" fill="hold"/>
                                        <p:tgtEl>
                                          <p:spTgt spid="266274"/>
                                        </p:tgtEl>
                                        <p:attrNameLst>
                                          <p:attrName>ppt_w</p:attrName>
                                        </p:attrNameLst>
                                      </p:cBhvr>
                                      <p:tavLst>
                                        <p:tav tm="0">
                                          <p:val>
                                            <p:fltVal val="0"/>
                                          </p:val>
                                        </p:tav>
                                        <p:tav tm="100000">
                                          <p:val>
                                            <p:strVal val="#ppt_w"/>
                                          </p:val>
                                        </p:tav>
                                      </p:tavLst>
                                    </p:anim>
                                    <p:anim calcmode="lin" valueType="num">
                                      <p:cBhvr>
                                        <p:cTn id="82" dur="2000" fill="hold"/>
                                        <p:tgtEl>
                                          <p:spTgt spid="266274"/>
                                        </p:tgtEl>
                                        <p:attrNameLst>
                                          <p:attrName>ppt_h</p:attrName>
                                        </p:attrNameLst>
                                      </p:cBhvr>
                                      <p:tavLst>
                                        <p:tav tm="0">
                                          <p:val>
                                            <p:strVal val="#ppt_h"/>
                                          </p:val>
                                        </p:tav>
                                        <p:tav tm="100000">
                                          <p:val>
                                            <p:strVal val="#ppt_h"/>
                                          </p:val>
                                        </p:tav>
                                      </p:tavLst>
                                    </p:anim>
                                  </p:childTnLst>
                                </p:cTn>
                              </p:par>
                              <p:par>
                                <p:cTn id="83" presetID="17" presetClass="entr" presetSubtype="10" fill="hold" grpId="0" nodeType="withEffect">
                                  <p:stCondLst>
                                    <p:cond delay="0"/>
                                  </p:stCondLst>
                                  <p:childTnLst>
                                    <p:set>
                                      <p:cBhvr>
                                        <p:cTn id="84" dur="1" fill="hold">
                                          <p:stCondLst>
                                            <p:cond delay="0"/>
                                          </p:stCondLst>
                                        </p:cTn>
                                        <p:tgtEl>
                                          <p:spTgt spid="266275"/>
                                        </p:tgtEl>
                                        <p:attrNameLst>
                                          <p:attrName>style.visibility</p:attrName>
                                        </p:attrNameLst>
                                      </p:cBhvr>
                                      <p:to>
                                        <p:strVal val="visible"/>
                                      </p:to>
                                    </p:set>
                                    <p:anim calcmode="lin" valueType="num">
                                      <p:cBhvr>
                                        <p:cTn id="85" dur="2000" fill="hold"/>
                                        <p:tgtEl>
                                          <p:spTgt spid="266275"/>
                                        </p:tgtEl>
                                        <p:attrNameLst>
                                          <p:attrName>ppt_w</p:attrName>
                                        </p:attrNameLst>
                                      </p:cBhvr>
                                      <p:tavLst>
                                        <p:tav tm="0">
                                          <p:val>
                                            <p:fltVal val="0"/>
                                          </p:val>
                                        </p:tav>
                                        <p:tav tm="100000">
                                          <p:val>
                                            <p:strVal val="#ppt_w"/>
                                          </p:val>
                                        </p:tav>
                                      </p:tavLst>
                                    </p:anim>
                                    <p:anim calcmode="lin" valueType="num">
                                      <p:cBhvr>
                                        <p:cTn id="86" dur="2000" fill="hold"/>
                                        <p:tgtEl>
                                          <p:spTgt spid="266275"/>
                                        </p:tgtEl>
                                        <p:attrNameLst>
                                          <p:attrName>ppt_h</p:attrName>
                                        </p:attrNameLst>
                                      </p:cBhvr>
                                      <p:tavLst>
                                        <p:tav tm="0">
                                          <p:val>
                                            <p:strVal val="#ppt_h"/>
                                          </p:val>
                                        </p:tav>
                                        <p:tav tm="100000">
                                          <p:val>
                                            <p:strVal val="#ppt_h"/>
                                          </p:val>
                                        </p:tav>
                                      </p:tavLst>
                                    </p:anim>
                                  </p:childTnLst>
                                </p:cTn>
                              </p:par>
                              <p:par>
                                <p:cTn id="87" presetID="17" presetClass="entr" presetSubtype="10" fill="hold" grpId="0" nodeType="withEffect">
                                  <p:stCondLst>
                                    <p:cond delay="0"/>
                                  </p:stCondLst>
                                  <p:childTnLst>
                                    <p:set>
                                      <p:cBhvr>
                                        <p:cTn id="88" dur="1" fill="hold">
                                          <p:stCondLst>
                                            <p:cond delay="0"/>
                                          </p:stCondLst>
                                        </p:cTn>
                                        <p:tgtEl>
                                          <p:spTgt spid="266276"/>
                                        </p:tgtEl>
                                        <p:attrNameLst>
                                          <p:attrName>style.visibility</p:attrName>
                                        </p:attrNameLst>
                                      </p:cBhvr>
                                      <p:to>
                                        <p:strVal val="visible"/>
                                      </p:to>
                                    </p:set>
                                    <p:anim calcmode="lin" valueType="num">
                                      <p:cBhvr>
                                        <p:cTn id="89" dur="2000" fill="hold"/>
                                        <p:tgtEl>
                                          <p:spTgt spid="266276"/>
                                        </p:tgtEl>
                                        <p:attrNameLst>
                                          <p:attrName>ppt_w</p:attrName>
                                        </p:attrNameLst>
                                      </p:cBhvr>
                                      <p:tavLst>
                                        <p:tav tm="0">
                                          <p:val>
                                            <p:fltVal val="0"/>
                                          </p:val>
                                        </p:tav>
                                        <p:tav tm="100000">
                                          <p:val>
                                            <p:strVal val="#ppt_w"/>
                                          </p:val>
                                        </p:tav>
                                      </p:tavLst>
                                    </p:anim>
                                    <p:anim calcmode="lin" valueType="num">
                                      <p:cBhvr>
                                        <p:cTn id="90" dur="2000" fill="hold"/>
                                        <p:tgtEl>
                                          <p:spTgt spid="26627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54" grpId="0" animBg="1"/>
      <p:bldP spid="266255" grpId="0" animBg="1"/>
      <p:bldP spid="266257" grpId="0"/>
      <p:bldP spid="266258" grpId="0" animBg="1"/>
      <p:bldP spid="266259" grpId="0" animBg="1"/>
      <p:bldP spid="266261" grpId="0"/>
      <p:bldP spid="266262" grpId="0" animBg="1"/>
      <p:bldP spid="266265" grpId="0" animBg="1"/>
      <p:bldP spid="266266" grpId="0" animBg="1"/>
      <p:bldP spid="266267" grpId="0" animBg="1"/>
      <p:bldP spid="266268" grpId="0"/>
      <p:bldP spid="266269" grpId="0" animBg="1"/>
      <p:bldP spid="266270" grpId="0" animBg="1"/>
      <p:bldP spid="266271" grpId="0"/>
      <p:bldP spid="266272" grpId="0" animBg="1"/>
      <p:bldP spid="266275" grpId="0" animBg="1"/>
      <p:bldP spid="266276"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Espace réservé du pied de page 4"/>
          <p:cNvSpPr>
            <a:spLocks noGrp="1"/>
          </p:cNvSpPr>
          <p:nvPr>
            <p:ph type="ftr" sz="quarter" idx="11"/>
          </p:nvPr>
        </p:nvSpPr>
        <p:spPr/>
        <p:txBody>
          <a:bodyPr/>
          <a:lstStyle/>
          <a:p>
            <a:pPr>
              <a:defRPr/>
            </a:pPr>
            <a:r>
              <a:rPr lang="fr-FR"/>
              <a:t>Système d’Information</a:t>
            </a:r>
          </a:p>
        </p:txBody>
      </p:sp>
      <p:sp>
        <p:nvSpPr>
          <p:cNvPr id="22" name="Espace réservé du numéro de diapositive 5"/>
          <p:cNvSpPr>
            <a:spLocks noGrp="1"/>
          </p:cNvSpPr>
          <p:nvPr>
            <p:ph type="sldNum" sz="quarter" idx="12"/>
          </p:nvPr>
        </p:nvSpPr>
        <p:spPr/>
        <p:txBody>
          <a:bodyPr/>
          <a:lstStyle/>
          <a:p>
            <a:pPr>
              <a:defRPr/>
            </a:pPr>
            <a:fld id="{6360CD7F-0BA3-4C2F-877C-9963C7EF48B6}" type="slidenum">
              <a:rPr lang="fr-FR"/>
              <a:pPr>
                <a:defRPr/>
              </a:pPr>
              <a:t>29</a:t>
            </a:fld>
            <a:endParaRPr lang="fr-FR"/>
          </a:p>
        </p:txBody>
      </p:sp>
      <p:sp>
        <p:nvSpPr>
          <p:cNvPr id="124930"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Cardinalités d’une association (1)</a:t>
            </a:r>
          </a:p>
        </p:txBody>
      </p:sp>
      <p:sp>
        <p:nvSpPr>
          <p:cNvPr id="124931" name="Rectangle 3"/>
          <p:cNvSpPr>
            <a:spLocks noGrp="1" noChangeArrowheads="1"/>
          </p:cNvSpPr>
          <p:nvPr>
            <p:ph type="body" idx="1"/>
          </p:nvPr>
        </p:nvSpPr>
        <p:spPr>
          <a:xfrm>
            <a:off x="838200" y="1447800"/>
            <a:ext cx="7696200" cy="2819400"/>
          </a:xfrm>
        </p:spPr>
        <p:txBody>
          <a:bodyPr/>
          <a:lstStyle/>
          <a:p>
            <a:pPr defTabSz="762000" eaLnBrk="1" hangingPunct="1">
              <a:lnSpc>
                <a:spcPct val="90000"/>
              </a:lnSpc>
              <a:spcBef>
                <a:spcPct val="0"/>
              </a:spcBef>
              <a:buClr>
                <a:schemeClr val="accent2"/>
              </a:buClr>
              <a:buSzTx/>
              <a:buFont typeface="Wingdings" pitchFamily="2" charset="2"/>
              <a:buNone/>
              <a:defRPr/>
            </a:pPr>
            <a:r>
              <a:rPr lang="fr-FR" sz="1800" u="sng" dirty="0" smtClean="0">
                <a:solidFill>
                  <a:srgbClr val="CC3300"/>
                </a:solidFill>
                <a:effectLst>
                  <a:outerShdw blurRad="38100" dist="38100" dir="2700000" algn="tl">
                    <a:srgbClr val="C0C0C0"/>
                  </a:outerShdw>
                </a:effectLst>
              </a:rPr>
              <a:t>Définitions :</a:t>
            </a:r>
          </a:p>
          <a:p>
            <a:pPr defTabSz="762000" eaLnBrk="1" hangingPunct="1">
              <a:lnSpc>
                <a:spcPct val="90000"/>
              </a:lnSpc>
              <a:spcBef>
                <a:spcPct val="0"/>
              </a:spcBef>
              <a:buClr>
                <a:srgbClr val="FF9900"/>
              </a:buClr>
              <a:buSzTx/>
              <a:defRPr/>
            </a:pPr>
            <a:r>
              <a:rPr lang="fr-FR" sz="1800" dirty="0" smtClean="0">
                <a:effectLst>
                  <a:outerShdw blurRad="38100" dist="38100" dir="2700000" algn="tl">
                    <a:srgbClr val="C0C0C0"/>
                  </a:outerShdw>
                </a:effectLst>
              </a:rPr>
              <a:t>On appelle Contrainte d’Intégrité toute contrainte que l’on ajoute au modèle afin que celui-ci reflète le réel le plus fidèlement possible</a:t>
            </a:r>
          </a:p>
          <a:p>
            <a:pPr defTabSz="762000" eaLnBrk="1" hangingPunct="1">
              <a:lnSpc>
                <a:spcPct val="90000"/>
              </a:lnSpc>
              <a:spcBef>
                <a:spcPct val="0"/>
              </a:spcBef>
              <a:buClr>
                <a:srgbClr val="FF9900"/>
              </a:buClr>
              <a:buSzTx/>
              <a:defRPr/>
            </a:pPr>
            <a:r>
              <a:rPr lang="fr-FR" sz="1800" dirty="0" smtClean="0">
                <a:effectLst>
                  <a:outerShdw blurRad="38100" dist="38100" dir="2700000" algn="tl">
                    <a:srgbClr val="C0C0C0"/>
                  </a:outerShdw>
                </a:effectLst>
              </a:rPr>
              <a:t>Deux types de contraintes :</a:t>
            </a:r>
          </a:p>
          <a:p>
            <a:pPr lvl="1" defTabSz="762000" eaLnBrk="1" hangingPunct="1">
              <a:lnSpc>
                <a:spcPct val="90000"/>
              </a:lnSpc>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Contraintes de cardinalité</a:t>
            </a:r>
          </a:p>
          <a:p>
            <a:pPr lvl="1" defTabSz="762000" eaLnBrk="1" hangingPunct="1">
              <a:lnSpc>
                <a:spcPct val="90000"/>
              </a:lnSpc>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Dépendance fonctionnelle (DF)</a:t>
            </a:r>
          </a:p>
          <a:p>
            <a:pPr defTabSz="762000" eaLnBrk="1" hangingPunct="1">
              <a:lnSpc>
                <a:spcPct val="90000"/>
              </a:lnSpc>
              <a:spcBef>
                <a:spcPct val="0"/>
              </a:spcBef>
              <a:buClr>
                <a:schemeClr val="tx2"/>
              </a:buClr>
              <a:buSzTx/>
              <a:buFont typeface="Symbol" pitchFamily="18" charset="2"/>
              <a:buNone/>
              <a:defRPr/>
            </a:pPr>
            <a:endParaRPr lang="fr-FR" sz="1200" dirty="0" smtClean="0">
              <a:effectLst>
                <a:outerShdw blurRad="38100" dist="38100" dir="2700000" algn="tl">
                  <a:srgbClr val="C0C0C0"/>
                </a:outerShdw>
              </a:effectLst>
            </a:endParaRPr>
          </a:p>
          <a:p>
            <a:pPr defTabSz="762000" eaLnBrk="1" hangingPunct="1">
              <a:lnSpc>
                <a:spcPct val="90000"/>
              </a:lnSpc>
              <a:spcBef>
                <a:spcPct val="0"/>
              </a:spcBef>
              <a:buClr>
                <a:schemeClr val="accent2"/>
              </a:buClr>
              <a:buSzTx/>
              <a:buFont typeface="Wingdings" pitchFamily="2" charset="2"/>
              <a:buNone/>
              <a:defRPr/>
            </a:pPr>
            <a:r>
              <a:rPr lang="fr-FR" sz="1800" u="sng" dirty="0" smtClean="0">
                <a:solidFill>
                  <a:srgbClr val="CC3300"/>
                </a:solidFill>
                <a:effectLst>
                  <a:outerShdw blurRad="38100" dist="38100" dir="2700000" algn="tl">
                    <a:srgbClr val="C0C0C0"/>
                  </a:outerShdw>
                </a:effectLst>
              </a:rPr>
              <a:t>Cardinalités d’une association  :</a:t>
            </a:r>
          </a:p>
          <a:p>
            <a:pPr defTabSz="762000" eaLnBrk="1" hangingPunct="1">
              <a:lnSpc>
                <a:spcPct val="90000"/>
              </a:lnSpc>
              <a:spcBef>
                <a:spcPct val="0"/>
              </a:spcBef>
              <a:buClr>
                <a:srgbClr val="FF9900"/>
              </a:buClr>
              <a:buSzTx/>
              <a:defRPr/>
            </a:pPr>
            <a:r>
              <a:rPr lang="fr-FR" sz="1800" dirty="0" smtClean="0">
                <a:effectLst>
                  <a:outerShdw blurRad="38100" dist="38100" dir="2700000" algn="tl">
                    <a:srgbClr val="C0C0C0"/>
                  </a:outerShdw>
                </a:effectLst>
              </a:rPr>
              <a:t>Les cardinalités définissent le nombre d’occurrences de chaque entité intervenant dans une association</a:t>
            </a:r>
          </a:p>
        </p:txBody>
      </p:sp>
      <p:sp>
        <p:nvSpPr>
          <p:cNvPr id="41990"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124933" name="Rectangle 5"/>
          <p:cNvSpPr>
            <a:spLocks noChangeArrowheads="1"/>
          </p:cNvSpPr>
          <p:nvPr/>
        </p:nvSpPr>
        <p:spPr bwMode="auto">
          <a:xfrm>
            <a:off x="762000" y="4327525"/>
            <a:ext cx="1531938" cy="701675"/>
          </a:xfrm>
          <a:prstGeom prst="rect">
            <a:avLst/>
          </a:prstGeom>
          <a:noFill/>
          <a:ln w="9525">
            <a:solidFill>
              <a:srgbClr val="008080"/>
            </a:solidFill>
            <a:miter lim="800000"/>
            <a:headEnd/>
            <a:tailEnd/>
          </a:ln>
        </p:spPr>
        <p:txBody>
          <a:bodyPr wrap="none" anchor="ctr"/>
          <a:lstStyle/>
          <a:p>
            <a:endParaRPr lang="fr-FR"/>
          </a:p>
        </p:txBody>
      </p:sp>
      <p:sp>
        <p:nvSpPr>
          <p:cNvPr id="124934" name="Line 6"/>
          <p:cNvSpPr>
            <a:spLocks noChangeShapeType="1"/>
          </p:cNvSpPr>
          <p:nvPr/>
        </p:nvSpPr>
        <p:spPr bwMode="auto">
          <a:xfrm>
            <a:off x="762000" y="4556125"/>
            <a:ext cx="1531938" cy="1588"/>
          </a:xfrm>
          <a:prstGeom prst="line">
            <a:avLst/>
          </a:prstGeom>
          <a:noFill/>
          <a:ln w="9525">
            <a:solidFill>
              <a:srgbClr val="008080"/>
            </a:solidFill>
            <a:miter lim="800000"/>
            <a:headEnd/>
            <a:tailEnd/>
          </a:ln>
        </p:spPr>
        <p:txBody>
          <a:bodyPr wrap="none"/>
          <a:lstStyle/>
          <a:p>
            <a:endParaRPr lang="fr-FR"/>
          </a:p>
        </p:txBody>
      </p:sp>
      <p:sp>
        <p:nvSpPr>
          <p:cNvPr id="124935" name="Text Box 7"/>
          <p:cNvSpPr txBox="1">
            <a:spLocks noChangeArrowheads="1"/>
          </p:cNvSpPr>
          <p:nvPr/>
        </p:nvSpPr>
        <p:spPr bwMode="auto">
          <a:xfrm>
            <a:off x="1316038" y="4267200"/>
            <a:ext cx="406400" cy="325438"/>
          </a:xfrm>
          <a:prstGeom prst="rect">
            <a:avLst/>
          </a:prstGeom>
          <a:noFill/>
          <a:ln w="9525">
            <a:noFill/>
            <a:miter lim="800000"/>
            <a:headEnd/>
            <a:tailEnd/>
          </a:ln>
        </p:spPr>
        <p:txBody>
          <a:bodyPr wrap="none">
            <a:spAutoFit/>
          </a:bodyPr>
          <a:lstStyle/>
          <a:p>
            <a:pPr>
              <a:lnSpc>
                <a:spcPct val="110000"/>
              </a:lnSpc>
            </a:pPr>
            <a:r>
              <a:rPr lang="fr-FR" sz="1400" b="1"/>
              <a:t>E1</a:t>
            </a:r>
          </a:p>
        </p:txBody>
      </p:sp>
      <p:sp>
        <p:nvSpPr>
          <p:cNvPr id="124936" name="Rectangle 8"/>
          <p:cNvSpPr>
            <a:spLocks noChangeArrowheads="1"/>
          </p:cNvSpPr>
          <p:nvPr/>
        </p:nvSpPr>
        <p:spPr bwMode="auto">
          <a:xfrm>
            <a:off x="6489700" y="4333875"/>
            <a:ext cx="1531938" cy="701675"/>
          </a:xfrm>
          <a:prstGeom prst="rect">
            <a:avLst/>
          </a:prstGeom>
          <a:noFill/>
          <a:ln w="9525">
            <a:solidFill>
              <a:srgbClr val="008080"/>
            </a:solidFill>
            <a:miter lim="800000"/>
            <a:headEnd/>
            <a:tailEnd/>
          </a:ln>
        </p:spPr>
        <p:txBody>
          <a:bodyPr wrap="none" anchor="ctr"/>
          <a:lstStyle/>
          <a:p>
            <a:endParaRPr lang="fr-FR"/>
          </a:p>
        </p:txBody>
      </p:sp>
      <p:sp>
        <p:nvSpPr>
          <p:cNvPr id="124937" name="Line 9"/>
          <p:cNvSpPr>
            <a:spLocks noChangeShapeType="1"/>
          </p:cNvSpPr>
          <p:nvPr/>
        </p:nvSpPr>
        <p:spPr bwMode="auto">
          <a:xfrm>
            <a:off x="6489700" y="4562475"/>
            <a:ext cx="1531938" cy="1588"/>
          </a:xfrm>
          <a:prstGeom prst="line">
            <a:avLst/>
          </a:prstGeom>
          <a:noFill/>
          <a:ln w="9525">
            <a:solidFill>
              <a:srgbClr val="008080"/>
            </a:solidFill>
            <a:miter lim="800000"/>
            <a:headEnd/>
            <a:tailEnd/>
          </a:ln>
        </p:spPr>
        <p:txBody>
          <a:bodyPr wrap="none"/>
          <a:lstStyle/>
          <a:p>
            <a:endParaRPr lang="fr-FR"/>
          </a:p>
        </p:txBody>
      </p:sp>
      <p:sp>
        <p:nvSpPr>
          <p:cNvPr id="124938" name="Text Box 10"/>
          <p:cNvSpPr txBox="1">
            <a:spLocks noChangeArrowheads="1"/>
          </p:cNvSpPr>
          <p:nvPr/>
        </p:nvSpPr>
        <p:spPr bwMode="auto">
          <a:xfrm>
            <a:off x="7081838" y="4273550"/>
            <a:ext cx="406400" cy="325438"/>
          </a:xfrm>
          <a:prstGeom prst="rect">
            <a:avLst/>
          </a:prstGeom>
          <a:noFill/>
          <a:ln w="9525">
            <a:noFill/>
            <a:miter lim="800000"/>
            <a:headEnd/>
            <a:tailEnd/>
          </a:ln>
        </p:spPr>
        <p:txBody>
          <a:bodyPr wrap="none">
            <a:spAutoFit/>
          </a:bodyPr>
          <a:lstStyle/>
          <a:p>
            <a:pPr>
              <a:lnSpc>
                <a:spcPct val="110000"/>
              </a:lnSpc>
            </a:pPr>
            <a:r>
              <a:rPr lang="fr-FR" sz="1400" b="1"/>
              <a:t>E2</a:t>
            </a:r>
          </a:p>
        </p:txBody>
      </p:sp>
      <p:sp>
        <p:nvSpPr>
          <p:cNvPr id="124939" name="Oval 11"/>
          <p:cNvSpPr>
            <a:spLocks noChangeArrowheads="1"/>
          </p:cNvSpPr>
          <p:nvPr/>
        </p:nvSpPr>
        <p:spPr bwMode="auto">
          <a:xfrm>
            <a:off x="3581400" y="4489450"/>
            <a:ext cx="1524000" cy="388938"/>
          </a:xfrm>
          <a:prstGeom prst="ellipse">
            <a:avLst/>
          </a:prstGeom>
          <a:noFill/>
          <a:ln w="9525">
            <a:solidFill>
              <a:srgbClr val="008080"/>
            </a:solidFill>
            <a:miter lim="800000"/>
            <a:headEnd/>
            <a:tailEnd/>
          </a:ln>
        </p:spPr>
        <p:txBody>
          <a:bodyPr>
            <a:spAutoFit/>
          </a:bodyPr>
          <a:lstStyle/>
          <a:p>
            <a:pPr algn="ctr">
              <a:lnSpc>
                <a:spcPct val="110000"/>
              </a:lnSpc>
            </a:pPr>
            <a:r>
              <a:rPr lang="fr-FR" sz="1200" b="1" i="1"/>
              <a:t>A</a:t>
            </a:r>
          </a:p>
        </p:txBody>
      </p:sp>
      <p:cxnSp>
        <p:nvCxnSpPr>
          <p:cNvPr id="124940" name="AutoShape 12"/>
          <p:cNvCxnSpPr>
            <a:cxnSpLocks noChangeShapeType="1"/>
            <a:stCxn id="124939" idx="2"/>
            <a:endCxn id="124933" idx="3"/>
          </p:cNvCxnSpPr>
          <p:nvPr/>
        </p:nvCxnSpPr>
        <p:spPr bwMode="auto">
          <a:xfrm rot="10800000">
            <a:off x="2293938" y="4678363"/>
            <a:ext cx="1287462" cy="6350"/>
          </a:xfrm>
          <a:prstGeom prst="bentConnector3">
            <a:avLst>
              <a:gd name="adj1" fmla="val 49940"/>
            </a:avLst>
          </a:prstGeom>
          <a:noFill/>
          <a:ln w="9525">
            <a:solidFill>
              <a:schemeClr val="tx1"/>
            </a:solidFill>
            <a:miter lim="800000"/>
            <a:headEnd/>
            <a:tailEnd/>
          </a:ln>
        </p:spPr>
      </p:cxnSp>
      <p:cxnSp>
        <p:nvCxnSpPr>
          <p:cNvPr id="124941" name="AutoShape 13"/>
          <p:cNvCxnSpPr>
            <a:cxnSpLocks noChangeShapeType="1"/>
            <a:stCxn id="124939" idx="6"/>
            <a:endCxn id="124936" idx="1"/>
          </p:cNvCxnSpPr>
          <p:nvPr/>
        </p:nvCxnSpPr>
        <p:spPr bwMode="auto">
          <a:xfrm>
            <a:off x="5105400" y="4684713"/>
            <a:ext cx="1384300" cy="0"/>
          </a:xfrm>
          <a:prstGeom prst="straightConnector1">
            <a:avLst/>
          </a:prstGeom>
          <a:noFill/>
          <a:ln w="9525">
            <a:solidFill>
              <a:schemeClr val="tx1"/>
            </a:solidFill>
            <a:miter lim="800000"/>
            <a:headEnd/>
            <a:tailEnd/>
          </a:ln>
        </p:spPr>
      </p:cxnSp>
      <p:sp>
        <p:nvSpPr>
          <p:cNvPr id="124943" name="Rectangle 15"/>
          <p:cNvSpPr>
            <a:spLocks noChangeArrowheads="1"/>
          </p:cNvSpPr>
          <p:nvPr/>
        </p:nvSpPr>
        <p:spPr bwMode="auto">
          <a:xfrm>
            <a:off x="2459038" y="4389438"/>
            <a:ext cx="1096962" cy="274637"/>
          </a:xfrm>
          <a:prstGeom prst="rect">
            <a:avLst/>
          </a:prstGeom>
          <a:noFill/>
          <a:ln w="9525">
            <a:noFill/>
            <a:miter lim="800000"/>
            <a:headEnd/>
            <a:tailEnd/>
          </a:ln>
        </p:spPr>
        <p:txBody>
          <a:bodyPr wrap="none">
            <a:spAutoFit/>
          </a:bodyPr>
          <a:lstStyle/>
          <a:p>
            <a:r>
              <a:rPr lang="fr-FR" sz="1200" b="1" i="1"/>
              <a:t>Cmin, Cmax</a:t>
            </a:r>
          </a:p>
        </p:txBody>
      </p:sp>
      <p:cxnSp>
        <p:nvCxnSpPr>
          <p:cNvPr id="124946" name="AutoShape 18"/>
          <p:cNvCxnSpPr>
            <a:cxnSpLocks noChangeShapeType="1"/>
            <a:stCxn id="124933" idx="3"/>
            <a:endCxn id="124939" idx="4"/>
          </p:cNvCxnSpPr>
          <p:nvPr/>
        </p:nvCxnSpPr>
        <p:spPr bwMode="auto">
          <a:xfrm>
            <a:off x="2293938" y="4678363"/>
            <a:ext cx="2049462" cy="200025"/>
          </a:xfrm>
          <a:prstGeom prst="curvedConnector4">
            <a:avLst>
              <a:gd name="adj1" fmla="val 31370"/>
              <a:gd name="adj2" fmla="val 214287"/>
            </a:avLst>
          </a:prstGeom>
          <a:noFill/>
          <a:ln w="28575">
            <a:solidFill>
              <a:srgbClr val="CC3300"/>
            </a:solidFill>
            <a:miter lim="800000"/>
            <a:headEnd/>
            <a:tailEnd type="triangle" w="med" len="med"/>
          </a:ln>
        </p:spPr>
      </p:cxnSp>
      <p:cxnSp>
        <p:nvCxnSpPr>
          <p:cNvPr id="124947" name="AutoShape 19"/>
          <p:cNvCxnSpPr>
            <a:cxnSpLocks noChangeShapeType="1"/>
            <a:stCxn id="124939" idx="4"/>
            <a:endCxn id="124943" idx="0"/>
          </p:cNvCxnSpPr>
          <p:nvPr/>
        </p:nvCxnSpPr>
        <p:spPr bwMode="auto">
          <a:xfrm rot="16200000" flipV="1">
            <a:off x="3431382" y="3966369"/>
            <a:ext cx="488950" cy="1335087"/>
          </a:xfrm>
          <a:prstGeom prst="curvedConnector5">
            <a:avLst>
              <a:gd name="adj1" fmla="val 122074"/>
              <a:gd name="adj2" fmla="val 27704"/>
              <a:gd name="adj3" fmla="val 155519"/>
            </a:avLst>
          </a:prstGeom>
          <a:noFill/>
          <a:ln w="28575">
            <a:solidFill>
              <a:srgbClr val="CC3300"/>
            </a:solidFill>
            <a:miter lim="800000"/>
            <a:headEnd/>
            <a:tailEnd type="triangle" w="med" len="med"/>
          </a:ln>
        </p:spPr>
      </p:cxnSp>
      <p:cxnSp>
        <p:nvCxnSpPr>
          <p:cNvPr id="124948" name="AutoShape 20"/>
          <p:cNvCxnSpPr>
            <a:cxnSpLocks noChangeShapeType="1"/>
            <a:stCxn id="124943" idx="0"/>
            <a:endCxn id="124936" idx="1"/>
          </p:cNvCxnSpPr>
          <p:nvPr/>
        </p:nvCxnSpPr>
        <p:spPr bwMode="auto">
          <a:xfrm rot="5400000" flipV="1">
            <a:off x="4601369" y="2796382"/>
            <a:ext cx="295275" cy="3481387"/>
          </a:xfrm>
          <a:prstGeom prst="curvedConnector4">
            <a:avLst>
              <a:gd name="adj1" fmla="val 270968"/>
              <a:gd name="adj2" fmla="val 58227"/>
            </a:avLst>
          </a:prstGeom>
          <a:noFill/>
          <a:ln w="28575">
            <a:solidFill>
              <a:srgbClr val="CC3300"/>
            </a:solidFill>
            <a:miter lim="800000"/>
            <a:headEnd/>
            <a:tailEnd type="triangle" w="med" len="med"/>
          </a:ln>
        </p:spPr>
      </p:cxnSp>
      <p:sp>
        <p:nvSpPr>
          <p:cNvPr id="124949" name="Rectangle 21"/>
          <p:cNvSpPr>
            <a:spLocks noChangeArrowheads="1"/>
          </p:cNvSpPr>
          <p:nvPr/>
        </p:nvSpPr>
        <p:spPr bwMode="auto">
          <a:xfrm>
            <a:off x="5202238" y="4406900"/>
            <a:ext cx="1096962" cy="274638"/>
          </a:xfrm>
          <a:prstGeom prst="rect">
            <a:avLst/>
          </a:prstGeom>
          <a:noFill/>
          <a:ln w="9525">
            <a:noFill/>
            <a:miter lim="800000"/>
            <a:headEnd/>
            <a:tailEnd/>
          </a:ln>
        </p:spPr>
        <p:txBody>
          <a:bodyPr wrap="none">
            <a:spAutoFit/>
          </a:bodyPr>
          <a:lstStyle/>
          <a:p>
            <a:r>
              <a:rPr lang="fr-FR" sz="1200" b="1" i="1"/>
              <a:t>Cmin, Cmax</a:t>
            </a:r>
          </a:p>
        </p:txBody>
      </p:sp>
      <p:sp>
        <p:nvSpPr>
          <p:cNvPr id="124950" name="Rectangle 22"/>
          <p:cNvSpPr>
            <a:spLocks noChangeArrowheads="1"/>
          </p:cNvSpPr>
          <p:nvPr/>
        </p:nvSpPr>
        <p:spPr bwMode="auto">
          <a:xfrm>
            <a:off x="228600" y="5329238"/>
            <a:ext cx="8763000" cy="1528762"/>
          </a:xfrm>
          <a:prstGeom prst="rect">
            <a:avLst/>
          </a:prstGeom>
          <a:noFill/>
          <a:ln w="9525">
            <a:noFill/>
            <a:miter lim="800000"/>
            <a:headEnd/>
            <a:tailEnd/>
          </a:ln>
          <a:effectLst/>
        </p:spPr>
        <p:txBody>
          <a:bodyPr/>
          <a:lstStyle/>
          <a:p>
            <a:pPr marL="342900" indent="-342900" defTabSz="762000">
              <a:lnSpc>
                <a:spcPct val="120000"/>
              </a:lnSpc>
              <a:buClr>
                <a:srgbClr val="FF9900"/>
              </a:buClr>
              <a:buFont typeface="Wingdings" pitchFamily="2" charset="2"/>
              <a:buChar char="n"/>
              <a:defRPr/>
            </a:pPr>
            <a:r>
              <a:rPr lang="fr-FR" sz="1800" b="1" dirty="0" err="1">
                <a:effectLst>
                  <a:outerShdw blurRad="38100" dist="38100" dir="2700000" algn="tl">
                    <a:srgbClr val="C0C0C0"/>
                  </a:outerShdw>
                </a:effectLst>
                <a:latin typeface="Verdana" pitchFamily="34" charset="0"/>
              </a:rPr>
              <a:t>Cmin</a:t>
            </a:r>
            <a:r>
              <a:rPr lang="fr-FR" sz="1800" b="1" dirty="0">
                <a:effectLst>
                  <a:outerShdw blurRad="38100" dist="38100" dir="2700000" algn="tl">
                    <a:srgbClr val="C0C0C0"/>
                  </a:outerShdw>
                </a:effectLst>
                <a:latin typeface="Verdana" pitchFamily="34" charset="0"/>
              </a:rPr>
              <a:t> = 0</a:t>
            </a:r>
            <a:r>
              <a:rPr lang="fr-FR" sz="1800" dirty="0">
                <a:effectLst>
                  <a:outerShdw blurRad="38100" dist="38100" dir="2700000" algn="tl">
                    <a:srgbClr val="C0C0C0"/>
                  </a:outerShdw>
                </a:effectLst>
                <a:latin typeface="Verdana" pitchFamily="34" charset="0"/>
              </a:rPr>
              <a:t>  : il existe au moins une occurrence qui ne participe pas</a:t>
            </a:r>
          </a:p>
          <a:p>
            <a:pPr marL="342900" indent="-342900" defTabSz="762000">
              <a:lnSpc>
                <a:spcPct val="120000"/>
              </a:lnSpc>
              <a:buClr>
                <a:srgbClr val="FF9900"/>
              </a:buClr>
              <a:buFont typeface="Wingdings" pitchFamily="2" charset="2"/>
              <a:buChar char="n"/>
              <a:defRPr/>
            </a:pPr>
            <a:r>
              <a:rPr lang="fr-FR" sz="1800" b="1" dirty="0" err="1">
                <a:effectLst>
                  <a:outerShdw blurRad="38100" dist="38100" dir="2700000" algn="tl">
                    <a:srgbClr val="C0C0C0"/>
                  </a:outerShdw>
                </a:effectLst>
                <a:latin typeface="Verdana" pitchFamily="34" charset="0"/>
              </a:rPr>
              <a:t>Cmin</a:t>
            </a:r>
            <a:r>
              <a:rPr lang="fr-FR" sz="1800" b="1" dirty="0">
                <a:effectLst>
                  <a:outerShdw blurRad="38100" dist="38100" dir="2700000" algn="tl">
                    <a:srgbClr val="C0C0C0"/>
                  </a:outerShdw>
                </a:effectLst>
                <a:latin typeface="Verdana" pitchFamily="34" charset="0"/>
              </a:rPr>
              <a:t> = 1</a:t>
            </a:r>
            <a:r>
              <a:rPr lang="fr-FR" sz="1800" dirty="0">
                <a:effectLst>
                  <a:outerShdw blurRad="38100" dist="38100" dir="2700000" algn="tl">
                    <a:srgbClr val="C0C0C0"/>
                  </a:outerShdw>
                </a:effectLst>
                <a:latin typeface="Verdana" pitchFamily="34" charset="0"/>
              </a:rPr>
              <a:t>  : toute occurrence participe au moins une fois</a:t>
            </a:r>
          </a:p>
          <a:p>
            <a:pPr marL="342900" indent="-342900" defTabSz="762000">
              <a:lnSpc>
                <a:spcPct val="120000"/>
              </a:lnSpc>
              <a:buClr>
                <a:srgbClr val="FF9900"/>
              </a:buClr>
              <a:buFont typeface="Wingdings" pitchFamily="2" charset="2"/>
              <a:buChar char="n"/>
              <a:defRPr/>
            </a:pPr>
            <a:r>
              <a:rPr lang="fr-FR" sz="1800" b="1" dirty="0" err="1">
                <a:effectLst>
                  <a:outerShdw blurRad="38100" dist="38100" dir="2700000" algn="tl">
                    <a:srgbClr val="C0C0C0"/>
                  </a:outerShdw>
                </a:effectLst>
                <a:latin typeface="Verdana" pitchFamily="34" charset="0"/>
              </a:rPr>
              <a:t>Cmax</a:t>
            </a:r>
            <a:r>
              <a:rPr lang="fr-FR" sz="1800" b="1" dirty="0">
                <a:effectLst>
                  <a:outerShdw blurRad="38100" dist="38100" dir="2700000" algn="tl">
                    <a:srgbClr val="C0C0C0"/>
                  </a:outerShdw>
                </a:effectLst>
                <a:latin typeface="Verdana" pitchFamily="34" charset="0"/>
              </a:rPr>
              <a:t> = 1</a:t>
            </a:r>
            <a:r>
              <a:rPr lang="fr-FR" sz="1800" dirty="0">
                <a:effectLst>
                  <a:outerShdw blurRad="38100" dist="38100" dir="2700000" algn="tl">
                    <a:srgbClr val="C0C0C0"/>
                  </a:outerShdw>
                </a:effectLst>
                <a:latin typeface="Verdana" pitchFamily="34" charset="0"/>
              </a:rPr>
              <a:t> : si une occurrence participe, elle le fait au plus une fois</a:t>
            </a:r>
          </a:p>
          <a:p>
            <a:pPr marL="342900" indent="-342900" defTabSz="762000">
              <a:lnSpc>
                <a:spcPct val="120000"/>
              </a:lnSpc>
              <a:buClr>
                <a:srgbClr val="FF9900"/>
              </a:buClr>
              <a:buFont typeface="Wingdings" pitchFamily="2" charset="2"/>
              <a:buChar char="n"/>
              <a:defRPr/>
            </a:pPr>
            <a:r>
              <a:rPr lang="fr-FR" sz="1800" b="1" dirty="0" err="1">
                <a:effectLst>
                  <a:outerShdw blurRad="38100" dist="38100" dir="2700000" algn="tl">
                    <a:srgbClr val="C0C0C0"/>
                  </a:outerShdw>
                </a:effectLst>
                <a:latin typeface="Verdana" pitchFamily="34" charset="0"/>
              </a:rPr>
              <a:t>Cmax</a:t>
            </a:r>
            <a:r>
              <a:rPr lang="fr-FR" sz="1800" b="1" dirty="0">
                <a:effectLst>
                  <a:outerShdw blurRad="38100" dist="38100" dir="2700000" algn="tl">
                    <a:srgbClr val="C0C0C0"/>
                  </a:outerShdw>
                </a:effectLst>
                <a:latin typeface="Verdana" pitchFamily="34" charset="0"/>
              </a:rPr>
              <a:t> = n :</a:t>
            </a:r>
            <a:r>
              <a:rPr lang="fr-FR" sz="1800" dirty="0">
                <a:effectLst>
                  <a:outerShdw blurRad="38100" dist="38100" dir="2700000" algn="tl">
                    <a:srgbClr val="C0C0C0"/>
                  </a:outerShdw>
                </a:effectLst>
                <a:latin typeface="Verdana" pitchFamily="34" charset="0"/>
              </a:rPr>
              <a:t> il peut exister une occurrence qui participe plusieurs fois</a:t>
            </a:r>
            <a:endParaRPr lang="fr-FR" sz="1200" dirty="0">
              <a:effectLst>
                <a:outerShdw blurRad="38100" dist="38100" dir="2700000" algn="tl">
                  <a:srgbClr val="C0C0C0"/>
                </a:outerShdw>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49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49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49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49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49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49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49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49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49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49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124946"/>
                                        </p:tgtEl>
                                        <p:attrNameLst>
                                          <p:attrName>style.visibility</p:attrName>
                                        </p:attrNameLst>
                                      </p:cBhvr>
                                      <p:to>
                                        <p:strVal val="visible"/>
                                      </p:to>
                                    </p:set>
                                    <p:anim calcmode="lin" valueType="num">
                                      <p:cBhvr>
                                        <p:cTn id="31" dur="1000" decel="50000" fill="hold">
                                          <p:stCondLst>
                                            <p:cond delay="0"/>
                                          </p:stCondLst>
                                        </p:cTn>
                                        <p:tgtEl>
                                          <p:spTgt spid="124946"/>
                                        </p:tgtEl>
                                        <p:attrNameLst>
                                          <p:attrName>style.rotation</p:attrName>
                                        </p:attrNameLst>
                                      </p:cBhvr>
                                      <p:tavLst>
                                        <p:tav tm="0">
                                          <p:val>
                                            <p:fltVal val="-90"/>
                                          </p:val>
                                        </p:tav>
                                        <p:tav tm="100000">
                                          <p:val>
                                            <p:fltVal val="0"/>
                                          </p:val>
                                        </p:tav>
                                      </p:tavLst>
                                    </p:anim>
                                    <p:anim calcmode="lin" valueType="num">
                                      <p:cBhvr>
                                        <p:cTn id="32" dur="1000" decel="50000" fill="hold">
                                          <p:stCondLst>
                                            <p:cond delay="0"/>
                                          </p:stCondLst>
                                        </p:cTn>
                                        <p:tgtEl>
                                          <p:spTgt spid="124946"/>
                                        </p:tgtEl>
                                        <p:attrNameLst>
                                          <p:attrName>ppt_w</p:attrName>
                                        </p:attrNameLst>
                                      </p:cBhvr>
                                      <p:tavLst>
                                        <p:tav tm="0">
                                          <p:val>
                                            <p:strVal val="#ppt_w"/>
                                          </p:val>
                                        </p:tav>
                                        <p:tav tm="100000">
                                          <p:val>
                                            <p:strVal val="#ppt_w*.05"/>
                                          </p:val>
                                        </p:tav>
                                      </p:tavLst>
                                    </p:anim>
                                    <p:anim calcmode="lin" valueType="num">
                                      <p:cBhvr>
                                        <p:cTn id="33" dur="1000" accel="50000" fill="hold">
                                          <p:stCondLst>
                                            <p:cond delay="1000"/>
                                          </p:stCondLst>
                                        </p:cTn>
                                        <p:tgtEl>
                                          <p:spTgt spid="124946"/>
                                        </p:tgtEl>
                                        <p:attrNameLst>
                                          <p:attrName>ppt_w</p:attrName>
                                        </p:attrNameLst>
                                      </p:cBhvr>
                                      <p:tavLst>
                                        <p:tav tm="0">
                                          <p:val>
                                            <p:strVal val="#ppt_w*.05"/>
                                          </p:val>
                                        </p:tav>
                                        <p:tav tm="100000">
                                          <p:val>
                                            <p:strVal val="#ppt_w"/>
                                          </p:val>
                                        </p:tav>
                                      </p:tavLst>
                                    </p:anim>
                                    <p:anim calcmode="lin" valueType="num">
                                      <p:cBhvr>
                                        <p:cTn id="34" dur="2000" fill="hold"/>
                                        <p:tgtEl>
                                          <p:spTgt spid="124946"/>
                                        </p:tgtEl>
                                        <p:attrNameLst>
                                          <p:attrName>ppt_h</p:attrName>
                                        </p:attrNameLst>
                                      </p:cBhvr>
                                      <p:tavLst>
                                        <p:tav tm="0">
                                          <p:val>
                                            <p:strVal val="#ppt_h"/>
                                          </p:val>
                                        </p:tav>
                                        <p:tav tm="100000">
                                          <p:val>
                                            <p:strVal val="#ppt_h"/>
                                          </p:val>
                                        </p:tav>
                                      </p:tavLst>
                                    </p:anim>
                                    <p:anim calcmode="lin" valueType="num">
                                      <p:cBhvr>
                                        <p:cTn id="35" dur="1000" decel="50000" fill="hold">
                                          <p:stCondLst>
                                            <p:cond delay="0"/>
                                          </p:stCondLst>
                                        </p:cTn>
                                        <p:tgtEl>
                                          <p:spTgt spid="124946"/>
                                        </p:tgtEl>
                                        <p:attrNameLst>
                                          <p:attrName>ppt_x</p:attrName>
                                        </p:attrNameLst>
                                      </p:cBhvr>
                                      <p:tavLst>
                                        <p:tav tm="0">
                                          <p:val>
                                            <p:strVal val="#ppt_x+.4"/>
                                          </p:val>
                                        </p:tav>
                                        <p:tav tm="100000">
                                          <p:val>
                                            <p:strVal val="#ppt_x"/>
                                          </p:val>
                                        </p:tav>
                                      </p:tavLst>
                                    </p:anim>
                                    <p:anim calcmode="lin" valueType="num">
                                      <p:cBhvr>
                                        <p:cTn id="36" dur="1000" decel="50000" fill="hold">
                                          <p:stCondLst>
                                            <p:cond delay="0"/>
                                          </p:stCondLst>
                                        </p:cTn>
                                        <p:tgtEl>
                                          <p:spTgt spid="124946"/>
                                        </p:tgtEl>
                                        <p:attrNameLst>
                                          <p:attrName>ppt_y</p:attrName>
                                        </p:attrNameLst>
                                      </p:cBhvr>
                                      <p:tavLst>
                                        <p:tav tm="0">
                                          <p:val>
                                            <p:strVal val="#ppt_y-.2"/>
                                          </p:val>
                                        </p:tav>
                                        <p:tav tm="100000">
                                          <p:val>
                                            <p:strVal val="#ppt_y+.1"/>
                                          </p:val>
                                        </p:tav>
                                      </p:tavLst>
                                    </p:anim>
                                    <p:anim calcmode="lin" valueType="num">
                                      <p:cBhvr>
                                        <p:cTn id="37" dur="1000" accel="50000" fill="hold">
                                          <p:stCondLst>
                                            <p:cond delay="1000"/>
                                          </p:stCondLst>
                                        </p:cTn>
                                        <p:tgtEl>
                                          <p:spTgt spid="124946"/>
                                        </p:tgtEl>
                                        <p:attrNameLst>
                                          <p:attrName>ppt_y</p:attrName>
                                        </p:attrNameLst>
                                      </p:cBhvr>
                                      <p:tavLst>
                                        <p:tav tm="0">
                                          <p:val>
                                            <p:strVal val="#ppt_y+.1"/>
                                          </p:val>
                                        </p:tav>
                                        <p:tav tm="100000">
                                          <p:val>
                                            <p:strVal val="#ppt_y"/>
                                          </p:val>
                                        </p:tav>
                                      </p:tavLst>
                                    </p:anim>
                                    <p:animEffect transition="in" filter="fade">
                                      <p:cBhvr>
                                        <p:cTn id="38" dur="2000" decel="50000">
                                          <p:stCondLst>
                                            <p:cond delay="0"/>
                                          </p:stCondLst>
                                        </p:cTn>
                                        <p:tgtEl>
                                          <p:spTgt spid="124946"/>
                                        </p:tgtEl>
                                      </p:cBhvr>
                                    </p:animEffect>
                                  </p:childTnLst>
                                </p:cTn>
                              </p:par>
                              <p:par>
                                <p:cTn id="39" presetID="25" presetClass="entr" presetSubtype="0" fill="hold" nodeType="withEffect">
                                  <p:stCondLst>
                                    <p:cond delay="0"/>
                                  </p:stCondLst>
                                  <p:childTnLst>
                                    <p:set>
                                      <p:cBhvr>
                                        <p:cTn id="40" dur="1" fill="hold">
                                          <p:stCondLst>
                                            <p:cond delay="0"/>
                                          </p:stCondLst>
                                        </p:cTn>
                                        <p:tgtEl>
                                          <p:spTgt spid="124947"/>
                                        </p:tgtEl>
                                        <p:attrNameLst>
                                          <p:attrName>style.visibility</p:attrName>
                                        </p:attrNameLst>
                                      </p:cBhvr>
                                      <p:to>
                                        <p:strVal val="visible"/>
                                      </p:to>
                                    </p:set>
                                    <p:anim calcmode="lin" valueType="num">
                                      <p:cBhvr>
                                        <p:cTn id="41" dur="1000" decel="50000" fill="hold">
                                          <p:stCondLst>
                                            <p:cond delay="0"/>
                                          </p:stCondLst>
                                        </p:cTn>
                                        <p:tgtEl>
                                          <p:spTgt spid="124947"/>
                                        </p:tgtEl>
                                        <p:attrNameLst>
                                          <p:attrName>style.rotation</p:attrName>
                                        </p:attrNameLst>
                                      </p:cBhvr>
                                      <p:tavLst>
                                        <p:tav tm="0">
                                          <p:val>
                                            <p:fltVal val="-90"/>
                                          </p:val>
                                        </p:tav>
                                        <p:tav tm="100000">
                                          <p:val>
                                            <p:fltVal val="0"/>
                                          </p:val>
                                        </p:tav>
                                      </p:tavLst>
                                    </p:anim>
                                    <p:anim calcmode="lin" valueType="num">
                                      <p:cBhvr>
                                        <p:cTn id="42" dur="1000" decel="50000" fill="hold">
                                          <p:stCondLst>
                                            <p:cond delay="0"/>
                                          </p:stCondLst>
                                        </p:cTn>
                                        <p:tgtEl>
                                          <p:spTgt spid="124947"/>
                                        </p:tgtEl>
                                        <p:attrNameLst>
                                          <p:attrName>ppt_w</p:attrName>
                                        </p:attrNameLst>
                                      </p:cBhvr>
                                      <p:tavLst>
                                        <p:tav tm="0">
                                          <p:val>
                                            <p:strVal val="#ppt_w"/>
                                          </p:val>
                                        </p:tav>
                                        <p:tav tm="100000">
                                          <p:val>
                                            <p:strVal val="#ppt_w*.05"/>
                                          </p:val>
                                        </p:tav>
                                      </p:tavLst>
                                    </p:anim>
                                    <p:anim calcmode="lin" valueType="num">
                                      <p:cBhvr>
                                        <p:cTn id="43" dur="1000" accel="50000" fill="hold">
                                          <p:stCondLst>
                                            <p:cond delay="1000"/>
                                          </p:stCondLst>
                                        </p:cTn>
                                        <p:tgtEl>
                                          <p:spTgt spid="124947"/>
                                        </p:tgtEl>
                                        <p:attrNameLst>
                                          <p:attrName>ppt_w</p:attrName>
                                        </p:attrNameLst>
                                      </p:cBhvr>
                                      <p:tavLst>
                                        <p:tav tm="0">
                                          <p:val>
                                            <p:strVal val="#ppt_w*.05"/>
                                          </p:val>
                                        </p:tav>
                                        <p:tav tm="100000">
                                          <p:val>
                                            <p:strVal val="#ppt_w"/>
                                          </p:val>
                                        </p:tav>
                                      </p:tavLst>
                                    </p:anim>
                                    <p:anim calcmode="lin" valueType="num">
                                      <p:cBhvr>
                                        <p:cTn id="44" dur="2000" fill="hold"/>
                                        <p:tgtEl>
                                          <p:spTgt spid="124947"/>
                                        </p:tgtEl>
                                        <p:attrNameLst>
                                          <p:attrName>ppt_h</p:attrName>
                                        </p:attrNameLst>
                                      </p:cBhvr>
                                      <p:tavLst>
                                        <p:tav tm="0">
                                          <p:val>
                                            <p:strVal val="#ppt_h"/>
                                          </p:val>
                                        </p:tav>
                                        <p:tav tm="100000">
                                          <p:val>
                                            <p:strVal val="#ppt_h"/>
                                          </p:val>
                                        </p:tav>
                                      </p:tavLst>
                                    </p:anim>
                                    <p:anim calcmode="lin" valueType="num">
                                      <p:cBhvr>
                                        <p:cTn id="45" dur="1000" decel="50000" fill="hold">
                                          <p:stCondLst>
                                            <p:cond delay="0"/>
                                          </p:stCondLst>
                                        </p:cTn>
                                        <p:tgtEl>
                                          <p:spTgt spid="124947"/>
                                        </p:tgtEl>
                                        <p:attrNameLst>
                                          <p:attrName>ppt_x</p:attrName>
                                        </p:attrNameLst>
                                      </p:cBhvr>
                                      <p:tavLst>
                                        <p:tav tm="0">
                                          <p:val>
                                            <p:strVal val="#ppt_x+.4"/>
                                          </p:val>
                                        </p:tav>
                                        <p:tav tm="100000">
                                          <p:val>
                                            <p:strVal val="#ppt_x"/>
                                          </p:val>
                                        </p:tav>
                                      </p:tavLst>
                                    </p:anim>
                                    <p:anim calcmode="lin" valueType="num">
                                      <p:cBhvr>
                                        <p:cTn id="46" dur="1000" decel="50000" fill="hold">
                                          <p:stCondLst>
                                            <p:cond delay="0"/>
                                          </p:stCondLst>
                                        </p:cTn>
                                        <p:tgtEl>
                                          <p:spTgt spid="124947"/>
                                        </p:tgtEl>
                                        <p:attrNameLst>
                                          <p:attrName>ppt_y</p:attrName>
                                        </p:attrNameLst>
                                      </p:cBhvr>
                                      <p:tavLst>
                                        <p:tav tm="0">
                                          <p:val>
                                            <p:strVal val="#ppt_y-.2"/>
                                          </p:val>
                                        </p:tav>
                                        <p:tav tm="100000">
                                          <p:val>
                                            <p:strVal val="#ppt_y+.1"/>
                                          </p:val>
                                        </p:tav>
                                      </p:tavLst>
                                    </p:anim>
                                    <p:anim calcmode="lin" valueType="num">
                                      <p:cBhvr>
                                        <p:cTn id="47" dur="1000" accel="50000" fill="hold">
                                          <p:stCondLst>
                                            <p:cond delay="1000"/>
                                          </p:stCondLst>
                                        </p:cTn>
                                        <p:tgtEl>
                                          <p:spTgt spid="124947"/>
                                        </p:tgtEl>
                                        <p:attrNameLst>
                                          <p:attrName>ppt_y</p:attrName>
                                        </p:attrNameLst>
                                      </p:cBhvr>
                                      <p:tavLst>
                                        <p:tav tm="0">
                                          <p:val>
                                            <p:strVal val="#ppt_y+.1"/>
                                          </p:val>
                                        </p:tav>
                                        <p:tav tm="100000">
                                          <p:val>
                                            <p:strVal val="#ppt_y"/>
                                          </p:val>
                                        </p:tav>
                                      </p:tavLst>
                                    </p:anim>
                                    <p:animEffect transition="in" filter="fade">
                                      <p:cBhvr>
                                        <p:cTn id="48" dur="2000" decel="50000">
                                          <p:stCondLst>
                                            <p:cond delay="0"/>
                                          </p:stCondLst>
                                        </p:cTn>
                                        <p:tgtEl>
                                          <p:spTgt spid="124947"/>
                                        </p:tgtEl>
                                      </p:cBhvr>
                                    </p:animEffect>
                                  </p:childTnLst>
                                </p:cTn>
                              </p:par>
                              <p:par>
                                <p:cTn id="49" presetID="25" presetClass="entr" presetSubtype="0" fill="hold" nodeType="withEffect">
                                  <p:stCondLst>
                                    <p:cond delay="0"/>
                                  </p:stCondLst>
                                  <p:childTnLst>
                                    <p:set>
                                      <p:cBhvr>
                                        <p:cTn id="50" dur="1" fill="hold">
                                          <p:stCondLst>
                                            <p:cond delay="0"/>
                                          </p:stCondLst>
                                        </p:cTn>
                                        <p:tgtEl>
                                          <p:spTgt spid="124948"/>
                                        </p:tgtEl>
                                        <p:attrNameLst>
                                          <p:attrName>style.visibility</p:attrName>
                                        </p:attrNameLst>
                                      </p:cBhvr>
                                      <p:to>
                                        <p:strVal val="visible"/>
                                      </p:to>
                                    </p:set>
                                    <p:anim calcmode="lin" valueType="num">
                                      <p:cBhvr>
                                        <p:cTn id="51" dur="1000" decel="50000" fill="hold">
                                          <p:stCondLst>
                                            <p:cond delay="0"/>
                                          </p:stCondLst>
                                        </p:cTn>
                                        <p:tgtEl>
                                          <p:spTgt spid="124948"/>
                                        </p:tgtEl>
                                        <p:attrNameLst>
                                          <p:attrName>style.rotation</p:attrName>
                                        </p:attrNameLst>
                                      </p:cBhvr>
                                      <p:tavLst>
                                        <p:tav tm="0">
                                          <p:val>
                                            <p:fltVal val="-90"/>
                                          </p:val>
                                        </p:tav>
                                        <p:tav tm="100000">
                                          <p:val>
                                            <p:fltVal val="0"/>
                                          </p:val>
                                        </p:tav>
                                      </p:tavLst>
                                    </p:anim>
                                    <p:anim calcmode="lin" valueType="num">
                                      <p:cBhvr>
                                        <p:cTn id="52" dur="1000" decel="50000" fill="hold">
                                          <p:stCondLst>
                                            <p:cond delay="0"/>
                                          </p:stCondLst>
                                        </p:cTn>
                                        <p:tgtEl>
                                          <p:spTgt spid="124948"/>
                                        </p:tgtEl>
                                        <p:attrNameLst>
                                          <p:attrName>ppt_w</p:attrName>
                                        </p:attrNameLst>
                                      </p:cBhvr>
                                      <p:tavLst>
                                        <p:tav tm="0">
                                          <p:val>
                                            <p:strVal val="#ppt_w"/>
                                          </p:val>
                                        </p:tav>
                                        <p:tav tm="100000">
                                          <p:val>
                                            <p:strVal val="#ppt_w*.05"/>
                                          </p:val>
                                        </p:tav>
                                      </p:tavLst>
                                    </p:anim>
                                    <p:anim calcmode="lin" valueType="num">
                                      <p:cBhvr>
                                        <p:cTn id="53" dur="1000" accel="50000" fill="hold">
                                          <p:stCondLst>
                                            <p:cond delay="1000"/>
                                          </p:stCondLst>
                                        </p:cTn>
                                        <p:tgtEl>
                                          <p:spTgt spid="124948"/>
                                        </p:tgtEl>
                                        <p:attrNameLst>
                                          <p:attrName>ppt_w</p:attrName>
                                        </p:attrNameLst>
                                      </p:cBhvr>
                                      <p:tavLst>
                                        <p:tav tm="0">
                                          <p:val>
                                            <p:strVal val="#ppt_w*.05"/>
                                          </p:val>
                                        </p:tav>
                                        <p:tav tm="100000">
                                          <p:val>
                                            <p:strVal val="#ppt_w"/>
                                          </p:val>
                                        </p:tav>
                                      </p:tavLst>
                                    </p:anim>
                                    <p:anim calcmode="lin" valueType="num">
                                      <p:cBhvr>
                                        <p:cTn id="54" dur="2000" fill="hold"/>
                                        <p:tgtEl>
                                          <p:spTgt spid="124948"/>
                                        </p:tgtEl>
                                        <p:attrNameLst>
                                          <p:attrName>ppt_h</p:attrName>
                                        </p:attrNameLst>
                                      </p:cBhvr>
                                      <p:tavLst>
                                        <p:tav tm="0">
                                          <p:val>
                                            <p:strVal val="#ppt_h"/>
                                          </p:val>
                                        </p:tav>
                                        <p:tav tm="100000">
                                          <p:val>
                                            <p:strVal val="#ppt_h"/>
                                          </p:val>
                                        </p:tav>
                                      </p:tavLst>
                                    </p:anim>
                                    <p:anim calcmode="lin" valueType="num">
                                      <p:cBhvr>
                                        <p:cTn id="55" dur="1000" decel="50000" fill="hold">
                                          <p:stCondLst>
                                            <p:cond delay="0"/>
                                          </p:stCondLst>
                                        </p:cTn>
                                        <p:tgtEl>
                                          <p:spTgt spid="124948"/>
                                        </p:tgtEl>
                                        <p:attrNameLst>
                                          <p:attrName>ppt_x</p:attrName>
                                        </p:attrNameLst>
                                      </p:cBhvr>
                                      <p:tavLst>
                                        <p:tav tm="0">
                                          <p:val>
                                            <p:strVal val="#ppt_x+.4"/>
                                          </p:val>
                                        </p:tav>
                                        <p:tav tm="100000">
                                          <p:val>
                                            <p:strVal val="#ppt_x"/>
                                          </p:val>
                                        </p:tav>
                                      </p:tavLst>
                                    </p:anim>
                                    <p:anim calcmode="lin" valueType="num">
                                      <p:cBhvr>
                                        <p:cTn id="56" dur="1000" decel="50000" fill="hold">
                                          <p:stCondLst>
                                            <p:cond delay="0"/>
                                          </p:stCondLst>
                                        </p:cTn>
                                        <p:tgtEl>
                                          <p:spTgt spid="124948"/>
                                        </p:tgtEl>
                                        <p:attrNameLst>
                                          <p:attrName>ppt_y</p:attrName>
                                        </p:attrNameLst>
                                      </p:cBhvr>
                                      <p:tavLst>
                                        <p:tav tm="0">
                                          <p:val>
                                            <p:strVal val="#ppt_y-.2"/>
                                          </p:val>
                                        </p:tav>
                                        <p:tav tm="100000">
                                          <p:val>
                                            <p:strVal val="#ppt_y+.1"/>
                                          </p:val>
                                        </p:tav>
                                      </p:tavLst>
                                    </p:anim>
                                    <p:anim calcmode="lin" valueType="num">
                                      <p:cBhvr>
                                        <p:cTn id="57" dur="1000" accel="50000" fill="hold">
                                          <p:stCondLst>
                                            <p:cond delay="1000"/>
                                          </p:stCondLst>
                                        </p:cTn>
                                        <p:tgtEl>
                                          <p:spTgt spid="124948"/>
                                        </p:tgtEl>
                                        <p:attrNameLst>
                                          <p:attrName>ppt_y</p:attrName>
                                        </p:attrNameLst>
                                      </p:cBhvr>
                                      <p:tavLst>
                                        <p:tav tm="0">
                                          <p:val>
                                            <p:strVal val="#ppt_y+.1"/>
                                          </p:val>
                                        </p:tav>
                                        <p:tav tm="100000">
                                          <p:val>
                                            <p:strVal val="#ppt_y"/>
                                          </p:val>
                                        </p:tav>
                                      </p:tavLst>
                                    </p:anim>
                                    <p:animEffect transition="in" filter="fade">
                                      <p:cBhvr>
                                        <p:cTn id="58" dur="2000" decel="50000">
                                          <p:stCondLst>
                                            <p:cond delay="0"/>
                                          </p:stCondLst>
                                        </p:cTn>
                                        <p:tgtEl>
                                          <p:spTgt spid="12494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4950">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4950">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4950">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249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animBg="1"/>
      <p:bldP spid="124934" grpId="0" animBg="1"/>
      <p:bldP spid="124935" grpId="0"/>
      <p:bldP spid="124936" grpId="0" animBg="1"/>
      <p:bldP spid="124937" grpId="0" animBg="1"/>
      <p:bldP spid="124938" grpId="0"/>
      <p:bldP spid="124939" grpId="0" animBg="1"/>
      <p:bldP spid="124943" grpId="0"/>
      <p:bldP spid="124949" grpId="0"/>
      <p:bldP spid="124950"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F616DB34-8B9B-4ADA-A6F4-743D4B51E24A}" type="slidenum">
              <a:rPr lang="fr-FR"/>
              <a:pPr>
                <a:defRPr/>
              </a:pPr>
              <a:t>3</a:t>
            </a:fld>
            <a:endParaRPr lang="fr-FR"/>
          </a:p>
        </p:txBody>
      </p:sp>
      <p:sp>
        <p:nvSpPr>
          <p:cNvPr id="83970" name="Rectangle 2"/>
          <p:cNvSpPr>
            <a:spLocks noGrp="1" noChangeArrowheads="1"/>
          </p:cNvSpPr>
          <p:nvPr>
            <p:ph type="title"/>
          </p:nvPr>
        </p:nvSpPr>
        <p:spPr/>
        <p:txBody>
          <a:bodyPr/>
          <a:lstStyle/>
          <a:p>
            <a:pPr eaLnBrk="1" hangingPunct="1">
              <a:defRPr/>
            </a:pPr>
            <a:r>
              <a:rPr lang="fr-FR" altLang="fr-FR" sz="3200" smtClean="0">
                <a:effectLst>
                  <a:outerShdw blurRad="38100" dist="38100" dir="2700000" algn="tl">
                    <a:srgbClr val="C0C0C0"/>
                  </a:outerShdw>
                </a:effectLst>
                <a:latin typeface="Verdana" pitchFamily="34" charset="0"/>
              </a:rPr>
              <a:t>Système d’Information : Généralités</a:t>
            </a:r>
            <a:endParaRPr lang="fr-FR" sz="3200" smtClean="0">
              <a:effectLst>
                <a:outerShdw blurRad="38100" dist="38100" dir="2700000" algn="tl">
                  <a:srgbClr val="C0C0C0"/>
                </a:outerShdw>
              </a:effectLst>
              <a:latin typeface="Verdana" pitchFamily="34" charset="0"/>
            </a:endParaRPr>
          </a:p>
        </p:txBody>
      </p:sp>
      <p:sp>
        <p:nvSpPr>
          <p:cNvPr id="83971" name="Rectangle 3"/>
          <p:cNvSpPr>
            <a:spLocks noGrp="1" noChangeArrowheads="1"/>
          </p:cNvSpPr>
          <p:nvPr>
            <p:ph type="body" idx="1"/>
          </p:nvPr>
        </p:nvSpPr>
        <p:spPr>
          <a:xfrm>
            <a:off x="838200" y="1676400"/>
            <a:ext cx="7696200" cy="4038600"/>
          </a:xfrm>
        </p:spPr>
        <p:txBody>
          <a:bodyPr/>
          <a:lstStyle/>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Approche systémique du SI</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Fonctionnalités d’un SI</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Besoin en méthode de développement de SI</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Panorama des méthodes</a:t>
            </a:r>
          </a:p>
          <a:p>
            <a:pPr defTabSz="762000" eaLnBrk="1" hangingPunct="1">
              <a:lnSpc>
                <a:spcPct val="170000"/>
              </a:lnSpc>
              <a:spcBef>
                <a:spcPct val="0"/>
              </a:spcBef>
              <a:buClr>
                <a:srgbClr val="FF9900"/>
              </a:buClr>
              <a:buSzTx/>
              <a:defRPr/>
            </a:pPr>
            <a:endParaRPr lang="fr-FR" sz="36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Espace réservé du pied de page 4"/>
          <p:cNvSpPr>
            <a:spLocks noGrp="1"/>
          </p:cNvSpPr>
          <p:nvPr>
            <p:ph type="ftr" sz="quarter" idx="11"/>
          </p:nvPr>
        </p:nvSpPr>
        <p:spPr/>
        <p:txBody>
          <a:bodyPr/>
          <a:lstStyle/>
          <a:p>
            <a:pPr>
              <a:defRPr/>
            </a:pPr>
            <a:r>
              <a:rPr lang="fr-FR"/>
              <a:t>Système d’Information</a:t>
            </a:r>
          </a:p>
        </p:txBody>
      </p:sp>
      <p:sp>
        <p:nvSpPr>
          <p:cNvPr id="18" name="Espace réservé du numéro de diapositive 5"/>
          <p:cNvSpPr>
            <a:spLocks noGrp="1"/>
          </p:cNvSpPr>
          <p:nvPr>
            <p:ph type="sldNum" sz="quarter" idx="12"/>
          </p:nvPr>
        </p:nvSpPr>
        <p:spPr/>
        <p:txBody>
          <a:bodyPr/>
          <a:lstStyle/>
          <a:p>
            <a:pPr>
              <a:defRPr/>
            </a:pPr>
            <a:fld id="{3EEB752F-D9F6-4B91-9506-7AEF83DDC9FB}" type="slidenum">
              <a:rPr lang="fr-FR"/>
              <a:pPr>
                <a:defRPr/>
              </a:pPr>
              <a:t>30</a:t>
            </a:fld>
            <a:endParaRPr lang="fr-FR"/>
          </a:p>
        </p:txBody>
      </p:sp>
      <p:sp>
        <p:nvSpPr>
          <p:cNvPr id="268290" name="Rectangle 1026"/>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Cardinalités d’une association (2)</a:t>
            </a:r>
          </a:p>
        </p:txBody>
      </p:sp>
      <p:sp>
        <p:nvSpPr>
          <p:cNvPr id="268291" name="Rectangle 1027"/>
          <p:cNvSpPr>
            <a:spLocks noGrp="1" noChangeArrowheads="1"/>
          </p:cNvSpPr>
          <p:nvPr>
            <p:ph type="body" idx="1"/>
          </p:nvPr>
        </p:nvSpPr>
        <p:spPr>
          <a:xfrm>
            <a:off x="685800" y="1523992"/>
            <a:ext cx="8077200" cy="547686"/>
          </a:xfrm>
        </p:spPr>
        <p:txBody>
          <a:bodyPr/>
          <a:lstStyle/>
          <a:p>
            <a:pPr defTabSz="762000" eaLnBrk="1" hangingPunct="1">
              <a:lnSpc>
                <a:spcPct val="110000"/>
              </a:lnSpc>
              <a:spcBef>
                <a:spcPct val="0"/>
              </a:spcBef>
              <a:buClr>
                <a:schemeClr val="tx2"/>
              </a:buClr>
              <a:buSzTx/>
              <a:buFont typeface="Symbol" pitchFamily="18" charset="2"/>
              <a:buNone/>
              <a:defRPr/>
            </a:pPr>
            <a:r>
              <a:rPr lang="fr-FR" sz="2000" dirty="0" smtClean="0">
                <a:solidFill>
                  <a:srgbClr val="CC3300"/>
                </a:solidFill>
                <a:effectLst>
                  <a:outerShdw blurRad="38100" dist="38100" dir="2700000" algn="tl">
                    <a:srgbClr val="C0C0C0"/>
                  </a:outerShdw>
                </a:effectLst>
              </a:rPr>
              <a:t>Questions que l’on se pose : </a:t>
            </a:r>
          </a:p>
        </p:txBody>
      </p:sp>
      <p:sp>
        <p:nvSpPr>
          <p:cNvPr id="43014" name="Rectangle 1028"/>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268308" name="Rectangle 1044"/>
          <p:cNvSpPr>
            <a:spLocks noChangeArrowheads="1"/>
          </p:cNvSpPr>
          <p:nvPr/>
        </p:nvSpPr>
        <p:spPr bwMode="auto">
          <a:xfrm>
            <a:off x="893763" y="2298697"/>
            <a:ext cx="1531937" cy="701675"/>
          </a:xfrm>
          <a:prstGeom prst="rect">
            <a:avLst/>
          </a:prstGeom>
          <a:noFill/>
          <a:ln w="9525">
            <a:solidFill>
              <a:srgbClr val="008080"/>
            </a:solidFill>
            <a:miter lim="800000"/>
            <a:headEnd/>
            <a:tailEnd/>
          </a:ln>
        </p:spPr>
        <p:txBody>
          <a:bodyPr wrap="none" anchor="ctr"/>
          <a:lstStyle/>
          <a:p>
            <a:endParaRPr lang="fr-FR"/>
          </a:p>
        </p:txBody>
      </p:sp>
      <p:sp>
        <p:nvSpPr>
          <p:cNvPr id="268309" name="Line 1045"/>
          <p:cNvSpPr>
            <a:spLocks noChangeShapeType="1"/>
          </p:cNvSpPr>
          <p:nvPr/>
        </p:nvSpPr>
        <p:spPr bwMode="auto">
          <a:xfrm>
            <a:off x="893763" y="2513009"/>
            <a:ext cx="1531937" cy="1588"/>
          </a:xfrm>
          <a:prstGeom prst="line">
            <a:avLst/>
          </a:prstGeom>
          <a:noFill/>
          <a:ln w="9525">
            <a:solidFill>
              <a:srgbClr val="008080"/>
            </a:solidFill>
            <a:miter lim="800000"/>
            <a:headEnd/>
            <a:tailEnd/>
          </a:ln>
        </p:spPr>
        <p:txBody>
          <a:bodyPr wrap="none"/>
          <a:lstStyle/>
          <a:p>
            <a:endParaRPr lang="fr-FR"/>
          </a:p>
        </p:txBody>
      </p:sp>
      <p:sp>
        <p:nvSpPr>
          <p:cNvPr id="268310" name="Text Box 1046"/>
          <p:cNvSpPr txBox="1">
            <a:spLocks noChangeArrowheads="1"/>
          </p:cNvSpPr>
          <p:nvPr/>
        </p:nvSpPr>
        <p:spPr bwMode="auto">
          <a:xfrm>
            <a:off x="1066800" y="2224084"/>
            <a:ext cx="1022350" cy="325438"/>
          </a:xfrm>
          <a:prstGeom prst="rect">
            <a:avLst/>
          </a:prstGeom>
          <a:noFill/>
          <a:ln w="9525">
            <a:noFill/>
            <a:miter lim="800000"/>
            <a:headEnd/>
            <a:tailEnd/>
          </a:ln>
        </p:spPr>
        <p:txBody>
          <a:bodyPr wrap="none">
            <a:spAutoFit/>
          </a:bodyPr>
          <a:lstStyle/>
          <a:p>
            <a:pPr>
              <a:lnSpc>
                <a:spcPct val="110000"/>
              </a:lnSpc>
            </a:pPr>
            <a:r>
              <a:rPr lang="fr-FR" sz="1400" b="1"/>
              <a:t>Personne</a:t>
            </a:r>
          </a:p>
        </p:txBody>
      </p:sp>
      <p:sp>
        <p:nvSpPr>
          <p:cNvPr id="268311" name="Rectangle 1047"/>
          <p:cNvSpPr>
            <a:spLocks noChangeArrowheads="1"/>
          </p:cNvSpPr>
          <p:nvPr/>
        </p:nvSpPr>
        <p:spPr bwMode="auto">
          <a:xfrm>
            <a:off x="6621463" y="2290759"/>
            <a:ext cx="1531937" cy="701675"/>
          </a:xfrm>
          <a:prstGeom prst="rect">
            <a:avLst/>
          </a:prstGeom>
          <a:noFill/>
          <a:ln w="9525">
            <a:solidFill>
              <a:srgbClr val="008080"/>
            </a:solidFill>
            <a:miter lim="800000"/>
            <a:headEnd/>
            <a:tailEnd/>
          </a:ln>
        </p:spPr>
        <p:txBody>
          <a:bodyPr wrap="none" anchor="ctr"/>
          <a:lstStyle/>
          <a:p>
            <a:endParaRPr lang="fr-FR"/>
          </a:p>
        </p:txBody>
      </p:sp>
      <p:sp>
        <p:nvSpPr>
          <p:cNvPr id="268312" name="Line 1048"/>
          <p:cNvSpPr>
            <a:spLocks noChangeShapeType="1"/>
          </p:cNvSpPr>
          <p:nvPr/>
        </p:nvSpPr>
        <p:spPr bwMode="auto">
          <a:xfrm>
            <a:off x="6621463" y="2519359"/>
            <a:ext cx="1531937" cy="1588"/>
          </a:xfrm>
          <a:prstGeom prst="line">
            <a:avLst/>
          </a:prstGeom>
          <a:noFill/>
          <a:ln w="9525">
            <a:solidFill>
              <a:srgbClr val="008080"/>
            </a:solidFill>
            <a:miter lim="800000"/>
            <a:headEnd/>
            <a:tailEnd/>
          </a:ln>
        </p:spPr>
        <p:txBody>
          <a:bodyPr wrap="none"/>
          <a:lstStyle/>
          <a:p>
            <a:endParaRPr lang="fr-FR"/>
          </a:p>
        </p:txBody>
      </p:sp>
      <p:sp>
        <p:nvSpPr>
          <p:cNvPr id="268313" name="Text Box 1049"/>
          <p:cNvSpPr txBox="1">
            <a:spLocks noChangeArrowheads="1"/>
          </p:cNvSpPr>
          <p:nvPr/>
        </p:nvSpPr>
        <p:spPr bwMode="auto">
          <a:xfrm>
            <a:off x="7213600" y="2230434"/>
            <a:ext cx="627063" cy="325438"/>
          </a:xfrm>
          <a:prstGeom prst="rect">
            <a:avLst/>
          </a:prstGeom>
          <a:noFill/>
          <a:ln w="9525">
            <a:noFill/>
            <a:miter lim="800000"/>
            <a:headEnd/>
            <a:tailEnd/>
          </a:ln>
        </p:spPr>
        <p:txBody>
          <a:bodyPr wrap="none">
            <a:spAutoFit/>
          </a:bodyPr>
          <a:lstStyle/>
          <a:p>
            <a:pPr>
              <a:lnSpc>
                <a:spcPct val="110000"/>
              </a:lnSpc>
            </a:pPr>
            <a:r>
              <a:rPr lang="fr-FR" sz="1400" b="1"/>
              <a:t>Livre</a:t>
            </a:r>
          </a:p>
        </p:txBody>
      </p:sp>
      <p:sp>
        <p:nvSpPr>
          <p:cNvPr id="268314" name="Oval 1050"/>
          <p:cNvSpPr>
            <a:spLocks noChangeArrowheads="1"/>
          </p:cNvSpPr>
          <p:nvPr/>
        </p:nvSpPr>
        <p:spPr bwMode="auto">
          <a:xfrm>
            <a:off x="3713163" y="2446334"/>
            <a:ext cx="1524000" cy="388938"/>
          </a:xfrm>
          <a:prstGeom prst="ellipse">
            <a:avLst/>
          </a:prstGeom>
          <a:noFill/>
          <a:ln w="9525">
            <a:solidFill>
              <a:srgbClr val="008080"/>
            </a:solidFill>
            <a:miter lim="800000"/>
            <a:headEnd/>
            <a:tailEnd/>
          </a:ln>
        </p:spPr>
        <p:txBody>
          <a:bodyPr>
            <a:spAutoFit/>
          </a:bodyPr>
          <a:lstStyle/>
          <a:p>
            <a:pPr algn="ctr">
              <a:lnSpc>
                <a:spcPct val="110000"/>
              </a:lnSpc>
            </a:pPr>
            <a:r>
              <a:rPr lang="fr-FR" sz="1200" b="1" i="1"/>
              <a:t>lire</a:t>
            </a:r>
          </a:p>
        </p:txBody>
      </p:sp>
      <p:cxnSp>
        <p:nvCxnSpPr>
          <p:cNvPr id="268315" name="AutoShape 1051"/>
          <p:cNvCxnSpPr>
            <a:cxnSpLocks noChangeShapeType="1"/>
            <a:stCxn id="268314" idx="2"/>
            <a:endCxn id="268308" idx="3"/>
          </p:cNvCxnSpPr>
          <p:nvPr/>
        </p:nvCxnSpPr>
        <p:spPr bwMode="auto">
          <a:xfrm rot="10800000" flipV="1">
            <a:off x="2425700" y="2641597"/>
            <a:ext cx="1287463" cy="7937"/>
          </a:xfrm>
          <a:prstGeom prst="bentConnector3">
            <a:avLst>
              <a:gd name="adj1" fmla="val 49940"/>
            </a:avLst>
          </a:prstGeom>
          <a:noFill/>
          <a:ln w="9525">
            <a:solidFill>
              <a:schemeClr val="tx1"/>
            </a:solidFill>
            <a:miter lim="800000"/>
            <a:headEnd/>
            <a:tailEnd/>
          </a:ln>
        </p:spPr>
      </p:cxnSp>
      <p:cxnSp>
        <p:nvCxnSpPr>
          <p:cNvPr id="268316" name="AutoShape 1052"/>
          <p:cNvCxnSpPr>
            <a:cxnSpLocks noChangeShapeType="1"/>
            <a:stCxn id="268314" idx="6"/>
            <a:endCxn id="268311" idx="1"/>
          </p:cNvCxnSpPr>
          <p:nvPr/>
        </p:nvCxnSpPr>
        <p:spPr bwMode="auto">
          <a:xfrm>
            <a:off x="5237163" y="2641597"/>
            <a:ext cx="1384300" cy="0"/>
          </a:xfrm>
          <a:prstGeom prst="straightConnector1">
            <a:avLst/>
          </a:prstGeom>
          <a:noFill/>
          <a:ln w="9525">
            <a:solidFill>
              <a:schemeClr val="tx1"/>
            </a:solidFill>
            <a:miter lim="800000"/>
            <a:headEnd/>
            <a:tailEnd/>
          </a:ln>
        </p:spPr>
      </p:cxnSp>
      <p:sp>
        <p:nvSpPr>
          <p:cNvPr id="268317" name="Rectangle 1053"/>
          <p:cNvSpPr>
            <a:spLocks noChangeArrowheads="1"/>
          </p:cNvSpPr>
          <p:nvPr/>
        </p:nvSpPr>
        <p:spPr bwMode="auto">
          <a:xfrm>
            <a:off x="2828925" y="2320922"/>
            <a:ext cx="492125" cy="304800"/>
          </a:xfrm>
          <a:prstGeom prst="rect">
            <a:avLst/>
          </a:prstGeom>
          <a:noFill/>
          <a:ln w="9525">
            <a:noFill/>
            <a:miter lim="800000"/>
            <a:headEnd/>
            <a:tailEnd/>
          </a:ln>
        </p:spPr>
        <p:txBody>
          <a:bodyPr wrap="none">
            <a:spAutoFit/>
          </a:bodyPr>
          <a:lstStyle/>
          <a:p>
            <a:r>
              <a:rPr lang="fr-FR" sz="1400" b="1" i="1"/>
              <a:t>?, ?</a:t>
            </a:r>
          </a:p>
        </p:txBody>
      </p:sp>
      <p:sp>
        <p:nvSpPr>
          <p:cNvPr id="268318" name="Rectangle 1054"/>
          <p:cNvSpPr>
            <a:spLocks noChangeArrowheads="1"/>
          </p:cNvSpPr>
          <p:nvPr/>
        </p:nvSpPr>
        <p:spPr bwMode="auto">
          <a:xfrm>
            <a:off x="5638800" y="2392359"/>
            <a:ext cx="492125" cy="304800"/>
          </a:xfrm>
          <a:prstGeom prst="rect">
            <a:avLst/>
          </a:prstGeom>
          <a:noFill/>
          <a:ln w="9525">
            <a:noFill/>
            <a:miter lim="800000"/>
            <a:headEnd/>
            <a:tailEnd/>
          </a:ln>
        </p:spPr>
        <p:txBody>
          <a:bodyPr wrap="none">
            <a:spAutoFit/>
          </a:bodyPr>
          <a:lstStyle/>
          <a:p>
            <a:r>
              <a:rPr lang="fr-FR" sz="1400" b="1" i="1"/>
              <a:t>?, ?</a:t>
            </a:r>
          </a:p>
        </p:txBody>
      </p:sp>
      <p:sp>
        <p:nvSpPr>
          <p:cNvPr id="19" name="Rectangle 1027"/>
          <p:cNvSpPr txBox="1">
            <a:spLocks noChangeArrowheads="1"/>
          </p:cNvSpPr>
          <p:nvPr/>
        </p:nvSpPr>
        <p:spPr bwMode="auto">
          <a:xfrm>
            <a:off x="857224" y="3214686"/>
            <a:ext cx="80772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762000" rtl="0" eaLnBrk="1" fontAlgn="base" latinLnBrk="0" hangingPunct="1">
              <a:lnSpc>
                <a:spcPct val="110000"/>
              </a:lnSpc>
              <a:spcBef>
                <a:spcPct val="0"/>
              </a:spcBef>
              <a:spcAft>
                <a:spcPct val="0"/>
              </a:spcAft>
              <a:buClr>
                <a:srgbClr val="FF9900"/>
              </a:buClr>
              <a:buSzTx/>
              <a:buFont typeface="Wingdings" pitchFamily="2" charset="2"/>
              <a:buChar char="n"/>
              <a:tabLst/>
              <a:defRPr/>
            </a:pPr>
            <a:r>
              <a:rPr kumimoji="0" lang="fr-FR"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Patte personne</a:t>
            </a:r>
          </a:p>
          <a:p>
            <a:pPr marL="742950" marR="0" lvl="1" indent="-285750" algn="l" defTabSz="762000" rtl="0" eaLnBrk="1" fontAlgn="base" latinLnBrk="0" hangingPunct="1">
              <a:lnSpc>
                <a:spcPct val="110000"/>
              </a:lnSpc>
              <a:spcBef>
                <a:spcPct val="0"/>
              </a:spcBef>
              <a:spcAft>
                <a:spcPct val="0"/>
              </a:spcAft>
              <a:buClr>
                <a:schemeClr val="tx2"/>
              </a:buClr>
              <a:buSzTx/>
              <a:buFont typeface="Symbol" pitchFamily="18" charset="2"/>
              <a:buChar char="Ø"/>
              <a:tabLst/>
              <a:defRPr/>
            </a:pP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rPr>
              <a:t>Toute personne lit-elle au moins un livre ? </a:t>
            </a:r>
          </a:p>
          <a:p>
            <a:pPr marL="1143000" marR="0" lvl="2" indent="-228600" algn="l" defTabSz="762000" rtl="0" eaLnBrk="1" fontAlgn="base" latinLnBrk="0" hangingPunct="1">
              <a:lnSpc>
                <a:spcPct val="110000"/>
              </a:lnSpc>
              <a:spcBef>
                <a:spcPct val="0"/>
              </a:spcBef>
              <a:spcAft>
                <a:spcPct val="0"/>
              </a:spcAft>
              <a:buClr>
                <a:schemeClr val="tx2"/>
              </a:buClr>
              <a:buSzTx/>
              <a:buFont typeface="Symbol" pitchFamily="18" charset="2"/>
              <a:buNone/>
              <a:tabLst/>
              <a:defRPr/>
            </a:pP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rPr>
              <a:t>Oui </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a:t>
            </a:r>
            <a:r>
              <a:rPr kumimoji="0" lang="fr-FR"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sym typeface="Wingdings" pitchFamily="2" charset="2"/>
              </a:rPr>
              <a:t>Cmin</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 1, Non  </a:t>
            </a:r>
            <a:r>
              <a:rPr kumimoji="0" lang="fr-FR"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sym typeface="Wingdings" pitchFamily="2" charset="2"/>
              </a:rPr>
              <a:t>Cmin</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 0</a:t>
            </a:r>
          </a:p>
          <a:p>
            <a:pPr marL="742950" marR="0" lvl="1" indent="-285750" algn="l" defTabSz="762000" rtl="0" eaLnBrk="1" fontAlgn="base" latinLnBrk="0" hangingPunct="1">
              <a:lnSpc>
                <a:spcPct val="110000"/>
              </a:lnSpc>
              <a:spcBef>
                <a:spcPct val="0"/>
              </a:spcBef>
              <a:spcAft>
                <a:spcPct val="0"/>
              </a:spcAft>
              <a:buClr>
                <a:schemeClr val="tx2"/>
              </a:buClr>
              <a:buSzTx/>
              <a:buFont typeface="Symbol" pitchFamily="18" charset="2"/>
              <a:buChar char="Ø"/>
              <a:tabLst/>
              <a:defRPr/>
            </a:pP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rPr>
              <a:t>Toute personne lit-elle au plus un livre ? </a:t>
            </a:r>
          </a:p>
          <a:p>
            <a:pPr marL="1143000" marR="0" lvl="2" indent="-228600" algn="l" defTabSz="762000" rtl="0" eaLnBrk="1" fontAlgn="base" latinLnBrk="0" hangingPunct="1">
              <a:lnSpc>
                <a:spcPct val="110000"/>
              </a:lnSpc>
              <a:spcBef>
                <a:spcPct val="0"/>
              </a:spcBef>
              <a:spcAft>
                <a:spcPct val="0"/>
              </a:spcAft>
              <a:buClr>
                <a:schemeClr val="tx2"/>
              </a:buClr>
              <a:buSzTx/>
              <a:buFont typeface="Symbol" pitchFamily="18" charset="2"/>
              <a:buNone/>
              <a:tabLst/>
              <a:defRPr/>
            </a:pP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rPr>
              <a:t>Oui </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a:t>
            </a:r>
            <a:r>
              <a:rPr kumimoji="0" lang="fr-FR"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sym typeface="Wingdings" pitchFamily="2" charset="2"/>
              </a:rPr>
              <a:t>Cmax</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 1, Non  </a:t>
            </a:r>
            <a:r>
              <a:rPr kumimoji="0" lang="fr-FR"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sym typeface="Wingdings" pitchFamily="2" charset="2"/>
              </a:rPr>
              <a:t>Cmax</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 n</a:t>
            </a:r>
            <a:endPar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ndParaRPr>
          </a:p>
          <a:p>
            <a:pPr marL="342900" marR="0" lvl="0" indent="-342900" algn="l" defTabSz="762000" rtl="0" eaLnBrk="1" fontAlgn="base" latinLnBrk="0" hangingPunct="1">
              <a:lnSpc>
                <a:spcPct val="110000"/>
              </a:lnSpc>
              <a:spcBef>
                <a:spcPts val="600"/>
              </a:spcBef>
              <a:spcAft>
                <a:spcPct val="0"/>
              </a:spcAft>
              <a:buClr>
                <a:srgbClr val="FF9900"/>
              </a:buClr>
              <a:buSzTx/>
              <a:buFont typeface="Wingdings" pitchFamily="2" charset="2"/>
              <a:buChar char="n"/>
              <a:tabLst/>
              <a:defRPr/>
            </a:pPr>
            <a:r>
              <a:rPr kumimoji="0" lang="fr-FR"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Patte Livre</a:t>
            </a:r>
          </a:p>
          <a:p>
            <a:pPr marL="742950" marR="0" lvl="1" indent="-285750" algn="l" defTabSz="762000" rtl="0" eaLnBrk="1" fontAlgn="base" latinLnBrk="0" hangingPunct="1">
              <a:lnSpc>
                <a:spcPct val="110000"/>
              </a:lnSpc>
              <a:spcBef>
                <a:spcPct val="0"/>
              </a:spcBef>
              <a:spcAft>
                <a:spcPct val="0"/>
              </a:spcAft>
              <a:buClr>
                <a:schemeClr val="tx2"/>
              </a:buClr>
              <a:buSzTx/>
              <a:buFont typeface="Symbol" pitchFamily="18" charset="2"/>
              <a:buChar char="Ø"/>
              <a:tabLst/>
              <a:defRPr/>
            </a:pP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rPr>
              <a:t>Tout livre est-il lu par au moins une personne ? </a:t>
            </a:r>
          </a:p>
          <a:p>
            <a:pPr marL="1143000" marR="0" lvl="2" indent="-228600" algn="l" defTabSz="762000" rtl="0" eaLnBrk="1" fontAlgn="base" latinLnBrk="0" hangingPunct="1">
              <a:lnSpc>
                <a:spcPct val="110000"/>
              </a:lnSpc>
              <a:spcBef>
                <a:spcPct val="0"/>
              </a:spcBef>
              <a:spcAft>
                <a:spcPct val="0"/>
              </a:spcAft>
              <a:buClr>
                <a:schemeClr val="tx2"/>
              </a:buClr>
              <a:buSzTx/>
              <a:buFont typeface="Symbol" pitchFamily="18" charset="2"/>
              <a:buNone/>
              <a:tabLst/>
              <a:defRPr/>
            </a:pP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rPr>
              <a:t>Oui </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a:t>
            </a:r>
            <a:r>
              <a:rPr kumimoji="0" lang="fr-FR"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sym typeface="Wingdings" pitchFamily="2" charset="2"/>
              </a:rPr>
              <a:t>Cmin</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 1, Non  </a:t>
            </a:r>
            <a:r>
              <a:rPr kumimoji="0" lang="fr-FR"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sym typeface="Wingdings" pitchFamily="2" charset="2"/>
              </a:rPr>
              <a:t>Cmin</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 0</a:t>
            </a:r>
          </a:p>
          <a:p>
            <a:pPr marL="742950" marR="0" lvl="1" indent="-285750" algn="l" defTabSz="762000" rtl="0" eaLnBrk="1" fontAlgn="base" latinLnBrk="0" hangingPunct="1">
              <a:lnSpc>
                <a:spcPct val="110000"/>
              </a:lnSpc>
              <a:spcBef>
                <a:spcPct val="0"/>
              </a:spcBef>
              <a:spcAft>
                <a:spcPct val="0"/>
              </a:spcAft>
              <a:buClr>
                <a:schemeClr val="tx2"/>
              </a:buClr>
              <a:buSzTx/>
              <a:buFont typeface="Symbol" pitchFamily="18" charset="2"/>
              <a:buChar char="Ø"/>
              <a:tabLst/>
              <a:defRPr/>
            </a:pP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rPr>
              <a:t>Toute livre est-il lu par au plus une personne ? </a:t>
            </a:r>
          </a:p>
          <a:p>
            <a:pPr marL="1143000" marR="0" lvl="2" indent="-228600" algn="l" defTabSz="762000" rtl="0" eaLnBrk="1" fontAlgn="base" latinLnBrk="0" hangingPunct="1">
              <a:lnSpc>
                <a:spcPct val="110000"/>
              </a:lnSpc>
              <a:spcBef>
                <a:spcPct val="0"/>
              </a:spcBef>
              <a:spcAft>
                <a:spcPct val="0"/>
              </a:spcAft>
              <a:buClr>
                <a:schemeClr val="tx2"/>
              </a:buClr>
              <a:buSzTx/>
              <a:buFont typeface="Symbol" pitchFamily="18" charset="2"/>
              <a:buNone/>
              <a:tabLst/>
              <a:defRPr/>
            </a:pP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rPr>
              <a:t>Oui </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a:t>
            </a:r>
            <a:r>
              <a:rPr kumimoji="0" lang="fr-FR"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sym typeface="Wingdings" pitchFamily="2" charset="2"/>
              </a:rPr>
              <a:t>Cmax</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 1, Non  </a:t>
            </a:r>
            <a:r>
              <a:rPr kumimoji="0" lang="fr-FR"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sym typeface="Wingdings" pitchFamily="2" charset="2"/>
              </a:rPr>
              <a:t>Cmax</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 n</a:t>
            </a:r>
            <a:endPar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ndParaRPr>
          </a:p>
          <a:p>
            <a:pPr marL="342900" marR="0" lvl="0" indent="-342900" algn="l" defTabSz="762000" rtl="0" eaLnBrk="1" fontAlgn="base" latinLnBrk="0" hangingPunct="1">
              <a:lnSpc>
                <a:spcPct val="110000"/>
              </a:lnSpc>
              <a:spcBef>
                <a:spcPct val="0"/>
              </a:spcBef>
              <a:spcAft>
                <a:spcPct val="0"/>
              </a:spcAft>
              <a:buClr>
                <a:schemeClr val="tx2"/>
              </a:buClr>
              <a:buSzTx/>
              <a:buFont typeface="Symbol" pitchFamily="18" charset="2"/>
              <a:buChar char="Ø"/>
              <a:tabLst/>
              <a:defRPr/>
            </a:pPr>
            <a:endParaRPr kumimoji="0" lang="fr-FR"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683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83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83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83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83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83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83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83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83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83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83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xEl>
                                              <p:pRg st="6" end="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xEl>
                                              <p:pRg st="7" end="7"/>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xEl>
                                              <p:pRg st="8" end="8"/>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08" grpId="0" animBg="1"/>
      <p:bldP spid="268309" grpId="0" animBg="1"/>
      <p:bldP spid="268310" grpId="0"/>
      <p:bldP spid="268311" grpId="0" animBg="1"/>
      <p:bldP spid="268312" grpId="0" animBg="1"/>
      <p:bldP spid="268313" grpId="0"/>
      <p:bldP spid="268314" grpId="0" animBg="1"/>
      <p:bldP spid="268317" grpId="0"/>
      <p:bldP spid="268318" grpId="0"/>
      <p:bldP spid="19"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Espace réservé du pied de page 4"/>
          <p:cNvSpPr>
            <a:spLocks noGrp="1"/>
          </p:cNvSpPr>
          <p:nvPr>
            <p:ph type="ftr" sz="quarter" idx="11"/>
          </p:nvPr>
        </p:nvSpPr>
        <p:spPr/>
        <p:txBody>
          <a:bodyPr/>
          <a:lstStyle/>
          <a:p>
            <a:pPr>
              <a:defRPr/>
            </a:pPr>
            <a:r>
              <a:rPr lang="fr-FR"/>
              <a:t>Système d’Information</a:t>
            </a:r>
          </a:p>
        </p:txBody>
      </p:sp>
      <p:sp>
        <p:nvSpPr>
          <p:cNvPr id="29" name="Espace réservé du numéro de diapositive 5"/>
          <p:cNvSpPr>
            <a:spLocks noGrp="1"/>
          </p:cNvSpPr>
          <p:nvPr>
            <p:ph type="sldNum" sz="quarter" idx="12"/>
          </p:nvPr>
        </p:nvSpPr>
        <p:spPr/>
        <p:txBody>
          <a:bodyPr/>
          <a:lstStyle/>
          <a:p>
            <a:pPr>
              <a:defRPr/>
            </a:pPr>
            <a:fld id="{59B6701E-44B4-4553-A547-63E5F1ACC2EF}" type="slidenum">
              <a:rPr lang="fr-FR"/>
              <a:pPr>
                <a:defRPr/>
              </a:pPr>
              <a:t>31</a:t>
            </a:fld>
            <a:endParaRPr lang="fr-FR"/>
          </a:p>
        </p:txBody>
      </p:sp>
      <p:sp>
        <p:nvSpPr>
          <p:cNvPr id="126978"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Cardinalités d’une association (3)</a:t>
            </a:r>
          </a:p>
        </p:txBody>
      </p:sp>
      <p:sp>
        <p:nvSpPr>
          <p:cNvPr id="126979" name="Rectangle 3"/>
          <p:cNvSpPr>
            <a:spLocks noGrp="1" noChangeArrowheads="1"/>
          </p:cNvSpPr>
          <p:nvPr>
            <p:ph type="body" idx="1"/>
          </p:nvPr>
        </p:nvSpPr>
        <p:spPr>
          <a:xfrm>
            <a:off x="838200" y="1447800"/>
            <a:ext cx="8077200" cy="1828800"/>
          </a:xfrm>
        </p:spPr>
        <p:txBody>
          <a:bodyPr/>
          <a:lstStyle/>
          <a:p>
            <a:pPr defTabSz="762000" eaLnBrk="1" hangingPunct="1">
              <a:spcBef>
                <a:spcPct val="0"/>
              </a:spcBef>
              <a:buClr>
                <a:schemeClr val="accent2"/>
              </a:buClr>
              <a:buSzTx/>
              <a:buFont typeface="Wingdings" pitchFamily="2" charset="2"/>
              <a:buNone/>
              <a:defRPr/>
            </a:pPr>
            <a:r>
              <a:rPr lang="fr-FR" sz="2400" dirty="0" smtClean="0">
                <a:effectLst>
                  <a:outerShdw blurRad="38100" dist="38100" dir="2700000" algn="tl">
                    <a:srgbClr val="C0C0C0"/>
                  </a:outerShdw>
                </a:effectLst>
              </a:rPr>
              <a:t> </a:t>
            </a:r>
            <a:r>
              <a:rPr lang="fr-FR" sz="1800" u="sng" dirty="0" smtClean="0">
                <a:solidFill>
                  <a:srgbClr val="CC3300"/>
                </a:solidFill>
                <a:effectLst>
                  <a:outerShdw blurRad="38100" dist="38100" dir="2700000" algn="tl">
                    <a:srgbClr val="C0C0C0"/>
                  </a:outerShdw>
                </a:effectLst>
              </a:rPr>
              <a:t>Cardinalités d’une association n-aire : </a:t>
            </a:r>
          </a:p>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Règle</a:t>
            </a:r>
          </a:p>
          <a:p>
            <a:pPr lvl="1" defTabSz="762000" eaLnBrk="1" hangingPunct="1">
              <a:lnSpc>
                <a:spcPct val="110000"/>
              </a:lnSpc>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Les cardinalités doivent être homogènes</a:t>
            </a:r>
          </a:p>
          <a:p>
            <a:pPr lvl="1" defTabSz="762000" eaLnBrk="1" hangingPunct="1">
              <a:lnSpc>
                <a:spcPct val="110000"/>
              </a:lnSpc>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Chaque cardinalité, quelque soit l’entité auquel elle correspond, doit pouvoir s’appliquer au reste de la sous-collection de l’association</a:t>
            </a:r>
          </a:p>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Exemple :</a:t>
            </a:r>
          </a:p>
        </p:txBody>
      </p:sp>
      <p:sp>
        <p:nvSpPr>
          <p:cNvPr id="44038"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126981" name="Rectangle 5"/>
          <p:cNvSpPr>
            <a:spLocks noChangeArrowheads="1"/>
          </p:cNvSpPr>
          <p:nvPr/>
        </p:nvSpPr>
        <p:spPr bwMode="auto">
          <a:xfrm>
            <a:off x="5691188" y="3260725"/>
            <a:ext cx="1531937" cy="930275"/>
          </a:xfrm>
          <a:prstGeom prst="rect">
            <a:avLst/>
          </a:prstGeom>
          <a:noFill/>
          <a:ln w="9525">
            <a:solidFill>
              <a:srgbClr val="008080"/>
            </a:solidFill>
            <a:miter lim="800000"/>
            <a:headEnd/>
            <a:tailEnd/>
          </a:ln>
        </p:spPr>
        <p:txBody>
          <a:bodyPr wrap="none" anchor="ctr"/>
          <a:lstStyle/>
          <a:p>
            <a:endParaRPr lang="fr-FR"/>
          </a:p>
        </p:txBody>
      </p:sp>
      <p:sp>
        <p:nvSpPr>
          <p:cNvPr id="126982" name="Line 6"/>
          <p:cNvSpPr>
            <a:spLocks noChangeShapeType="1"/>
          </p:cNvSpPr>
          <p:nvPr/>
        </p:nvSpPr>
        <p:spPr bwMode="auto">
          <a:xfrm>
            <a:off x="5691188" y="3489325"/>
            <a:ext cx="1531937" cy="1588"/>
          </a:xfrm>
          <a:prstGeom prst="line">
            <a:avLst/>
          </a:prstGeom>
          <a:noFill/>
          <a:ln w="9525">
            <a:solidFill>
              <a:srgbClr val="008080"/>
            </a:solidFill>
            <a:miter lim="800000"/>
            <a:headEnd/>
            <a:tailEnd/>
          </a:ln>
        </p:spPr>
        <p:txBody>
          <a:bodyPr wrap="none"/>
          <a:lstStyle/>
          <a:p>
            <a:endParaRPr lang="fr-FR"/>
          </a:p>
        </p:txBody>
      </p:sp>
      <p:sp>
        <p:nvSpPr>
          <p:cNvPr id="126983" name="Text Box 7"/>
          <p:cNvSpPr txBox="1">
            <a:spLocks noChangeArrowheads="1"/>
          </p:cNvSpPr>
          <p:nvPr/>
        </p:nvSpPr>
        <p:spPr bwMode="auto">
          <a:xfrm>
            <a:off x="5761038" y="3429000"/>
            <a:ext cx="784225" cy="792163"/>
          </a:xfrm>
          <a:prstGeom prst="rect">
            <a:avLst/>
          </a:prstGeom>
          <a:noFill/>
          <a:ln w="9525">
            <a:noFill/>
            <a:miter lim="800000"/>
            <a:headEnd/>
            <a:tailEnd/>
          </a:ln>
        </p:spPr>
        <p:txBody>
          <a:bodyPr wrap="none">
            <a:spAutoFit/>
          </a:bodyPr>
          <a:lstStyle/>
          <a:p>
            <a:pPr>
              <a:lnSpc>
                <a:spcPct val="110000"/>
              </a:lnSpc>
            </a:pPr>
            <a:r>
              <a:rPr lang="fr-FR" sz="1400"/>
              <a:t>#CIN</a:t>
            </a:r>
          </a:p>
          <a:p>
            <a:pPr>
              <a:lnSpc>
                <a:spcPct val="110000"/>
              </a:lnSpc>
            </a:pPr>
            <a:r>
              <a:rPr lang="fr-FR" sz="1400"/>
              <a:t>Nom</a:t>
            </a:r>
          </a:p>
          <a:p>
            <a:pPr>
              <a:lnSpc>
                <a:spcPct val="110000"/>
              </a:lnSpc>
            </a:pPr>
            <a:r>
              <a:rPr lang="fr-FR" sz="1400"/>
              <a:t>Prénom</a:t>
            </a:r>
          </a:p>
        </p:txBody>
      </p:sp>
      <p:sp>
        <p:nvSpPr>
          <p:cNvPr id="126984" name="Text Box 8"/>
          <p:cNvSpPr txBox="1">
            <a:spLocks noChangeArrowheads="1"/>
          </p:cNvSpPr>
          <p:nvPr/>
        </p:nvSpPr>
        <p:spPr bwMode="auto">
          <a:xfrm>
            <a:off x="5907088" y="3200400"/>
            <a:ext cx="1022350" cy="325438"/>
          </a:xfrm>
          <a:prstGeom prst="rect">
            <a:avLst/>
          </a:prstGeom>
          <a:noFill/>
          <a:ln w="9525">
            <a:noFill/>
            <a:miter lim="800000"/>
            <a:headEnd/>
            <a:tailEnd/>
          </a:ln>
        </p:spPr>
        <p:txBody>
          <a:bodyPr wrap="none">
            <a:spAutoFit/>
          </a:bodyPr>
          <a:lstStyle/>
          <a:p>
            <a:pPr>
              <a:lnSpc>
                <a:spcPct val="110000"/>
              </a:lnSpc>
            </a:pPr>
            <a:r>
              <a:rPr lang="fr-FR" sz="1400" b="1"/>
              <a:t>Personne</a:t>
            </a:r>
          </a:p>
        </p:txBody>
      </p:sp>
      <p:sp>
        <p:nvSpPr>
          <p:cNvPr id="126985" name="Rectangle 9"/>
          <p:cNvSpPr>
            <a:spLocks noChangeArrowheads="1"/>
          </p:cNvSpPr>
          <p:nvPr/>
        </p:nvSpPr>
        <p:spPr bwMode="auto">
          <a:xfrm>
            <a:off x="4630738" y="5508625"/>
            <a:ext cx="1531937" cy="701675"/>
          </a:xfrm>
          <a:prstGeom prst="rect">
            <a:avLst/>
          </a:prstGeom>
          <a:noFill/>
          <a:ln w="9525">
            <a:solidFill>
              <a:srgbClr val="008080"/>
            </a:solidFill>
            <a:miter lim="800000"/>
            <a:headEnd/>
            <a:tailEnd/>
          </a:ln>
        </p:spPr>
        <p:txBody>
          <a:bodyPr wrap="none" anchor="ctr"/>
          <a:lstStyle/>
          <a:p>
            <a:endParaRPr lang="fr-FR"/>
          </a:p>
        </p:txBody>
      </p:sp>
      <p:sp>
        <p:nvSpPr>
          <p:cNvPr id="126986" name="Line 10"/>
          <p:cNvSpPr>
            <a:spLocks noChangeShapeType="1"/>
          </p:cNvSpPr>
          <p:nvPr/>
        </p:nvSpPr>
        <p:spPr bwMode="auto">
          <a:xfrm>
            <a:off x="4630738" y="5737225"/>
            <a:ext cx="1531937" cy="1588"/>
          </a:xfrm>
          <a:prstGeom prst="line">
            <a:avLst/>
          </a:prstGeom>
          <a:noFill/>
          <a:ln w="9525">
            <a:solidFill>
              <a:srgbClr val="008080"/>
            </a:solidFill>
            <a:miter lim="800000"/>
            <a:headEnd/>
            <a:tailEnd/>
          </a:ln>
        </p:spPr>
        <p:txBody>
          <a:bodyPr wrap="none"/>
          <a:lstStyle/>
          <a:p>
            <a:endParaRPr lang="fr-FR"/>
          </a:p>
        </p:txBody>
      </p:sp>
      <p:sp>
        <p:nvSpPr>
          <p:cNvPr id="126987" name="Text Box 11"/>
          <p:cNvSpPr txBox="1">
            <a:spLocks noChangeArrowheads="1"/>
          </p:cNvSpPr>
          <p:nvPr/>
        </p:nvSpPr>
        <p:spPr bwMode="auto">
          <a:xfrm>
            <a:off x="4722813" y="5686425"/>
            <a:ext cx="1066800" cy="558800"/>
          </a:xfrm>
          <a:prstGeom prst="rect">
            <a:avLst/>
          </a:prstGeom>
          <a:noFill/>
          <a:ln w="9525">
            <a:noFill/>
            <a:miter lim="800000"/>
            <a:headEnd/>
            <a:tailEnd/>
          </a:ln>
        </p:spPr>
        <p:txBody>
          <a:bodyPr wrap="none">
            <a:spAutoFit/>
          </a:bodyPr>
          <a:lstStyle/>
          <a:p>
            <a:pPr>
              <a:lnSpc>
                <a:spcPct val="110000"/>
              </a:lnSpc>
            </a:pPr>
            <a:r>
              <a:rPr lang="fr-FR" sz="1400"/>
              <a:t>#Batiment </a:t>
            </a:r>
          </a:p>
          <a:p>
            <a:pPr>
              <a:lnSpc>
                <a:spcPct val="110000"/>
              </a:lnSpc>
            </a:pPr>
            <a:r>
              <a:rPr lang="fr-FR" sz="1400"/>
              <a:t>Adresse</a:t>
            </a:r>
          </a:p>
        </p:txBody>
      </p:sp>
      <p:sp>
        <p:nvSpPr>
          <p:cNvPr id="126988" name="Text Box 12"/>
          <p:cNvSpPr txBox="1">
            <a:spLocks noChangeArrowheads="1"/>
          </p:cNvSpPr>
          <p:nvPr/>
        </p:nvSpPr>
        <p:spPr bwMode="auto">
          <a:xfrm>
            <a:off x="4797425" y="5457825"/>
            <a:ext cx="1006475" cy="325438"/>
          </a:xfrm>
          <a:prstGeom prst="rect">
            <a:avLst/>
          </a:prstGeom>
          <a:noFill/>
          <a:ln w="9525">
            <a:noFill/>
            <a:miter lim="800000"/>
            <a:headEnd/>
            <a:tailEnd/>
          </a:ln>
        </p:spPr>
        <p:txBody>
          <a:bodyPr wrap="none">
            <a:spAutoFit/>
          </a:bodyPr>
          <a:lstStyle/>
          <a:p>
            <a:pPr>
              <a:lnSpc>
                <a:spcPct val="110000"/>
              </a:lnSpc>
            </a:pPr>
            <a:r>
              <a:rPr lang="fr-FR" sz="1400" b="1"/>
              <a:t>Batiment</a:t>
            </a:r>
          </a:p>
        </p:txBody>
      </p:sp>
      <p:sp>
        <p:nvSpPr>
          <p:cNvPr id="126989" name="Oval 13"/>
          <p:cNvSpPr>
            <a:spLocks noChangeArrowheads="1"/>
          </p:cNvSpPr>
          <p:nvPr/>
        </p:nvSpPr>
        <p:spPr bwMode="auto">
          <a:xfrm>
            <a:off x="5926138" y="4711700"/>
            <a:ext cx="1060450" cy="393700"/>
          </a:xfrm>
          <a:prstGeom prst="ellipse">
            <a:avLst/>
          </a:prstGeom>
          <a:noFill/>
          <a:ln w="9525">
            <a:solidFill>
              <a:srgbClr val="008080"/>
            </a:solidFill>
            <a:miter lim="800000"/>
            <a:headEnd/>
            <a:tailEnd/>
          </a:ln>
        </p:spPr>
        <p:txBody>
          <a:bodyPr>
            <a:spAutoFit/>
          </a:bodyPr>
          <a:lstStyle/>
          <a:p>
            <a:pPr algn="ctr">
              <a:lnSpc>
                <a:spcPct val="80000"/>
              </a:lnSpc>
            </a:pPr>
            <a:r>
              <a:rPr lang="fr-FR" sz="1200" b="1" i="1"/>
              <a:t>garer</a:t>
            </a:r>
          </a:p>
          <a:p>
            <a:pPr algn="ctr">
              <a:lnSpc>
                <a:spcPct val="80000"/>
              </a:lnSpc>
            </a:pPr>
            <a:endParaRPr lang="fr-FR" sz="500" b="1" i="1"/>
          </a:p>
        </p:txBody>
      </p:sp>
      <p:sp>
        <p:nvSpPr>
          <p:cNvPr id="126991" name="Rectangle 15"/>
          <p:cNvSpPr>
            <a:spLocks noChangeArrowheads="1"/>
          </p:cNvSpPr>
          <p:nvPr/>
        </p:nvSpPr>
        <p:spPr bwMode="auto">
          <a:xfrm>
            <a:off x="7307263" y="5511800"/>
            <a:ext cx="1531937" cy="701675"/>
          </a:xfrm>
          <a:prstGeom prst="rect">
            <a:avLst/>
          </a:prstGeom>
          <a:noFill/>
          <a:ln w="9525">
            <a:solidFill>
              <a:srgbClr val="008080"/>
            </a:solidFill>
            <a:miter lim="800000"/>
            <a:headEnd/>
            <a:tailEnd/>
          </a:ln>
        </p:spPr>
        <p:txBody>
          <a:bodyPr wrap="none" anchor="ctr"/>
          <a:lstStyle/>
          <a:p>
            <a:endParaRPr lang="fr-FR"/>
          </a:p>
        </p:txBody>
      </p:sp>
      <p:sp>
        <p:nvSpPr>
          <p:cNvPr id="126992" name="Line 16"/>
          <p:cNvSpPr>
            <a:spLocks noChangeShapeType="1"/>
          </p:cNvSpPr>
          <p:nvPr/>
        </p:nvSpPr>
        <p:spPr bwMode="auto">
          <a:xfrm>
            <a:off x="7307263" y="5740400"/>
            <a:ext cx="1531937" cy="1588"/>
          </a:xfrm>
          <a:prstGeom prst="line">
            <a:avLst/>
          </a:prstGeom>
          <a:noFill/>
          <a:ln w="9525">
            <a:solidFill>
              <a:srgbClr val="008080"/>
            </a:solidFill>
            <a:miter lim="800000"/>
            <a:headEnd/>
            <a:tailEnd/>
          </a:ln>
        </p:spPr>
        <p:txBody>
          <a:bodyPr wrap="none"/>
          <a:lstStyle/>
          <a:p>
            <a:endParaRPr lang="fr-FR"/>
          </a:p>
        </p:txBody>
      </p:sp>
      <p:sp>
        <p:nvSpPr>
          <p:cNvPr id="126993" name="Text Box 17"/>
          <p:cNvSpPr txBox="1">
            <a:spLocks noChangeArrowheads="1"/>
          </p:cNvSpPr>
          <p:nvPr/>
        </p:nvSpPr>
        <p:spPr bwMode="auto">
          <a:xfrm>
            <a:off x="7399338" y="5689600"/>
            <a:ext cx="1022350" cy="558800"/>
          </a:xfrm>
          <a:prstGeom prst="rect">
            <a:avLst/>
          </a:prstGeom>
          <a:noFill/>
          <a:ln w="9525">
            <a:noFill/>
            <a:miter lim="800000"/>
            <a:headEnd/>
            <a:tailEnd/>
          </a:ln>
        </p:spPr>
        <p:txBody>
          <a:bodyPr wrap="none">
            <a:spAutoFit/>
          </a:bodyPr>
          <a:lstStyle/>
          <a:p>
            <a:pPr>
              <a:lnSpc>
                <a:spcPct val="110000"/>
              </a:lnSpc>
            </a:pPr>
            <a:r>
              <a:rPr lang="fr-FR" sz="1400"/>
              <a:t>#Matricule</a:t>
            </a:r>
          </a:p>
          <a:p>
            <a:pPr>
              <a:lnSpc>
                <a:spcPct val="110000"/>
              </a:lnSpc>
            </a:pPr>
            <a:r>
              <a:rPr lang="fr-FR" sz="1400"/>
              <a:t>Marque </a:t>
            </a:r>
          </a:p>
        </p:txBody>
      </p:sp>
      <p:sp>
        <p:nvSpPr>
          <p:cNvPr id="126994" name="Text Box 18"/>
          <p:cNvSpPr txBox="1">
            <a:spLocks noChangeArrowheads="1"/>
          </p:cNvSpPr>
          <p:nvPr/>
        </p:nvSpPr>
        <p:spPr bwMode="auto">
          <a:xfrm>
            <a:off x="7543800" y="5457825"/>
            <a:ext cx="947738" cy="325438"/>
          </a:xfrm>
          <a:prstGeom prst="rect">
            <a:avLst/>
          </a:prstGeom>
          <a:noFill/>
          <a:ln w="9525">
            <a:noFill/>
            <a:miter lim="800000"/>
            <a:headEnd/>
            <a:tailEnd/>
          </a:ln>
        </p:spPr>
        <p:txBody>
          <a:bodyPr wrap="none">
            <a:spAutoFit/>
          </a:bodyPr>
          <a:lstStyle/>
          <a:p>
            <a:pPr>
              <a:lnSpc>
                <a:spcPct val="110000"/>
              </a:lnSpc>
            </a:pPr>
            <a:r>
              <a:rPr lang="fr-FR" sz="1400" b="1"/>
              <a:t>Véhicule</a:t>
            </a:r>
          </a:p>
        </p:txBody>
      </p:sp>
      <p:cxnSp>
        <p:nvCxnSpPr>
          <p:cNvPr id="126997" name="AutoShape 21"/>
          <p:cNvCxnSpPr>
            <a:cxnSpLocks noChangeShapeType="1"/>
            <a:stCxn id="126989" idx="0"/>
            <a:endCxn id="126981" idx="2"/>
          </p:cNvCxnSpPr>
          <p:nvPr/>
        </p:nvCxnSpPr>
        <p:spPr bwMode="auto">
          <a:xfrm flipV="1">
            <a:off x="6456363" y="4191000"/>
            <a:ext cx="1587" cy="520700"/>
          </a:xfrm>
          <a:prstGeom prst="straightConnector1">
            <a:avLst/>
          </a:prstGeom>
          <a:noFill/>
          <a:ln w="9525">
            <a:solidFill>
              <a:schemeClr val="tx1"/>
            </a:solidFill>
            <a:miter lim="800000"/>
            <a:headEnd/>
            <a:tailEnd/>
          </a:ln>
        </p:spPr>
      </p:cxnSp>
      <p:cxnSp>
        <p:nvCxnSpPr>
          <p:cNvPr id="126999" name="AutoShape 23"/>
          <p:cNvCxnSpPr>
            <a:cxnSpLocks noChangeShapeType="1"/>
            <a:stCxn id="126989" idx="4"/>
            <a:endCxn id="126985" idx="0"/>
          </p:cNvCxnSpPr>
          <p:nvPr/>
        </p:nvCxnSpPr>
        <p:spPr bwMode="auto">
          <a:xfrm flipH="1">
            <a:off x="5397500" y="5105400"/>
            <a:ext cx="1058863" cy="403225"/>
          </a:xfrm>
          <a:prstGeom prst="straightConnector1">
            <a:avLst/>
          </a:prstGeom>
          <a:noFill/>
          <a:ln w="9525">
            <a:solidFill>
              <a:schemeClr val="tx1"/>
            </a:solidFill>
            <a:miter lim="800000"/>
            <a:headEnd/>
            <a:tailEnd/>
          </a:ln>
        </p:spPr>
      </p:cxnSp>
      <p:cxnSp>
        <p:nvCxnSpPr>
          <p:cNvPr id="127000" name="AutoShape 24"/>
          <p:cNvCxnSpPr>
            <a:cxnSpLocks noChangeShapeType="1"/>
            <a:stCxn id="126989" idx="4"/>
            <a:endCxn id="126991" idx="0"/>
          </p:cNvCxnSpPr>
          <p:nvPr/>
        </p:nvCxnSpPr>
        <p:spPr bwMode="auto">
          <a:xfrm>
            <a:off x="6456363" y="5105400"/>
            <a:ext cx="1617662" cy="406400"/>
          </a:xfrm>
          <a:prstGeom prst="straightConnector1">
            <a:avLst/>
          </a:prstGeom>
          <a:noFill/>
          <a:ln w="9525">
            <a:solidFill>
              <a:schemeClr val="tx1"/>
            </a:solidFill>
            <a:miter lim="800000"/>
            <a:headEnd/>
            <a:tailEnd/>
          </a:ln>
        </p:spPr>
      </p:cxnSp>
      <p:sp>
        <p:nvSpPr>
          <p:cNvPr id="127001" name="Rectangle 25"/>
          <p:cNvSpPr>
            <a:spLocks noChangeArrowheads="1"/>
          </p:cNvSpPr>
          <p:nvPr/>
        </p:nvSpPr>
        <p:spPr bwMode="auto">
          <a:xfrm>
            <a:off x="6010275" y="4267200"/>
            <a:ext cx="466725" cy="304800"/>
          </a:xfrm>
          <a:prstGeom prst="rect">
            <a:avLst/>
          </a:prstGeom>
          <a:noFill/>
          <a:ln w="9525">
            <a:noFill/>
            <a:miter lim="800000"/>
            <a:headEnd/>
            <a:tailEnd/>
          </a:ln>
        </p:spPr>
        <p:txBody>
          <a:bodyPr wrap="none">
            <a:spAutoFit/>
          </a:bodyPr>
          <a:lstStyle/>
          <a:p>
            <a:r>
              <a:rPr lang="fr-FR" sz="1400" b="1" i="1">
                <a:solidFill>
                  <a:srgbClr val="CC3300"/>
                </a:solidFill>
              </a:rPr>
              <a:t>0,n</a:t>
            </a:r>
          </a:p>
        </p:txBody>
      </p:sp>
      <p:sp>
        <p:nvSpPr>
          <p:cNvPr id="127002" name="Rectangle 26"/>
          <p:cNvSpPr>
            <a:spLocks noChangeArrowheads="1"/>
          </p:cNvSpPr>
          <p:nvPr/>
        </p:nvSpPr>
        <p:spPr bwMode="auto">
          <a:xfrm>
            <a:off x="5324475" y="5181600"/>
            <a:ext cx="466725" cy="304800"/>
          </a:xfrm>
          <a:prstGeom prst="rect">
            <a:avLst/>
          </a:prstGeom>
          <a:noFill/>
          <a:ln w="9525">
            <a:noFill/>
            <a:miter lim="800000"/>
            <a:headEnd/>
            <a:tailEnd/>
          </a:ln>
        </p:spPr>
        <p:txBody>
          <a:bodyPr wrap="none">
            <a:spAutoFit/>
          </a:bodyPr>
          <a:lstStyle/>
          <a:p>
            <a:r>
              <a:rPr lang="fr-FR" sz="1400" b="1" i="1">
                <a:solidFill>
                  <a:srgbClr val="CC3300"/>
                </a:solidFill>
              </a:rPr>
              <a:t>1,n</a:t>
            </a:r>
          </a:p>
        </p:txBody>
      </p:sp>
      <p:sp>
        <p:nvSpPr>
          <p:cNvPr id="127003" name="Rectangle 27"/>
          <p:cNvSpPr>
            <a:spLocks noChangeArrowheads="1"/>
          </p:cNvSpPr>
          <p:nvPr/>
        </p:nvSpPr>
        <p:spPr bwMode="auto">
          <a:xfrm>
            <a:off x="6619875" y="5029200"/>
            <a:ext cx="466725" cy="304800"/>
          </a:xfrm>
          <a:prstGeom prst="rect">
            <a:avLst/>
          </a:prstGeom>
          <a:noFill/>
          <a:ln w="9525">
            <a:noFill/>
            <a:miter lim="800000"/>
            <a:headEnd/>
            <a:tailEnd/>
          </a:ln>
        </p:spPr>
        <p:txBody>
          <a:bodyPr wrap="none">
            <a:spAutoFit/>
          </a:bodyPr>
          <a:lstStyle/>
          <a:p>
            <a:r>
              <a:rPr lang="fr-FR" sz="1400" b="1" i="1">
                <a:solidFill>
                  <a:srgbClr val="CC3300"/>
                </a:solidFill>
              </a:rPr>
              <a:t>1,n</a:t>
            </a:r>
          </a:p>
        </p:txBody>
      </p:sp>
      <p:sp>
        <p:nvSpPr>
          <p:cNvPr id="127004" name="Rectangle 28"/>
          <p:cNvSpPr>
            <a:spLocks noChangeArrowheads="1"/>
          </p:cNvSpPr>
          <p:nvPr/>
        </p:nvSpPr>
        <p:spPr bwMode="auto">
          <a:xfrm>
            <a:off x="304800" y="3886200"/>
            <a:ext cx="5181600" cy="406400"/>
          </a:xfrm>
          <a:prstGeom prst="rect">
            <a:avLst/>
          </a:prstGeom>
          <a:noFill/>
          <a:ln w="9525">
            <a:noFill/>
            <a:miter lim="800000"/>
            <a:headEnd/>
            <a:tailEnd/>
          </a:ln>
          <a:effectLst/>
        </p:spPr>
        <p:txBody>
          <a:bodyPr/>
          <a:lstStyle/>
          <a:p>
            <a:pPr marL="342900" indent="-342900" defTabSz="762000">
              <a:lnSpc>
                <a:spcPct val="120000"/>
              </a:lnSpc>
              <a:buClr>
                <a:schemeClr val="accent2"/>
              </a:buClr>
              <a:buFont typeface="Wingdings" pitchFamily="2" charset="2"/>
              <a:buNone/>
              <a:defRPr/>
            </a:pPr>
            <a:r>
              <a:rPr lang="fr-FR" sz="1400" b="1">
                <a:effectLst>
                  <a:outerShdw blurRad="38100" dist="38100" dir="2700000" algn="tl">
                    <a:srgbClr val="C0C0C0"/>
                  </a:outerShdw>
                </a:effectLst>
                <a:latin typeface="Verdana" pitchFamily="34" charset="0"/>
              </a:rPr>
              <a:t>Isoler Personne</a:t>
            </a:r>
            <a:r>
              <a:rPr lang="fr-FR" sz="1400">
                <a:effectLst>
                  <a:outerShdw blurRad="38100" dist="38100" dir="2700000" algn="tl">
                    <a:srgbClr val="C0C0C0"/>
                  </a:outerShdw>
                </a:effectLst>
                <a:latin typeface="Verdana" pitchFamily="34" charset="0"/>
              </a:rPr>
              <a:t>  : Véhicule </a:t>
            </a:r>
            <a:r>
              <a:rPr lang="fr-FR" sz="1400">
                <a:effectLst>
                  <a:outerShdw blurRad="38100" dist="38100" dir="2700000" algn="tl">
                    <a:srgbClr val="C0C0C0"/>
                  </a:outerShdw>
                </a:effectLst>
                <a:latin typeface="Verdana" pitchFamily="34" charset="0"/>
                <a:sym typeface="Wingdings" pitchFamily="2" charset="2"/>
              </a:rPr>
              <a:t></a:t>
            </a:r>
            <a:r>
              <a:rPr lang="fr-FR" sz="1400">
                <a:effectLst>
                  <a:outerShdw blurRad="38100" dist="38100" dir="2700000" algn="tl">
                    <a:srgbClr val="C0C0C0"/>
                  </a:outerShdw>
                </a:effectLst>
                <a:latin typeface="Verdana" pitchFamily="34" charset="0"/>
              </a:rPr>
              <a:t> 0,n ; Bâtiment </a:t>
            </a:r>
            <a:r>
              <a:rPr lang="fr-FR" sz="1400">
                <a:effectLst>
                  <a:outerShdw blurRad="38100" dist="38100" dir="2700000" algn="tl">
                    <a:srgbClr val="C0C0C0"/>
                  </a:outerShdw>
                </a:effectLst>
                <a:latin typeface="Verdana" pitchFamily="34" charset="0"/>
                <a:sym typeface="Wingdings" pitchFamily="2" charset="2"/>
              </a:rPr>
              <a:t></a:t>
            </a:r>
            <a:r>
              <a:rPr lang="fr-FR" sz="1400">
                <a:effectLst>
                  <a:outerShdw blurRad="38100" dist="38100" dir="2700000" algn="tl">
                    <a:srgbClr val="C0C0C0"/>
                  </a:outerShdw>
                </a:effectLst>
                <a:latin typeface="Verdana" pitchFamily="34" charset="0"/>
              </a:rPr>
              <a:t> 0,n </a:t>
            </a:r>
          </a:p>
        </p:txBody>
      </p:sp>
      <p:sp>
        <p:nvSpPr>
          <p:cNvPr id="127005" name="Rectangle 29"/>
          <p:cNvSpPr>
            <a:spLocks noChangeArrowheads="1"/>
          </p:cNvSpPr>
          <p:nvPr/>
        </p:nvSpPr>
        <p:spPr bwMode="auto">
          <a:xfrm>
            <a:off x="323850" y="4292600"/>
            <a:ext cx="5181600" cy="360363"/>
          </a:xfrm>
          <a:prstGeom prst="rect">
            <a:avLst/>
          </a:prstGeom>
          <a:noFill/>
          <a:ln w="9525">
            <a:noFill/>
            <a:miter lim="800000"/>
            <a:headEnd/>
            <a:tailEnd/>
          </a:ln>
          <a:effectLst/>
        </p:spPr>
        <p:txBody>
          <a:bodyPr/>
          <a:lstStyle/>
          <a:p>
            <a:pPr marL="342900" indent="-342900" defTabSz="762000">
              <a:lnSpc>
                <a:spcPct val="120000"/>
              </a:lnSpc>
              <a:buClr>
                <a:schemeClr val="accent2"/>
              </a:buClr>
              <a:buFont typeface="Wingdings" pitchFamily="2" charset="2"/>
              <a:buNone/>
              <a:defRPr/>
            </a:pPr>
            <a:r>
              <a:rPr lang="fr-FR" sz="1400" b="1">
                <a:effectLst>
                  <a:outerShdw blurRad="38100" dist="38100" dir="2700000" algn="tl">
                    <a:srgbClr val="C0C0C0"/>
                  </a:outerShdw>
                </a:effectLst>
                <a:latin typeface="Verdana" pitchFamily="34" charset="0"/>
              </a:rPr>
              <a:t>Isoler Bâtiment</a:t>
            </a:r>
            <a:r>
              <a:rPr lang="fr-FR" sz="1400">
                <a:effectLst>
                  <a:outerShdw blurRad="38100" dist="38100" dir="2700000" algn="tl">
                    <a:srgbClr val="C0C0C0"/>
                  </a:outerShdw>
                </a:effectLst>
                <a:latin typeface="Verdana" pitchFamily="34" charset="0"/>
              </a:rPr>
              <a:t>  : Véhicule </a:t>
            </a:r>
            <a:r>
              <a:rPr lang="fr-FR" sz="1400">
                <a:effectLst>
                  <a:outerShdw blurRad="38100" dist="38100" dir="2700000" algn="tl">
                    <a:srgbClr val="C0C0C0"/>
                  </a:outerShdw>
                </a:effectLst>
                <a:latin typeface="Verdana" pitchFamily="34" charset="0"/>
                <a:sym typeface="Wingdings" pitchFamily="2" charset="2"/>
              </a:rPr>
              <a:t></a:t>
            </a:r>
            <a:r>
              <a:rPr lang="fr-FR" sz="1400">
                <a:effectLst>
                  <a:outerShdw blurRad="38100" dist="38100" dir="2700000" algn="tl">
                    <a:srgbClr val="C0C0C0"/>
                  </a:outerShdw>
                </a:effectLst>
                <a:latin typeface="Verdana" pitchFamily="34" charset="0"/>
              </a:rPr>
              <a:t> 1,n ; Personne </a:t>
            </a:r>
            <a:r>
              <a:rPr lang="fr-FR" sz="1400">
                <a:effectLst>
                  <a:outerShdw blurRad="38100" dist="38100" dir="2700000" algn="tl">
                    <a:srgbClr val="C0C0C0"/>
                  </a:outerShdw>
                </a:effectLst>
                <a:latin typeface="Verdana" pitchFamily="34" charset="0"/>
                <a:sym typeface="Wingdings" pitchFamily="2" charset="2"/>
              </a:rPr>
              <a:t></a:t>
            </a:r>
            <a:r>
              <a:rPr lang="fr-FR" sz="1400">
                <a:effectLst>
                  <a:outerShdw blurRad="38100" dist="38100" dir="2700000" algn="tl">
                    <a:srgbClr val="C0C0C0"/>
                  </a:outerShdw>
                </a:effectLst>
                <a:latin typeface="Verdana" pitchFamily="34" charset="0"/>
              </a:rPr>
              <a:t> 1,n </a:t>
            </a:r>
          </a:p>
        </p:txBody>
      </p:sp>
      <p:sp>
        <p:nvSpPr>
          <p:cNvPr id="127006" name="Rectangle 30"/>
          <p:cNvSpPr>
            <a:spLocks noChangeArrowheads="1"/>
          </p:cNvSpPr>
          <p:nvPr/>
        </p:nvSpPr>
        <p:spPr bwMode="auto">
          <a:xfrm>
            <a:off x="323850" y="4724400"/>
            <a:ext cx="5181600" cy="649288"/>
          </a:xfrm>
          <a:prstGeom prst="rect">
            <a:avLst/>
          </a:prstGeom>
          <a:noFill/>
          <a:ln w="9525">
            <a:noFill/>
            <a:miter lim="800000"/>
            <a:headEnd/>
            <a:tailEnd/>
          </a:ln>
          <a:effectLst/>
        </p:spPr>
        <p:txBody>
          <a:bodyPr/>
          <a:lstStyle/>
          <a:p>
            <a:pPr marL="342900" indent="-342900" defTabSz="762000">
              <a:lnSpc>
                <a:spcPct val="120000"/>
              </a:lnSpc>
              <a:buClr>
                <a:schemeClr val="accent2"/>
              </a:buClr>
              <a:buFont typeface="Wingdings" pitchFamily="2" charset="2"/>
              <a:buNone/>
              <a:defRPr/>
            </a:pPr>
            <a:r>
              <a:rPr lang="fr-FR" sz="1400" b="1">
                <a:effectLst>
                  <a:outerShdw blurRad="38100" dist="38100" dir="2700000" algn="tl">
                    <a:srgbClr val="C0C0C0"/>
                  </a:outerShdw>
                </a:effectLst>
                <a:latin typeface="Verdana" pitchFamily="34" charset="0"/>
              </a:rPr>
              <a:t>Isoler Véhicule</a:t>
            </a:r>
            <a:r>
              <a:rPr lang="fr-FR" sz="1400">
                <a:effectLst>
                  <a:outerShdw blurRad="38100" dist="38100" dir="2700000" algn="tl">
                    <a:srgbClr val="C0C0C0"/>
                  </a:outerShdw>
                </a:effectLst>
                <a:latin typeface="Verdana" pitchFamily="34" charset="0"/>
              </a:rPr>
              <a:t>  : Personne </a:t>
            </a:r>
            <a:r>
              <a:rPr lang="fr-FR" sz="1400">
                <a:effectLst>
                  <a:outerShdw blurRad="38100" dist="38100" dir="2700000" algn="tl">
                    <a:srgbClr val="C0C0C0"/>
                  </a:outerShdw>
                </a:effectLst>
                <a:latin typeface="Verdana" pitchFamily="34" charset="0"/>
                <a:sym typeface="Wingdings" pitchFamily="2" charset="2"/>
              </a:rPr>
              <a:t></a:t>
            </a:r>
            <a:r>
              <a:rPr lang="fr-FR" sz="1400">
                <a:effectLst>
                  <a:outerShdw blurRad="38100" dist="38100" dir="2700000" algn="tl">
                    <a:srgbClr val="C0C0C0"/>
                  </a:outerShdw>
                </a:effectLst>
                <a:latin typeface="Verdana" pitchFamily="34" charset="0"/>
              </a:rPr>
              <a:t> 1,n ; Bâtiment </a:t>
            </a:r>
            <a:r>
              <a:rPr lang="fr-FR" sz="1400">
                <a:effectLst>
                  <a:outerShdw blurRad="38100" dist="38100" dir="2700000" algn="tl">
                    <a:srgbClr val="C0C0C0"/>
                  </a:outerShdw>
                </a:effectLst>
                <a:latin typeface="Verdana" pitchFamily="34" charset="0"/>
                <a:sym typeface="Wingdings" pitchFamily="2" charset="2"/>
              </a:rPr>
              <a:t></a:t>
            </a:r>
            <a:r>
              <a:rPr lang="fr-FR" sz="1400">
                <a:effectLst>
                  <a:outerShdw blurRad="38100" dist="38100" dir="2700000" algn="tl">
                    <a:srgbClr val="C0C0C0"/>
                  </a:outerShdw>
                </a:effectLst>
                <a:latin typeface="Verdana" pitchFamily="34" charset="0"/>
              </a:rPr>
              <a:t> 1,n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9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698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9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69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698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69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69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69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69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69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69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699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699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699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700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700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00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700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700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700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70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animBg="1"/>
      <p:bldP spid="126982" grpId="0" animBg="1"/>
      <p:bldP spid="126983" grpId="0"/>
      <p:bldP spid="126984" grpId="0"/>
      <p:bldP spid="126985" grpId="0" animBg="1"/>
      <p:bldP spid="126986" grpId="0" animBg="1"/>
      <p:bldP spid="126987" grpId="0"/>
      <p:bldP spid="126988" grpId="0"/>
      <p:bldP spid="126989" grpId="0" animBg="1"/>
      <p:bldP spid="126991" grpId="0" animBg="1"/>
      <p:bldP spid="126992" grpId="0" animBg="1"/>
      <p:bldP spid="126993" grpId="0"/>
      <p:bldP spid="126994" grpId="0"/>
      <p:bldP spid="127001" grpId="0"/>
      <p:bldP spid="127002" grpId="0"/>
      <p:bldP spid="127003" grpId="0"/>
      <p:bldP spid="127004" grpId="0"/>
      <p:bldP spid="127005" grpId="0"/>
      <p:bldP spid="127006"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Espace réservé du pied de page 4"/>
          <p:cNvSpPr>
            <a:spLocks noGrp="1"/>
          </p:cNvSpPr>
          <p:nvPr>
            <p:ph type="ftr" sz="quarter" idx="11"/>
          </p:nvPr>
        </p:nvSpPr>
        <p:spPr/>
        <p:txBody>
          <a:bodyPr/>
          <a:lstStyle/>
          <a:p>
            <a:pPr>
              <a:defRPr/>
            </a:pPr>
            <a:r>
              <a:rPr lang="fr-FR"/>
              <a:t>Système d’Information</a:t>
            </a:r>
          </a:p>
        </p:txBody>
      </p:sp>
      <p:sp>
        <p:nvSpPr>
          <p:cNvPr id="20" name="Espace réservé du numéro de diapositive 5"/>
          <p:cNvSpPr>
            <a:spLocks noGrp="1"/>
          </p:cNvSpPr>
          <p:nvPr>
            <p:ph type="sldNum" sz="quarter" idx="12"/>
          </p:nvPr>
        </p:nvSpPr>
        <p:spPr/>
        <p:txBody>
          <a:bodyPr/>
          <a:lstStyle/>
          <a:p>
            <a:pPr>
              <a:defRPr/>
            </a:pPr>
            <a:fld id="{EDD874AE-C71A-452E-B5E4-9C8AC01CD585}" type="slidenum">
              <a:rPr lang="fr-FR"/>
              <a:pPr>
                <a:defRPr/>
              </a:pPr>
              <a:t>32</a:t>
            </a:fld>
            <a:endParaRPr lang="fr-FR"/>
          </a:p>
        </p:txBody>
      </p:sp>
      <p:sp>
        <p:nvSpPr>
          <p:cNvPr id="272386" name="Rectangle 1026"/>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Dépendance Fonctionnelle </a:t>
            </a:r>
          </a:p>
        </p:txBody>
      </p:sp>
      <p:sp>
        <p:nvSpPr>
          <p:cNvPr id="272387" name="Rectangle 1027"/>
          <p:cNvSpPr>
            <a:spLocks noGrp="1" noChangeArrowheads="1"/>
          </p:cNvSpPr>
          <p:nvPr>
            <p:ph type="body" idx="1"/>
          </p:nvPr>
        </p:nvSpPr>
        <p:spPr>
          <a:xfrm>
            <a:off x="838200" y="1352560"/>
            <a:ext cx="8077200" cy="3505200"/>
          </a:xfrm>
        </p:spPr>
        <p:txBody>
          <a:bodyPr/>
          <a:lstStyle/>
          <a:p>
            <a:pPr defTabSz="762000" eaLnBrk="1" hangingPunct="1">
              <a:lnSpc>
                <a:spcPct val="120000"/>
              </a:lnSpc>
              <a:spcBef>
                <a:spcPct val="0"/>
              </a:spcBef>
              <a:buClr>
                <a:schemeClr val="accent2"/>
              </a:buClr>
              <a:buSzTx/>
              <a:buFont typeface="Wingdings" pitchFamily="2" charset="2"/>
              <a:buNone/>
              <a:defRPr/>
            </a:pPr>
            <a:r>
              <a:rPr lang="fr-FR" sz="2000" dirty="0" smtClean="0">
                <a:effectLst>
                  <a:outerShdw blurRad="38100" dist="38100" dir="2700000" algn="tl">
                    <a:srgbClr val="C0C0C0"/>
                  </a:outerShdw>
                </a:effectLst>
              </a:rPr>
              <a:t> </a:t>
            </a:r>
            <a:r>
              <a:rPr lang="fr-FR" sz="1600" u="sng" dirty="0" smtClean="0">
                <a:solidFill>
                  <a:srgbClr val="CC3300"/>
                </a:solidFill>
                <a:effectLst>
                  <a:outerShdw blurRad="38100" dist="38100" dir="2700000" algn="tl">
                    <a:srgbClr val="C0C0C0"/>
                  </a:outerShdw>
                </a:effectLst>
              </a:rPr>
              <a:t>Définition : </a:t>
            </a:r>
          </a:p>
          <a:p>
            <a:pPr defTabSz="762000" eaLnBrk="1" hangingPunct="1">
              <a:lnSpc>
                <a:spcPct val="120000"/>
              </a:lnSpc>
              <a:spcBef>
                <a:spcPts val="1200"/>
              </a:spcBef>
              <a:buClr>
                <a:srgbClr val="FF9900"/>
              </a:buClr>
              <a:buSzTx/>
              <a:defRPr/>
            </a:pPr>
            <a:r>
              <a:rPr lang="fr-FR" sz="1600" dirty="0" smtClean="0">
                <a:effectLst>
                  <a:outerShdw blurRad="38100" dist="38100" dir="2700000" algn="tl">
                    <a:srgbClr val="C0C0C0"/>
                  </a:outerShdw>
                </a:effectLst>
              </a:rPr>
              <a:t>Dépendance fonctionnelle (DF) intra-entité (entre deux attributs de la même entité )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DF (p1, p2) </a:t>
            </a:r>
            <a:r>
              <a:rPr lang="fr-FR" sz="1400" dirty="0" smtClean="0">
                <a:effectLst>
                  <a:outerShdw blurRad="38100" dist="38100" dir="2700000" algn="tl">
                    <a:srgbClr val="C0C0C0"/>
                  </a:outerShdw>
                </a:effectLst>
                <a:sym typeface="Wingdings" pitchFamily="2" charset="2"/>
              </a:rPr>
              <a:t>: p1 p2</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A toute valeur de p1, on ne peut associer à tout instant qu’une et une seule valeur de p2</a:t>
            </a:r>
          </a:p>
          <a:p>
            <a:pPr lvl="1" defTabSz="762000" eaLnBrk="1" hangingPunct="1">
              <a:lnSpc>
                <a:spcPct val="120000"/>
              </a:lnSpc>
              <a:spcBef>
                <a:spcPct val="0"/>
              </a:spcBef>
              <a:buClr>
                <a:schemeClr val="tx2"/>
              </a:buClr>
              <a:buSzTx/>
              <a:buFont typeface="Symbol" pitchFamily="18" charset="2"/>
              <a:buChar char="Ø"/>
              <a:defRPr/>
            </a:pPr>
            <a:r>
              <a:rPr lang="fr-FR" sz="1400" i="1" dirty="0" smtClean="0">
                <a:effectLst>
                  <a:outerShdw blurRad="38100" dist="38100" dir="2700000" algn="tl">
                    <a:srgbClr val="C0C0C0"/>
                  </a:outerShdw>
                </a:effectLst>
              </a:rPr>
              <a:t>« Si on connaît la valeur de p1, on connaît à coup sûr la valeur de p2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ex : #client </a:t>
            </a:r>
            <a:r>
              <a:rPr lang="fr-FR" sz="1400" dirty="0" smtClean="0">
                <a:effectLst>
                  <a:outerShdw blurRad="38100" dist="38100" dir="2700000" algn="tl">
                    <a:srgbClr val="C0C0C0"/>
                  </a:outerShdw>
                </a:effectLst>
                <a:sym typeface="Wingdings" pitchFamily="2" charset="2"/>
              </a:rPr>
              <a:t> </a:t>
            </a:r>
            <a:r>
              <a:rPr lang="fr-FR" sz="1400" dirty="0" err="1" smtClean="0">
                <a:effectLst>
                  <a:outerShdw blurRad="38100" dist="38100" dir="2700000" algn="tl">
                    <a:srgbClr val="C0C0C0"/>
                  </a:outerShdw>
                </a:effectLst>
                <a:sym typeface="Wingdings" pitchFamily="2" charset="2"/>
              </a:rPr>
              <a:t>NomClient</a:t>
            </a:r>
            <a:r>
              <a:rPr lang="fr-FR" sz="1400" dirty="0" smtClean="0">
                <a:effectLst>
                  <a:outerShdw blurRad="38100" dist="38100" dir="2700000" algn="tl">
                    <a:srgbClr val="C0C0C0"/>
                  </a:outerShdw>
                </a:effectLst>
                <a:sym typeface="Wingdings" pitchFamily="2" charset="2"/>
              </a:rPr>
              <a:t> (la réciproque est fausse)</a:t>
            </a:r>
          </a:p>
          <a:p>
            <a:pPr defTabSz="762000" eaLnBrk="1" hangingPunct="1">
              <a:lnSpc>
                <a:spcPct val="120000"/>
              </a:lnSpc>
              <a:spcBef>
                <a:spcPts val="1200"/>
              </a:spcBef>
              <a:buClr>
                <a:srgbClr val="FF9900"/>
              </a:buClr>
              <a:buSzTx/>
              <a:defRPr/>
            </a:pPr>
            <a:r>
              <a:rPr lang="fr-FR" sz="1600" dirty="0" smtClean="0">
                <a:effectLst>
                  <a:outerShdw blurRad="38100" dist="38100" dir="2700000" algn="tl">
                    <a:srgbClr val="C0C0C0"/>
                  </a:outerShdw>
                </a:effectLst>
              </a:rPr>
              <a:t>Dépendance fonctionnelle (DF) inter-entités (entre deux entités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DF (E1, E2) </a:t>
            </a:r>
            <a:r>
              <a:rPr lang="fr-FR" sz="1400" dirty="0" smtClean="0">
                <a:effectLst>
                  <a:outerShdw blurRad="38100" dist="38100" dir="2700000" algn="tl">
                    <a:srgbClr val="C0C0C0"/>
                  </a:outerShdw>
                </a:effectLst>
                <a:sym typeface="Wingdings" pitchFamily="2" charset="2"/>
              </a:rPr>
              <a:t>: E1 E2</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A toute occurrence de E1, on ne peut associer à tout instant qu’une et une seule occurrence de E2</a:t>
            </a:r>
          </a:p>
          <a:p>
            <a:pPr lvl="1" defTabSz="762000" eaLnBrk="1" hangingPunct="1">
              <a:lnSpc>
                <a:spcPct val="120000"/>
              </a:lnSpc>
              <a:spcBef>
                <a:spcPct val="0"/>
              </a:spcBef>
              <a:buClr>
                <a:schemeClr val="tx2"/>
              </a:buClr>
              <a:buSzTx/>
              <a:buFont typeface="Symbol" pitchFamily="18" charset="2"/>
              <a:buChar char="Ø"/>
              <a:defRPr/>
            </a:pPr>
            <a:r>
              <a:rPr lang="fr-FR" sz="1400" i="1" dirty="0" smtClean="0">
                <a:effectLst>
                  <a:outerShdw blurRad="38100" dist="38100" dir="2700000" algn="tl">
                    <a:srgbClr val="C0C0C0"/>
                  </a:outerShdw>
                </a:effectLst>
              </a:rPr>
              <a:t>« Si on connaît la valeur de #p11 (identifiant de E1), on connaît à coup sûr la valeur de #p21 (identifiant de E2)»</a:t>
            </a:r>
            <a:endParaRPr lang="fr-FR" sz="1400" dirty="0" smtClean="0">
              <a:effectLst>
                <a:outerShdw blurRad="38100" dist="38100" dir="2700000" algn="tl">
                  <a:srgbClr val="C0C0C0"/>
                </a:outerShdw>
              </a:effectLst>
              <a:sym typeface="Wingdings" pitchFamily="2" charset="2"/>
            </a:endParaRPr>
          </a:p>
          <a:p>
            <a:pPr lvl="1" defTabSz="762000" eaLnBrk="1" hangingPunct="1">
              <a:lnSpc>
                <a:spcPct val="120000"/>
              </a:lnSpc>
              <a:spcBef>
                <a:spcPct val="0"/>
              </a:spcBef>
              <a:buClr>
                <a:schemeClr val="tx2"/>
              </a:buClr>
              <a:buSzTx/>
              <a:buFont typeface="Symbol" pitchFamily="18" charset="2"/>
              <a:buChar char="Ø"/>
              <a:defRPr/>
            </a:pPr>
            <a:endParaRPr lang="fr-FR" sz="1400" dirty="0" smtClean="0">
              <a:effectLst>
                <a:outerShdw blurRad="38100" dist="38100" dir="2700000" algn="tl">
                  <a:srgbClr val="C0C0C0"/>
                </a:outerShdw>
              </a:effectLst>
            </a:endParaRPr>
          </a:p>
        </p:txBody>
      </p:sp>
      <p:sp>
        <p:nvSpPr>
          <p:cNvPr id="45062" name="Rectangle 1028"/>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272409" name="Rectangle 1049"/>
          <p:cNvSpPr>
            <a:spLocks noChangeArrowheads="1"/>
          </p:cNvSpPr>
          <p:nvPr/>
        </p:nvSpPr>
        <p:spPr bwMode="auto">
          <a:xfrm>
            <a:off x="1143000" y="5730896"/>
            <a:ext cx="1282700" cy="687387"/>
          </a:xfrm>
          <a:prstGeom prst="rect">
            <a:avLst/>
          </a:prstGeom>
          <a:noFill/>
          <a:ln w="9525">
            <a:solidFill>
              <a:srgbClr val="008080"/>
            </a:solidFill>
            <a:miter lim="800000"/>
            <a:headEnd/>
            <a:tailEnd/>
          </a:ln>
        </p:spPr>
        <p:txBody>
          <a:bodyPr wrap="none" anchor="ctr"/>
          <a:lstStyle/>
          <a:p>
            <a:endParaRPr lang="fr-FR"/>
          </a:p>
        </p:txBody>
      </p:sp>
      <p:sp>
        <p:nvSpPr>
          <p:cNvPr id="272410" name="Line 1050"/>
          <p:cNvSpPr>
            <a:spLocks noChangeShapeType="1"/>
          </p:cNvSpPr>
          <p:nvPr/>
        </p:nvSpPr>
        <p:spPr bwMode="auto">
          <a:xfrm>
            <a:off x="1143000" y="5945208"/>
            <a:ext cx="1282700" cy="1588"/>
          </a:xfrm>
          <a:prstGeom prst="line">
            <a:avLst/>
          </a:prstGeom>
          <a:noFill/>
          <a:ln w="9525">
            <a:solidFill>
              <a:srgbClr val="008080"/>
            </a:solidFill>
            <a:miter lim="800000"/>
            <a:headEnd/>
            <a:tailEnd/>
          </a:ln>
        </p:spPr>
        <p:txBody>
          <a:bodyPr wrap="none"/>
          <a:lstStyle/>
          <a:p>
            <a:endParaRPr lang="fr-FR"/>
          </a:p>
        </p:txBody>
      </p:sp>
      <p:sp>
        <p:nvSpPr>
          <p:cNvPr id="272411" name="Text Box 1051"/>
          <p:cNvSpPr txBox="1">
            <a:spLocks noChangeArrowheads="1"/>
          </p:cNvSpPr>
          <p:nvPr/>
        </p:nvSpPr>
        <p:spPr bwMode="auto">
          <a:xfrm>
            <a:off x="1428750" y="5683271"/>
            <a:ext cx="628650" cy="293687"/>
          </a:xfrm>
          <a:prstGeom prst="rect">
            <a:avLst/>
          </a:prstGeom>
          <a:noFill/>
          <a:ln w="9525">
            <a:noFill/>
            <a:miter lim="800000"/>
            <a:headEnd/>
            <a:tailEnd/>
          </a:ln>
        </p:spPr>
        <p:txBody>
          <a:bodyPr wrap="none">
            <a:spAutoFit/>
          </a:bodyPr>
          <a:lstStyle/>
          <a:p>
            <a:pPr>
              <a:lnSpc>
                <a:spcPct val="110000"/>
              </a:lnSpc>
            </a:pPr>
            <a:r>
              <a:rPr lang="fr-FR" sz="1200" b="1"/>
              <a:t>Client</a:t>
            </a:r>
          </a:p>
        </p:txBody>
      </p:sp>
      <p:sp>
        <p:nvSpPr>
          <p:cNvPr id="272412" name="Rectangle 1052"/>
          <p:cNvSpPr>
            <a:spLocks noChangeArrowheads="1"/>
          </p:cNvSpPr>
          <p:nvPr/>
        </p:nvSpPr>
        <p:spPr bwMode="auto">
          <a:xfrm>
            <a:off x="6870700" y="5722958"/>
            <a:ext cx="1282700" cy="687388"/>
          </a:xfrm>
          <a:prstGeom prst="rect">
            <a:avLst/>
          </a:prstGeom>
          <a:noFill/>
          <a:ln w="9525">
            <a:solidFill>
              <a:srgbClr val="008080"/>
            </a:solidFill>
            <a:miter lim="800000"/>
            <a:headEnd/>
            <a:tailEnd/>
          </a:ln>
        </p:spPr>
        <p:txBody>
          <a:bodyPr wrap="none" anchor="ctr"/>
          <a:lstStyle/>
          <a:p>
            <a:endParaRPr lang="fr-FR"/>
          </a:p>
        </p:txBody>
      </p:sp>
      <p:sp>
        <p:nvSpPr>
          <p:cNvPr id="272413" name="Line 1053"/>
          <p:cNvSpPr>
            <a:spLocks noChangeShapeType="1"/>
          </p:cNvSpPr>
          <p:nvPr/>
        </p:nvSpPr>
        <p:spPr bwMode="auto">
          <a:xfrm>
            <a:off x="6870700" y="5951558"/>
            <a:ext cx="1282700" cy="1588"/>
          </a:xfrm>
          <a:prstGeom prst="line">
            <a:avLst/>
          </a:prstGeom>
          <a:noFill/>
          <a:ln w="9525">
            <a:solidFill>
              <a:srgbClr val="008080"/>
            </a:solidFill>
            <a:miter lim="800000"/>
            <a:headEnd/>
            <a:tailEnd/>
          </a:ln>
        </p:spPr>
        <p:txBody>
          <a:bodyPr wrap="none"/>
          <a:lstStyle/>
          <a:p>
            <a:endParaRPr lang="fr-FR"/>
          </a:p>
        </p:txBody>
      </p:sp>
      <p:sp>
        <p:nvSpPr>
          <p:cNvPr id="272414" name="Text Box 1054"/>
          <p:cNvSpPr txBox="1">
            <a:spLocks noChangeArrowheads="1"/>
          </p:cNvSpPr>
          <p:nvPr/>
        </p:nvSpPr>
        <p:spPr bwMode="auto">
          <a:xfrm>
            <a:off x="6934200" y="5689621"/>
            <a:ext cx="1044575" cy="293687"/>
          </a:xfrm>
          <a:prstGeom prst="rect">
            <a:avLst/>
          </a:prstGeom>
          <a:noFill/>
          <a:ln w="9525">
            <a:noFill/>
            <a:miter lim="800000"/>
            <a:headEnd/>
            <a:tailEnd/>
          </a:ln>
        </p:spPr>
        <p:txBody>
          <a:bodyPr wrap="none">
            <a:spAutoFit/>
          </a:bodyPr>
          <a:lstStyle/>
          <a:p>
            <a:pPr>
              <a:lnSpc>
                <a:spcPct val="110000"/>
              </a:lnSpc>
            </a:pPr>
            <a:r>
              <a:rPr lang="fr-FR" sz="1200" b="1"/>
              <a:t>Commande</a:t>
            </a:r>
          </a:p>
        </p:txBody>
      </p:sp>
      <p:sp>
        <p:nvSpPr>
          <p:cNvPr id="272415" name="Oval 1055"/>
          <p:cNvSpPr>
            <a:spLocks noChangeArrowheads="1"/>
          </p:cNvSpPr>
          <p:nvPr/>
        </p:nvSpPr>
        <p:spPr bwMode="auto">
          <a:xfrm>
            <a:off x="3960813" y="5851546"/>
            <a:ext cx="1525587" cy="577850"/>
          </a:xfrm>
          <a:prstGeom prst="ellipse">
            <a:avLst/>
          </a:prstGeom>
          <a:noFill/>
          <a:ln w="9525">
            <a:solidFill>
              <a:srgbClr val="008080"/>
            </a:solidFill>
            <a:miter lim="800000"/>
            <a:headEnd/>
            <a:tailEnd/>
          </a:ln>
        </p:spPr>
        <p:txBody>
          <a:bodyPr>
            <a:spAutoFit/>
          </a:bodyPr>
          <a:lstStyle/>
          <a:p>
            <a:pPr algn="ctr">
              <a:lnSpc>
                <a:spcPct val="110000"/>
              </a:lnSpc>
            </a:pPr>
            <a:r>
              <a:rPr lang="fr-FR" sz="1000" b="1" i="1"/>
              <a:t>Commander</a:t>
            </a:r>
          </a:p>
          <a:p>
            <a:pPr algn="ctr">
              <a:lnSpc>
                <a:spcPct val="110000"/>
              </a:lnSpc>
            </a:pPr>
            <a:r>
              <a:rPr lang="fr-FR" sz="1000" b="1" i="1"/>
              <a:t>(DF)</a:t>
            </a:r>
          </a:p>
        </p:txBody>
      </p:sp>
      <p:cxnSp>
        <p:nvCxnSpPr>
          <p:cNvPr id="272416" name="AutoShape 1056"/>
          <p:cNvCxnSpPr>
            <a:cxnSpLocks noChangeShapeType="1"/>
            <a:stCxn id="272415" idx="2"/>
            <a:endCxn id="272409" idx="3"/>
          </p:cNvCxnSpPr>
          <p:nvPr/>
        </p:nvCxnSpPr>
        <p:spPr bwMode="auto">
          <a:xfrm rot="10800000">
            <a:off x="2425700" y="6075383"/>
            <a:ext cx="1535113" cy="65088"/>
          </a:xfrm>
          <a:prstGeom prst="bentConnector3">
            <a:avLst>
              <a:gd name="adj1" fmla="val 49949"/>
            </a:avLst>
          </a:prstGeom>
          <a:noFill/>
          <a:ln w="9525">
            <a:solidFill>
              <a:schemeClr val="tx1"/>
            </a:solidFill>
            <a:miter lim="800000"/>
            <a:headEnd/>
            <a:tailEnd/>
          </a:ln>
        </p:spPr>
      </p:cxnSp>
      <p:cxnSp>
        <p:nvCxnSpPr>
          <p:cNvPr id="272417" name="AutoShape 1057"/>
          <p:cNvCxnSpPr>
            <a:cxnSpLocks noChangeShapeType="1"/>
            <a:stCxn id="272415" idx="6"/>
            <a:endCxn id="272412" idx="1"/>
          </p:cNvCxnSpPr>
          <p:nvPr/>
        </p:nvCxnSpPr>
        <p:spPr bwMode="auto">
          <a:xfrm flipV="1">
            <a:off x="5486400" y="6067446"/>
            <a:ext cx="1384300" cy="73025"/>
          </a:xfrm>
          <a:prstGeom prst="bentConnector3">
            <a:avLst>
              <a:gd name="adj1" fmla="val 50000"/>
            </a:avLst>
          </a:prstGeom>
          <a:noFill/>
          <a:ln w="9525">
            <a:solidFill>
              <a:schemeClr val="tx1"/>
            </a:solidFill>
            <a:miter lim="800000"/>
            <a:headEnd/>
            <a:tailEnd/>
          </a:ln>
        </p:spPr>
      </p:cxnSp>
      <p:sp>
        <p:nvSpPr>
          <p:cNvPr id="272418" name="Rectangle 1058"/>
          <p:cNvSpPr>
            <a:spLocks noChangeArrowheads="1"/>
          </p:cNvSpPr>
          <p:nvPr/>
        </p:nvSpPr>
        <p:spPr bwMode="auto">
          <a:xfrm>
            <a:off x="2901950" y="5778521"/>
            <a:ext cx="425450" cy="274637"/>
          </a:xfrm>
          <a:prstGeom prst="rect">
            <a:avLst/>
          </a:prstGeom>
          <a:noFill/>
          <a:ln w="9525">
            <a:noFill/>
            <a:miter lim="800000"/>
            <a:headEnd/>
            <a:tailEnd/>
          </a:ln>
        </p:spPr>
        <p:txBody>
          <a:bodyPr wrap="none">
            <a:spAutoFit/>
          </a:bodyPr>
          <a:lstStyle/>
          <a:p>
            <a:r>
              <a:rPr lang="fr-FR" sz="1200" b="1" i="1"/>
              <a:t>1,n</a:t>
            </a:r>
          </a:p>
        </p:txBody>
      </p:sp>
      <p:sp>
        <p:nvSpPr>
          <p:cNvPr id="272419" name="Rectangle 1059"/>
          <p:cNvSpPr>
            <a:spLocks noChangeArrowheads="1"/>
          </p:cNvSpPr>
          <p:nvPr/>
        </p:nvSpPr>
        <p:spPr bwMode="auto">
          <a:xfrm>
            <a:off x="5711825" y="5808683"/>
            <a:ext cx="425450" cy="274638"/>
          </a:xfrm>
          <a:prstGeom prst="rect">
            <a:avLst/>
          </a:prstGeom>
          <a:noFill/>
          <a:ln w="9525">
            <a:noFill/>
            <a:miter lim="800000"/>
            <a:headEnd/>
            <a:tailEnd/>
          </a:ln>
        </p:spPr>
        <p:txBody>
          <a:bodyPr wrap="none">
            <a:spAutoFit/>
          </a:bodyPr>
          <a:lstStyle/>
          <a:p>
            <a:r>
              <a:rPr lang="fr-FR" sz="1200" b="1" i="1"/>
              <a:t>1,1</a:t>
            </a:r>
          </a:p>
        </p:txBody>
      </p:sp>
      <p:sp>
        <p:nvSpPr>
          <p:cNvPr id="272420" name="Text Box 1060"/>
          <p:cNvSpPr txBox="1">
            <a:spLocks noChangeArrowheads="1"/>
          </p:cNvSpPr>
          <p:nvPr/>
        </p:nvSpPr>
        <p:spPr bwMode="auto">
          <a:xfrm>
            <a:off x="1219200" y="5895996"/>
            <a:ext cx="722313" cy="293687"/>
          </a:xfrm>
          <a:prstGeom prst="rect">
            <a:avLst/>
          </a:prstGeom>
          <a:noFill/>
          <a:ln w="9525">
            <a:noFill/>
            <a:miter lim="800000"/>
            <a:headEnd/>
            <a:tailEnd/>
          </a:ln>
        </p:spPr>
        <p:txBody>
          <a:bodyPr wrap="none">
            <a:spAutoFit/>
          </a:bodyPr>
          <a:lstStyle/>
          <a:p>
            <a:pPr>
              <a:lnSpc>
                <a:spcPct val="110000"/>
              </a:lnSpc>
            </a:pPr>
            <a:r>
              <a:rPr lang="fr-FR" sz="1200"/>
              <a:t># Client</a:t>
            </a:r>
          </a:p>
        </p:txBody>
      </p:sp>
      <p:sp>
        <p:nvSpPr>
          <p:cNvPr id="272421" name="Text Box 1061"/>
          <p:cNvSpPr txBox="1">
            <a:spLocks noChangeArrowheads="1"/>
          </p:cNvSpPr>
          <p:nvPr/>
        </p:nvSpPr>
        <p:spPr bwMode="auto">
          <a:xfrm>
            <a:off x="6858000" y="5884883"/>
            <a:ext cx="1104900" cy="293688"/>
          </a:xfrm>
          <a:prstGeom prst="rect">
            <a:avLst/>
          </a:prstGeom>
          <a:noFill/>
          <a:ln w="9525">
            <a:noFill/>
            <a:miter lim="800000"/>
            <a:headEnd/>
            <a:tailEnd/>
          </a:ln>
        </p:spPr>
        <p:txBody>
          <a:bodyPr wrap="none">
            <a:spAutoFit/>
          </a:bodyPr>
          <a:lstStyle/>
          <a:p>
            <a:pPr>
              <a:lnSpc>
                <a:spcPct val="110000"/>
              </a:lnSpc>
            </a:pPr>
            <a:r>
              <a:rPr lang="fr-FR" sz="1200"/>
              <a:t># Commande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72409"/>
                                        </p:tgtEl>
                                        <p:attrNameLst>
                                          <p:attrName>style.visibility</p:attrName>
                                        </p:attrNameLst>
                                      </p:cBhvr>
                                      <p:to>
                                        <p:strVal val="visible"/>
                                      </p:to>
                                    </p:set>
                                    <p:anim calcmode="lin" valueType="num">
                                      <p:cBhvr>
                                        <p:cTn id="7" dur="2000" fill="hold"/>
                                        <p:tgtEl>
                                          <p:spTgt spid="272409"/>
                                        </p:tgtEl>
                                        <p:attrNameLst>
                                          <p:attrName>ppt_x</p:attrName>
                                        </p:attrNameLst>
                                      </p:cBhvr>
                                      <p:tavLst>
                                        <p:tav tm="0">
                                          <p:val>
                                            <p:strVal val="#ppt_x-#ppt_w/2"/>
                                          </p:val>
                                        </p:tav>
                                        <p:tav tm="100000">
                                          <p:val>
                                            <p:strVal val="#ppt_x"/>
                                          </p:val>
                                        </p:tav>
                                      </p:tavLst>
                                    </p:anim>
                                    <p:anim calcmode="lin" valueType="num">
                                      <p:cBhvr>
                                        <p:cTn id="8" dur="2000" fill="hold"/>
                                        <p:tgtEl>
                                          <p:spTgt spid="272409"/>
                                        </p:tgtEl>
                                        <p:attrNameLst>
                                          <p:attrName>ppt_y</p:attrName>
                                        </p:attrNameLst>
                                      </p:cBhvr>
                                      <p:tavLst>
                                        <p:tav tm="0">
                                          <p:val>
                                            <p:strVal val="#ppt_y"/>
                                          </p:val>
                                        </p:tav>
                                        <p:tav tm="100000">
                                          <p:val>
                                            <p:strVal val="#ppt_y"/>
                                          </p:val>
                                        </p:tav>
                                      </p:tavLst>
                                    </p:anim>
                                    <p:anim calcmode="lin" valueType="num">
                                      <p:cBhvr>
                                        <p:cTn id="9" dur="2000" fill="hold"/>
                                        <p:tgtEl>
                                          <p:spTgt spid="272409"/>
                                        </p:tgtEl>
                                        <p:attrNameLst>
                                          <p:attrName>ppt_w</p:attrName>
                                        </p:attrNameLst>
                                      </p:cBhvr>
                                      <p:tavLst>
                                        <p:tav tm="0">
                                          <p:val>
                                            <p:fltVal val="0"/>
                                          </p:val>
                                        </p:tav>
                                        <p:tav tm="100000">
                                          <p:val>
                                            <p:strVal val="#ppt_w"/>
                                          </p:val>
                                        </p:tav>
                                      </p:tavLst>
                                    </p:anim>
                                    <p:anim calcmode="lin" valueType="num">
                                      <p:cBhvr>
                                        <p:cTn id="10" dur="2000" fill="hold"/>
                                        <p:tgtEl>
                                          <p:spTgt spid="272409"/>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0"/>
                                  </p:stCondLst>
                                  <p:childTnLst>
                                    <p:set>
                                      <p:cBhvr>
                                        <p:cTn id="12" dur="1" fill="hold">
                                          <p:stCondLst>
                                            <p:cond delay="0"/>
                                          </p:stCondLst>
                                        </p:cTn>
                                        <p:tgtEl>
                                          <p:spTgt spid="272410"/>
                                        </p:tgtEl>
                                        <p:attrNameLst>
                                          <p:attrName>style.visibility</p:attrName>
                                        </p:attrNameLst>
                                      </p:cBhvr>
                                      <p:to>
                                        <p:strVal val="visible"/>
                                      </p:to>
                                    </p:set>
                                    <p:anim calcmode="lin" valueType="num">
                                      <p:cBhvr>
                                        <p:cTn id="13" dur="2000" fill="hold"/>
                                        <p:tgtEl>
                                          <p:spTgt spid="272410"/>
                                        </p:tgtEl>
                                        <p:attrNameLst>
                                          <p:attrName>ppt_x</p:attrName>
                                        </p:attrNameLst>
                                      </p:cBhvr>
                                      <p:tavLst>
                                        <p:tav tm="0">
                                          <p:val>
                                            <p:strVal val="#ppt_x-#ppt_w/2"/>
                                          </p:val>
                                        </p:tav>
                                        <p:tav tm="100000">
                                          <p:val>
                                            <p:strVal val="#ppt_x"/>
                                          </p:val>
                                        </p:tav>
                                      </p:tavLst>
                                    </p:anim>
                                    <p:anim calcmode="lin" valueType="num">
                                      <p:cBhvr>
                                        <p:cTn id="14" dur="2000" fill="hold"/>
                                        <p:tgtEl>
                                          <p:spTgt spid="272410"/>
                                        </p:tgtEl>
                                        <p:attrNameLst>
                                          <p:attrName>ppt_y</p:attrName>
                                        </p:attrNameLst>
                                      </p:cBhvr>
                                      <p:tavLst>
                                        <p:tav tm="0">
                                          <p:val>
                                            <p:strVal val="#ppt_y"/>
                                          </p:val>
                                        </p:tav>
                                        <p:tav tm="100000">
                                          <p:val>
                                            <p:strVal val="#ppt_y"/>
                                          </p:val>
                                        </p:tav>
                                      </p:tavLst>
                                    </p:anim>
                                    <p:anim calcmode="lin" valueType="num">
                                      <p:cBhvr>
                                        <p:cTn id="15" dur="2000" fill="hold"/>
                                        <p:tgtEl>
                                          <p:spTgt spid="272410"/>
                                        </p:tgtEl>
                                        <p:attrNameLst>
                                          <p:attrName>ppt_w</p:attrName>
                                        </p:attrNameLst>
                                      </p:cBhvr>
                                      <p:tavLst>
                                        <p:tav tm="0">
                                          <p:val>
                                            <p:fltVal val="0"/>
                                          </p:val>
                                        </p:tav>
                                        <p:tav tm="100000">
                                          <p:val>
                                            <p:strVal val="#ppt_w"/>
                                          </p:val>
                                        </p:tav>
                                      </p:tavLst>
                                    </p:anim>
                                    <p:anim calcmode="lin" valueType="num">
                                      <p:cBhvr>
                                        <p:cTn id="16" dur="2000" fill="hold"/>
                                        <p:tgtEl>
                                          <p:spTgt spid="272410"/>
                                        </p:tgtEl>
                                        <p:attrNameLst>
                                          <p:attrName>ppt_h</p:attrName>
                                        </p:attrNameLst>
                                      </p:cBhvr>
                                      <p:tavLst>
                                        <p:tav tm="0">
                                          <p:val>
                                            <p:strVal val="#ppt_h"/>
                                          </p:val>
                                        </p:tav>
                                        <p:tav tm="100000">
                                          <p:val>
                                            <p:strVal val="#ppt_h"/>
                                          </p:val>
                                        </p:tav>
                                      </p:tavLst>
                                    </p:anim>
                                  </p:childTnLst>
                                </p:cTn>
                              </p:par>
                              <p:par>
                                <p:cTn id="17" presetID="17" presetClass="entr" presetSubtype="8" fill="hold" grpId="0" nodeType="withEffect">
                                  <p:stCondLst>
                                    <p:cond delay="0"/>
                                  </p:stCondLst>
                                  <p:childTnLst>
                                    <p:set>
                                      <p:cBhvr>
                                        <p:cTn id="18" dur="1" fill="hold">
                                          <p:stCondLst>
                                            <p:cond delay="0"/>
                                          </p:stCondLst>
                                        </p:cTn>
                                        <p:tgtEl>
                                          <p:spTgt spid="272411"/>
                                        </p:tgtEl>
                                        <p:attrNameLst>
                                          <p:attrName>style.visibility</p:attrName>
                                        </p:attrNameLst>
                                      </p:cBhvr>
                                      <p:to>
                                        <p:strVal val="visible"/>
                                      </p:to>
                                    </p:set>
                                    <p:anim calcmode="lin" valueType="num">
                                      <p:cBhvr>
                                        <p:cTn id="19" dur="2000" fill="hold"/>
                                        <p:tgtEl>
                                          <p:spTgt spid="272411"/>
                                        </p:tgtEl>
                                        <p:attrNameLst>
                                          <p:attrName>ppt_x</p:attrName>
                                        </p:attrNameLst>
                                      </p:cBhvr>
                                      <p:tavLst>
                                        <p:tav tm="0">
                                          <p:val>
                                            <p:strVal val="#ppt_x-#ppt_w/2"/>
                                          </p:val>
                                        </p:tav>
                                        <p:tav tm="100000">
                                          <p:val>
                                            <p:strVal val="#ppt_x"/>
                                          </p:val>
                                        </p:tav>
                                      </p:tavLst>
                                    </p:anim>
                                    <p:anim calcmode="lin" valueType="num">
                                      <p:cBhvr>
                                        <p:cTn id="20" dur="2000" fill="hold"/>
                                        <p:tgtEl>
                                          <p:spTgt spid="272411"/>
                                        </p:tgtEl>
                                        <p:attrNameLst>
                                          <p:attrName>ppt_y</p:attrName>
                                        </p:attrNameLst>
                                      </p:cBhvr>
                                      <p:tavLst>
                                        <p:tav tm="0">
                                          <p:val>
                                            <p:strVal val="#ppt_y"/>
                                          </p:val>
                                        </p:tav>
                                        <p:tav tm="100000">
                                          <p:val>
                                            <p:strVal val="#ppt_y"/>
                                          </p:val>
                                        </p:tav>
                                      </p:tavLst>
                                    </p:anim>
                                    <p:anim calcmode="lin" valueType="num">
                                      <p:cBhvr>
                                        <p:cTn id="21" dur="2000" fill="hold"/>
                                        <p:tgtEl>
                                          <p:spTgt spid="272411"/>
                                        </p:tgtEl>
                                        <p:attrNameLst>
                                          <p:attrName>ppt_w</p:attrName>
                                        </p:attrNameLst>
                                      </p:cBhvr>
                                      <p:tavLst>
                                        <p:tav tm="0">
                                          <p:val>
                                            <p:fltVal val="0"/>
                                          </p:val>
                                        </p:tav>
                                        <p:tav tm="100000">
                                          <p:val>
                                            <p:strVal val="#ppt_w"/>
                                          </p:val>
                                        </p:tav>
                                      </p:tavLst>
                                    </p:anim>
                                    <p:anim calcmode="lin" valueType="num">
                                      <p:cBhvr>
                                        <p:cTn id="22" dur="2000" fill="hold"/>
                                        <p:tgtEl>
                                          <p:spTgt spid="272411"/>
                                        </p:tgtEl>
                                        <p:attrNameLst>
                                          <p:attrName>ppt_h</p:attrName>
                                        </p:attrNameLst>
                                      </p:cBhvr>
                                      <p:tavLst>
                                        <p:tav tm="0">
                                          <p:val>
                                            <p:strVal val="#ppt_h"/>
                                          </p:val>
                                        </p:tav>
                                        <p:tav tm="100000">
                                          <p:val>
                                            <p:strVal val="#ppt_h"/>
                                          </p:val>
                                        </p:tav>
                                      </p:tavLst>
                                    </p:anim>
                                  </p:childTnLst>
                                </p:cTn>
                              </p:par>
                              <p:par>
                                <p:cTn id="23" presetID="17" presetClass="entr" presetSubtype="8" fill="hold" grpId="0" nodeType="withEffect">
                                  <p:stCondLst>
                                    <p:cond delay="0"/>
                                  </p:stCondLst>
                                  <p:childTnLst>
                                    <p:set>
                                      <p:cBhvr>
                                        <p:cTn id="24" dur="1" fill="hold">
                                          <p:stCondLst>
                                            <p:cond delay="0"/>
                                          </p:stCondLst>
                                        </p:cTn>
                                        <p:tgtEl>
                                          <p:spTgt spid="272412"/>
                                        </p:tgtEl>
                                        <p:attrNameLst>
                                          <p:attrName>style.visibility</p:attrName>
                                        </p:attrNameLst>
                                      </p:cBhvr>
                                      <p:to>
                                        <p:strVal val="visible"/>
                                      </p:to>
                                    </p:set>
                                    <p:anim calcmode="lin" valueType="num">
                                      <p:cBhvr>
                                        <p:cTn id="25" dur="2000" fill="hold"/>
                                        <p:tgtEl>
                                          <p:spTgt spid="272412"/>
                                        </p:tgtEl>
                                        <p:attrNameLst>
                                          <p:attrName>ppt_x</p:attrName>
                                        </p:attrNameLst>
                                      </p:cBhvr>
                                      <p:tavLst>
                                        <p:tav tm="0">
                                          <p:val>
                                            <p:strVal val="#ppt_x-#ppt_w/2"/>
                                          </p:val>
                                        </p:tav>
                                        <p:tav tm="100000">
                                          <p:val>
                                            <p:strVal val="#ppt_x"/>
                                          </p:val>
                                        </p:tav>
                                      </p:tavLst>
                                    </p:anim>
                                    <p:anim calcmode="lin" valueType="num">
                                      <p:cBhvr>
                                        <p:cTn id="26" dur="2000" fill="hold"/>
                                        <p:tgtEl>
                                          <p:spTgt spid="272412"/>
                                        </p:tgtEl>
                                        <p:attrNameLst>
                                          <p:attrName>ppt_y</p:attrName>
                                        </p:attrNameLst>
                                      </p:cBhvr>
                                      <p:tavLst>
                                        <p:tav tm="0">
                                          <p:val>
                                            <p:strVal val="#ppt_y"/>
                                          </p:val>
                                        </p:tav>
                                        <p:tav tm="100000">
                                          <p:val>
                                            <p:strVal val="#ppt_y"/>
                                          </p:val>
                                        </p:tav>
                                      </p:tavLst>
                                    </p:anim>
                                    <p:anim calcmode="lin" valueType="num">
                                      <p:cBhvr>
                                        <p:cTn id="27" dur="2000" fill="hold"/>
                                        <p:tgtEl>
                                          <p:spTgt spid="272412"/>
                                        </p:tgtEl>
                                        <p:attrNameLst>
                                          <p:attrName>ppt_w</p:attrName>
                                        </p:attrNameLst>
                                      </p:cBhvr>
                                      <p:tavLst>
                                        <p:tav tm="0">
                                          <p:val>
                                            <p:fltVal val="0"/>
                                          </p:val>
                                        </p:tav>
                                        <p:tav tm="100000">
                                          <p:val>
                                            <p:strVal val="#ppt_w"/>
                                          </p:val>
                                        </p:tav>
                                      </p:tavLst>
                                    </p:anim>
                                    <p:anim calcmode="lin" valueType="num">
                                      <p:cBhvr>
                                        <p:cTn id="28" dur="2000" fill="hold"/>
                                        <p:tgtEl>
                                          <p:spTgt spid="272412"/>
                                        </p:tgtEl>
                                        <p:attrNameLst>
                                          <p:attrName>ppt_h</p:attrName>
                                        </p:attrNameLst>
                                      </p:cBhvr>
                                      <p:tavLst>
                                        <p:tav tm="0">
                                          <p:val>
                                            <p:strVal val="#ppt_h"/>
                                          </p:val>
                                        </p:tav>
                                        <p:tav tm="100000">
                                          <p:val>
                                            <p:strVal val="#ppt_h"/>
                                          </p:val>
                                        </p:tav>
                                      </p:tavLst>
                                    </p:anim>
                                  </p:childTnLst>
                                </p:cTn>
                              </p:par>
                              <p:par>
                                <p:cTn id="29" presetID="17" presetClass="entr" presetSubtype="8" fill="hold" grpId="0" nodeType="withEffect">
                                  <p:stCondLst>
                                    <p:cond delay="0"/>
                                  </p:stCondLst>
                                  <p:childTnLst>
                                    <p:set>
                                      <p:cBhvr>
                                        <p:cTn id="30" dur="1" fill="hold">
                                          <p:stCondLst>
                                            <p:cond delay="0"/>
                                          </p:stCondLst>
                                        </p:cTn>
                                        <p:tgtEl>
                                          <p:spTgt spid="272413"/>
                                        </p:tgtEl>
                                        <p:attrNameLst>
                                          <p:attrName>style.visibility</p:attrName>
                                        </p:attrNameLst>
                                      </p:cBhvr>
                                      <p:to>
                                        <p:strVal val="visible"/>
                                      </p:to>
                                    </p:set>
                                    <p:anim calcmode="lin" valueType="num">
                                      <p:cBhvr>
                                        <p:cTn id="31" dur="2000" fill="hold"/>
                                        <p:tgtEl>
                                          <p:spTgt spid="272413"/>
                                        </p:tgtEl>
                                        <p:attrNameLst>
                                          <p:attrName>ppt_x</p:attrName>
                                        </p:attrNameLst>
                                      </p:cBhvr>
                                      <p:tavLst>
                                        <p:tav tm="0">
                                          <p:val>
                                            <p:strVal val="#ppt_x-#ppt_w/2"/>
                                          </p:val>
                                        </p:tav>
                                        <p:tav tm="100000">
                                          <p:val>
                                            <p:strVal val="#ppt_x"/>
                                          </p:val>
                                        </p:tav>
                                      </p:tavLst>
                                    </p:anim>
                                    <p:anim calcmode="lin" valueType="num">
                                      <p:cBhvr>
                                        <p:cTn id="32" dur="2000" fill="hold"/>
                                        <p:tgtEl>
                                          <p:spTgt spid="272413"/>
                                        </p:tgtEl>
                                        <p:attrNameLst>
                                          <p:attrName>ppt_y</p:attrName>
                                        </p:attrNameLst>
                                      </p:cBhvr>
                                      <p:tavLst>
                                        <p:tav tm="0">
                                          <p:val>
                                            <p:strVal val="#ppt_y"/>
                                          </p:val>
                                        </p:tav>
                                        <p:tav tm="100000">
                                          <p:val>
                                            <p:strVal val="#ppt_y"/>
                                          </p:val>
                                        </p:tav>
                                      </p:tavLst>
                                    </p:anim>
                                    <p:anim calcmode="lin" valueType="num">
                                      <p:cBhvr>
                                        <p:cTn id="33" dur="2000" fill="hold"/>
                                        <p:tgtEl>
                                          <p:spTgt spid="272413"/>
                                        </p:tgtEl>
                                        <p:attrNameLst>
                                          <p:attrName>ppt_w</p:attrName>
                                        </p:attrNameLst>
                                      </p:cBhvr>
                                      <p:tavLst>
                                        <p:tav tm="0">
                                          <p:val>
                                            <p:fltVal val="0"/>
                                          </p:val>
                                        </p:tav>
                                        <p:tav tm="100000">
                                          <p:val>
                                            <p:strVal val="#ppt_w"/>
                                          </p:val>
                                        </p:tav>
                                      </p:tavLst>
                                    </p:anim>
                                    <p:anim calcmode="lin" valueType="num">
                                      <p:cBhvr>
                                        <p:cTn id="34" dur="2000" fill="hold"/>
                                        <p:tgtEl>
                                          <p:spTgt spid="272413"/>
                                        </p:tgtEl>
                                        <p:attrNameLst>
                                          <p:attrName>ppt_h</p:attrName>
                                        </p:attrNameLst>
                                      </p:cBhvr>
                                      <p:tavLst>
                                        <p:tav tm="0">
                                          <p:val>
                                            <p:strVal val="#ppt_h"/>
                                          </p:val>
                                        </p:tav>
                                        <p:tav tm="100000">
                                          <p:val>
                                            <p:strVal val="#ppt_h"/>
                                          </p:val>
                                        </p:tav>
                                      </p:tavLst>
                                    </p:anim>
                                  </p:childTnLst>
                                </p:cTn>
                              </p:par>
                              <p:par>
                                <p:cTn id="35" presetID="17" presetClass="entr" presetSubtype="8" fill="hold" grpId="0" nodeType="withEffect">
                                  <p:stCondLst>
                                    <p:cond delay="0"/>
                                  </p:stCondLst>
                                  <p:childTnLst>
                                    <p:set>
                                      <p:cBhvr>
                                        <p:cTn id="36" dur="1" fill="hold">
                                          <p:stCondLst>
                                            <p:cond delay="0"/>
                                          </p:stCondLst>
                                        </p:cTn>
                                        <p:tgtEl>
                                          <p:spTgt spid="272414"/>
                                        </p:tgtEl>
                                        <p:attrNameLst>
                                          <p:attrName>style.visibility</p:attrName>
                                        </p:attrNameLst>
                                      </p:cBhvr>
                                      <p:to>
                                        <p:strVal val="visible"/>
                                      </p:to>
                                    </p:set>
                                    <p:anim calcmode="lin" valueType="num">
                                      <p:cBhvr>
                                        <p:cTn id="37" dur="2000" fill="hold"/>
                                        <p:tgtEl>
                                          <p:spTgt spid="272414"/>
                                        </p:tgtEl>
                                        <p:attrNameLst>
                                          <p:attrName>ppt_x</p:attrName>
                                        </p:attrNameLst>
                                      </p:cBhvr>
                                      <p:tavLst>
                                        <p:tav tm="0">
                                          <p:val>
                                            <p:strVal val="#ppt_x-#ppt_w/2"/>
                                          </p:val>
                                        </p:tav>
                                        <p:tav tm="100000">
                                          <p:val>
                                            <p:strVal val="#ppt_x"/>
                                          </p:val>
                                        </p:tav>
                                      </p:tavLst>
                                    </p:anim>
                                    <p:anim calcmode="lin" valueType="num">
                                      <p:cBhvr>
                                        <p:cTn id="38" dur="2000" fill="hold"/>
                                        <p:tgtEl>
                                          <p:spTgt spid="272414"/>
                                        </p:tgtEl>
                                        <p:attrNameLst>
                                          <p:attrName>ppt_y</p:attrName>
                                        </p:attrNameLst>
                                      </p:cBhvr>
                                      <p:tavLst>
                                        <p:tav tm="0">
                                          <p:val>
                                            <p:strVal val="#ppt_y"/>
                                          </p:val>
                                        </p:tav>
                                        <p:tav tm="100000">
                                          <p:val>
                                            <p:strVal val="#ppt_y"/>
                                          </p:val>
                                        </p:tav>
                                      </p:tavLst>
                                    </p:anim>
                                    <p:anim calcmode="lin" valueType="num">
                                      <p:cBhvr>
                                        <p:cTn id="39" dur="2000" fill="hold"/>
                                        <p:tgtEl>
                                          <p:spTgt spid="272414"/>
                                        </p:tgtEl>
                                        <p:attrNameLst>
                                          <p:attrName>ppt_w</p:attrName>
                                        </p:attrNameLst>
                                      </p:cBhvr>
                                      <p:tavLst>
                                        <p:tav tm="0">
                                          <p:val>
                                            <p:fltVal val="0"/>
                                          </p:val>
                                        </p:tav>
                                        <p:tav tm="100000">
                                          <p:val>
                                            <p:strVal val="#ppt_w"/>
                                          </p:val>
                                        </p:tav>
                                      </p:tavLst>
                                    </p:anim>
                                    <p:anim calcmode="lin" valueType="num">
                                      <p:cBhvr>
                                        <p:cTn id="40" dur="2000" fill="hold"/>
                                        <p:tgtEl>
                                          <p:spTgt spid="272414"/>
                                        </p:tgtEl>
                                        <p:attrNameLst>
                                          <p:attrName>ppt_h</p:attrName>
                                        </p:attrNameLst>
                                      </p:cBhvr>
                                      <p:tavLst>
                                        <p:tav tm="0">
                                          <p:val>
                                            <p:strVal val="#ppt_h"/>
                                          </p:val>
                                        </p:tav>
                                        <p:tav tm="100000">
                                          <p:val>
                                            <p:strVal val="#ppt_h"/>
                                          </p:val>
                                        </p:tav>
                                      </p:tavLst>
                                    </p:anim>
                                  </p:childTnLst>
                                </p:cTn>
                              </p:par>
                              <p:par>
                                <p:cTn id="41" presetID="17" presetClass="entr" presetSubtype="8" fill="hold" grpId="0" nodeType="withEffect">
                                  <p:stCondLst>
                                    <p:cond delay="0"/>
                                  </p:stCondLst>
                                  <p:childTnLst>
                                    <p:set>
                                      <p:cBhvr>
                                        <p:cTn id="42" dur="1" fill="hold">
                                          <p:stCondLst>
                                            <p:cond delay="0"/>
                                          </p:stCondLst>
                                        </p:cTn>
                                        <p:tgtEl>
                                          <p:spTgt spid="272415"/>
                                        </p:tgtEl>
                                        <p:attrNameLst>
                                          <p:attrName>style.visibility</p:attrName>
                                        </p:attrNameLst>
                                      </p:cBhvr>
                                      <p:to>
                                        <p:strVal val="visible"/>
                                      </p:to>
                                    </p:set>
                                    <p:anim calcmode="lin" valueType="num">
                                      <p:cBhvr>
                                        <p:cTn id="43" dur="2000" fill="hold"/>
                                        <p:tgtEl>
                                          <p:spTgt spid="272415"/>
                                        </p:tgtEl>
                                        <p:attrNameLst>
                                          <p:attrName>ppt_x</p:attrName>
                                        </p:attrNameLst>
                                      </p:cBhvr>
                                      <p:tavLst>
                                        <p:tav tm="0">
                                          <p:val>
                                            <p:strVal val="#ppt_x-#ppt_w/2"/>
                                          </p:val>
                                        </p:tav>
                                        <p:tav tm="100000">
                                          <p:val>
                                            <p:strVal val="#ppt_x"/>
                                          </p:val>
                                        </p:tav>
                                      </p:tavLst>
                                    </p:anim>
                                    <p:anim calcmode="lin" valueType="num">
                                      <p:cBhvr>
                                        <p:cTn id="44" dur="2000" fill="hold"/>
                                        <p:tgtEl>
                                          <p:spTgt spid="272415"/>
                                        </p:tgtEl>
                                        <p:attrNameLst>
                                          <p:attrName>ppt_y</p:attrName>
                                        </p:attrNameLst>
                                      </p:cBhvr>
                                      <p:tavLst>
                                        <p:tav tm="0">
                                          <p:val>
                                            <p:strVal val="#ppt_y"/>
                                          </p:val>
                                        </p:tav>
                                        <p:tav tm="100000">
                                          <p:val>
                                            <p:strVal val="#ppt_y"/>
                                          </p:val>
                                        </p:tav>
                                      </p:tavLst>
                                    </p:anim>
                                    <p:anim calcmode="lin" valueType="num">
                                      <p:cBhvr>
                                        <p:cTn id="45" dur="2000" fill="hold"/>
                                        <p:tgtEl>
                                          <p:spTgt spid="272415"/>
                                        </p:tgtEl>
                                        <p:attrNameLst>
                                          <p:attrName>ppt_w</p:attrName>
                                        </p:attrNameLst>
                                      </p:cBhvr>
                                      <p:tavLst>
                                        <p:tav tm="0">
                                          <p:val>
                                            <p:fltVal val="0"/>
                                          </p:val>
                                        </p:tav>
                                        <p:tav tm="100000">
                                          <p:val>
                                            <p:strVal val="#ppt_w"/>
                                          </p:val>
                                        </p:tav>
                                      </p:tavLst>
                                    </p:anim>
                                    <p:anim calcmode="lin" valueType="num">
                                      <p:cBhvr>
                                        <p:cTn id="46" dur="2000" fill="hold"/>
                                        <p:tgtEl>
                                          <p:spTgt spid="272415"/>
                                        </p:tgtEl>
                                        <p:attrNameLst>
                                          <p:attrName>ppt_h</p:attrName>
                                        </p:attrNameLst>
                                      </p:cBhvr>
                                      <p:tavLst>
                                        <p:tav tm="0">
                                          <p:val>
                                            <p:strVal val="#ppt_h"/>
                                          </p:val>
                                        </p:tav>
                                        <p:tav tm="100000">
                                          <p:val>
                                            <p:strVal val="#ppt_h"/>
                                          </p:val>
                                        </p:tav>
                                      </p:tavLst>
                                    </p:anim>
                                  </p:childTnLst>
                                </p:cTn>
                              </p:par>
                              <p:par>
                                <p:cTn id="47" presetID="17" presetClass="entr" presetSubtype="8" fill="hold" nodeType="withEffect">
                                  <p:stCondLst>
                                    <p:cond delay="0"/>
                                  </p:stCondLst>
                                  <p:childTnLst>
                                    <p:set>
                                      <p:cBhvr>
                                        <p:cTn id="48" dur="1" fill="hold">
                                          <p:stCondLst>
                                            <p:cond delay="0"/>
                                          </p:stCondLst>
                                        </p:cTn>
                                        <p:tgtEl>
                                          <p:spTgt spid="272416"/>
                                        </p:tgtEl>
                                        <p:attrNameLst>
                                          <p:attrName>style.visibility</p:attrName>
                                        </p:attrNameLst>
                                      </p:cBhvr>
                                      <p:to>
                                        <p:strVal val="visible"/>
                                      </p:to>
                                    </p:set>
                                    <p:anim calcmode="lin" valueType="num">
                                      <p:cBhvr>
                                        <p:cTn id="49" dur="2000" fill="hold"/>
                                        <p:tgtEl>
                                          <p:spTgt spid="272416"/>
                                        </p:tgtEl>
                                        <p:attrNameLst>
                                          <p:attrName>ppt_x</p:attrName>
                                        </p:attrNameLst>
                                      </p:cBhvr>
                                      <p:tavLst>
                                        <p:tav tm="0">
                                          <p:val>
                                            <p:strVal val="#ppt_x-#ppt_w/2"/>
                                          </p:val>
                                        </p:tav>
                                        <p:tav tm="100000">
                                          <p:val>
                                            <p:strVal val="#ppt_x"/>
                                          </p:val>
                                        </p:tav>
                                      </p:tavLst>
                                    </p:anim>
                                    <p:anim calcmode="lin" valueType="num">
                                      <p:cBhvr>
                                        <p:cTn id="50" dur="2000" fill="hold"/>
                                        <p:tgtEl>
                                          <p:spTgt spid="272416"/>
                                        </p:tgtEl>
                                        <p:attrNameLst>
                                          <p:attrName>ppt_y</p:attrName>
                                        </p:attrNameLst>
                                      </p:cBhvr>
                                      <p:tavLst>
                                        <p:tav tm="0">
                                          <p:val>
                                            <p:strVal val="#ppt_y"/>
                                          </p:val>
                                        </p:tav>
                                        <p:tav tm="100000">
                                          <p:val>
                                            <p:strVal val="#ppt_y"/>
                                          </p:val>
                                        </p:tav>
                                      </p:tavLst>
                                    </p:anim>
                                    <p:anim calcmode="lin" valueType="num">
                                      <p:cBhvr>
                                        <p:cTn id="51" dur="2000" fill="hold"/>
                                        <p:tgtEl>
                                          <p:spTgt spid="272416"/>
                                        </p:tgtEl>
                                        <p:attrNameLst>
                                          <p:attrName>ppt_w</p:attrName>
                                        </p:attrNameLst>
                                      </p:cBhvr>
                                      <p:tavLst>
                                        <p:tav tm="0">
                                          <p:val>
                                            <p:fltVal val="0"/>
                                          </p:val>
                                        </p:tav>
                                        <p:tav tm="100000">
                                          <p:val>
                                            <p:strVal val="#ppt_w"/>
                                          </p:val>
                                        </p:tav>
                                      </p:tavLst>
                                    </p:anim>
                                    <p:anim calcmode="lin" valueType="num">
                                      <p:cBhvr>
                                        <p:cTn id="52" dur="2000" fill="hold"/>
                                        <p:tgtEl>
                                          <p:spTgt spid="272416"/>
                                        </p:tgtEl>
                                        <p:attrNameLst>
                                          <p:attrName>ppt_h</p:attrName>
                                        </p:attrNameLst>
                                      </p:cBhvr>
                                      <p:tavLst>
                                        <p:tav tm="0">
                                          <p:val>
                                            <p:strVal val="#ppt_h"/>
                                          </p:val>
                                        </p:tav>
                                        <p:tav tm="100000">
                                          <p:val>
                                            <p:strVal val="#ppt_h"/>
                                          </p:val>
                                        </p:tav>
                                      </p:tavLst>
                                    </p:anim>
                                  </p:childTnLst>
                                </p:cTn>
                              </p:par>
                              <p:par>
                                <p:cTn id="53" presetID="17" presetClass="entr" presetSubtype="8" fill="hold" nodeType="withEffect">
                                  <p:stCondLst>
                                    <p:cond delay="0"/>
                                  </p:stCondLst>
                                  <p:childTnLst>
                                    <p:set>
                                      <p:cBhvr>
                                        <p:cTn id="54" dur="1" fill="hold">
                                          <p:stCondLst>
                                            <p:cond delay="0"/>
                                          </p:stCondLst>
                                        </p:cTn>
                                        <p:tgtEl>
                                          <p:spTgt spid="272417"/>
                                        </p:tgtEl>
                                        <p:attrNameLst>
                                          <p:attrName>style.visibility</p:attrName>
                                        </p:attrNameLst>
                                      </p:cBhvr>
                                      <p:to>
                                        <p:strVal val="visible"/>
                                      </p:to>
                                    </p:set>
                                    <p:anim calcmode="lin" valueType="num">
                                      <p:cBhvr>
                                        <p:cTn id="55" dur="2000" fill="hold"/>
                                        <p:tgtEl>
                                          <p:spTgt spid="272417"/>
                                        </p:tgtEl>
                                        <p:attrNameLst>
                                          <p:attrName>ppt_x</p:attrName>
                                        </p:attrNameLst>
                                      </p:cBhvr>
                                      <p:tavLst>
                                        <p:tav tm="0">
                                          <p:val>
                                            <p:strVal val="#ppt_x-#ppt_w/2"/>
                                          </p:val>
                                        </p:tav>
                                        <p:tav tm="100000">
                                          <p:val>
                                            <p:strVal val="#ppt_x"/>
                                          </p:val>
                                        </p:tav>
                                      </p:tavLst>
                                    </p:anim>
                                    <p:anim calcmode="lin" valueType="num">
                                      <p:cBhvr>
                                        <p:cTn id="56" dur="2000" fill="hold"/>
                                        <p:tgtEl>
                                          <p:spTgt spid="272417"/>
                                        </p:tgtEl>
                                        <p:attrNameLst>
                                          <p:attrName>ppt_y</p:attrName>
                                        </p:attrNameLst>
                                      </p:cBhvr>
                                      <p:tavLst>
                                        <p:tav tm="0">
                                          <p:val>
                                            <p:strVal val="#ppt_y"/>
                                          </p:val>
                                        </p:tav>
                                        <p:tav tm="100000">
                                          <p:val>
                                            <p:strVal val="#ppt_y"/>
                                          </p:val>
                                        </p:tav>
                                      </p:tavLst>
                                    </p:anim>
                                    <p:anim calcmode="lin" valueType="num">
                                      <p:cBhvr>
                                        <p:cTn id="57" dur="2000" fill="hold"/>
                                        <p:tgtEl>
                                          <p:spTgt spid="272417"/>
                                        </p:tgtEl>
                                        <p:attrNameLst>
                                          <p:attrName>ppt_w</p:attrName>
                                        </p:attrNameLst>
                                      </p:cBhvr>
                                      <p:tavLst>
                                        <p:tav tm="0">
                                          <p:val>
                                            <p:fltVal val="0"/>
                                          </p:val>
                                        </p:tav>
                                        <p:tav tm="100000">
                                          <p:val>
                                            <p:strVal val="#ppt_w"/>
                                          </p:val>
                                        </p:tav>
                                      </p:tavLst>
                                    </p:anim>
                                    <p:anim calcmode="lin" valueType="num">
                                      <p:cBhvr>
                                        <p:cTn id="58" dur="2000" fill="hold"/>
                                        <p:tgtEl>
                                          <p:spTgt spid="272417"/>
                                        </p:tgtEl>
                                        <p:attrNameLst>
                                          <p:attrName>ppt_h</p:attrName>
                                        </p:attrNameLst>
                                      </p:cBhvr>
                                      <p:tavLst>
                                        <p:tav tm="0">
                                          <p:val>
                                            <p:strVal val="#ppt_h"/>
                                          </p:val>
                                        </p:tav>
                                        <p:tav tm="100000">
                                          <p:val>
                                            <p:strVal val="#ppt_h"/>
                                          </p:val>
                                        </p:tav>
                                      </p:tavLst>
                                    </p:anim>
                                  </p:childTnLst>
                                </p:cTn>
                              </p:par>
                              <p:par>
                                <p:cTn id="59" presetID="17" presetClass="entr" presetSubtype="8" fill="hold" grpId="0" nodeType="withEffect">
                                  <p:stCondLst>
                                    <p:cond delay="0"/>
                                  </p:stCondLst>
                                  <p:childTnLst>
                                    <p:set>
                                      <p:cBhvr>
                                        <p:cTn id="60" dur="1" fill="hold">
                                          <p:stCondLst>
                                            <p:cond delay="0"/>
                                          </p:stCondLst>
                                        </p:cTn>
                                        <p:tgtEl>
                                          <p:spTgt spid="272418"/>
                                        </p:tgtEl>
                                        <p:attrNameLst>
                                          <p:attrName>style.visibility</p:attrName>
                                        </p:attrNameLst>
                                      </p:cBhvr>
                                      <p:to>
                                        <p:strVal val="visible"/>
                                      </p:to>
                                    </p:set>
                                    <p:anim calcmode="lin" valueType="num">
                                      <p:cBhvr>
                                        <p:cTn id="61" dur="2000" fill="hold"/>
                                        <p:tgtEl>
                                          <p:spTgt spid="272418"/>
                                        </p:tgtEl>
                                        <p:attrNameLst>
                                          <p:attrName>ppt_x</p:attrName>
                                        </p:attrNameLst>
                                      </p:cBhvr>
                                      <p:tavLst>
                                        <p:tav tm="0">
                                          <p:val>
                                            <p:strVal val="#ppt_x-#ppt_w/2"/>
                                          </p:val>
                                        </p:tav>
                                        <p:tav tm="100000">
                                          <p:val>
                                            <p:strVal val="#ppt_x"/>
                                          </p:val>
                                        </p:tav>
                                      </p:tavLst>
                                    </p:anim>
                                    <p:anim calcmode="lin" valueType="num">
                                      <p:cBhvr>
                                        <p:cTn id="62" dur="2000" fill="hold"/>
                                        <p:tgtEl>
                                          <p:spTgt spid="272418"/>
                                        </p:tgtEl>
                                        <p:attrNameLst>
                                          <p:attrName>ppt_y</p:attrName>
                                        </p:attrNameLst>
                                      </p:cBhvr>
                                      <p:tavLst>
                                        <p:tav tm="0">
                                          <p:val>
                                            <p:strVal val="#ppt_y"/>
                                          </p:val>
                                        </p:tav>
                                        <p:tav tm="100000">
                                          <p:val>
                                            <p:strVal val="#ppt_y"/>
                                          </p:val>
                                        </p:tav>
                                      </p:tavLst>
                                    </p:anim>
                                    <p:anim calcmode="lin" valueType="num">
                                      <p:cBhvr>
                                        <p:cTn id="63" dur="2000" fill="hold"/>
                                        <p:tgtEl>
                                          <p:spTgt spid="272418"/>
                                        </p:tgtEl>
                                        <p:attrNameLst>
                                          <p:attrName>ppt_w</p:attrName>
                                        </p:attrNameLst>
                                      </p:cBhvr>
                                      <p:tavLst>
                                        <p:tav tm="0">
                                          <p:val>
                                            <p:fltVal val="0"/>
                                          </p:val>
                                        </p:tav>
                                        <p:tav tm="100000">
                                          <p:val>
                                            <p:strVal val="#ppt_w"/>
                                          </p:val>
                                        </p:tav>
                                      </p:tavLst>
                                    </p:anim>
                                    <p:anim calcmode="lin" valueType="num">
                                      <p:cBhvr>
                                        <p:cTn id="64" dur="2000" fill="hold"/>
                                        <p:tgtEl>
                                          <p:spTgt spid="272418"/>
                                        </p:tgtEl>
                                        <p:attrNameLst>
                                          <p:attrName>ppt_h</p:attrName>
                                        </p:attrNameLst>
                                      </p:cBhvr>
                                      <p:tavLst>
                                        <p:tav tm="0">
                                          <p:val>
                                            <p:strVal val="#ppt_h"/>
                                          </p:val>
                                        </p:tav>
                                        <p:tav tm="100000">
                                          <p:val>
                                            <p:strVal val="#ppt_h"/>
                                          </p:val>
                                        </p:tav>
                                      </p:tavLst>
                                    </p:anim>
                                  </p:childTnLst>
                                </p:cTn>
                              </p:par>
                              <p:par>
                                <p:cTn id="65" presetID="17" presetClass="entr" presetSubtype="8" fill="hold" grpId="0" nodeType="withEffect">
                                  <p:stCondLst>
                                    <p:cond delay="0"/>
                                  </p:stCondLst>
                                  <p:childTnLst>
                                    <p:set>
                                      <p:cBhvr>
                                        <p:cTn id="66" dur="1" fill="hold">
                                          <p:stCondLst>
                                            <p:cond delay="0"/>
                                          </p:stCondLst>
                                        </p:cTn>
                                        <p:tgtEl>
                                          <p:spTgt spid="272419"/>
                                        </p:tgtEl>
                                        <p:attrNameLst>
                                          <p:attrName>style.visibility</p:attrName>
                                        </p:attrNameLst>
                                      </p:cBhvr>
                                      <p:to>
                                        <p:strVal val="visible"/>
                                      </p:to>
                                    </p:set>
                                    <p:anim calcmode="lin" valueType="num">
                                      <p:cBhvr>
                                        <p:cTn id="67" dur="2000" fill="hold"/>
                                        <p:tgtEl>
                                          <p:spTgt spid="272419"/>
                                        </p:tgtEl>
                                        <p:attrNameLst>
                                          <p:attrName>ppt_x</p:attrName>
                                        </p:attrNameLst>
                                      </p:cBhvr>
                                      <p:tavLst>
                                        <p:tav tm="0">
                                          <p:val>
                                            <p:strVal val="#ppt_x-#ppt_w/2"/>
                                          </p:val>
                                        </p:tav>
                                        <p:tav tm="100000">
                                          <p:val>
                                            <p:strVal val="#ppt_x"/>
                                          </p:val>
                                        </p:tav>
                                      </p:tavLst>
                                    </p:anim>
                                    <p:anim calcmode="lin" valueType="num">
                                      <p:cBhvr>
                                        <p:cTn id="68" dur="2000" fill="hold"/>
                                        <p:tgtEl>
                                          <p:spTgt spid="272419"/>
                                        </p:tgtEl>
                                        <p:attrNameLst>
                                          <p:attrName>ppt_y</p:attrName>
                                        </p:attrNameLst>
                                      </p:cBhvr>
                                      <p:tavLst>
                                        <p:tav tm="0">
                                          <p:val>
                                            <p:strVal val="#ppt_y"/>
                                          </p:val>
                                        </p:tav>
                                        <p:tav tm="100000">
                                          <p:val>
                                            <p:strVal val="#ppt_y"/>
                                          </p:val>
                                        </p:tav>
                                      </p:tavLst>
                                    </p:anim>
                                    <p:anim calcmode="lin" valueType="num">
                                      <p:cBhvr>
                                        <p:cTn id="69" dur="2000" fill="hold"/>
                                        <p:tgtEl>
                                          <p:spTgt spid="272419"/>
                                        </p:tgtEl>
                                        <p:attrNameLst>
                                          <p:attrName>ppt_w</p:attrName>
                                        </p:attrNameLst>
                                      </p:cBhvr>
                                      <p:tavLst>
                                        <p:tav tm="0">
                                          <p:val>
                                            <p:fltVal val="0"/>
                                          </p:val>
                                        </p:tav>
                                        <p:tav tm="100000">
                                          <p:val>
                                            <p:strVal val="#ppt_w"/>
                                          </p:val>
                                        </p:tav>
                                      </p:tavLst>
                                    </p:anim>
                                    <p:anim calcmode="lin" valueType="num">
                                      <p:cBhvr>
                                        <p:cTn id="70" dur="2000" fill="hold"/>
                                        <p:tgtEl>
                                          <p:spTgt spid="272419"/>
                                        </p:tgtEl>
                                        <p:attrNameLst>
                                          <p:attrName>ppt_h</p:attrName>
                                        </p:attrNameLst>
                                      </p:cBhvr>
                                      <p:tavLst>
                                        <p:tav tm="0">
                                          <p:val>
                                            <p:strVal val="#ppt_h"/>
                                          </p:val>
                                        </p:tav>
                                        <p:tav tm="100000">
                                          <p:val>
                                            <p:strVal val="#ppt_h"/>
                                          </p:val>
                                        </p:tav>
                                      </p:tavLst>
                                    </p:anim>
                                  </p:childTnLst>
                                </p:cTn>
                              </p:par>
                              <p:par>
                                <p:cTn id="71" presetID="17" presetClass="entr" presetSubtype="8" fill="hold" grpId="0" nodeType="withEffect">
                                  <p:stCondLst>
                                    <p:cond delay="0"/>
                                  </p:stCondLst>
                                  <p:childTnLst>
                                    <p:set>
                                      <p:cBhvr>
                                        <p:cTn id="72" dur="1" fill="hold">
                                          <p:stCondLst>
                                            <p:cond delay="0"/>
                                          </p:stCondLst>
                                        </p:cTn>
                                        <p:tgtEl>
                                          <p:spTgt spid="272420"/>
                                        </p:tgtEl>
                                        <p:attrNameLst>
                                          <p:attrName>style.visibility</p:attrName>
                                        </p:attrNameLst>
                                      </p:cBhvr>
                                      <p:to>
                                        <p:strVal val="visible"/>
                                      </p:to>
                                    </p:set>
                                    <p:anim calcmode="lin" valueType="num">
                                      <p:cBhvr>
                                        <p:cTn id="73" dur="2000" fill="hold"/>
                                        <p:tgtEl>
                                          <p:spTgt spid="272420"/>
                                        </p:tgtEl>
                                        <p:attrNameLst>
                                          <p:attrName>ppt_x</p:attrName>
                                        </p:attrNameLst>
                                      </p:cBhvr>
                                      <p:tavLst>
                                        <p:tav tm="0">
                                          <p:val>
                                            <p:strVal val="#ppt_x-#ppt_w/2"/>
                                          </p:val>
                                        </p:tav>
                                        <p:tav tm="100000">
                                          <p:val>
                                            <p:strVal val="#ppt_x"/>
                                          </p:val>
                                        </p:tav>
                                      </p:tavLst>
                                    </p:anim>
                                    <p:anim calcmode="lin" valueType="num">
                                      <p:cBhvr>
                                        <p:cTn id="74" dur="2000" fill="hold"/>
                                        <p:tgtEl>
                                          <p:spTgt spid="272420"/>
                                        </p:tgtEl>
                                        <p:attrNameLst>
                                          <p:attrName>ppt_y</p:attrName>
                                        </p:attrNameLst>
                                      </p:cBhvr>
                                      <p:tavLst>
                                        <p:tav tm="0">
                                          <p:val>
                                            <p:strVal val="#ppt_y"/>
                                          </p:val>
                                        </p:tav>
                                        <p:tav tm="100000">
                                          <p:val>
                                            <p:strVal val="#ppt_y"/>
                                          </p:val>
                                        </p:tav>
                                      </p:tavLst>
                                    </p:anim>
                                    <p:anim calcmode="lin" valueType="num">
                                      <p:cBhvr>
                                        <p:cTn id="75" dur="2000" fill="hold"/>
                                        <p:tgtEl>
                                          <p:spTgt spid="272420"/>
                                        </p:tgtEl>
                                        <p:attrNameLst>
                                          <p:attrName>ppt_w</p:attrName>
                                        </p:attrNameLst>
                                      </p:cBhvr>
                                      <p:tavLst>
                                        <p:tav tm="0">
                                          <p:val>
                                            <p:fltVal val="0"/>
                                          </p:val>
                                        </p:tav>
                                        <p:tav tm="100000">
                                          <p:val>
                                            <p:strVal val="#ppt_w"/>
                                          </p:val>
                                        </p:tav>
                                      </p:tavLst>
                                    </p:anim>
                                    <p:anim calcmode="lin" valueType="num">
                                      <p:cBhvr>
                                        <p:cTn id="76" dur="2000" fill="hold"/>
                                        <p:tgtEl>
                                          <p:spTgt spid="272420"/>
                                        </p:tgtEl>
                                        <p:attrNameLst>
                                          <p:attrName>ppt_h</p:attrName>
                                        </p:attrNameLst>
                                      </p:cBhvr>
                                      <p:tavLst>
                                        <p:tav tm="0">
                                          <p:val>
                                            <p:strVal val="#ppt_h"/>
                                          </p:val>
                                        </p:tav>
                                        <p:tav tm="100000">
                                          <p:val>
                                            <p:strVal val="#ppt_h"/>
                                          </p:val>
                                        </p:tav>
                                      </p:tavLst>
                                    </p:anim>
                                  </p:childTnLst>
                                </p:cTn>
                              </p:par>
                              <p:par>
                                <p:cTn id="77" presetID="17" presetClass="entr" presetSubtype="8" fill="hold" grpId="0" nodeType="withEffect">
                                  <p:stCondLst>
                                    <p:cond delay="0"/>
                                  </p:stCondLst>
                                  <p:childTnLst>
                                    <p:set>
                                      <p:cBhvr>
                                        <p:cTn id="78" dur="1" fill="hold">
                                          <p:stCondLst>
                                            <p:cond delay="0"/>
                                          </p:stCondLst>
                                        </p:cTn>
                                        <p:tgtEl>
                                          <p:spTgt spid="272421"/>
                                        </p:tgtEl>
                                        <p:attrNameLst>
                                          <p:attrName>style.visibility</p:attrName>
                                        </p:attrNameLst>
                                      </p:cBhvr>
                                      <p:to>
                                        <p:strVal val="visible"/>
                                      </p:to>
                                    </p:set>
                                    <p:anim calcmode="lin" valueType="num">
                                      <p:cBhvr>
                                        <p:cTn id="79" dur="2000" fill="hold"/>
                                        <p:tgtEl>
                                          <p:spTgt spid="272421"/>
                                        </p:tgtEl>
                                        <p:attrNameLst>
                                          <p:attrName>ppt_x</p:attrName>
                                        </p:attrNameLst>
                                      </p:cBhvr>
                                      <p:tavLst>
                                        <p:tav tm="0">
                                          <p:val>
                                            <p:strVal val="#ppt_x-#ppt_w/2"/>
                                          </p:val>
                                        </p:tav>
                                        <p:tav tm="100000">
                                          <p:val>
                                            <p:strVal val="#ppt_x"/>
                                          </p:val>
                                        </p:tav>
                                      </p:tavLst>
                                    </p:anim>
                                    <p:anim calcmode="lin" valueType="num">
                                      <p:cBhvr>
                                        <p:cTn id="80" dur="2000" fill="hold"/>
                                        <p:tgtEl>
                                          <p:spTgt spid="272421"/>
                                        </p:tgtEl>
                                        <p:attrNameLst>
                                          <p:attrName>ppt_y</p:attrName>
                                        </p:attrNameLst>
                                      </p:cBhvr>
                                      <p:tavLst>
                                        <p:tav tm="0">
                                          <p:val>
                                            <p:strVal val="#ppt_y"/>
                                          </p:val>
                                        </p:tav>
                                        <p:tav tm="100000">
                                          <p:val>
                                            <p:strVal val="#ppt_y"/>
                                          </p:val>
                                        </p:tav>
                                      </p:tavLst>
                                    </p:anim>
                                    <p:anim calcmode="lin" valueType="num">
                                      <p:cBhvr>
                                        <p:cTn id="81" dur="2000" fill="hold"/>
                                        <p:tgtEl>
                                          <p:spTgt spid="272421"/>
                                        </p:tgtEl>
                                        <p:attrNameLst>
                                          <p:attrName>ppt_w</p:attrName>
                                        </p:attrNameLst>
                                      </p:cBhvr>
                                      <p:tavLst>
                                        <p:tav tm="0">
                                          <p:val>
                                            <p:fltVal val="0"/>
                                          </p:val>
                                        </p:tav>
                                        <p:tav tm="100000">
                                          <p:val>
                                            <p:strVal val="#ppt_w"/>
                                          </p:val>
                                        </p:tav>
                                      </p:tavLst>
                                    </p:anim>
                                    <p:anim calcmode="lin" valueType="num">
                                      <p:cBhvr>
                                        <p:cTn id="82" dur="2000" fill="hold"/>
                                        <p:tgtEl>
                                          <p:spTgt spid="2724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09" grpId="0" animBg="1"/>
      <p:bldP spid="272410" grpId="0" animBg="1"/>
      <p:bldP spid="272411" grpId="0"/>
      <p:bldP spid="272412" grpId="0" animBg="1"/>
      <p:bldP spid="272413" grpId="0" animBg="1"/>
      <p:bldP spid="272414" grpId="0"/>
      <p:bldP spid="272415" grpId="0" animBg="1"/>
      <p:bldP spid="272418" grpId="0"/>
      <p:bldP spid="272419" grpId="0"/>
      <p:bldP spid="272420" grpId="0"/>
      <p:bldP spid="272421"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Espace réservé du pied de page 4"/>
          <p:cNvSpPr>
            <a:spLocks noGrp="1"/>
          </p:cNvSpPr>
          <p:nvPr>
            <p:ph type="ftr" sz="quarter" idx="11"/>
          </p:nvPr>
        </p:nvSpPr>
        <p:spPr/>
        <p:txBody>
          <a:bodyPr/>
          <a:lstStyle/>
          <a:p>
            <a:pPr>
              <a:defRPr/>
            </a:pPr>
            <a:r>
              <a:rPr lang="fr-FR"/>
              <a:t>Système d’Information</a:t>
            </a:r>
          </a:p>
        </p:txBody>
      </p:sp>
      <p:sp>
        <p:nvSpPr>
          <p:cNvPr id="30" name="Espace réservé du numéro de diapositive 5"/>
          <p:cNvSpPr>
            <a:spLocks noGrp="1"/>
          </p:cNvSpPr>
          <p:nvPr>
            <p:ph type="sldNum" sz="quarter" idx="12"/>
          </p:nvPr>
        </p:nvSpPr>
        <p:spPr/>
        <p:txBody>
          <a:bodyPr/>
          <a:lstStyle/>
          <a:p>
            <a:pPr>
              <a:defRPr/>
            </a:pPr>
            <a:fld id="{005F2BBE-2996-4983-AB7F-9E0E98ED0073}" type="slidenum">
              <a:rPr lang="fr-FR"/>
              <a:pPr>
                <a:defRPr/>
              </a:pPr>
              <a:t>33</a:t>
            </a:fld>
            <a:endParaRPr lang="fr-FR"/>
          </a:p>
        </p:txBody>
      </p:sp>
      <p:sp>
        <p:nvSpPr>
          <p:cNvPr id="274434"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Contrainte d’Intégrité Fonctionnelle (1)</a:t>
            </a:r>
          </a:p>
        </p:txBody>
      </p:sp>
      <p:sp>
        <p:nvSpPr>
          <p:cNvPr id="274435" name="Rectangle 3"/>
          <p:cNvSpPr>
            <a:spLocks noGrp="1" noChangeArrowheads="1"/>
          </p:cNvSpPr>
          <p:nvPr>
            <p:ph type="body" idx="1"/>
          </p:nvPr>
        </p:nvSpPr>
        <p:spPr>
          <a:xfrm>
            <a:off x="838200" y="1600200"/>
            <a:ext cx="8305800" cy="1905000"/>
          </a:xfrm>
        </p:spPr>
        <p:txBody>
          <a:bodyPr/>
          <a:lstStyle/>
          <a:p>
            <a:pPr defTabSz="762000" eaLnBrk="1" hangingPunct="1">
              <a:lnSpc>
                <a:spcPct val="120000"/>
              </a:lnSpc>
              <a:spcBef>
                <a:spcPct val="0"/>
              </a:spcBef>
              <a:buClr>
                <a:schemeClr val="accent2"/>
              </a:buClr>
              <a:buSzTx/>
              <a:buFont typeface="Wingdings" pitchFamily="2" charset="2"/>
              <a:buNone/>
              <a:defRPr/>
            </a:pPr>
            <a:r>
              <a:rPr lang="fr-FR" sz="2000" dirty="0" smtClean="0">
                <a:effectLst>
                  <a:outerShdw blurRad="38100" dist="38100" dir="2700000" algn="tl">
                    <a:srgbClr val="C0C0C0"/>
                  </a:outerShdw>
                </a:effectLst>
              </a:rPr>
              <a:t> </a:t>
            </a:r>
            <a:r>
              <a:rPr lang="fr-FR" sz="1600" u="sng" dirty="0" smtClean="0">
                <a:solidFill>
                  <a:srgbClr val="CC3300"/>
                </a:solidFill>
                <a:effectLst>
                  <a:outerShdw blurRad="38100" dist="38100" dir="2700000" algn="tl">
                    <a:srgbClr val="C0C0C0"/>
                  </a:outerShdw>
                </a:effectLst>
              </a:rPr>
              <a:t>Définition : </a:t>
            </a:r>
          </a:p>
          <a:p>
            <a:pPr defTabSz="762000" eaLnBrk="1" hangingPunct="1">
              <a:lnSpc>
                <a:spcPct val="120000"/>
              </a:lnSpc>
              <a:spcBef>
                <a:spcPct val="0"/>
              </a:spcBef>
              <a:buClr>
                <a:srgbClr val="FF9900"/>
              </a:buClr>
              <a:buSzTx/>
              <a:defRPr/>
            </a:pPr>
            <a:r>
              <a:rPr lang="fr-FR" sz="1600" dirty="0" smtClean="0">
                <a:effectLst>
                  <a:outerShdw blurRad="38100" dist="38100" dir="2700000" algn="tl">
                    <a:srgbClr val="C0C0C0"/>
                  </a:outerShdw>
                </a:effectLst>
              </a:rPr>
              <a:t>Cas particulier de DF, une contrainte d’Intégrité Fonctionnelle est stable dans le temps : une fois le lien établi entre deux occurrences, il ne peut être modifié dans le temps.</a:t>
            </a:r>
          </a:p>
          <a:p>
            <a:pPr lvl="1" defTabSz="762000" eaLnBrk="1" hangingPunct="1">
              <a:lnSpc>
                <a:spcPct val="120000"/>
              </a:lnSpc>
              <a:spcBef>
                <a:spcPct val="0"/>
              </a:spcBef>
              <a:buClr>
                <a:schemeClr val="tx2"/>
              </a:buClr>
              <a:buSzTx/>
              <a:buFont typeface="Symbol" pitchFamily="18" charset="2"/>
              <a:buNone/>
              <a:defRPr/>
            </a:pPr>
            <a:endParaRPr lang="fr-FR" sz="1400" dirty="0" smtClean="0">
              <a:effectLst>
                <a:outerShdw blurRad="38100" dist="38100" dir="2700000" algn="tl">
                  <a:srgbClr val="C0C0C0"/>
                </a:outerShdw>
              </a:effectLst>
            </a:endParaRPr>
          </a:p>
        </p:txBody>
      </p:sp>
      <p:sp>
        <p:nvSpPr>
          <p:cNvPr id="46086"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274437" name="Rectangle 5"/>
          <p:cNvSpPr>
            <a:spLocks noChangeArrowheads="1"/>
          </p:cNvSpPr>
          <p:nvPr/>
        </p:nvSpPr>
        <p:spPr bwMode="auto">
          <a:xfrm>
            <a:off x="152400" y="3552825"/>
            <a:ext cx="1282700" cy="687388"/>
          </a:xfrm>
          <a:prstGeom prst="rect">
            <a:avLst/>
          </a:prstGeom>
          <a:noFill/>
          <a:ln w="9525">
            <a:solidFill>
              <a:srgbClr val="008080"/>
            </a:solidFill>
            <a:miter lim="800000"/>
            <a:headEnd/>
            <a:tailEnd/>
          </a:ln>
        </p:spPr>
        <p:txBody>
          <a:bodyPr wrap="none" anchor="ctr"/>
          <a:lstStyle/>
          <a:p>
            <a:endParaRPr lang="fr-FR"/>
          </a:p>
        </p:txBody>
      </p:sp>
      <p:sp>
        <p:nvSpPr>
          <p:cNvPr id="274438" name="Line 6"/>
          <p:cNvSpPr>
            <a:spLocks noChangeShapeType="1"/>
          </p:cNvSpPr>
          <p:nvPr/>
        </p:nvSpPr>
        <p:spPr bwMode="auto">
          <a:xfrm>
            <a:off x="152400" y="3767138"/>
            <a:ext cx="1282700" cy="1587"/>
          </a:xfrm>
          <a:prstGeom prst="line">
            <a:avLst/>
          </a:prstGeom>
          <a:noFill/>
          <a:ln w="9525">
            <a:solidFill>
              <a:srgbClr val="008080"/>
            </a:solidFill>
            <a:miter lim="800000"/>
            <a:headEnd/>
            <a:tailEnd/>
          </a:ln>
        </p:spPr>
        <p:txBody>
          <a:bodyPr wrap="none"/>
          <a:lstStyle/>
          <a:p>
            <a:endParaRPr lang="fr-FR"/>
          </a:p>
        </p:txBody>
      </p:sp>
      <p:sp>
        <p:nvSpPr>
          <p:cNvPr id="274439" name="Text Box 7"/>
          <p:cNvSpPr txBox="1">
            <a:spLocks noChangeArrowheads="1"/>
          </p:cNvSpPr>
          <p:nvPr/>
        </p:nvSpPr>
        <p:spPr bwMode="auto">
          <a:xfrm>
            <a:off x="438150" y="3505200"/>
            <a:ext cx="698500" cy="293688"/>
          </a:xfrm>
          <a:prstGeom prst="rect">
            <a:avLst/>
          </a:prstGeom>
          <a:noFill/>
          <a:ln w="9525">
            <a:noFill/>
            <a:miter lim="800000"/>
            <a:headEnd/>
            <a:tailEnd/>
          </a:ln>
        </p:spPr>
        <p:txBody>
          <a:bodyPr wrap="none">
            <a:spAutoFit/>
          </a:bodyPr>
          <a:lstStyle/>
          <a:p>
            <a:pPr>
              <a:lnSpc>
                <a:spcPct val="110000"/>
              </a:lnSpc>
            </a:pPr>
            <a:r>
              <a:rPr lang="fr-FR" sz="1200" b="1"/>
              <a:t>Assuré</a:t>
            </a:r>
          </a:p>
        </p:txBody>
      </p:sp>
      <p:sp>
        <p:nvSpPr>
          <p:cNvPr id="274440" name="Rectangle 8"/>
          <p:cNvSpPr>
            <a:spLocks noChangeArrowheads="1"/>
          </p:cNvSpPr>
          <p:nvPr/>
        </p:nvSpPr>
        <p:spPr bwMode="auto">
          <a:xfrm>
            <a:off x="4203700" y="3544888"/>
            <a:ext cx="1282700" cy="687387"/>
          </a:xfrm>
          <a:prstGeom prst="rect">
            <a:avLst/>
          </a:prstGeom>
          <a:noFill/>
          <a:ln w="9525">
            <a:solidFill>
              <a:srgbClr val="008080"/>
            </a:solidFill>
            <a:miter lim="800000"/>
            <a:headEnd/>
            <a:tailEnd/>
          </a:ln>
        </p:spPr>
        <p:txBody>
          <a:bodyPr wrap="none" anchor="ctr"/>
          <a:lstStyle/>
          <a:p>
            <a:endParaRPr lang="fr-FR"/>
          </a:p>
        </p:txBody>
      </p:sp>
      <p:sp>
        <p:nvSpPr>
          <p:cNvPr id="274441" name="Line 9"/>
          <p:cNvSpPr>
            <a:spLocks noChangeShapeType="1"/>
          </p:cNvSpPr>
          <p:nvPr/>
        </p:nvSpPr>
        <p:spPr bwMode="auto">
          <a:xfrm>
            <a:off x="4203700" y="3773488"/>
            <a:ext cx="1282700" cy="1587"/>
          </a:xfrm>
          <a:prstGeom prst="line">
            <a:avLst/>
          </a:prstGeom>
          <a:noFill/>
          <a:ln w="9525">
            <a:solidFill>
              <a:srgbClr val="008080"/>
            </a:solidFill>
            <a:miter lim="800000"/>
            <a:headEnd/>
            <a:tailEnd/>
          </a:ln>
        </p:spPr>
        <p:txBody>
          <a:bodyPr wrap="none"/>
          <a:lstStyle/>
          <a:p>
            <a:endParaRPr lang="fr-FR"/>
          </a:p>
        </p:txBody>
      </p:sp>
      <p:sp>
        <p:nvSpPr>
          <p:cNvPr id="274442" name="Text Box 10"/>
          <p:cNvSpPr txBox="1">
            <a:spLocks noChangeArrowheads="1"/>
          </p:cNvSpPr>
          <p:nvPr/>
        </p:nvSpPr>
        <p:spPr bwMode="auto">
          <a:xfrm>
            <a:off x="4464050" y="3511550"/>
            <a:ext cx="641350" cy="293688"/>
          </a:xfrm>
          <a:prstGeom prst="rect">
            <a:avLst/>
          </a:prstGeom>
          <a:noFill/>
          <a:ln w="9525">
            <a:noFill/>
            <a:miter lim="800000"/>
            <a:headEnd/>
            <a:tailEnd/>
          </a:ln>
        </p:spPr>
        <p:txBody>
          <a:bodyPr wrap="none">
            <a:spAutoFit/>
          </a:bodyPr>
          <a:lstStyle/>
          <a:p>
            <a:pPr>
              <a:lnSpc>
                <a:spcPct val="110000"/>
              </a:lnSpc>
            </a:pPr>
            <a:r>
              <a:rPr lang="fr-FR" sz="1200" b="1"/>
              <a:t>Police</a:t>
            </a:r>
          </a:p>
        </p:txBody>
      </p:sp>
      <p:sp>
        <p:nvSpPr>
          <p:cNvPr id="274443" name="Oval 11"/>
          <p:cNvSpPr>
            <a:spLocks noChangeArrowheads="1"/>
          </p:cNvSpPr>
          <p:nvPr/>
        </p:nvSpPr>
        <p:spPr bwMode="auto">
          <a:xfrm>
            <a:off x="2057400" y="3733800"/>
            <a:ext cx="1525588" cy="339725"/>
          </a:xfrm>
          <a:prstGeom prst="ellipse">
            <a:avLst/>
          </a:prstGeom>
          <a:noFill/>
          <a:ln w="9525">
            <a:solidFill>
              <a:srgbClr val="008080"/>
            </a:solidFill>
            <a:miter lim="800000"/>
            <a:headEnd/>
            <a:tailEnd/>
          </a:ln>
        </p:spPr>
        <p:txBody>
          <a:bodyPr>
            <a:spAutoFit/>
          </a:bodyPr>
          <a:lstStyle/>
          <a:p>
            <a:pPr algn="ctr">
              <a:lnSpc>
                <a:spcPct val="110000"/>
              </a:lnSpc>
            </a:pPr>
            <a:r>
              <a:rPr lang="fr-FR" sz="1000" b="1" i="1"/>
              <a:t>CIF</a:t>
            </a:r>
          </a:p>
        </p:txBody>
      </p:sp>
      <p:cxnSp>
        <p:nvCxnSpPr>
          <p:cNvPr id="274444" name="AutoShape 12"/>
          <p:cNvCxnSpPr>
            <a:cxnSpLocks noChangeShapeType="1"/>
            <a:stCxn id="274443" idx="2"/>
            <a:endCxn id="274437" idx="3"/>
          </p:cNvCxnSpPr>
          <p:nvPr/>
        </p:nvCxnSpPr>
        <p:spPr bwMode="auto">
          <a:xfrm rot="10800000">
            <a:off x="1435100" y="3897313"/>
            <a:ext cx="622300" cy="6350"/>
          </a:xfrm>
          <a:prstGeom prst="bentConnector3">
            <a:avLst>
              <a:gd name="adj1" fmla="val 50000"/>
            </a:avLst>
          </a:prstGeom>
          <a:noFill/>
          <a:ln w="9525">
            <a:solidFill>
              <a:schemeClr val="tx1"/>
            </a:solidFill>
            <a:miter lim="800000"/>
            <a:headEnd/>
            <a:tailEnd/>
          </a:ln>
        </p:spPr>
      </p:cxnSp>
      <p:cxnSp>
        <p:nvCxnSpPr>
          <p:cNvPr id="274445" name="AutoShape 13"/>
          <p:cNvCxnSpPr>
            <a:cxnSpLocks noChangeShapeType="1"/>
            <a:stCxn id="274443" idx="6"/>
            <a:endCxn id="274440" idx="1"/>
          </p:cNvCxnSpPr>
          <p:nvPr/>
        </p:nvCxnSpPr>
        <p:spPr bwMode="auto">
          <a:xfrm flipV="1">
            <a:off x="3582988" y="3889375"/>
            <a:ext cx="620712" cy="14288"/>
          </a:xfrm>
          <a:prstGeom prst="bentConnector3">
            <a:avLst>
              <a:gd name="adj1" fmla="val 49870"/>
            </a:avLst>
          </a:prstGeom>
          <a:noFill/>
          <a:ln w="9525">
            <a:solidFill>
              <a:schemeClr val="tx1"/>
            </a:solidFill>
            <a:miter lim="800000"/>
            <a:headEnd/>
            <a:tailEnd/>
          </a:ln>
        </p:spPr>
      </p:cxnSp>
      <p:sp>
        <p:nvSpPr>
          <p:cNvPr id="274446" name="Rectangle 14"/>
          <p:cNvSpPr>
            <a:spLocks noChangeArrowheads="1"/>
          </p:cNvSpPr>
          <p:nvPr/>
        </p:nvSpPr>
        <p:spPr bwMode="auto">
          <a:xfrm>
            <a:off x="1447800" y="3600450"/>
            <a:ext cx="425450" cy="274638"/>
          </a:xfrm>
          <a:prstGeom prst="rect">
            <a:avLst/>
          </a:prstGeom>
          <a:noFill/>
          <a:ln w="9525">
            <a:noFill/>
            <a:miter lim="800000"/>
            <a:headEnd/>
            <a:tailEnd/>
          </a:ln>
        </p:spPr>
        <p:txBody>
          <a:bodyPr wrap="none">
            <a:spAutoFit/>
          </a:bodyPr>
          <a:lstStyle/>
          <a:p>
            <a:r>
              <a:rPr lang="fr-FR" sz="1200" b="1" i="1"/>
              <a:t>1,n</a:t>
            </a:r>
          </a:p>
        </p:txBody>
      </p:sp>
      <p:sp>
        <p:nvSpPr>
          <p:cNvPr id="274447" name="Rectangle 15"/>
          <p:cNvSpPr>
            <a:spLocks noChangeArrowheads="1"/>
          </p:cNvSpPr>
          <p:nvPr/>
        </p:nvSpPr>
        <p:spPr bwMode="auto">
          <a:xfrm>
            <a:off x="3689350" y="3630613"/>
            <a:ext cx="425450" cy="274637"/>
          </a:xfrm>
          <a:prstGeom prst="rect">
            <a:avLst/>
          </a:prstGeom>
          <a:noFill/>
          <a:ln w="9525">
            <a:noFill/>
            <a:miter lim="800000"/>
            <a:headEnd/>
            <a:tailEnd/>
          </a:ln>
        </p:spPr>
        <p:txBody>
          <a:bodyPr wrap="none">
            <a:spAutoFit/>
          </a:bodyPr>
          <a:lstStyle/>
          <a:p>
            <a:r>
              <a:rPr lang="fr-FR" sz="1200" b="1" i="1"/>
              <a:t>1,1</a:t>
            </a:r>
          </a:p>
        </p:txBody>
      </p:sp>
      <p:sp>
        <p:nvSpPr>
          <p:cNvPr id="274448" name="Text Box 16"/>
          <p:cNvSpPr txBox="1">
            <a:spLocks noChangeArrowheads="1"/>
          </p:cNvSpPr>
          <p:nvPr/>
        </p:nvSpPr>
        <p:spPr bwMode="auto">
          <a:xfrm>
            <a:off x="228600" y="3717925"/>
            <a:ext cx="793750" cy="293688"/>
          </a:xfrm>
          <a:prstGeom prst="rect">
            <a:avLst/>
          </a:prstGeom>
          <a:noFill/>
          <a:ln w="9525">
            <a:noFill/>
            <a:miter lim="800000"/>
            <a:headEnd/>
            <a:tailEnd/>
          </a:ln>
        </p:spPr>
        <p:txBody>
          <a:bodyPr wrap="none">
            <a:spAutoFit/>
          </a:bodyPr>
          <a:lstStyle/>
          <a:p>
            <a:pPr>
              <a:lnSpc>
                <a:spcPct val="110000"/>
              </a:lnSpc>
            </a:pPr>
            <a:r>
              <a:rPr lang="fr-FR" sz="1200"/>
              <a:t># Assuré</a:t>
            </a:r>
          </a:p>
        </p:txBody>
      </p:sp>
      <p:sp>
        <p:nvSpPr>
          <p:cNvPr id="274449" name="Text Box 17"/>
          <p:cNvSpPr txBox="1">
            <a:spLocks noChangeArrowheads="1"/>
          </p:cNvSpPr>
          <p:nvPr/>
        </p:nvSpPr>
        <p:spPr bwMode="auto">
          <a:xfrm>
            <a:off x="4191000" y="3706813"/>
            <a:ext cx="730250" cy="293687"/>
          </a:xfrm>
          <a:prstGeom prst="rect">
            <a:avLst/>
          </a:prstGeom>
          <a:noFill/>
          <a:ln w="9525">
            <a:noFill/>
            <a:miter lim="800000"/>
            <a:headEnd/>
            <a:tailEnd/>
          </a:ln>
        </p:spPr>
        <p:txBody>
          <a:bodyPr wrap="none">
            <a:spAutoFit/>
          </a:bodyPr>
          <a:lstStyle/>
          <a:p>
            <a:pPr>
              <a:lnSpc>
                <a:spcPct val="110000"/>
              </a:lnSpc>
            </a:pPr>
            <a:r>
              <a:rPr lang="fr-FR" sz="1200"/>
              <a:t># Police</a:t>
            </a:r>
          </a:p>
        </p:txBody>
      </p:sp>
      <p:sp>
        <p:nvSpPr>
          <p:cNvPr id="274450" name="Rectangle 18"/>
          <p:cNvSpPr>
            <a:spLocks noChangeArrowheads="1"/>
          </p:cNvSpPr>
          <p:nvPr/>
        </p:nvSpPr>
        <p:spPr bwMode="auto">
          <a:xfrm>
            <a:off x="7753350" y="3538538"/>
            <a:ext cx="1282700" cy="687387"/>
          </a:xfrm>
          <a:prstGeom prst="rect">
            <a:avLst/>
          </a:prstGeom>
          <a:noFill/>
          <a:ln w="9525">
            <a:solidFill>
              <a:srgbClr val="008080"/>
            </a:solidFill>
            <a:miter lim="800000"/>
            <a:headEnd/>
            <a:tailEnd/>
          </a:ln>
        </p:spPr>
        <p:txBody>
          <a:bodyPr wrap="none" anchor="ctr"/>
          <a:lstStyle/>
          <a:p>
            <a:endParaRPr lang="fr-FR"/>
          </a:p>
        </p:txBody>
      </p:sp>
      <p:sp>
        <p:nvSpPr>
          <p:cNvPr id="274451" name="Line 19"/>
          <p:cNvSpPr>
            <a:spLocks noChangeShapeType="1"/>
          </p:cNvSpPr>
          <p:nvPr/>
        </p:nvSpPr>
        <p:spPr bwMode="auto">
          <a:xfrm>
            <a:off x="7753350" y="3767138"/>
            <a:ext cx="1282700" cy="1587"/>
          </a:xfrm>
          <a:prstGeom prst="line">
            <a:avLst/>
          </a:prstGeom>
          <a:noFill/>
          <a:ln w="9525">
            <a:solidFill>
              <a:srgbClr val="008080"/>
            </a:solidFill>
            <a:miter lim="800000"/>
            <a:headEnd/>
            <a:tailEnd/>
          </a:ln>
        </p:spPr>
        <p:txBody>
          <a:bodyPr wrap="none"/>
          <a:lstStyle/>
          <a:p>
            <a:endParaRPr lang="fr-FR"/>
          </a:p>
        </p:txBody>
      </p:sp>
      <p:sp>
        <p:nvSpPr>
          <p:cNvPr id="274452" name="Text Box 20"/>
          <p:cNvSpPr txBox="1">
            <a:spLocks noChangeArrowheads="1"/>
          </p:cNvSpPr>
          <p:nvPr/>
        </p:nvSpPr>
        <p:spPr bwMode="auto">
          <a:xfrm>
            <a:off x="8051800" y="3505200"/>
            <a:ext cx="635000" cy="293688"/>
          </a:xfrm>
          <a:prstGeom prst="rect">
            <a:avLst/>
          </a:prstGeom>
          <a:noFill/>
          <a:ln w="9525">
            <a:noFill/>
            <a:miter lim="800000"/>
            <a:headEnd/>
            <a:tailEnd/>
          </a:ln>
        </p:spPr>
        <p:txBody>
          <a:bodyPr wrap="none">
            <a:spAutoFit/>
          </a:bodyPr>
          <a:lstStyle/>
          <a:p>
            <a:pPr>
              <a:lnSpc>
                <a:spcPct val="110000"/>
              </a:lnSpc>
            </a:pPr>
            <a:r>
              <a:rPr lang="fr-FR" sz="1200" b="1"/>
              <a:t>Agent</a:t>
            </a:r>
          </a:p>
        </p:txBody>
      </p:sp>
      <p:sp>
        <p:nvSpPr>
          <p:cNvPr id="274453" name="Oval 21"/>
          <p:cNvSpPr>
            <a:spLocks noChangeArrowheads="1"/>
          </p:cNvSpPr>
          <p:nvPr/>
        </p:nvSpPr>
        <p:spPr bwMode="auto">
          <a:xfrm>
            <a:off x="5867400" y="3714750"/>
            <a:ext cx="1525588" cy="339725"/>
          </a:xfrm>
          <a:prstGeom prst="ellipse">
            <a:avLst/>
          </a:prstGeom>
          <a:noFill/>
          <a:ln w="9525">
            <a:solidFill>
              <a:srgbClr val="008080"/>
            </a:solidFill>
            <a:miter lim="800000"/>
            <a:headEnd/>
            <a:tailEnd/>
          </a:ln>
        </p:spPr>
        <p:txBody>
          <a:bodyPr>
            <a:spAutoFit/>
          </a:bodyPr>
          <a:lstStyle/>
          <a:p>
            <a:pPr algn="ctr">
              <a:lnSpc>
                <a:spcPct val="110000"/>
              </a:lnSpc>
            </a:pPr>
            <a:r>
              <a:rPr lang="fr-FR" sz="1000" b="1" i="1"/>
              <a:t>DF</a:t>
            </a:r>
          </a:p>
        </p:txBody>
      </p:sp>
      <p:cxnSp>
        <p:nvCxnSpPr>
          <p:cNvPr id="274454" name="AutoShape 22"/>
          <p:cNvCxnSpPr>
            <a:cxnSpLocks noChangeShapeType="1"/>
            <a:stCxn id="274453" idx="2"/>
            <a:endCxn id="274440" idx="3"/>
          </p:cNvCxnSpPr>
          <p:nvPr/>
        </p:nvCxnSpPr>
        <p:spPr bwMode="auto">
          <a:xfrm rot="10800000" flipV="1">
            <a:off x="5486400" y="3884613"/>
            <a:ext cx="381000" cy="4762"/>
          </a:xfrm>
          <a:prstGeom prst="bentConnector3">
            <a:avLst>
              <a:gd name="adj1" fmla="val 50000"/>
            </a:avLst>
          </a:prstGeom>
          <a:noFill/>
          <a:ln w="9525">
            <a:solidFill>
              <a:schemeClr val="tx1"/>
            </a:solidFill>
            <a:miter lim="800000"/>
            <a:headEnd/>
            <a:tailEnd/>
          </a:ln>
        </p:spPr>
      </p:cxnSp>
      <p:cxnSp>
        <p:nvCxnSpPr>
          <p:cNvPr id="274455" name="AutoShape 23"/>
          <p:cNvCxnSpPr>
            <a:cxnSpLocks noChangeShapeType="1"/>
            <a:stCxn id="274453" idx="6"/>
            <a:endCxn id="274450" idx="1"/>
          </p:cNvCxnSpPr>
          <p:nvPr/>
        </p:nvCxnSpPr>
        <p:spPr bwMode="auto">
          <a:xfrm flipV="1">
            <a:off x="7392988" y="3883025"/>
            <a:ext cx="360362" cy="1588"/>
          </a:xfrm>
          <a:prstGeom prst="bentConnector3">
            <a:avLst>
              <a:gd name="adj1" fmla="val 49778"/>
            </a:avLst>
          </a:prstGeom>
          <a:noFill/>
          <a:ln w="9525">
            <a:solidFill>
              <a:schemeClr val="tx1"/>
            </a:solidFill>
            <a:miter lim="800000"/>
            <a:headEnd/>
            <a:tailEnd/>
          </a:ln>
        </p:spPr>
      </p:cxnSp>
      <p:sp>
        <p:nvSpPr>
          <p:cNvPr id="274456" name="Rectangle 24"/>
          <p:cNvSpPr>
            <a:spLocks noChangeArrowheads="1"/>
          </p:cNvSpPr>
          <p:nvPr/>
        </p:nvSpPr>
        <p:spPr bwMode="auto">
          <a:xfrm>
            <a:off x="5486400" y="3670300"/>
            <a:ext cx="425450" cy="274638"/>
          </a:xfrm>
          <a:prstGeom prst="rect">
            <a:avLst/>
          </a:prstGeom>
          <a:noFill/>
          <a:ln w="9525">
            <a:noFill/>
            <a:miter lim="800000"/>
            <a:headEnd/>
            <a:tailEnd/>
          </a:ln>
        </p:spPr>
        <p:txBody>
          <a:bodyPr wrap="none">
            <a:spAutoFit/>
          </a:bodyPr>
          <a:lstStyle/>
          <a:p>
            <a:r>
              <a:rPr lang="fr-FR" sz="1200" b="1" i="1"/>
              <a:t>1,1</a:t>
            </a:r>
          </a:p>
        </p:txBody>
      </p:sp>
      <p:sp>
        <p:nvSpPr>
          <p:cNvPr id="274457" name="Rectangle 25"/>
          <p:cNvSpPr>
            <a:spLocks noChangeArrowheads="1"/>
          </p:cNvSpPr>
          <p:nvPr/>
        </p:nvSpPr>
        <p:spPr bwMode="auto">
          <a:xfrm>
            <a:off x="7239000" y="3624263"/>
            <a:ext cx="469900" cy="274637"/>
          </a:xfrm>
          <a:prstGeom prst="rect">
            <a:avLst/>
          </a:prstGeom>
          <a:noFill/>
          <a:ln w="9525">
            <a:noFill/>
            <a:miter lim="800000"/>
            <a:headEnd/>
            <a:tailEnd/>
          </a:ln>
        </p:spPr>
        <p:txBody>
          <a:bodyPr wrap="none">
            <a:spAutoFit/>
          </a:bodyPr>
          <a:lstStyle/>
          <a:p>
            <a:r>
              <a:rPr lang="fr-FR" sz="1200" b="1" i="1"/>
              <a:t>1,n </a:t>
            </a:r>
          </a:p>
        </p:txBody>
      </p:sp>
      <p:sp>
        <p:nvSpPr>
          <p:cNvPr id="274458" name="Text Box 26"/>
          <p:cNvSpPr txBox="1">
            <a:spLocks noChangeArrowheads="1"/>
          </p:cNvSpPr>
          <p:nvPr/>
        </p:nvSpPr>
        <p:spPr bwMode="auto">
          <a:xfrm>
            <a:off x="7740650" y="3700463"/>
            <a:ext cx="736600" cy="293687"/>
          </a:xfrm>
          <a:prstGeom prst="rect">
            <a:avLst/>
          </a:prstGeom>
          <a:noFill/>
          <a:ln w="9525">
            <a:noFill/>
            <a:miter lim="800000"/>
            <a:headEnd/>
            <a:tailEnd/>
          </a:ln>
        </p:spPr>
        <p:txBody>
          <a:bodyPr wrap="none">
            <a:spAutoFit/>
          </a:bodyPr>
          <a:lstStyle/>
          <a:p>
            <a:pPr>
              <a:lnSpc>
                <a:spcPct val="110000"/>
              </a:lnSpc>
            </a:pPr>
            <a:r>
              <a:rPr lang="fr-FR" sz="1200"/>
              <a:t># Agent</a:t>
            </a:r>
          </a:p>
        </p:txBody>
      </p:sp>
      <p:sp>
        <p:nvSpPr>
          <p:cNvPr id="274459" name="Rectangle 27"/>
          <p:cNvSpPr>
            <a:spLocks noChangeArrowheads="1"/>
          </p:cNvSpPr>
          <p:nvPr/>
        </p:nvSpPr>
        <p:spPr bwMode="auto">
          <a:xfrm>
            <a:off x="838200" y="4648200"/>
            <a:ext cx="8305800" cy="1905000"/>
          </a:xfrm>
          <a:prstGeom prst="rect">
            <a:avLst/>
          </a:prstGeom>
          <a:noFill/>
          <a:ln w="9525">
            <a:noFill/>
            <a:miter lim="800000"/>
            <a:headEnd/>
            <a:tailEnd/>
          </a:ln>
          <a:effectLst/>
        </p:spPr>
        <p:txBody>
          <a:bodyPr/>
          <a:lstStyle/>
          <a:p>
            <a:pPr marL="342900" indent="-342900" algn="ctr" defTabSz="762000">
              <a:lnSpc>
                <a:spcPct val="120000"/>
              </a:lnSpc>
              <a:buClr>
                <a:schemeClr val="accent2"/>
              </a:buClr>
              <a:buFont typeface="Wingdings" pitchFamily="2" charset="2"/>
              <a:buNone/>
              <a:defRPr/>
            </a:pPr>
            <a:r>
              <a:rPr lang="fr-FR" sz="2000" b="1">
                <a:effectLst>
                  <a:outerShdw blurRad="38100" dist="38100" dir="2700000" algn="tl">
                    <a:srgbClr val="C0C0C0"/>
                  </a:outerShdw>
                </a:effectLst>
                <a:latin typeface="Verdana" pitchFamily="34" charset="0"/>
              </a:rPr>
              <a:t> </a:t>
            </a:r>
            <a:r>
              <a:rPr lang="fr-FR" sz="1600" b="1">
                <a:solidFill>
                  <a:srgbClr val="CC3300"/>
                </a:solidFill>
                <a:effectLst>
                  <a:outerShdw blurRad="38100" dist="38100" dir="2700000" algn="tl">
                    <a:srgbClr val="C0C0C0"/>
                  </a:outerShdw>
                </a:effectLst>
                <a:latin typeface="Verdana" pitchFamily="34" charset="0"/>
              </a:rPr>
              <a:t>Une police d’assurance peut changer d’agent, alors qu’une fois établie, cette assurance ne peut changer de propriétaire (assuré)</a:t>
            </a:r>
            <a:endParaRPr lang="fr-FR" sz="1400" b="1">
              <a:effectLst>
                <a:outerShdw blurRad="38100" dist="38100" dir="2700000" algn="tl">
                  <a:srgbClr val="C0C0C0"/>
                </a:outerShdw>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4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4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4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4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44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4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44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44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44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4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44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44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44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44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44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445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445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44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44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44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44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74459"/>
                                        </p:tgtEl>
                                        <p:attrNameLst>
                                          <p:attrName>style.visibility</p:attrName>
                                        </p:attrNameLst>
                                      </p:cBhvr>
                                      <p:to>
                                        <p:strVal val="visible"/>
                                      </p:to>
                                    </p:set>
                                    <p:animEffect transition="in" filter="wipe(left)">
                                      <p:cBhvr>
                                        <p:cTn id="53" dur="500"/>
                                        <p:tgtEl>
                                          <p:spTgt spid="27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animBg="1"/>
      <p:bldP spid="274438" grpId="0" animBg="1"/>
      <p:bldP spid="274439" grpId="0"/>
      <p:bldP spid="274440" grpId="0" animBg="1"/>
      <p:bldP spid="274441" grpId="0" animBg="1"/>
      <p:bldP spid="274442" grpId="0"/>
      <p:bldP spid="274443" grpId="0" animBg="1"/>
      <p:bldP spid="274446" grpId="0"/>
      <p:bldP spid="274447" grpId="0"/>
      <p:bldP spid="274448" grpId="0"/>
      <p:bldP spid="274449" grpId="0"/>
      <p:bldP spid="274450" grpId="0" animBg="1"/>
      <p:bldP spid="274451" grpId="0" animBg="1"/>
      <p:bldP spid="274452" grpId="0"/>
      <p:bldP spid="274453" grpId="0" animBg="1"/>
      <p:bldP spid="274456" grpId="0"/>
      <p:bldP spid="274457" grpId="0"/>
      <p:bldP spid="274458" grpId="0"/>
      <p:bldP spid="274459"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4C54B5A9-5494-4850-8C6B-497683E8807A}" type="slidenum">
              <a:rPr lang="fr-FR"/>
              <a:pPr>
                <a:defRPr/>
              </a:pPr>
              <a:t>34</a:t>
            </a:fld>
            <a:endParaRPr lang="fr-FR"/>
          </a:p>
        </p:txBody>
      </p:sp>
      <p:sp>
        <p:nvSpPr>
          <p:cNvPr id="286722" name="Rectangle 1026"/>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Démarche de construction</a:t>
            </a:r>
          </a:p>
        </p:txBody>
      </p:sp>
      <p:sp>
        <p:nvSpPr>
          <p:cNvPr id="286723" name="Rectangle 1027"/>
          <p:cNvSpPr>
            <a:spLocks noGrp="1" noChangeArrowheads="1"/>
          </p:cNvSpPr>
          <p:nvPr>
            <p:ph type="body" idx="1"/>
          </p:nvPr>
        </p:nvSpPr>
        <p:spPr>
          <a:xfrm>
            <a:off x="609600" y="1752600"/>
            <a:ext cx="8305800" cy="1905000"/>
          </a:xfrm>
        </p:spPr>
        <p:txBody>
          <a:bodyPr/>
          <a:lstStyle/>
          <a:p>
            <a:pPr defTabSz="762000" eaLnBrk="1" hangingPunct="1">
              <a:lnSpc>
                <a:spcPct val="170000"/>
              </a:lnSpc>
              <a:spcBef>
                <a:spcPct val="0"/>
              </a:spcBef>
              <a:buClr>
                <a:srgbClr val="FF9900"/>
              </a:buClr>
              <a:buSzTx/>
              <a:defRPr/>
            </a:pPr>
            <a:r>
              <a:rPr lang="fr-FR" sz="2000" dirty="0" smtClean="0">
                <a:effectLst>
                  <a:outerShdw blurRad="38100" dist="38100" dir="2700000" algn="tl">
                    <a:srgbClr val="C0C0C0"/>
                  </a:outerShdw>
                </a:effectLst>
              </a:rPr>
              <a:t>Elaborer les différentes données du système</a:t>
            </a:r>
          </a:p>
          <a:p>
            <a:pPr defTabSz="762000" eaLnBrk="1" hangingPunct="1">
              <a:lnSpc>
                <a:spcPct val="170000"/>
              </a:lnSpc>
              <a:spcBef>
                <a:spcPct val="0"/>
              </a:spcBef>
              <a:buClr>
                <a:srgbClr val="FF9900"/>
              </a:buClr>
              <a:buSzTx/>
              <a:defRPr/>
            </a:pPr>
            <a:r>
              <a:rPr lang="fr-FR" sz="2000" dirty="0" smtClean="0">
                <a:effectLst>
                  <a:outerShdw blurRad="38100" dist="38100" dir="2700000" algn="tl">
                    <a:srgbClr val="C0C0C0"/>
                  </a:outerShdw>
                </a:effectLst>
              </a:rPr>
              <a:t>Construire le Graphe de Dépendances Fonctionnelles (GDF), regroupant les différentes DF identifiées entre les données</a:t>
            </a:r>
          </a:p>
          <a:p>
            <a:pPr defTabSz="762000" eaLnBrk="1" hangingPunct="1">
              <a:lnSpc>
                <a:spcPct val="170000"/>
              </a:lnSpc>
              <a:spcBef>
                <a:spcPct val="0"/>
              </a:spcBef>
              <a:buClr>
                <a:srgbClr val="FF9900"/>
              </a:buClr>
              <a:buSzTx/>
              <a:defRPr/>
            </a:pPr>
            <a:r>
              <a:rPr lang="fr-FR" sz="2000" dirty="0" smtClean="0">
                <a:effectLst>
                  <a:outerShdw blurRad="38100" dist="38100" dir="2700000" algn="tl">
                    <a:srgbClr val="C0C0C0"/>
                  </a:outerShdw>
                </a:effectLst>
              </a:rPr>
              <a:t>Transformer chaque groupe sémantique en une entité ou une association</a:t>
            </a:r>
          </a:p>
          <a:p>
            <a:pPr defTabSz="762000" eaLnBrk="1" hangingPunct="1">
              <a:lnSpc>
                <a:spcPct val="170000"/>
              </a:lnSpc>
              <a:spcBef>
                <a:spcPct val="0"/>
              </a:spcBef>
              <a:buClr>
                <a:srgbClr val="FF9900"/>
              </a:buClr>
              <a:buSzTx/>
              <a:defRPr/>
            </a:pPr>
            <a:r>
              <a:rPr lang="fr-FR" sz="2000" dirty="0" smtClean="0">
                <a:effectLst>
                  <a:outerShdw blurRad="38100" dist="38100" dir="2700000" algn="tl">
                    <a:srgbClr val="C0C0C0"/>
                  </a:outerShdw>
                </a:effectLst>
              </a:rPr>
              <a:t>Ajouter les différentes cardinalités</a:t>
            </a:r>
          </a:p>
          <a:p>
            <a:pPr defTabSz="762000" eaLnBrk="1" hangingPunct="1">
              <a:lnSpc>
                <a:spcPct val="170000"/>
              </a:lnSpc>
              <a:spcBef>
                <a:spcPct val="0"/>
              </a:spcBef>
              <a:buClr>
                <a:schemeClr val="accent2"/>
              </a:buClr>
              <a:buSzTx/>
              <a:defRPr/>
            </a:pPr>
            <a:r>
              <a:rPr lang="fr-FR" sz="2000" dirty="0" smtClean="0">
                <a:effectLst>
                  <a:outerShdw blurRad="38100" dist="38100" dir="2700000" algn="tl">
                    <a:srgbClr val="C0C0C0"/>
                  </a:outerShdw>
                </a:effectLst>
              </a:rPr>
              <a:t>Exemple : MCD élaboré à partir d’un bon de commande</a:t>
            </a:r>
          </a:p>
          <a:p>
            <a:pPr lvl="1" defTabSz="762000" eaLnBrk="1" hangingPunct="1">
              <a:lnSpc>
                <a:spcPct val="170000"/>
              </a:lnSpc>
              <a:spcBef>
                <a:spcPct val="0"/>
              </a:spcBef>
              <a:buClr>
                <a:schemeClr val="tx2"/>
              </a:buClr>
              <a:buSzTx/>
              <a:buFont typeface="Symbol" pitchFamily="18" charset="2"/>
              <a:buNone/>
              <a:defRPr/>
            </a:pPr>
            <a:endParaRPr lang="fr-FR" sz="1800" dirty="0" smtClean="0">
              <a:effectLst>
                <a:outerShdw blurRad="38100" dist="38100" dir="2700000" algn="tl">
                  <a:srgbClr val="C0C0C0"/>
                </a:outerShdw>
              </a:effectLst>
            </a:endParaRPr>
          </a:p>
        </p:txBody>
      </p:sp>
      <p:sp>
        <p:nvSpPr>
          <p:cNvPr id="47110" name="Rectangle 1028"/>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53BCBCB6-71BD-4570-8393-B5CFA35EF2B8}" type="slidenum">
              <a:rPr lang="fr-FR"/>
              <a:pPr>
                <a:defRPr/>
              </a:pPr>
              <a:t>35</a:t>
            </a:fld>
            <a:endParaRPr lang="fr-FR"/>
          </a:p>
        </p:txBody>
      </p:sp>
      <p:sp>
        <p:nvSpPr>
          <p:cNvPr id="129026"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Exercices (1)</a:t>
            </a:r>
          </a:p>
        </p:txBody>
      </p:sp>
      <p:sp>
        <p:nvSpPr>
          <p:cNvPr id="48133" name="Rectangle 3"/>
          <p:cNvSpPr>
            <a:spLocks noGrp="1" noChangeArrowheads="1"/>
          </p:cNvSpPr>
          <p:nvPr>
            <p:ph type="body" idx="1"/>
          </p:nvPr>
        </p:nvSpPr>
        <p:spPr>
          <a:xfrm>
            <a:off x="457200" y="1676400"/>
            <a:ext cx="8839200" cy="4038600"/>
          </a:xfrm>
        </p:spPr>
        <p:txBody>
          <a:bodyPr/>
          <a:lstStyle/>
          <a:p>
            <a:pPr marL="376238" indent="-376238" defTabSz="762000" eaLnBrk="1" hangingPunct="1">
              <a:lnSpc>
                <a:spcPct val="150000"/>
              </a:lnSpc>
              <a:spcBef>
                <a:spcPct val="0"/>
              </a:spcBef>
              <a:buClr>
                <a:schemeClr val="accent2"/>
              </a:buClr>
              <a:buSzTx/>
              <a:buFont typeface="Wingdings" pitchFamily="2" charset="2"/>
              <a:buNone/>
            </a:pPr>
            <a:r>
              <a:rPr lang="fr-FR" sz="1600" b="1" smtClean="0"/>
              <a:t>Cas 1 : MCD d’un livre d’exercices :</a:t>
            </a:r>
          </a:p>
          <a:p>
            <a:pPr marL="376238" indent="-376238" defTabSz="762000" eaLnBrk="1" hangingPunct="1">
              <a:lnSpc>
                <a:spcPct val="150000"/>
              </a:lnSpc>
              <a:spcBef>
                <a:spcPct val="0"/>
              </a:spcBef>
              <a:buClr>
                <a:srgbClr val="FF9900"/>
              </a:buClr>
              <a:buSzTx/>
            </a:pPr>
            <a:r>
              <a:rPr lang="fr-FR" sz="1600" smtClean="0"/>
              <a:t>Liste de données :</a:t>
            </a:r>
          </a:p>
          <a:p>
            <a:pPr marL="376238" indent="-376238" defTabSz="762000" eaLnBrk="1" hangingPunct="1">
              <a:lnSpc>
                <a:spcPct val="150000"/>
              </a:lnSpc>
              <a:spcBef>
                <a:spcPct val="0"/>
              </a:spcBef>
              <a:buClr>
                <a:schemeClr val="tx2"/>
              </a:buClr>
              <a:buSzTx/>
              <a:buFont typeface="Symbol" pitchFamily="18" charset="2"/>
              <a:buAutoNum type="arabicPeriod"/>
            </a:pPr>
            <a:r>
              <a:rPr lang="fr-FR" sz="1600" smtClean="0"/>
              <a:t>Numéro d’exercice</a:t>
            </a:r>
          </a:p>
          <a:p>
            <a:pPr marL="376238" indent="-376238" defTabSz="762000" eaLnBrk="1" hangingPunct="1">
              <a:lnSpc>
                <a:spcPct val="150000"/>
              </a:lnSpc>
              <a:spcBef>
                <a:spcPct val="0"/>
              </a:spcBef>
              <a:buClr>
                <a:schemeClr val="tx2"/>
              </a:buClr>
              <a:buSzTx/>
              <a:buFont typeface="Symbol" pitchFamily="18" charset="2"/>
              <a:buAutoNum type="arabicPeriod"/>
            </a:pPr>
            <a:r>
              <a:rPr lang="fr-FR" sz="1600" smtClean="0"/>
              <a:t>Type d’exercice</a:t>
            </a:r>
          </a:p>
          <a:p>
            <a:pPr marL="376238" indent="-376238" defTabSz="762000" eaLnBrk="1" hangingPunct="1">
              <a:lnSpc>
                <a:spcPct val="150000"/>
              </a:lnSpc>
              <a:spcBef>
                <a:spcPct val="0"/>
              </a:spcBef>
              <a:buClr>
                <a:schemeClr val="tx2"/>
              </a:buClr>
              <a:buSzTx/>
              <a:buFont typeface="Symbol" pitchFamily="18" charset="2"/>
              <a:buAutoNum type="arabicPeriod"/>
            </a:pPr>
            <a:r>
              <a:rPr lang="fr-FR" sz="1600" smtClean="0"/>
              <a:t>Libelle du type d’exercice (Langage de programmation, Système d’Exploitation)</a:t>
            </a:r>
          </a:p>
          <a:p>
            <a:pPr marL="376238" indent="-376238" defTabSz="762000" eaLnBrk="1" hangingPunct="1">
              <a:lnSpc>
                <a:spcPct val="150000"/>
              </a:lnSpc>
              <a:spcBef>
                <a:spcPct val="0"/>
              </a:spcBef>
              <a:buClr>
                <a:schemeClr val="tx2"/>
              </a:buClr>
              <a:buSzTx/>
              <a:buFont typeface="Symbol" pitchFamily="18" charset="2"/>
              <a:buAutoNum type="arabicPeriod"/>
            </a:pPr>
            <a:r>
              <a:rPr lang="fr-FR" sz="1600" smtClean="0"/>
              <a:t>Niveau de difficulté</a:t>
            </a:r>
          </a:p>
          <a:p>
            <a:pPr marL="376238" indent="-376238" defTabSz="762000" eaLnBrk="1" hangingPunct="1">
              <a:lnSpc>
                <a:spcPct val="150000"/>
              </a:lnSpc>
              <a:spcBef>
                <a:spcPct val="0"/>
              </a:spcBef>
              <a:buClr>
                <a:schemeClr val="tx2"/>
              </a:buClr>
              <a:buSzTx/>
              <a:buFont typeface="Symbol" pitchFamily="18" charset="2"/>
              <a:buAutoNum type="arabicPeriod"/>
            </a:pPr>
            <a:r>
              <a:rPr lang="fr-FR" sz="1600" smtClean="0"/>
              <a:t>Nom de l’auteur (un exercice peut être rédigé par plusieurs auteurs)</a:t>
            </a:r>
          </a:p>
          <a:p>
            <a:pPr marL="376238" indent="-376238" defTabSz="762000" eaLnBrk="1" hangingPunct="1">
              <a:lnSpc>
                <a:spcPct val="150000"/>
              </a:lnSpc>
              <a:spcBef>
                <a:spcPct val="0"/>
              </a:spcBef>
              <a:buClr>
                <a:schemeClr val="tx2"/>
              </a:buClr>
              <a:buSzTx/>
              <a:buFont typeface="Symbol" pitchFamily="18" charset="2"/>
              <a:buAutoNum type="arabicPeriod"/>
            </a:pPr>
            <a:r>
              <a:rPr lang="fr-FR" sz="1600" smtClean="0"/>
              <a:t>Durée de réalisation estimée (évaluée par type d’exercice et par niveau de difficulté)</a:t>
            </a:r>
          </a:p>
          <a:p>
            <a:pPr marL="376238" indent="-376238" defTabSz="762000" eaLnBrk="1" hangingPunct="1">
              <a:lnSpc>
                <a:spcPct val="150000"/>
              </a:lnSpc>
              <a:spcBef>
                <a:spcPct val="0"/>
              </a:spcBef>
              <a:buClr>
                <a:schemeClr val="tx2"/>
              </a:buClr>
              <a:buSzTx/>
              <a:buFont typeface="Symbol" pitchFamily="18" charset="2"/>
              <a:buAutoNum type="arabicPeriod"/>
            </a:pPr>
            <a:r>
              <a:rPr lang="fr-FR" sz="1600" smtClean="0"/>
              <a:t>Enoncé résumé de l’exercice</a:t>
            </a:r>
          </a:p>
          <a:p>
            <a:pPr marL="376238" indent="-376238" defTabSz="762000" eaLnBrk="1" hangingPunct="1">
              <a:lnSpc>
                <a:spcPct val="150000"/>
              </a:lnSpc>
              <a:spcBef>
                <a:spcPct val="0"/>
              </a:spcBef>
              <a:buClr>
                <a:schemeClr val="tx2"/>
              </a:buClr>
              <a:buSzTx/>
              <a:buFont typeface="Symbol" pitchFamily="18" charset="2"/>
              <a:buAutoNum type="arabicPeriod"/>
            </a:pPr>
            <a:r>
              <a:rPr lang="fr-FR" sz="1600" smtClean="0"/>
              <a:t>Nombre de pages de l’exercice</a:t>
            </a:r>
            <a:endParaRPr lang="fr-FR" sz="2400" smtClean="0"/>
          </a:p>
          <a:p>
            <a:pPr marL="1417638" lvl="1" indent="-650875" defTabSz="762000" eaLnBrk="1" hangingPunct="1">
              <a:lnSpc>
                <a:spcPct val="150000"/>
              </a:lnSpc>
              <a:spcBef>
                <a:spcPct val="0"/>
              </a:spcBef>
              <a:buClr>
                <a:schemeClr val="accent2"/>
              </a:buClr>
              <a:buSzTx/>
            </a:pPr>
            <a:endParaRPr lang="fr-FR" sz="2000" smtClean="0"/>
          </a:p>
        </p:txBody>
      </p:sp>
      <p:sp>
        <p:nvSpPr>
          <p:cNvPr id="48134"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66526BBA-222E-4310-BE76-9D1106ED5693}" type="slidenum">
              <a:rPr lang="fr-FR"/>
              <a:pPr>
                <a:defRPr/>
              </a:pPr>
              <a:t>36</a:t>
            </a:fld>
            <a:endParaRPr lang="fr-FR"/>
          </a:p>
        </p:txBody>
      </p:sp>
      <p:sp>
        <p:nvSpPr>
          <p:cNvPr id="276482" name="Rectangle 1026"/>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Exercices (2)</a:t>
            </a:r>
          </a:p>
        </p:txBody>
      </p:sp>
      <p:sp>
        <p:nvSpPr>
          <p:cNvPr id="49157" name="Rectangle 1027"/>
          <p:cNvSpPr>
            <a:spLocks noGrp="1" noChangeArrowheads="1"/>
          </p:cNvSpPr>
          <p:nvPr>
            <p:ph type="body" idx="1"/>
          </p:nvPr>
        </p:nvSpPr>
        <p:spPr>
          <a:xfrm>
            <a:off x="457200" y="1676400"/>
            <a:ext cx="8839200" cy="4038600"/>
          </a:xfrm>
        </p:spPr>
        <p:txBody>
          <a:bodyPr/>
          <a:lstStyle/>
          <a:p>
            <a:pPr marL="376238" indent="-376238" defTabSz="762000" eaLnBrk="1" hangingPunct="1">
              <a:lnSpc>
                <a:spcPct val="150000"/>
              </a:lnSpc>
              <a:spcBef>
                <a:spcPct val="0"/>
              </a:spcBef>
              <a:buClr>
                <a:schemeClr val="accent2"/>
              </a:buClr>
              <a:buSzTx/>
              <a:buFont typeface="Wingdings" pitchFamily="2" charset="2"/>
              <a:buNone/>
            </a:pPr>
            <a:r>
              <a:rPr lang="fr-FR" sz="1600" b="1" dirty="0" smtClean="0"/>
              <a:t>Cas 1 : MCD de classement de </a:t>
            </a:r>
            <a:r>
              <a:rPr lang="fr-FR" sz="1600" b="1" dirty="0" smtClean="0"/>
              <a:t>CD:</a:t>
            </a:r>
            <a:endParaRPr lang="fr-FR" sz="1600" b="1" dirty="0" smtClean="0"/>
          </a:p>
          <a:p>
            <a:pPr marL="376238" indent="-376238" defTabSz="762000" eaLnBrk="1" hangingPunct="1">
              <a:lnSpc>
                <a:spcPct val="150000"/>
              </a:lnSpc>
              <a:spcBef>
                <a:spcPct val="0"/>
              </a:spcBef>
              <a:buClr>
                <a:srgbClr val="FF9900"/>
              </a:buClr>
              <a:buSzTx/>
            </a:pPr>
            <a:r>
              <a:rPr lang="fr-FR" sz="1600" dirty="0" smtClean="0"/>
              <a:t>Liste de données :</a:t>
            </a:r>
          </a:p>
          <a:p>
            <a:pPr marL="858838" lvl="1" indent="-292100" defTabSz="762000" eaLnBrk="1" hangingPunct="1">
              <a:lnSpc>
                <a:spcPct val="150000"/>
              </a:lnSpc>
              <a:spcBef>
                <a:spcPct val="0"/>
              </a:spcBef>
              <a:buClr>
                <a:schemeClr val="tx2"/>
              </a:buClr>
              <a:buSzTx/>
              <a:buFont typeface="Symbol" pitchFamily="18" charset="2"/>
              <a:buAutoNum type="arabicPeriod"/>
            </a:pPr>
            <a:r>
              <a:rPr lang="fr-FR" sz="1400" dirty="0" smtClean="0"/>
              <a:t>Numéro </a:t>
            </a:r>
            <a:r>
              <a:rPr lang="fr-FR" sz="1400" dirty="0" smtClean="0"/>
              <a:t>du CD</a:t>
            </a:r>
            <a:endParaRPr lang="fr-FR" sz="1400" dirty="0" smtClean="0"/>
          </a:p>
          <a:p>
            <a:pPr marL="858838" lvl="1" indent="-292100" defTabSz="762000" eaLnBrk="1" hangingPunct="1">
              <a:lnSpc>
                <a:spcPct val="150000"/>
              </a:lnSpc>
              <a:spcBef>
                <a:spcPct val="0"/>
              </a:spcBef>
              <a:buClr>
                <a:schemeClr val="tx2"/>
              </a:buClr>
              <a:buSzTx/>
              <a:buFont typeface="Symbol" pitchFamily="18" charset="2"/>
              <a:buAutoNum type="arabicPeriod"/>
            </a:pPr>
            <a:r>
              <a:rPr lang="fr-FR" sz="1400" dirty="0" smtClean="0"/>
              <a:t>Nom de l’œuvre enregistrée sur </a:t>
            </a:r>
            <a:r>
              <a:rPr lang="fr-FR" sz="1400" dirty="0" smtClean="0"/>
              <a:t>le CD: </a:t>
            </a:r>
            <a:r>
              <a:rPr lang="fr-FR" sz="1400" dirty="0" smtClean="0"/>
              <a:t>il&lt;peut y avoir plusieurs œuvres sur </a:t>
            </a:r>
            <a:r>
              <a:rPr lang="fr-FR" sz="1400" dirty="0" smtClean="0"/>
              <a:t>un CD</a:t>
            </a:r>
            <a:endParaRPr lang="fr-FR" sz="1400" dirty="0" smtClean="0"/>
          </a:p>
          <a:p>
            <a:pPr marL="858838" lvl="1" indent="-292100" defTabSz="762000" eaLnBrk="1" hangingPunct="1">
              <a:lnSpc>
                <a:spcPct val="150000"/>
              </a:lnSpc>
              <a:spcBef>
                <a:spcPct val="0"/>
              </a:spcBef>
              <a:buClr>
                <a:schemeClr val="tx2"/>
              </a:buClr>
              <a:buSzTx/>
              <a:buFont typeface="Symbol" pitchFamily="18" charset="2"/>
              <a:buAutoNum type="arabicPeriod"/>
            </a:pPr>
            <a:r>
              <a:rPr lang="fr-FR" sz="1400" dirty="0" smtClean="0"/>
              <a:t>Nom de l’artiste interprétant l’œuvre</a:t>
            </a:r>
          </a:p>
          <a:p>
            <a:pPr marL="858838" lvl="1" indent="-292100" defTabSz="762000" eaLnBrk="1" hangingPunct="1">
              <a:lnSpc>
                <a:spcPct val="150000"/>
              </a:lnSpc>
              <a:spcBef>
                <a:spcPct val="0"/>
              </a:spcBef>
              <a:buClr>
                <a:schemeClr val="tx2"/>
              </a:buClr>
              <a:buSzTx/>
              <a:buFont typeface="Symbol" pitchFamily="18" charset="2"/>
              <a:buAutoNum type="arabicPeriod"/>
            </a:pPr>
            <a:r>
              <a:rPr lang="fr-FR" sz="1400" dirty="0" smtClean="0"/>
              <a:t>Style de l’œuvre ( Classique, Andalous, Reggae)</a:t>
            </a:r>
          </a:p>
          <a:p>
            <a:pPr marL="858838" lvl="1" indent="-292100" defTabSz="762000" eaLnBrk="1" hangingPunct="1">
              <a:lnSpc>
                <a:spcPct val="150000"/>
              </a:lnSpc>
              <a:spcBef>
                <a:spcPct val="0"/>
              </a:spcBef>
              <a:buClr>
                <a:schemeClr val="tx2"/>
              </a:buClr>
              <a:buSzTx/>
              <a:buFont typeface="Symbol" pitchFamily="18" charset="2"/>
              <a:buAutoNum type="arabicPeriod"/>
            </a:pPr>
            <a:r>
              <a:rPr lang="fr-FR" sz="1400" dirty="0" smtClean="0"/>
              <a:t>Numéro de l’emplacement de l’œuvre sur </a:t>
            </a:r>
            <a:r>
              <a:rPr lang="fr-FR" sz="1400" dirty="0" smtClean="0"/>
              <a:t>le CD</a:t>
            </a:r>
            <a:endParaRPr lang="fr-FR" sz="1400" dirty="0" smtClean="0"/>
          </a:p>
          <a:p>
            <a:pPr marL="376238" indent="-376238" defTabSz="762000" eaLnBrk="1" hangingPunct="1">
              <a:lnSpc>
                <a:spcPct val="150000"/>
              </a:lnSpc>
              <a:spcBef>
                <a:spcPct val="0"/>
              </a:spcBef>
              <a:buClr>
                <a:srgbClr val="FF9900"/>
              </a:buClr>
              <a:buSzTx/>
            </a:pPr>
            <a:r>
              <a:rPr lang="fr-FR" sz="1600" b="1" dirty="0" smtClean="0"/>
              <a:t>Sachant que :</a:t>
            </a:r>
          </a:p>
          <a:p>
            <a:pPr marL="858838" lvl="1" indent="-292100" defTabSz="762000" eaLnBrk="1" hangingPunct="1">
              <a:lnSpc>
                <a:spcPct val="120000"/>
              </a:lnSpc>
              <a:spcBef>
                <a:spcPct val="0"/>
              </a:spcBef>
              <a:buClr>
                <a:schemeClr val="tx2"/>
              </a:buClr>
              <a:buSzTx/>
              <a:buFont typeface="Symbol" pitchFamily="18" charset="2"/>
              <a:buChar char="Ø"/>
            </a:pPr>
            <a:r>
              <a:rPr lang="fr-FR" sz="1400" dirty="0" smtClean="0"/>
              <a:t>Un CD peut </a:t>
            </a:r>
            <a:r>
              <a:rPr lang="fr-FR" sz="1400" dirty="0" smtClean="0"/>
              <a:t>être vide</a:t>
            </a:r>
          </a:p>
          <a:p>
            <a:pPr marL="858838" lvl="1" indent="-292100" defTabSz="762000" eaLnBrk="1" hangingPunct="1">
              <a:lnSpc>
                <a:spcPct val="120000"/>
              </a:lnSpc>
              <a:spcBef>
                <a:spcPct val="0"/>
              </a:spcBef>
              <a:buClr>
                <a:schemeClr val="tx2"/>
              </a:buClr>
              <a:buSzTx/>
              <a:buFont typeface="Symbol" pitchFamily="18" charset="2"/>
              <a:buChar char="Ø"/>
            </a:pPr>
            <a:r>
              <a:rPr lang="fr-FR" sz="1400" dirty="0" smtClean="0">
                <a:sym typeface="Wingdings" pitchFamily="2" charset="2"/>
              </a:rPr>
              <a:t>Un artiste peut interpréter une œuvre avec d’autres artistes : on veut connaître la composition du groupe</a:t>
            </a:r>
          </a:p>
          <a:p>
            <a:pPr marL="858838" lvl="1" indent="-292100" defTabSz="762000" eaLnBrk="1" hangingPunct="1">
              <a:lnSpc>
                <a:spcPct val="120000"/>
              </a:lnSpc>
              <a:spcBef>
                <a:spcPct val="0"/>
              </a:spcBef>
              <a:buClr>
                <a:schemeClr val="tx2"/>
              </a:buClr>
              <a:buSzTx/>
              <a:buFont typeface="Symbol" pitchFamily="18" charset="2"/>
              <a:buChar char="Ø"/>
            </a:pPr>
            <a:r>
              <a:rPr lang="fr-FR" sz="1400" dirty="0" smtClean="0">
                <a:sym typeface="Wingdings" pitchFamily="2" charset="2"/>
              </a:rPr>
              <a:t>Une même œuvre peut être interprétée par des artistes différents</a:t>
            </a:r>
          </a:p>
          <a:p>
            <a:pPr marL="858838" lvl="1" indent="-292100" defTabSz="762000" eaLnBrk="1" hangingPunct="1">
              <a:lnSpc>
                <a:spcPct val="120000"/>
              </a:lnSpc>
              <a:spcBef>
                <a:spcPct val="0"/>
              </a:spcBef>
              <a:buClr>
                <a:schemeClr val="tx2"/>
              </a:buClr>
              <a:buSzTx/>
              <a:buFont typeface="Symbol" pitchFamily="18" charset="2"/>
              <a:buChar char="Ø"/>
            </a:pPr>
            <a:r>
              <a:rPr lang="fr-FR" sz="1400" dirty="0" smtClean="0">
                <a:sym typeface="Wingdings" pitchFamily="2" charset="2"/>
              </a:rPr>
              <a:t>Une œuvre peut être un mélange </a:t>
            </a:r>
            <a:endParaRPr lang="fr-FR" sz="2400" dirty="0" smtClean="0"/>
          </a:p>
        </p:txBody>
      </p:sp>
      <p:sp>
        <p:nvSpPr>
          <p:cNvPr id="49158" name="Rectangle 1028"/>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27684DFF-98EC-4F84-8557-8EC90A63BED3}" type="slidenum">
              <a:rPr lang="fr-FR"/>
              <a:pPr>
                <a:defRPr/>
              </a:pPr>
              <a:t>37</a:t>
            </a:fld>
            <a:endParaRPr lang="fr-FR"/>
          </a:p>
        </p:txBody>
      </p:sp>
      <p:sp>
        <p:nvSpPr>
          <p:cNvPr id="137218" name="Rectangle 2"/>
          <p:cNvSpPr>
            <a:spLocks noGrp="1" noChangeArrowheads="1"/>
          </p:cNvSpPr>
          <p:nvPr>
            <p:ph type="title"/>
          </p:nvPr>
        </p:nvSpPr>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Modèles de conception</a:t>
            </a:r>
          </a:p>
        </p:txBody>
      </p:sp>
      <p:sp>
        <p:nvSpPr>
          <p:cNvPr id="137219" name="Rectangle 3"/>
          <p:cNvSpPr>
            <a:spLocks noGrp="1" noChangeArrowheads="1"/>
          </p:cNvSpPr>
          <p:nvPr>
            <p:ph type="body" idx="1"/>
          </p:nvPr>
        </p:nvSpPr>
        <p:spPr>
          <a:xfrm>
            <a:off x="228600" y="1676400"/>
            <a:ext cx="8991600" cy="4038600"/>
          </a:xfrm>
        </p:spPr>
        <p:txBody>
          <a:bodyPr/>
          <a:lstStyle/>
          <a:p>
            <a:pPr defTabSz="762000" eaLnBrk="1" hangingPunct="1">
              <a:lnSpc>
                <a:spcPct val="170000"/>
              </a:lnSpc>
              <a:spcBef>
                <a:spcPct val="0"/>
              </a:spcBef>
              <a:buClr>
                <a:srgbClr val="FF9900"/>
              </a:buClr>
              <a:buSzTx/>
              <a:defRPr/>
            </a:pPr>
            <a:r>
              <a:rPr lang="fr-FR" altLang="fr-FR" sz="2800" dirty="0" smtClean="0">
                <a:solidFill>
                  <a:srgbClr val="DDDDDD"/>
                </a:solidFill>
                <a:effectLst>
                  <a:outerShdw blurRad="38100" dist="38100" dir="2700000" algn="tl">
                    <a:srgbClr val="C0C0C0"/>
                  </a:outerShdw>
                </a:effectLst>
              </a:rPr>
              <a:t>Modèle Conceptuel de Données (MCD)</a:t>
            </a:r>
          </a:p>
          <a:p>
            <a:pPr defTabSz="762000" eaLnBrk="1" hangingPunct="1">
              <a:lnSpc>
                <a:spcPct val="170000"/>
              </a:lnSpc>
              <a:spcBef>
                <a:spcPct val="0"/>
              </a:spcBef>
              <a:buClr>
                <a:srgbClr val="FF9900"/>
              </a:buClr>
              <a:buSzTx/>
              <a:defRPr/>
            </a:pPr>
            <a:r>
              <a:rPr lang="fr-FR" altLang="fr-FR" sz="2800" b="1" dirty="0" smtClean="0">
                <a:solidFill>
                  <a:srgbClr val="CC3300"/>
                </a:solidFill>
                <a:effectLst>
                  <a:outerShdw blurRad="38100" dist="38100" dir="2700000" algn="tl">
                    <a:srgbClr val="C0C0C0"/>
                  </a:outerShdw>
                </a:effectLst>
              </a:rPr>
              <a:t>Modèle Conceptuel de Traitements (MCT)</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Modèle Organisationnel de Traitements (MOT)</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Modèle Logique de Données (PLD)</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Modèles Physiques (MP)</a:t>
            </a:r>
            <a:endParaRPr lang="fr-FR" sz="36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667EF2B4-AC4A-4D5A-A7E8-CDF378EFD3C4}" type="slidenum">
              <a:rPr lang="fr-FR"/>
              <a:pPr>
                <a:defRPr/>
              </a:pPr>
              <a:t>38</a:t>
            </a:fld>
            <a:endParaRPr lang="fr-FR"/>
          </a:p>
        </p:txBody>
      </p:sp>
      <p:sp>
        <p:nvSpPr>
          <p:cNvPr id="135170"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Définitions (1)</a:t>
            </a:r>
          </a:p>
        </p:txBody>
      </p:sp>
      <p:sp>
        <p:nvSpPr>
          <p:cNvPr id="135171" name="Rectangle 3"/>
          <p:cNvSpPr>
            <a:spLocks noGrp="1" noChangeArrowheads="1"/>
          </p:cNvSpPr>
          <p:nvPr>
            <p:ph type="body" idx="1"/>
          </p:nvPr>
        </p:nvSpPr>
        <p:spPr>
          <a:xfrm>
            <a:off x="838200" y="1214422"/>
            <a:ext cx="7696200" cy="4648200"/>
          </a:xfrm>
        </p:spPr>
        <p:txBody>
          <a:bodyPr/>
          <a:lstStyle/>
          <a:p>
            <a:pPr defTabSz="762000" eaLnBrk="1" hangingPunct="1">
              <a:lnSpc>
                <a:spcPct val="120000"/>
              </a:lnSpc>
              <a:spcBef>
                <a:spcPct val="0"/>
              </a:spcBef>
              <a:buClr>
                <a:schemeClr val="accent2"/>
              </a:buClr>
              <a:buSzTx/>
              <a:defRPr/>
            </a:pPr>
            <a:r>
              <a:rPr lang="fr-FR" sz="1800" dirty="0" smtClean="0">
                <a:effectLst>
                  <a:outerShdw blurRad="38100" dist="38100" dir="2700000" algn="tl">
                    <a:srgbClr val="C0C0C0"/>
                  </a:outerShdw>
                </a:effectLst>
              </a:rPr>
              <a:t>Objectifs: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Représenter la finalité du système au niveau traitement : Que fait le système et quand le fait-il?</a:t>
            </a:r>
          </a:p>
          <a:p>
            <a:pPr defTabSz="762000" eaLnBrk="1" hangingPunct="1">
              <a:lnSpc>
                <a:spcPct val="120000"/>
              </a:lnSpc>
              <a:spcBef>
                <a:spcPts val="600"/>
              </a:spcBef>
              <a:buClr>
                <a:schemeClr val="accent2"/>
              </a:buClr>
              <a:buSzTx/>
              <a:defRPr/>
            </a:pPr>
            <a:r>
              <a:rPr lang="fr-FR" sz="1800" dirty="0" smtClean="0">
                <a:effectLst>
                  <a:outerShdw blurRad="38100" dist="38100" dir="2700000" algn="tl">
                    <a:srgbClr val="C0C0C0"/>
                  </a:outerShdw>
                </a:effectLst>
                <a:sym typeface="Wingdings" pitchFamily="2" charset="2"/>
              </a:rPr>
              <a:t>Vision boîte noire du système :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Domaine d’étude, ciblé par la mise en place du système d’information: Entreprise, Département ou service</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 Acteur externe, partenaires du domaine d’étude et interagissant avec le domaine d’étude</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 Acteur Interne au domaine d’étude</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Seuls les interactions du Domaine d’étude avec les acteurs externes sont prises en compte</a:t>
            </a:r>
          </a:p>
          <a:p>
            <a:pPr defTabSz="762000" eaLnBrk="1" hangingPunct="1">
              <a:lnSpc>
                <a:spcPct val="120000"/>
              </a:lnSpc>
              <a:spcBef>
                <a:spcPts val="600"/>
              </a:spcBef>
              <a:buClr>
                <a:schemeClr val="accent2"/>
              </a:buClr>
              <a:buSzTx/>
              <a:defRPr/>
            </a:pPr>
            <a:r>
              <a:rPr lang="fr-FR" sz="1800" dirty="0" smtClean="0">
                <a:effectLst>
                  <a:outerShdw blurRad="38100" dist="38100" dir="2700000" algn="tl">
                    <a:srgbClr val="C0C0C0"/>
                  </a:outerShdw>
                </a:effectLst>
                <a:sym typeface="Wingdings" pitchFamily="2" charset="2"/>
              </a:rPr>
              <a:t>Mots clés:</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Domaine d’étude, Acteurs externes</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Echanges entre Domaine d’étude et acteurs internes: Diagramme de Flux de Données (DFD)</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Evénements : déclencheurs, intermédiaires, résultats au sein d’un processus</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Processus : Enchaînement ordonnancé d’activités ou d’opérations conceptuelles</a:t>
            </a:r>
          </a:p>
          <a:p>
            <a:pPr lvl="1" defTabSz="762000" eaLnBrk="1" hangingPunct="1">
              <a:lnSpc>
                <a:spcPct val="120000"/>
              </a:lnSpc>
              <a:spcBef>
                <a:spcPct val="0"/>
              </a:spcBef>
              <a:buClr>
                <a:schemeClr val="tx2"/>
              </a:buClr>
              <a:buSzTx/>
              <a:buFont typeface="Symbol" pitchFamily="18" charset="2"/>
              <a:buChar char="Ø"/>
              <a:defRPr/>
            </a:pPr>
            <a:endParaRPr lang="fr-FR" sz="1400" dirty="0" smtClean="0">
              <a:effectLst>
                <a:outerShdw blurRad="38100" dist="38100" dir="2700000" algn="tl">
                  <a:srgbClr val="C0C0C0"/>
                </a:outerShdw>
              </a:effectLst>
              <a:sym typeface="Wingdings" pitchFamily="2" charset="2"/>
            </a:endParaRPr>
          </a:p>
          <a:p>
            <a:pPr defTabSz="762000" eaLnBrk="1" hangingPunct="1">
              <a:lnSpc>
                <a:spcPct val="120000"/>
              </a:lnSpc>
              <a:spcBef>
                <a:spcPct val="0"/>
              </a:spcBef>
              <a:buClr>
                <a:schemeClr val="accent2"/>
              </a:buClr>
              <a:buSzTx/>
              <a:defRPr/>
            </a:pPr>
            <a:endParaRPr lang="fr-FR" sz="1800" dirty="0" smtClean="0">
              <a:effectLst>
                <a:outerShdw blurRad="38100" dist="38100" dir="2700000" algn="tl">
                  <a:srgbClr val="C0C0C0"/>
                </a:outerShdw>
              </a:effectLst>
            </a:endParaRPr>
          </a:p>
        </p:txBody>
      </p:sp>
      <p:sp>
        <p:nvSpPr>
          <p:cNvPr id="51206"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Espace réservé du pied de page 4"/>
          <p:cNvSpPr>
            <a:spLocks noGrp="1"/>
          </p:cNvSpPr>
          <p:nvPr>
            <p:ph type="ftr" sz="quarter" idx="11"/>
          </p:nvPr>
        </p:nvSpPr>
        <p:spPr/>
        <p:txBody>
          <a:bodyPr/>
          <a:lstStyle/>
          <a:p>
            <a:pPr>
              <a:defRPr/>
            </a:pPr>
            <a:r>
              <a:rPr lang="fr-FR"/>
              <a:t>Système d’Information</a:t>
            </a:r>
          </a:p>
        </p:txBody>
      </p:sp>
      <p:sp>
        <p:nvSpPr>
          <p:cNvPr id="37" name="Espace réservé du numéro de diapositive 5"/>
          <p:cNvSpPr>
            <a:spLocks noGrp="1"/>
          </p:cNvSpPr>
          <p:nvPr>
            <p:ph type="sldNum" sz="quarter" idx="12"/>
          </p:nvPr>
        </p:nvSpPr>
        <p:spPr/>
        <p:txBody>
          <a:bodyPr/>
          <a:lstStyle/>
          <a:p>
            <a:pPr>
              <a:defRPr/>
            </a:pPr>
            <a:fld id="{FBDAFC8D-6A05-4B29-82EB-3119EF4D0E65}" type="slidenum">
              <a:rPr lang="fr-FR"/>
              <a:pPr>
                <a:defRPr/>
              </a:pPr>
              <a:t>39</a:t>
            </a:fld>
            <a:endParaRPr lang="fr-FR"/>
          </a:p>
        </p:txBody>
      </p:sp>
      <p:sp>
        <p:nvSpPr>
          <p:cNvPr id="139266"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Définitions (2)</a:t>
            </a:r>
          </a:p>
        </p:txBody>
      </p:sp>
      <p:sp>
        <p:nvSpPr>
          <p:cNvPr id="139267" name="Rectangle 3"/>
          <p:cNvSpPr>
            <a:spLocks noGrp="1" noChangeArrowheads="1"/>
          </p:cNvSpPr>
          <p:nvPr>
            <p:ph type="body" idx="1"/>
          </p:nvPr>
        </p:nvSpPr>
        <p:spPr>
          <a:xfrm>
            <a:off x="762000" y="1524000"/>
            <a:ext cx="8077200" cy="3619512"/>
          </a:xfrm>
        </p:spPr>
        <p:txBody>
          <a:bodyPr/>
          <a:lstStyle/>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Matrice de flux : outil de représentation des différents échanges existant dans le systèmes (inter-acteurs) </a:t>
            </a:r>
          </a:p>
        </p:txBody>
      </p:sp>
      <p:sp>
        <p:nvSpPr>
          <p:cNvPr id="52230"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graphicFrame>
        <p:nvGraphicFramePr>
          <p:cNvPr id="139314" name="Group 50"/>
          <p:cNvGraphicFramePr>
            <a:graphicFrameLocks noGrp="1"/>
          </p:cNvGraphicFramePr>
          <p:nvPr/>
        </p:nvGraphicFramePr>
        <p:xfrm>
          <a:off x="1905000" y="2692400"/>
          <a:ext cx="5943600" cy="2220976"/>
        </p:xfrm>
        <a:graphic>
          <a:graphicData uri="http://schemas.openxmlformats.org/drawingml/2006/table">
            <a:tbl>
              <a:tblPr/>
              <a:tblGrid>
                <a:gridCol w="1485900"/>
                <a:gridCol w="1485900"/>
                <a:gridCol w="1485900"/>
                <a:gridCol w="1485900"/>
              </a:tblGrid>
              <a:tr h="584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400" b="0"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Département</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Vente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Département</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Production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Client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90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Département</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Vente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0" i="0" u="none" strike="noStrike" cap="none" normalizeH="0" baseline="0" smtClean="0">
                          <a:ln>
                            <a:noFill/>
                          </a:ln>
                          <a:solidFill>
                            <a:schemeClr val="tx1"/>
                          </a:solidFill>
                          <a:effectLst/>
                          <a:latin typeface="Verdana" pitchFamily="34" charset="0"/>
                        </a:rPr>
                        <a:t>Livraison</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0" i="0" u="none" strike="noStrike" cap="none" normalizeH="0" baseline="0" smtClean="0">
                          <a:ln>
                            <a:noFill/>
                          </a:ln>
                          <a:solidFill>
                            <a:schemeClr val="tx1"/>
                          </a:solidFill>
                          <a:effectLst/>
                          <a:latin typeface="Verdana" pitchFamily="34" charset="0"/>
                        </a:rPr>
                        <a:t>Facture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524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Département</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Production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0" i="0" u="none" strike="noStrike" cap="none" normalizeH="0" baseline="0" smtClean="0">
                          <a:ln>
                            <a:noFill/>
                          </a:ln>
                          <a:solidFill>
                            <a:schemeClr val="tx1"/>
                          </a:solidFill>
                          <a:effectLst/>
                          <a:latin typeface="Verdana" pitchFamily="34" charset="0"/>
                        </a:rPr>
                        <a:t>Avis de production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46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Client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0" i="0" u="none" strike="noStrike" cap="none" normalizeH="0" baseline="0" smtClean="0">
                          <a:ln>
                            <a:noFill/>
                          </a:ln>
                          <a:solidFill>
                            <a:schemeClr val="tx1"/>
                          </a:solidFill>
                          <a:effectLst/>
                          <a:latin typeface="Verdana" pitchFamily="34" charset="0"/>
                        </a:rPr>
                        <a:t>Commande</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0" i="0" u="none" strike="noStrike" cap="none" normalizeH="0" baseline="0" smtClean="0">
                          <a:ln>
                            <a:noFill/>
                          </a:ln>
                          <a:solidFill>
                            <a:schemeClr val="tx1"/>
                          </a:solidFill>
                          <a:effectLst/>
                          <a:latin typeface="Verdana" pitchFamily="34" charset="0"/>
                        </a:rPr>
                        <a:t>Paiement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2258" name="Line 34"/>
          <p:cNvSpPr>
            <a:spLocks noChangeShapeType="1"/>
          </p:cNvSpPr>
          <p:nvPr/>
        </p:nvSpPr>
        <p:spPr bwMode="auto">
          <a:xfrm flipV="1">
            <a:off x="2336800" y="2819400"/>
            <a:ext cx="533400" cy="304800"/>
          </a:xfrm>
          <a:prstGeom prst="line">
            <a:avLst/>
          </a:prstGeom>
          <a:noFill/>
          <a:ln w="38100">
            <a:solidFill>
              <a:srgbClr val="CC3300"/>
            </a:solidFill>
            <a:miter lim="800000"/>
            <a:headEnd/>
            <a:tailEnd type="triangle" w="med" len="med"/>
          </a:ln>
        </p:spPr>
        <p:txBody>
          <a:bodyPr wrap="none"/>
          <a:lstStyle/>
          <a:p>
            <a:endParaRPr lang="fr-FR"/>
          </a:p>
        </p:txBody>
      </p:sp>
      <p:sp>
        <p:nvSpPr>
          <p:cNvPr id="52259" name="Text Box 44"/>
          <p:cNvSpPr txBox="1">
            <a:spLocks noChangeArrowheads="1"/>
          </p:cNvSpPr>
          <p:nvPr/>
        </p:nvSpPr>
        <p:spPr bwMode="auto">
          <a:xfrm>
            <a:off x="571472" y="5072074"/>
            <a:ext cx="8001055" cy="369332"/>
          </a:xfrm>
          <a:prstGeom prst="rect">
            <a:avLst/>
          </a:prstGeom>
          <a:noFill/>
          <a:ln w="9525">
            <a:noFill/>
            <a:miter lim="800000"/>
            <a:headEnd/>
            <a:tailEnd/>
          </a:ln>
        </p:spPr>
        <p:txBody>
          <a:bodyPr wrap="square">
            <a:spAutoFit/>
          </a:bodyPr>
          <a:lstStyle/>
          <a:p>
            <a:pPr algn="ctr"/>
            <a:r>
              <a:rPr lang="fr-FR" sz="1800" dirty="0">
                <a:solidFill>
                  <a:schemeClr val="tx2"/>
                </a:solidFill>
                <a:latin typeface="Verdana" pitchFamily="34" charset="0"/>
              </a:rPr>
              <a:t>Il faut se poser systématiquement la question pour chaque case </a:t>
            </a:r>
          </a:p>
        </p:txBody>
      </p:sp>
      <p:sp>
        <p:nvSpPr>
          <p:cNvPr id="52260" name="Line 45"/>
          <p:cNvSpPr>
            <a:spLocks noChangeShapeType="1"/>
          </p:cNvSpPr>
          <p:nvPr/>
        </p:nvSpPr>
        <p:spPr bwMode="auto">
          <a:xfrm flipV="1">
            <a:off x="5357818" y="4114800"/>
            <a:ext cx="433382" cy="1028712"/>
          </a:xfrm>
          <a:prstGeom prst="line">
            <a:avLst/>
          </a:prstGeom>
          <a:noFill/>
          <a:ln w="38100">
            <a:solidFill>
              <a:schemeClr val="tx2"/>
            </a:solidFill>
            <a:miter lim="800000"/>
            <a:headEnd/>
            <a:tailEnd type="triangle" w="med" len="med"/>
          </a:ln>
        </p:spPr>
        <p:txBody>
          <a:bodyPr wrap="none"/>
          <a:lstStyle/>
          <a:p>
            <a:endParaRPr lang="fr-FR"/>
          </a:p>
        </p:txBody>
      </p:sp>
      <p:sp>
        <p:nvSpPr>
          <p:cNvPr id="11" name="Rectangle 10"/>
          <p:cNvSpPr/>
          <p:nvPr/>
        </p:nvSpPr>
        <p:spPr>
          <a:xfrm>
            <a:off x="928662" y="5753417"/>
            <a:ext cx="7929618" cy="461665"/>
          </a:xfrm>
          <a:prstGeom prst="rect">
            <a:avLst/>
          </a:prstGeom>
        </p:spPr>
        <p:txBody>
          <a:bodyPr wrap="square">
            <a:spAutoFit/>
          </a:bodyPr>
          <a:lstStyle/>
          <a:p>
            <a:pPr algn="ctr" defTabSz="762000">
              <a:buClr>
                <a:srgbClr val="FF9900"/>
              </a:buClr>
              <a:defRPr/>
            </a:pPr>
            <a:r>
              <a:rPr lang="fr-FR" dirty="0" smtClean="0">
                <a:solidFill>
                  <a:srgbClr val="C00000"/>
                </a:solidFill>
                <a:effectLst>
                  <a:outerShdw blurRad="38100" dist="38100" dir="2700000" algn="tl">
                    <a:srgbClr val="C0C0C0"/>
                  </a:outerShdw>
                </a:effectLst>
              </a:rPr>
              <a:t>DFD: représentation graphique de la Matrice de Flux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3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2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2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58" grpId="0" animBg="1"/>
      <p:bldP spid="52259" grpId="0"/>
      <p:bldP spid="52260"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84B2E827-6E29-41F3-9E67-60F69D5D6D9C}" type="slidenum">
              <a:rPr lang="fr-FR"/>
              <a:pPr>
                <a:defRPr/>
              </a:pPr>
              <a:t>4</a:t>
            </a:fld>
            <a:endParaRPr lang="fr-FR"/>
          </a:p>
        </p:txBody>
      </p:sp>
      <p:sp>
        <p:nvSpPr>
          <p:cNvPr id="243714" name="Rectangle 2"/>
          <p:cNvSpPr>
            <a:spLocks noGrp="1" noChangeArrowheads="1"/>
          </p:cNvSpPr>
          <p:nvPr>
            <p:ph type="title"/>
          </p:nvPr>
        </p:nvSpPr>
        <p:spPr/>
        <p:txBody>
          <a:bodyPr/>
          <a:lstStyle/>
          <a:p>
            <a:pPr eaLnBrk="1" hangingPunct="1">
              <a:defRPr/>
            </a:pPr>
            <a:r>
              <a:rPr lang="fr-FR" altLang="fr-FR" sz="3200" smtClean="0">
                <a:effectLst>
                  <a:outerShdw blurRad="38100" dist="38100" dir="2700000" algn="tl">
                    <a:srgbClr val="C0C0C0"/>
                  </a:outerShdw>
                </a:effectLst>
                <a:latin typeface="Verdana" pitchFamily="34" charset="0"/>
              </a:rPr>
              <a:t>Approche systémique du SI</a:t>
            </a:r>
            <a:endParaRPr lang="fr-FR" sz="3200" smtClean="0">
              <a:effectLst>
                <a:outerShdw blurRad="38100" dist="38100" dir="2700000" algn="tl">
                  <a:srgbClr val="C0C0C0"/>
                </a:outerShdw>
              </a:effectLst>
              <a:latin typeface="Verdana" pitchFamily="34" charset="0"/>
            </a:endParaRPr>
          </a:p>
        </p:txBody>
      </p:sp>
      <p:sp>
        <p:nvSpPr>
          <p:cNvPr id="243715" name="Rectangle 3"/>
          <p:cNvSpPr>
            <a:spLocks noGrp="1" noChangeArrowheads="1"/>
          </p:cNvSpPr>
          <p:nvPr>
            <p:ph type="body" idx="1"/>
          </p:nvPr>
        </p:nvSpPr>
        <p:spPr>
          <a:xfrm>
            <a:off x="838200" y="1676400"/>
            <a:ext cx="7696200" cy="2286000"/>
          </a:xfrm>
        </p:spPr>
        <p:txBody>
          <a:bodyPr/>
          <a:lstStyle/>
          <a:p>
            <a:pPr defTabSz="762000" eaLnBrk="1" hangingPunct="1">
              <a:lnSpc>
                <a:spcPct val="170000"/>
              </a:lnSpc>
              <a:spcBef>
                <a:spcPct val="0"/>
              </a:spcBef>
              <a:buClr>
                <a:srgbClr val="FF9900"/>
              </a:buClr>
              <a:buSzTx/>
              <a:defRPr/>
            </a:pPr>
            <a:r>
              <a:rPr lang="fr-FR" altLang="fr-FR" sz="1600" dirty="0" smtClean="0">
                <a:effectLst>
                  <a:outerShdw blurRad="38100" dist="38100" dir="2700000" algn="tl">
                    <a:srgbClr val="C0C0C0"/>
                  </a:outerShdw>
                </a:effectLst>
              </a:rPr>
              <a:t>Univers de Discours (</a:t>
            </a:r>
            <a:r>
              <a:rPr lang="fr-FR" altLang="fr-FR" sz="1600" dirty="0" err="1" smtClean="0">
                <a:effectLst>
                  <a:outerShdw blurRad="38100" dist="38100" dir="2700000" algn="tl">
                    <a:srgbClr val="C0C0C0"/>
                  </a:outerShdw>
                </a:effectLst>
              </a:rPr>
              <a:t>UdD</a:t>
            </a:r>
            <a:r>
              <a:rPr lang="fr-FR" altLang="fr-FR" sz="1600" dirty="0" smtClean="0">
                <a:effectLst>
                  <a:outerShdw blurRad="38100" dist="38100" dir="2700000" algn="tl">
                    <a:srgbClr val="C0C0C0"/>
                  </a:outerShdw>
                </a:effectLst>
              </a:rPr>
              <a:t>) : ensemble des choses et des événements auxquels l’Entreprise fait référence dans son activité</a:t>
            </a:r>
          </a:p>
          <a:p>
            <a:pPr defTabSz="762000" eaLnBrk="1" hangingPunct="1">
              <a:lnSpc>
                <a:spcPct val="170000"/>
              </a:lnSpc>
              <a:spcBef>
                <a:spcPct val="0"/>
              </a:spcBef>
              <a:buClr>
                <a:srgbClr val="FF9900"/>
              </a:buClr>
              <a:buSzTx/>
              <a:defRPr/>
            </a:pPr>
            <a:r>
              <a:rPr lang="fr-FR" altLang="fr-FR" sz="1600" dirty="0" smtClean="0">
                <a:effectLst>
                  <a:outerShdw blurRad="38100" dist="38100" dir="2700000" algn="tl">
                    <a:srgbClr val="C0C0C0"/>
                  </a:outerShdw>
                </a:effectLst>
              </a:rPr>
              <a:t>Le Système d’Information Naturel (SIN) est l’ensemble des objets de l’</a:t>
            </a:r>
            <a:r>
              <a:rPr lang="fr-FR" altLang="fr-FR" sz="1600" dirty="0" err="1" smtClean="0">
                <a:effectLst>
                  <a:outerShdw blurRad="38100" dist="38100" dir="2700000" algn="tl">
                    <a:srgbClr val="C0C0C0"/>
                  </a:outerShdw>
                </a:effectLst>
              </a:rPr>
              <a:t>UdD</a:t>
            </a:r>
            <a:endParaRPr lang="fr-FR" altLang="fr-FR" sz="1600" dirty="0" smtClean="0">
              <a:effectLst>
                <a:outerShdw blurRad="38100" dist="38100" dir="2700000" algn="tl">
                  <a:srgbClr val="C0C0C0"/>
                </a:outerShdw>
              </a:effectLst>
            </a:endParaRPr>
          </a:p>
          <a:p>
            <a:pPr defTabSz="762000" eaLnBrk="1" hangingPunct="1">
              <a:lnSpc>
                <a:spcPct val="170000"/>
              </a:lnSpc>
              <a:spcBef>
                <a:spcPct val="0"/>
              </a:spcBef>
              <a:buClr>
                <a:srgbClr val="FF9900"/>
              </a:buClr>
              <a:buSzTx/>
              <a:defRPr/>
            </a:pPr>
            <a:r>
              <a:rPr lang="fr-FR" altLang="fr-FR" sz="1600" dirty="0" smtClean="0">
                <a:effectLst>
                  <a:outerShdw blurRad="38100" dist="38100" dir="2700000" algn="tl">
                    <a:srgbClr val="C0C0C0"/>
                  </a:outerShdw>
                </a:effectLst>
              </a:rPr>
              <a:t>Le Système d’Information Artificiel (SIA) est une représentation automatisée du SIN</a:t>
            </a:r>
            <a:endParaRPr lang="fr-FR" sz="2000" dirty="0" smtClean="0">
              <a:effectLst>
                <a:outerShdw blurRad="38100" dist="38100" dir="2700000" algn="tl">
                  <a:srgbClr val="C0C0C0"/>
                </a:outerShdw>
              </a:effectLst>
            </a:endParaRPr>
          </a:p>
        </p:txBody>
      </p:sp>
      <p:sp>
        <p:nvSpPr>
          <p:cNvPr id="17414" name="Rectangle 4"/>
          <p:cNvSpPr>
            <a:spLocks noChangeArrowheads="1"/>
          </p:cNvSpPr>
          <p:nvPr/>
        </p:nvSpPr>
        <p:spPr bwMode="auto">
          <a:xfrm>
            <a:off x="990600" y="25400"/>
            <a:ext cx="27765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Système d’Information : Généralités</a:t>
            </a:r>
            <a:endParaRPr lang="fr-FR" sz="1000" b="1">
              <a:solidFill>
                <a:schemeClr val="tx2"/>
              </a:solidFill>
              <a:latin typeface="Verdana" pitchFamily="34" charset="0"/>
            </a:endParaRPr>
          </a:p>
        </p:txBody>
      </p:sp>
      <p:pic>
        <p:nvPicPr>
          <p:cNvPr id="243724" name="Picture 12"/>
          <p:cNvPicPr>
            <a:picLocks noChangeAspect="1" noChangeArrowheads="1"/>
          </p:cNvPicPr>
          <p:nvPr/>
        </p:nvPicPr>
        <p:blipFill>
          <a:blip r:embed="rId3"/>
          <a:srcRect/>
          <a:stretch>
            <a:fillRect/>
          </a:stretch>
        </p:blipFill>
        <p:spPr bwMode="auto">
          <a:xfrm>
            <a:off x="1371600" y="4343400"/>
            <a:ext cx="6400800" cy="1919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3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F00E85EF-E38F-4A3B-8F06-4AF557DD8060}" type="slidenum">
              <a:rPr lang="fr-FR"/>
              <a:pPr>
                <a:defRPr/>
              </a:pPr>
              <a:t>40</a:t>
            </a:fld>
            <a:endParaRPr lang="fr-FR"/>
          </a:p>
        </p:txBody>
      </p:sp>
      <p:sp>
        <p:nvSpPr>
          <p:cNvPr id="278530"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Définitions (3) </a:t>
            </a:r>
          </a:p>
        </p:txBody>
      </p:sp>
      <p:sp>
        <p:nvSpPr>
          <p:cNvPr id="278531" name="Rectangle 3"/>
          <p:cNvSpPr>
            <a:spLocks noGrp="1" noChangeArrowheads="1"/>
          </p:cNvSpPr>
          <p:nvPr>
            <p:ph type="body" idx="1"/>
          </p:nvPr>
        </p:nvSpPr>
        <p:spPr>
          <a:xfrm>
            <a:off x="762000" y="1295400"/>
            <a:ext cx="8077200" cy="2895600"/>
          </a:xfrm>
        </p:spPr>
        <p:txBody>
          <a:bodyPr/>
          <a:lstStyle/>
          <a:p>
            <a:pPr defTabSz="762000" eaLnBrk="1" hangingPunct="1">
              <a:spcBef>
                <a:spcPct val="0"/>
              </a:spcBef>
              <a:buClr>
                <a:srgbClr val="FF9900"/>
              </a:buClr>
              <a:buSzTx/>
              <a:defRPr/>
            </a:pPr>
            <a:r>
              <a:rPr lang="fr-FR" sz="1600" dirty="0" smtClean="0">
                <a:effectLst>
                  <a:outerShdw blurRad="38100" dist="38100" dir="2700000" algn="tl">
                    <a:srgbClr val="C0C0C0"/>
                  </a:outerShdw>
                </a:effectLst>
              </a:rPr>
              <a:t>Evénements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Un </a:t>
            </a:r>
            <a:r>
              <a:rPr lang="fr-FR" sz="1200" i="1" dirty="0" smtClean="0">
                <a:solidFill>
                  <a:srgbClr val="CC3300"/>
                </a:solidFill>
                <a:effectLst>
                  <a:outerShdw blurRad="38100" dist="38100" dir="2700000" algn="tl">
                    <a:srgbClr val="C0C0C0"/>
                  </a:outerShdw>
                </a:effectLst>
                <a:sym typeface="Wingdings" pitchFamily="2" charset="2"/>
              </a:rPr>
              <a:t>événement</a:t>
            </a:r>
            <a:r>
              <a:rPr lang="fr-FR" sz="1400" dirty="0" smtClean="0">
                <a:effectLst>
                  <a:outerShdw blurRad="38100" dist="38100" dir="2700000" algn="tl">
                    <a:srgbClr val="C0C0C0"/>
                  </a:outerShdw>
                </a:effectLst>
                <a:sym typeface="Wingdings" pitchFamily="2" charset="2"/>
              </a:rPr>
              <a:t> indique au système que quelque chose s’est passée</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Evénement réel  Perception  Compte-rendu  Prise en charge par le processeur</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Types d’événements : externes (stimulus), interne (compte-rendu)</a:t>
            </a:r>
          </a:p>
          <a:p>
            <a:pPr lvl="1" defTabSz="762000" eaLnBrk="1" hangingPunct="1">
              <a:spcBef>
                <a:spcPct val="0"/>
              </a:spcBef>
              <a:buClr>
                <a:schemeClr val="accent2"/>
              </a:buClr>
              <a:buSzTx/>
              <a:defRPr/>
            </a:pPr>
            <a:endParaRPr lang="fr-FR" sz="1400" dirty="0" smtClean="0">
              <a:effectLst>
                <a:outerShdw blurRad="38100" dist="38100" dir="2700000" algn="tl">
                  <a:srgbClr val="C0C0C0"/>
                </a:outerShdw>
              </a:effectLst>
            </a:endParaRPr>
          </a:p>
          <a:p>
            <a:pPr defTabSz="762000" eaLnBrk="1" hangingPunct="1">
              <a:spcBef>
                <a:spcPct val="0"/>
              </a:spcBef>
              <a:buClr>
                <a:srgbClr val="FF9900"/>
              </a:buClr>
              <a:buSzTx/>
              <a:defRPr/>
            </a:pPr>
            <a:r>
              <a:rPr lang="fr-FR" sz="1600" dirty="0" smtClean="0">
                <a:effectLst>
                  <a:outerShdw blurRad="38100" dist="38100" dir="2700000" algn="tl">
                    <a:srgbClr val="C0C0C0"/>
                  </a:outerShdw>
                </a:effectLst>
              </a:rPr>
              <a:t>Processus :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Séquence d’activités ordonnancées effectuées par le domaine étudié suite réception d’un événement externe</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Le modèle Conceptuel de Traitement permet de représenter les différents processus traversant un système ou un domaine étudié</a:t>
            </a:r>
          </a:p>
        </p:txBody>
      </p:sp>
      <p:sp>
        <p:nvSpPr>
          <p:cNvPr id="53254"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pic>
        <p:nvPicPr>
          <p:cNvPr id="278577" name="Picture 49"/>
          <p:cNvPicPr>
            <a:picLocks noChangeAspect="1" noChangeArrowheads="1"/>
          </p:cNvPicPr>
          <p:nvPr/>
        </p:nvPicPr>
        <p:blipFill>
          <a:blip r:embed="rId3"/>
          <a:srcRect/>
          <a:stretch>
            <a:fillRect/>
          </a:stretch>
        </p:blipFill>
        <p:spPr bwMode="auto">
          <a:xfrm>
            <a:off x="1547813" y="4008438"/>
            <a:ext cx="6105525" cy="2733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85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78531">
                                            <p:txEl>
                                              <p:pRg st="0" end="0"/>
                                            </p:txEl>
                                          </p:spTgt>
                                        </p:tgtEl>
                                        <p:attrNameLst>
                                          <p:attrName>style.visibility</p:attrName>
                                        </p:attrNameLst>
                                      </p:cBhvr>
                                      <p:to>
                                        <p:strVal val="visible"/>
                                      </p:to>
                                    </p:set>
                                    <p:anim calcmode="lin" valueType="num">
                                      <p:cBhvr additive="base">
                                        <p:cTn id="15" dur="500" fill="hold"/>
                                        <p:tgtEl>
                                          <p:spTgt spid="278531">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78531">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78531">
                                            <p:txEl>
                                              <p:pRg st="1" end="1"/>
                                            </p:txEl>
                                          </p:spTgt>
                                        </p:tgtEl>
                                        <p:attrNameLst>
                                          <p:attrName>style.visibility</p:attrName>
                                        </p:attrNameLst>
                                      </p:cBhvr>
                                      <p:to>
                                        <p:strVal val="visible"/>
                                      </p:to>
                                    </p:set>
                                    <p:anim calcmode="lin" valueType="num">
                                      <p:cBhvr additive="base">
                                        <p:cTn id="19" dur="500" fill="hold"/>
                                        <p:tgtEl>
                                          <p:spTgt spid="27853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8531">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78531">
                                            <p:txEl>
                                              <p:pRg st="2" end="2"/>
                                            </p:txEl>
                                          </p:spTgt>
                                        </p:tgtEl>
                                        <p:attrNameLst>
                                          <p:attrName>style.visibility</p:attrName>
                                        </p:attrNameLst>
                                      </p:cBhvr>
                                      <p:to>
                                        <p:strVal val="visible"/>
                                      </p:to>
                                    </p:set>
                                    <p:anim calcmode="lin" valueType="num">
                                      <p:cBhvr additive="base">
                                        <p:cTn id="23" dur="500" fill="hold"/>
                                        <p:tgtEl>
                                          <p:spTgt spid="278531">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78531">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78531">
                                            <p:txEl>
                                              <p:pRg st="3" end="3"/>
                                            </p:txEl>
                                          </p:spTgt>
                                        </p:tgtEl>
                                        <p:attrNameLst>
                                          <p:attrName>style.visibility</p:attrName>
                                        </p:attrNameLst>
                                      </p:cBhvr>
                                      <p:to>
                                        <p:strVal val="visible"/>
                                      </p:to>
                                    </p:set>
                                    <p:anim calcmode="lin" valueType="num">
                                      <p:cBhvr additive="base">
                                        <p:cTn id="27" dur="500" fill="hold"/>
                                        <p:tgtEl>
                                          <p:spTgt spid="278531">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785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78531">
                                            <p:txEl>
                                              <p:pRg st="5" end="5"/>
                                            </p:txEl>
                                          </p:spTgt>
                                        </p:tgtEl>
                                        <p:attrNameLst>
                                          <p:attrName>style.visibility</p:attrName>
                                        </p:attrNameLst>
                                      </p:cBhvr>
                                      <p:to>
                                        <p:strVal val="visible"/>
                                      </p:to>
                                    </p:set>
                                    <p:anim calcmode="lin" valueType="num">
                                      <p:cBhvr additive="base">
                                        <p:cTn id="33" dur="500" fill="hold"/>
                                        <p:tgtEl>
                                          <p:spTgt spid="278531">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78531">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78531">
                                            <p:txEl>
                                              <p:pRg st="6" end="6"/>
                                            </p:txEl>
                                          </p:spTgt>
                                        </p:tgtEl>
                                        <p:attrNameLst>
                                          <p:attrName>style.visibility</p:attrName>
                                        </p:attrNameLst>
                                      </p:cBhvr>
                                      <p:to>
                                        <p:strVal val="visible"/>
                                      </p:to>
                                    </p:set>
                                    <p:anim calcmode="lin" valueType="num">
                                      <p:cBhvr additive="base">
                                        <p:cTn id="37" dur="500" fill="hold"/>
                                        <p:tgtEl>
                                          <p:spTgt spid="27853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8531">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78531">
                                            <p:txEl>
                                              <p:pRg st="7" end="7"/>
                                            </p:txEl>
                                          </p:spTgt>
                                        </p:tgtEl>
                                        <p:attrNameLst>
                                          <p:attrName>style.visibility</p:attrName>
                                        </p:attrNameLst>
                                      </p:cBhvr>
                                      <p:to>
                                        <p:strVal val="visible"/>
                                      </p:to>
                                    </p:set>
                                    <p:anim calcmode="lin" valueType="num">
                                      <p:cBhvr additive="base">
                                        <p:cTn id="41" dur="500" fill="hold"/>
                                        <p:tgtEl>
                                          <p:spTgt spid="278531">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7853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autoUpdateAnimBg="0"/>
      <p:bldP spid="27853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Espace réservé du pied de page 4"/>
          <p:cNvSpPr>
            <a:spLocks noGrp="1"/>
          </p:cNvSpPr>
          <p:nvPr>
            <p:ph type="ftr" sz="quarter" idx="11"/>
          </p:nvPr>
        </p:nvSpPr>
        <p:spPr/>
        <p:txBody>
          <a:bodyPr/>
          <a:lstStyle/>
          <a:p>
            <a:pPr>
              <a:defRPr/>
            </a:pPr>
            <a:r>
              <a:rPr lang="fr-FR"/>
              <a:t>Système d’Information</a:t>
            </a:r>
          </a:p>
        </p:txBody>
      </p:sp>
      <p:sp>
        <p:nvSpPr>
          <p:cNvPr id="17" name="Espace réservé du numéro de diapositive 5"/>
          <p:cNvSpPr>
            <a:spLocks noGrp="1"/>
          </p:cNvSpPr>
          <p:nvPr>
            <p:ph type="sldNum" sz="quarter" idx="12"/>
          </p:nvPr>
        </p:nvSpPr>
        <p:spPr/>
        <p:txBody>
          <a:bodyPr/>
          <a:lstStyle/>
          <a:p>
            <a:pPr>
              <a:defRPr/>
            </a:pPr>
            <a:fld id="{29511D02-F000-4C37-9A8E-7F79C0B00596}" type="slidenum">
              <a:rPr lang="fr-FR"/>
              <a:pPr>
                <a:defRPr/>
              </a:pPr>
              <a:t>41</a:t>
            </a:fld>
            <a:endParaRPr lang="fr-FR"/>
          </a:p>
        </p:txBody>
      </p:sp>
      <p:sp>
        <p:nvSpPr>
          <p:cNvPr id="282626"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Formalisme utilisé (1)</a:t>
            </a:r>
          </a:p>
        </p:txBody>
      </p:sp>
      <p:sp>
        <p:nvSpPr>
          <p:cNvPr id="282627" name="Rectangle 3"/>
          <p:cNvSpPr>
            <a:spLocks noGrp="1" noChangeArrowheads="1"/>
          </p:cNvSpPr>
          <p:nvPr>
            <p:ph type="body" idx="1"/>
          </p:nvPr>
        </p:nvSpPr>
        <p:spPr>
          <a:xfrm>
            <a:off x="838200" y="1524000"/>
            <a:ext cx="7696200" cy="457200"/>
          </a:xfrm>
        </p:spPr>
        <p:txBody>
          <a:bodyPr/>
          <a:lstStyle/>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Modélisation de l’opération conceptuelle</a:t>
            </a:r>
          </a:p>
        </p:txBody>
      </p:sp>
      <p:sp>
        <p:nvSpPr>
          <p:cNvPr id="56326"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pic>
        <p:nvPicPr>
          <p:cNvPr id="56327" name="Picture 31"/>
          <p:cNvPicPr>
            <a:picLocks noChangeAspect="1" noChangeArrowheads="1"/>
          </p:cNvPicPr>
          <p:nvPr/>
        </p:nvPicPr>
        <p:blipFill>
          <a:blip r:embed="rId3"/>
          <a:srcRect/>
          <a:stretch>
            <a:fillRect/>
          </a:stretch>
        </p:blipFill>
        <p:spPr bwMode="auto">
          <a:xfrm>
            <a:off x="2819400" y="2362200"/>
            <a:ext cx="4806950" cy="3130550"/>
          </a:xfrm>
          <a:prstGeom prst="rect">
            <a:avLst/>
          </a:prstGeom>
          <a:noFill/>
          <a:ln w="9525">
            <a:noFill/>
            <a:miter lim="800000"/>
            <a:headEnd/>
            <a:tailEnd/>
          </a:ln>
        </p:spPr>
      </p:pic>
      <p:sp>
        <p:nvSpPr>
          <p:cNvPr id="56328" name="Text Box 32"/>
          <p:cNvSpPr txBox="1">
            <a:spLocks noChangeArrowheads="1"/>
          </p:cNvSpPr>
          <p:nvPr/>
        </p:nvSpPr>
        <p:spPr bwMode="auto">
          <a:xfrm>
            <a:off x="7772400" y="3733800"/>
            <a:ext cx="1295400" cy="952500"/>
          </a:xfrm>
          <a:prstGeom prst="rect">
            <a:avLst/>
          </a:prstGeom>
          <a:noFill/>
          <a:ln w="9525">
            <a:solidFill>
              <a:schemeClr val="tx1"/>
            </a:solidFill>
            <a:miter lim="800000"/>
            <a:headEnd/>
            <a:tailEnd/>
          </a:ln>
        </p:spPr>
        <p:txBody>
          <a:bodyPr>
            <a:spAutoFit/>
          </a:bodyPr>
          <a:lstStyle/>
          <a:p>
            <a:pPr algn="ctr"/>
            <a:endParaRPr lang="fr-FR" sz="1400"/>
          </a:p>
          <a:p>
            <a:pPr algn="ctr"/>
            <a:r>
              <a:rPr lang="fr-FR" sz="1400"/>
              <a:t>Données </a:t>
            </a:r>
          </a:p>
          <a:p>
            <a:pPr algn="ctr"/>
            <a:r>
              <a:rPr lang="fr-FR" sz="1400"/>
              <a:t>mémorisées</a:t>
            </a:r>
          </a:p>
          <a:p>
            <a:pPr algn="ctr"/>
            <a:endParaRPr lang="fr-FR" sz="1400"/>
          </a:p>
        </p:txBody>
      </p:sp>
      <p:sp>
        <p:nvSpPr>
          <p:cNvPr id="56329" name="Line 33"/>
          <p:cNvSpPr>
            <a:spLocks noChangeShapeType="1"/>
          </p:cNvSpPr>
          <p:nvPr/>
        </p:nvSpPr>
        <p:spPr bwMode="auto">
          <a:xfrm>
            <a:off x="6934200" y="4038600"/>
            <a:ext cx="762000" cy="0"/>
          </a:xfrm>
          <a:prstGeom prst="line">
            <a:avLst/>
          </a:prstGeom>
          <a:noFill/>
          <a:ln w="9525">
            <a:solidFill>
              <a:schemeClr val="tx1"/>
            </a:solidFill>
            <a:miter lim="800000"/>
            <a:headEnd/>
            <a:tailEnd type="triangle" w="med" len="med"/>
          </a:ln>
        </p:spPr>
        <p:txBody>
          <a:bodyPr wrap="none"/>
          <a:lstStyle/>
          <a:p>
            <a:endParaRPr lang="fr-FR"/>
          </a:p>
        </p:txBody>
      </p:sp>
      <p:sp>
        <p:nvSpPr>
          <p:cNvPr id="56330" name="Line 34"/>
          <p:cNvSpPr>
            <a:spLocks noChangeShapeType="1"/>
          </p:cNvSpPr>
          <p:nvPr/>
        </p:nvSpPr>
        <p:spPr bwMode="auto">
          <a:xfrm flipH="1">
            <a:off x="6934200" y="4419600"/>
            <a:ext cx="762000" cy="0"/>
          </a:xfrm>
          <a:prstGeom prst="line">
            <a:avLst/>
          </a:prstGeom>
          <a:noFill/>
          <a:ln w="9525">
            <a:solidFill>
              <a:schemeClr val="tx1"/>
            </a:solidFill>
            <a:miter lim="800000"/>
            <a:headEnd/>
            <a:tailEnd type="triangle" w="med" len="med"/>
          </a:ln>
        </p:spPr>
        <p:txBody>
          <a:bodyPr wrap="none"/>
          <a:lstStyle/>
          <a:p>
            <a:endParaRPr lang="fr-FR"/>
          </a:p>
        </p:txBody>
      </p:sp>
      <p:sp>
        <p:nvSpPr>
          <p:cNvPr id="56331" name="Text Box 35"/>
          <p:cNvSpPr txBox="1">
            <a:spLocks noChangeArrowheads="1"/>
          </p:cNvSpPr>
          <p:nvPr/>
        </p:nvSpPr>
        <p:spPr bwMode="auto">
          <a:xfrm>
            <a:off x="808038" y="2355850"/>
            <a:ext cx="2468562" cy="336550"/>
          </a:xfrm>
          <a:prstGeom prst="rect">
            <a:avLst/>
          </a:prstGeom>
          <a:noFill/>
          <a:ln w="9525">
            <a:noFill/>
            <a:miter lim="800000"/>
            <a:headEnd/>
            <a:tailEnd/>
          </a:ln>
        </p:spPr>
        <p:txBody>
          <a:bodyPr wrap="none">
            <a:spAutoFit/>
          </a:bodyPr>
          <a:lstStyle/>
          <a:p>
            <a:r>
              <a:rPr lang="fr-FR" sz="1600" b="1" dirty="0">
                <a:solidFill>
                  <a:srgbClr val="CC3300"/>
                </a:solidFill>
              </a:rPr>
              <a:t>Evénements en entrée</a:t>
            </a:r>
          </a:p>
        </p:txBody>
      </p:sp>
      <p:cxnSp>
        <p:nvCxnSpPr>
          <p:cNvPr id="56332" name="AutoShape 36"/>
          <p:cNvCxnSpPr>
            <a:cxnSpLocks noChangeShapeType="1"/>
            <a:stCxn id="56331" idx="3"/>
          </p:cNvCxnSpPr>
          <p:nvPr/>
        </p:nvCxnSpPr>
        <p:spPr bwMode="auto">
          <a:xfrm flipV="1">
            <a:off x="3276600" y="2209800"/>
            <a:ext cx="762000" cy="314325"/>
          </a:xfrm>
          <a:prstGeom prst="straightConnector1">
            <a:avLst/>
          </a:prstGeom>
          <a:noFill/>
          <a:ln w="9525">
            <a:solidFill>
              <a:schemeClr val="tx1"/>
            </a:solidFill>
            <a:miter lim="800000"/>
            <a:headEnd/>
            <a:tailEnd/>
          </a:ln>
        </p:spPr>
      </p:cxnSp>
      <p:sp>
        <p:nvSpPr>
          <p:cNvPr id="56333" name="Line 38"/>
          <p:cNvSpPr>
            <a:spLocks noChangeShapeType="1"/>
          </p:cNvSpPr>
          <p:nvPr/>
        </p:nvSpPr>
        <p:spPr bwMode="auto">
          <a:xfrm>
            <a:off x="3276600" y="2514600"/>
            <a:ext cx="762000" cy="304800"/>
          </a:xfrm>
          <a:prstGeom prst="line">
            <a:avLst/>
          </a:prstGeom>
          <a:noFill/>
          <a:ln w="9525">
            <a:solidFill>
              <a:schemeClr val="tx1"/>
            </a:solidFill>
            <a:miter lim="800000"/>
            <a:headEnd/>
            <a:tailEnd/>
          </a:ln>
        </p:spPr>
        <p:txBody>
          <a:bodyPr wrap="none"/>
          <a:lstStyle/>
          <a:p>
            <a:endParaRPr lang="fr-FR"/>
          </a:p>
        </p:txBody>
      </p:sp>
      <p:sp>
        <p:nvSpPr>
          <p:cNvPr id="56334" name="Text Box 39"/>
          <p:cNvSpPr txBox="1">
            <a:spLocks noChangeArrowheads="1"/>
          </p:cNvSpPr>
          <p:nvPr/>
        </p:nvSpPr>
        <p:spPr bwMode="auto">
          <a:xfrm>
            <a:off x="869950" y="4905375"/>
            <a:ext cx="1492250" cy="581025"/>
          </a:xfrm>
          <a:prstGeom prst="rect">
            <a:avLst/>
          </a:prstGeom>
          <a:noFill/>
          <a:ln w="9525">
            <a:noFill/>
            <a:miter lim="800000"/>
            <a:headEnd/>
            <a:tailEnd/>
          </a:ln>
        </p:spPr>
        <p:txBody>
          <a:bodyPr wrap="none">
            <a:spAutoFit/>
          </a:bodyPr>
          <a:lstStyle/>
          <a:p>
            <a:pPr algn="ctr"/>
            <a:r>
              <a:rPr lang="fr-FR" sz="1600" b="1" dirty="0">
                <a:solidFill>
                  <a:srgbClr val="CC3300"/>
                </a:solidFill>
              </a:rPr>
              <a:t>Evénements </a:t>
            </a:r>
          </a:p>
          <a:p>
            <a:pPr algn="ctr"/>
            <a:r>
              <a:rPr lang="fr-FR" sz="1600" b="1" dirty="0">
                <a:solidFill>
                  <a:srgbClr val="CC3300"/>
                </a:solidFill>
              </a:rPr>
              <a:t>en sortie</a:t>
            </a:r>
          </a:p>
        </p:txBody>
      </p:sp>
      <p:sp>
        <p:nvSpPr>
          <p:cNvPr id="56335" name="Line 40"/>
          <p:cNvSpPr>
            <a:spLocks noChangeShapeType="1"/>
          </p:cNvSpPr>
          <p:nvPr/>
        </p:nvSpPr>
        <p:spPr bwMode="auto">
          <a:xfrm flipV="1">
            <a:off x="2209800" y="4953000"/>
            <a:ext cx="533400" cy="304800"/>
          </a:xfrm>
          <a:prstGeom prst="line">
            <a:avLst/>
          </a:prstGeom>
          <a:noFill/>
          <a:ln w="9525">
            <a:solidFill>
              <a:schemeClr val="tx1"/>
            </a:solidFill>
            <a:miter lim="800000"/>
            <a:headEnd/>
            <a:tailEnd/>
          </a:ln>
        </p:spPr>
        <p:txBody>
          <a:bodyPr wrap="none"/>
          <a:lstStyle/>
          <a:p>
            <a:endParaRPr lang="fr-FR"/>
          </a:p>
        </p:txBody>
      </p:sp>
      <p:sp>
        <p:nvSpPr>
          <p:cNvPr id="56336" name="Line 41"/>
          <p:cNvSpPr>
            <a:spLocks noChangeShapeType="1"/>
          </p:cNvSpPr>
          <p:nvPr/>
        </p:nvSpPr>
        <p:spPr bwMode="auto">
          <a:xfrm>
            <a:off x="2209800" y="5257800"/>
            <a:ext cx="533400" cy="228600"/>
          </a:xfrm>
          <a:prstGeom prst="line">
            <a:avLst/>
          </a:prstGeom>
          <a:noFill/>
          <a:ln w="9525">
            <a:solidFill>
              <a:schemeClr val="tx1"/>
            </a:solidFill>
            <a:miter lim="800000"/>
            <a:headEnd/>
            <a:tailEnd/>
          </a:ln>
        </p:spPr>
        <p:txBody>
          <a:bodyPr wrap="none"/>
          <a:lstStyle/>
          <a:p>
            <a:endParaRPr lang="fr-FR"/>
          </a:p>
        </p:txBody>
      </p:sp>
      <p:sp>
        <p:nvSpPr>
          <p:cNvPr id="18" name="Rectangle 17"/>
          <p:cNvSpPr/>
          <p:nvPr/>
        </p:nvSpPr>
        <p:spPr>
          <a:xfrm>
            <a:off x="1026884" y="3857628"/>
            <a:ext cx="2648482" cy="338554"/>
          </a:xfrm>
          <a:prstGeom prst="rect">
            <a:avLst/>
          </a:prstGeom>
        </p:spPr>
        <p:txBody>
          <a:bodyPr wrap="none">
            <a:spAutoFit/>
          </a:bodyPr>
          <a:lstStyle/>
          <a:p>
            <a:r>
              <a:rPr lang="fr-FR" sz="1600" b="1" dirty="0" smtClean="0">
                <a:solidFill>
                  <a:srgbClr val="CC3300"/>
                </a:solidFill>
              </a:rPr>
              <a:t>Opération conceptuelle </a:t>
            </a:r>
            <a:endParaRPr lang="fr-FR" sz="1600" b="1" dirty="0">
              <a:solidFill>
                <a:srgbClr val="CC3300"/>
              </a:solidFill>
            </a:endParaRPr>
          </a:p>
        </p:txBody>
      </p:sp>
      <p:cxnSp>
        <p:nvCxnSpPr>
          <p:cNvPr id="20" name="Connecteur droit avec flèche 19"/>
          <p:cNvCxnSpPr>
            <a:stCxn id="18" idx="3"/>
          </p:cNvCxnSpPr>
          <p:nvPr/>
        </p:nvCxnSpPr>
        <p:spPr bwMode="auto">
          <a:xfrm>
            <a:off x="3675366" y="4026905"/>
            <a:ext cx="682320" cy="45037"/>
          </a:xfrm>
          <a:prstGeom prst="straightConnector1">
            <a:avLst/>
          </a:prstGeom>
          <a:noFill/>
          <a:ln w="9525">
            <a:solidFill>
              <a:schemeClr val="tx1"/>
            </a:solidFill>
            <a:miter lim="800000"/>
            <a:headEnd/>
            <a:tailEnd type="triangle" w="med" len="med"/>
          </a:ln>
        </p:spPr>
      </p:cxnSp>
      <p:sp>
        <p:nvSpPr>
          <p:cNvPr id="23" name="Rectangle 22"/>
          <p:cNvSpPr/>
          <p:nvPr/>
        </p:nvSpPr>
        <p:spPr>
          <a:xfrm>
            <a:off x="-32" y="4429132"/>
            <a:ext cx="4286280" cy="338554"/>
          </a:xfrm>
          <a:prstGeom prst="rect">
            <a:avLst/>
          </a:prstGeom>
        </p:spPr>
        <p:txBody>
          <a:bodyPr wrap="square">
            <a:spAutoFit/>
          </a:bodyPr>
          <a:lstStyle/>
          <a:p>
            <a:pPr algn="ctr"/>
            <a:r>
              <a:rPr lang="fr-FR" sz="1600" b="1" dirty="0" smtClean="0">
                <a:solidFill>
                  <a:srgbClr val="CC3300"/>
                </a:solidFill>
              </a:rPr>
              <a:t>Règles d’émission d’événements</a:t>
            </a:r>
          </a:p>
        </p:txBody>
      </p:sp>
      <p:sp>
        <p:nvSpPr>
          <p:cNvPr id="24" name="Line 34"/>
          <p:cNvSpPr>
            <a:spLocks noChangeShapeType="1"/>
          </p:cNvSpPr>
          <p:nvPr/>
        </p:nvSpPr>
        <p:spPr bwMode="auto">
          <a:xfrm>
            <a:off x="3929058" y="4617717"/>
            <a:ext cx="428628" cy="45719"/>
          </a:xfrm>
          <a:prstGeom prst="line">
            <a:avLst/>
          </a:prstGeom>
          <a:noFill/>
          <a:ln w="9525">
            <a:solidFill>
              <a:schemeClr val="tx1"/>
            </a:solidFill>
            <a:miter lim="800000"/>
            <a:headEnd/>
            <a:tailEnd type="triangle" w="med" len="med"/>
          </a:ln>
        </p:spPr>
        <p:txBody>
          <a:bodyPr wrap="none"/>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3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3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3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3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63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3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6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8" grpId="0" animBg="1"/>
      <p:bldP spid="56329" grpId="0" animBg="1"/>
      <p:bldP spid="56330" grpId="0" animBg="1"/>
      <p:bldP spid="56331" grpId="0"/>
      <p:bldP spid="56333" grpId="0" animBg="1"/>
      <p:bldP spid="56334" grpId="0"/>
      <p:bldP spid="56335" grpId="0" animBg="1"/>
      <p:bldP spid="56336" grpId="0" animBg="1"/>
      <p:bldP spid="18" grpId="0"/>
      <p:bldP spid="23" grpId="0"/>
      <p:bldP spid="24"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Espace réservé du pied de page 4"/>
          <p:cNvSpPr>
            <a:spLocks noGrp="1"/>
          </p:cNvSpPr>
          <p:nvPr>
            <p:ph type="ftr" sz="quarter" idx="11"/>
          </p:nvPr>
        </p:nvSpPr>
        <p:spPr/>
        <p:txBody>
          <a:bodyPr/>
          <a:lstStyle/>
          <a:p>
            <a:pPr>
              <a:defRPr/>
            </a:pPr>
            <a:r>
              <a:rPr lang="fr-FR"/>
              <a:t>Système d’Information</a:t>
            </a:r>
          </a:p>
        </p:txBody>
      </p:sp>
      <p:sp>
        <p:nvSpPr>
          <p:cNvPr id="15" name="Espace réservé du numéro de diapositive 5"/>
          <p:cNvSpPr>
            <a:spLocks noGrp="1"/>
          </p:cNvSpPr>
          <p:nvPr>
            <p:ph type="sldNum" sz="quarter" idx="12"/>
          </p:nvPr>
        </p:nvSpPr>
        <p:spPr/>
        <p:txBody>
          <a:bodyPr/>
          <a:lstStyle/>
          <a:p>
            <a:pPr>
              <a:defRPr/>
            </a:pPr>
            <a:fld id="{D89A269A-601C-4B5A-B826-18D866B2380E}" type="slidenum">
              <a:rPr lang="fr-FR"/>
              <a:pPr>
                <a:defRPr/>
              </a:pPr>
              <a:t>42</a:t>
            </a:fld>
            <a:endParaRPr lang="fr-FR"/>
          </a:p>
        </p:txBody>
      </p:sp>
      <p:sp>
        <p:nvSpPr>
          <p:cNvPr id="280578"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Formalisme utilisé (2)</a:t>
            </a:r>
          </a:p>
        </p:txBody>
      </p:sp>
      <p:sp>
        <p:nvSpPr>
          <p:cNvPr id="280579" name="Rectangle 3"/>
          <p:cNvSpPr>
            <a:spLocks noGrp="1" noChangeArrowheads="1"/>
          </p:cNvSpPr>
          <p:nvPr>
            <p:ph type="body" idx="1"/>
          </p:nvPr>
        </p:nvSpPr>
        <p:spPr>
          <a:xfrm>
            <a:off x="838200" y="1676400"/>
            <a:ext cx="7696200" cy="2057400"/>
          </a:xfrm>
        </p:spPr>
        <p:txBody>
          <a:bodyPr/>
          <a:lstStyle/>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Synchronisation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Une </a:t>
            </a:r>
            <a:r>
              <a:rPr lang="fr-FR" sz="1400" i="1" dirty="0" smtClean="0">
                <a:solidFill>
                  <a:srgbClr val="CC3300"/>
                </a:solidFill>
                <a:effectLst>
                  <a:outerShdw blurRad="38100" dist="38100" dir="2700000" algn="tl">
                    <a:srgbClr val="C0C0C0"/>
                  </a:outerShdw>
                </a:effectLst>
              </a:rPr>
              <a:t>synchronisation</a:t>
            </a:r>
            <a:r>
              <a:rPr lang="fr-FR" sz="1400" dirty="0" smtClean="0">
                <a:effectLst>
                  <a:outerShdw blurRad="38100" dist="38100" dir="2700000" algn="tl">
                    <a:srgbClr val="C0C0C0"/>
                  </a:outerShdw>
                </a:effectLst>
              </a:rPr>
              <a:t> est la liste des événements liés par une condition logique, nécessaires pour que l’opération se déclenche</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Certaines opérations peuvent être déclenchées à dates fixes (le temps devient un événement)</a:t>
            </a:r>
          </a:p>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Exemple</a:t>
            </a:r>
          </a:p>
        </p:txBody>
      </p:sp>
      <p:sp>
        <p:nvSpPr>
          <p:cNvPr id="54278"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54279" name="Oval 5"/>
          <p:cNvSpPr>
            <a:spLocks noChangeArrowheads="1"/>
          </p:cNvSpPr>
          <p:nvPr/>
        </p:nvSpPr>
        <p:spPr bwMode="auto">
          <a:xfrm>
            <a:off x="2428860" y="3648075"/>
            <a:ext cx="1524015" cy="649188"/>
          </a:xfrm>
          <a:prstGeom prst="ellipse">
            <a:avLst/>
          </a:prstGeom>
          <a:noFill/>
          <a:ln w="9525">
            <a:solidFill>
              <a:schemeClr val="tx2"/>
            </a:solidFill>
            <a:miter lim="800000"/>
            <a:headEnd/>
            <a:tailEnd/>
          </a:ln>
        </p:spPr>
        <p:txBody>
          <a:bodyPr wrap="square">
            <a:spAutoFit/>
          </a:bodyPr>
          <a:lstStyle/>
          <a:p>
            <a:pPr algn="ctr"/>
            <a:r>
              <a:rPr lang="fr-FR" sz="1200" dirty="0" smtClean="0">
                <a:latin typeface="Verdana" pitchFamily="34" charset="0"/>
              </a:rPr>
              <a:t>Commande Client</a:t>
            </a:r>
            <a:endParaRPr lang="fr-FR" sz="1200" dirty="0">
              <a:latin typeface="Verdana" pitchFamily="34" charset="0"/>
            </a:endParaRPr>
          </a:p>
        </p:txBody>
      </p:sp>
      <p:sp>
        <p:nvSpPr>
          <p:cNvPr id="54280" name="Oval 6"/>
          <p:cNvSpPr>
            <a:spLocks noChangeArrowheads="1"/>
          </p:cNvSpPr>
          <p:nvPr/>
        </p:nvSpPr>
        <p:spPr bwMode="auto">
          <a:xfrm>
            <a:off x="5486400" y="3648075"/>
            <a:ext cx="1438275" cy="649188"/>
          </a:xfrm>
          <a:prstGeom prst="ellipse">
            <a:avLst/>
          </a:prstGeom>
          <a:noFill/>
          <a:ln w="9525">
            <a:solidFill>
              <a:schemeClr val="tx2"/>
            </a:solidFill>
            <a:miter lim="800000"/>
            <a:headEnd/>
            <a:tailEnd/>
          </a:ln>
        </p:spPr>
        <p:txBody>
          <a:bodyPr>
            <a:spAutoFit/>
          </a:bodyPr>
          <a:lstStyle/>
          <a:p>
            <a:pPr algn="ctr"/>
            <a:r>
              <a:rPr lang="fr-FR" sz="1200" dirty="0" smtClean="0">
                <a:latin typeface="Verdana" pitchFamily="34" charset="0"/>
              </a:rPr>
              <a:t>Livraison Produit</a:t>
            </a:r>
            <a:endParaRPr lang="fr-FR" sz="1200" dirty="0">
              <a:latin typeface="Verdana" pitchFamily="34" charset="0"/>
            </a:endParaRPr>
          </a:p>
        </p:txBody>
      </p:sp>
      <p:pic>
        <p:nvPicPr>
          <p:cNvPr id="54281" name="Picture 17"/>
          <p:cNvPicPr>
            <a:picLocks noChangeAspect="1" noChangeArrowheads="1"/>
          </p:cNvPicPr>
          <p:nvPr/>
        </p:nvPicPr>
        <p:blipFill>
          <a:blip r:embed="rId3"/>
          <a:srcRect/>
          <a:stretch>
            <a:fillRect/>
          </a:stretch>
        </p:blipFill>
        <p:spPr bwMode="auto">
          <a:xfrm>
            <a:off x="3992563" y="4876800"/>
            <a:ext cx="1157287" cy="776288"/>
          </a:xfrm>
          <a:prstGeom prst="rect">
            <a:avLst/>
          </a:prstGeom>
          <a:noFill/>
          <a:ln w="9525">
            <a:noFill/>
            <a:miter lim="800000"/>
            <a:headEnd/>
            <a:tailEnd/>
          </a:ln>
        </p:spPr>
      </p:pic>
      <p:cxnSp>
        <p:nvCxnSpPr>
          <p:cNvPr id="54282" name="AutoShape 18"/>
          <p:cNvCxnSpPr>
            <a:cxnSpLocks noChangeShapeType="1"/>
            <a:stCxn id="54279" idx="4"/>
          </p:cNvCxnSpPr>
          <p:nvPr/>
        </p:nvCxnSpPr>
        <p:spPr bwMode="auto">
          <a:xfrm rot="16200000" flipH="1">
            <a:off x="3591667" y="3896463"/>
            <a:ext cx="579535" cy="1381133"/>
          </a:xfrm>
          <a:prstGeom prst="straightConnector1">
            <a:avLst/>
          </a:prstGeom>
          <a:noFill/>
          <a:ln w="9525">
            <a:solidFill>
              <a:schemeClr val="tx1"/>
            </a:solidFill>
            <a:miter lim="800000"/>
            <a:headEnd/>
            <a:tailEnd type="triangle" w="med" len="med"/>
          </a:ln>
        </p:spPr>
      </p:cxnSp>
      <p:cxnSp>
        <p:nvCxnSpPr>
          <p:cNvPr id="54283" name="AutoShape 19"/>
          <p:cNvCxnSpPr>
            <a:cxnSpLocks noChangeShapeType="1"/>
            <a:stCxn id="54280" idx="4"/>
          </p:cNvCxnSpPr>
          <p:nvPr/>
        </p:nvCxnSpPr>
        <p:spPr bwMode="auto">
          <a:xfrm rot="5400000">
            <a:off x="5099002" y="3770263"/>
            <a:ext cx="579537" cy="1633536"/>
          </a:xfrm>
          <a:prstGeom prst="straightConnector1">
            <a:avLst/>
          </a:prstGeom>
          <a:noFill/>
          <a:ln w="9525">
            <a:solidFill>
              <a:schemeClr val="tx1"/>
            </a:solidFill>
            <a:miter lim="800000"/>
            <a:headEnd/>
            <a:tailEnd type="triangle" w="med" len="med"/>
          </a:ln>
        </p:spPr>
      </p:cxnSp>
      <p:sp>
        <p:nvSpPr>
          <p:cNvPr id="54284" name="Text Box 20"/>
          <p:cNvSpPr txBox="1">
            <a:spLocks noChangeArrowheads="1"/>
          </p:cNvSpPr>
          <p:nvPr/>
        </p:nvSpPr>
        <p:spPr bwMode="auto">
          <a:xfrm>
            <a:off x="3810000" y="4343400"/>
            <a:ext cx="290513" cy="304800"/>
          </a:xfrm>
          <a:prstGeom prst="rect">
            <a:avLst/>
          </a:prstGeom>
          <a:noFill/>
          <a:ln w="9525">
            <a:noFill/>
            <a:miter lim="800000"/>
            <a:headEnd/>
            <a:tailEnd/>
          </a:ln>
        </p:spPr>
        <p:txBody>
          <a:bodyPr wrap="none">
            <a:spAutoFit/>
          </a:bodyPr>
          <a:lstStyle/>
          <a:p>
            <a:r>
              <a:rPr lang="fr-FR" sz="1400" b="1" dirty="0"/>
              <a:t>a</a:t>
            </a:r>
          </a:p>
        </p:txBody>
      </p:sp>
      <p:sp>
        <p:nvSpPr>
          <p:cNvPr id="54285" name="Text Box 21"/>
          <p:cNvSpPr txBox="1">
            <a:spLocks noChangeArrowheads="1"/>
          </p:cNvSpPr>
          <p:nvPr/>
        </p:nvSpPr>
        <p:spPr bwMode="auto">
          <a:xfrm>
            <a:off x="5195888" y="4343400"/>
            <a:ext cx="296862" cy="304800"/>
          </a:xfrm>
          <a:prstGeom prst="rect">
            <a:avLst/>
          </a:prstGeom>
          <a:noFill/>
          <a:ln w="9525">
            <a:noFill/>
            <a:miter lim="800000"/>
            <a:headEnd/>
            <a:tailEnd/>
          </a:ln>
        </p:spPr>
        <p:txBody>
          <a:bodyPr wrap="none">
            <a:spAutoFit/>
          </a:bodyPr>
          <a:lstStyle/>
          <a:p>
            <a:r>
              <a:rPr lang="fr-FR" sz="1400" b="1"/>
              <a:t>b</a:t>
            </a:r>
          </a:p>
        </p:txBody>
      </p:sp>
      <p:sp>
        <p:nvSpPr>
          <p:cNvPr id="54286" name="Text Box 22"/>
          <p:cNvSpPr txBox="1">
            <a:spLocks noChangeArrowheads="1"/>
          </p:cNvSpPr>
          <p:nvPr/>
        </p:nvSpPr>
        <p:spPr bwMode="auto">
          <a:xfrm>
            <a:off x="3976686" y="4929198"/>
            <a:ext cx="1166818" cy="461665"/>
          </a:xfrm>
          <a:prstGeom prst="rect">
            <a:avLst/>
          </a:prstGeom>
          <a:noFill/>
          <a:ln w="9525">
            <a:noFill/>
            <a:miter lim="800000"/>
            <a:headEnd/>
            <a:tailEnd/>
          </a:ln>
        </p:spPr>
        <p:txBody>
          <a:bodyPr wrap="square">
            <a:spAutoFit/>
          </a:bodyPr>
          <a:lstStyle/>
          <a:p>
            <a:pPr algn="ctr"/>
            <a:r>
              <a:rPr lang="fr-FR" sz="1200" b="1" dirty="0" smtClean="0"/>
              <a:t>Fonction logique (</a:t>
            </a:r>
            <a:r>
              <a:rPr lang="fr-FR" sz="1200" b="1" dirty="0" err="1" smtClean="0"/>
              <a:t>a,b</a:t>
            </a:r>
            <a:r>
              <a:rPr lang="fr-FR" sz="1200" b="1" dirty="0" smtClean="0"/>
              <a:t>)</a:t>
            </a:r>
            <a:endParaRPr lang="fr-FR" sz="1200" b="1" dirty="0"/>
          </a:p>
        </p:txBody>
      </p:sp>
      <p:sp>
        <p:nvSpPr>
          <p:cNvPr id="17" name="ZoneTexte 16"/>
          <p:cNvSpPr txBox="1"/>
          <p:nvPr/>
        </p:nvSpPr>
        <p:spPr>
          <a:xfrm>
            <a:off x="5286380" y="5072074"/>
            <a:ext cx="1040670" cy="261610"/>
          </a:xfrm>
          <a:prstGeom prst="rect">
            <a:avLst/>
          </a:prstGeom>
          <a:noFill/>
        </p:spPr>
        <p:txBody>
          <a:bodyPr wrap="none" rtlCol="0">
            <a:spAutoFit/>
          </a:bodyPr>
          <a:lstStyle/>
          <a:p>
            <a:r>
              <a:rPr lang="fr-FR" sz="1100" i="1" dirty="0" smtClean="0"/>
              <a:t>a+b, </a:t>
            </a:r>
            <a:r>
              <a:rPr lang="fr-FR" sz="1100" i="1" dirty="0" err="1" smtClean="0"/>
              <a:t>a.b</a:t>
            </a:r>
            <a:r>
              <a:rPr lang="fr-FR" sz="1100" i="1" dirty="0" smtClean="0"/>
              <a:t>, etc.</a:t>
            </a:r>
            <a:endParaRPr lang="fr-FR" sz="11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279"/>
                                        </p:tgtEl>
                                        <p:attrNameLst>
                                          <p:attrName>style.visibility</p:attrName>
                                        </p:attrNameLst>
                                      </p:cBhvr>
                                      <p:to>
                                        <p:strVal val="visible"/>
                                      </p:to>
                                    </p:set>
                                    <p:animEffect transition="in" filter="wipe(up)">
                                      <p:cBhvr>
                                        <p:cTn id="7" dur="1000"/>
                                        <p:tgtEl>
                                          <p:spTgt spid="5427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4280"/>
                                        </p:tgtEl>
                                        <p:attrNameLst>
                                          <p:attrName>style.visibility</p:attrName>
                                        </p:attrNameLst>
                                      </p:cBhvr>
                                      <p:to>
                                        <p:strVal val="visible"/>
                                      </p:to>
                                    </p:set>
                                    <p:animEffect transition="in" filter="wipe(up)">
                                      <p:cBhvr>
                                        <p:cTn id="10" dur="1000"/>
                                        <p:tgtEl>
                                          <p:spTgt spid="5428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4282"/>
                                        </p:tgtEl>
                                        <p:attrNameLst>
                                          <p:attrName>style.visibility</p:attrName>
                                        </p:attrNameLst>
                                      </p:cBhvr>
                                      <p:to>
                                        <p:strVal val="visible"/>
                                      </p:to>
                                    </p:set>
                                    <p:animEffect transition="in" filter="wipe(up)">
                                      <p:cBhvr>
                                        <p:cTn id="15" dur="1000"/>
                                        <p:tgtEl>
                                          <p:spTgt spid="54282"/>
                                        </p:tgtEl>
                                      </p:cBhvr>
                                    </p:animEffect>
                                  </p:childTnLst>
                                </p:cTn>
                              </p:par>
                              <p:par>
                                <p:cTn id="16" presetID="22" presetClass="entr" presetSubtype="1" fill="hold" nodeType="withEffect">
                                  <p:stCondLst>
                                    <p:cond delay="0"/>
                                  </p:stCondLst>
                                  <p:childTnLst>
                                    <p:set>
                                      <p:cBhvr>
                                        <p:cTn id="17" dur="1" fill="hold">
                                          <p:stCondLst>
                                            <p:cond delay="0"/>
                                          </p:stCondLst>
                                        </p:cTn>
                                        <p:tgtEl>
                                          <p:spTgt spid="54283"/>
                                        </p:tgtEl>
                                        <p:attrNameLst>
                                          <p:attrName>style.visibility</p:attrName>
                                        </p:attrNameLst>
                                      </p:cBhvr>
                                      <p:to>
                                        <p:strVal val="visible"/>
                                      </p:to>
                                    </p:set>
                                    <p:animEffect transition="in" filter="wipe(up)">
                                      <p:cBhvr>
                                        <p:cTn id="18" dur="1000"/>
                                        <p:tgtEl>
                                          <p:spTgt spid="54283"/>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54284"/>
                                        </p:tgtEl>
                                        <p:attrNameLst>
                                          <p:attrName>style.visibility</p:attrName>
                                        </p:attrNameLst>
                                      </p:cBhvr>
                                      <p:to>
                                        <p:strVal val="visible"/>
                                      </p:to>
                                    </p:set>
                                    <p:animEffect transition="in" filter="wipe(up)">
                                      <p:cBhvr>
                                        <p:cTn id="21" dur="1000"/>
                                        <p:tgtEl>
                                          <p:spTgt spid="54284"/>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54285"/>
                                        </p:tgtEl>
                                        <p:attrNameLst>
                                          <p:attrName>style.visibility</p:attrName>
                                        </p:attrNameLst>
                                      </p:cBhvr>
                                      <p:to>
                                        <p:strVal val="visible"/>
                                      </p:to>
                                    </p:set>
                                    <p:animEffect transition="in" filter="wipe(up)">
                                      <p:cBhvr>
                                        <p:cTn id="24" dur="1000"/>
                                        <p:tgtEl>
                                          <p:spTgt spid="5428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42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28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nimBg="1"/>
      <p:bldP spid="54280" grpId="0" animBg="1"/>
      <p:bldP spid="54284" grpId="0"/>
      <p:bldP spid="54285" grpId="0"/>
      <p:bldP spid="54286"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Espace réservé du pied de page 4"/>
          <p:cNvSpPr>
            <a:spLocks noGrp="1"/>
          </p:cNvSpPr>
          <p:nvPr>
            <p:ph type="ftr" sz="quarter" idx="11"/>
          </p:nvPr>
        </p:nvSpPr>
        <p:spPr/>
        <p:txBody>
          <a:bodyPr/>
          <a:lstStyle/>
          <a:p>
            <a:pPr>
              <a:defRPr/>
            </a:pPr>
            <a:r>
              <a:rPr lang="fr-FR"/>
              <a:t>Système d’Information</a:t>
            </a:r>
          </a:p>
        </p:txBody>
      </p:sp>
      <p:sp>
        <p:nvSpPr>
          <p:cNvPr id="15" name="Espace réservé du numéro de diapositive 5"/>
          <p:cNvSpPr>
            <a:spLocks noGrp="1"/>
          </p:cNvSpPr>
          <p:nvPr>
            <p:ph type="sldNum" sz="quarter" idx="12"/>
          </p:nvPr>
        </p:nvSpPr>
        <p:spPr/>
        <p:txBody>
          <a:bodyPr/>
          <a:lstStyle/>
          <a:p>
            <a:pPr>
              <a:defRPr/>
            </a:pPr>
            <a:fld id="{0485FD0C-48AF-4D60-AF1C-9D6A4D8B2446}" type="slidenum">
              <a:rPr lang="fr-FR"/>
              <a:pPr>
                <a:defRPr/>
              </a:pPr>
              <a:t>43</a:t>
            </a:fld>
            <a:endParaRPr lang="fr-FR"/>
          </a:p>
        </p:txBody>
      </p:sp>
      <p:sp>
        <p:nvSpPr>
          <p:cNvPr id="143362"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Formalisme utilisé (3)</a:t>
            </a:r>
          </a:p>
        </p:txBody>
      </p:sp>
      <p:sp>
        <p:nvSpPr>
          <p:cNvPr id="143363" name="Rectangle 3"/>
          <p:cNvSpPr>
            <a:spLocks noGrp="1" noChangeArrowheads="1"/>
          </p:cNvSpPr>
          <p:nvPr>
            <p:ph type="body" idx="1"/>
          </p:nvPr>
        </p:nvSpPr>
        <p:spPr>
          <a:xfrm>
            <a:off x="838200" y="1676400"/>
            <a:ext cx="7696200" cy="2743200"/>
          </a:xfrm>
        </p:spPr>
        <p:txBody>
          <a:bodyPr/>
          <a:lstStyle/>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 Opération conceptuelle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Une </a:t>
            </a:r>
            <a:r>
              <a:rPr lang="fr-FR" sz="1400" i="1" dirty="0" smtClean="0">
                <a:solidFill>
                  <a:srgbClr val="CC3300"/>
                </a:solidFill>
                <a:effectLst>
                  <a:outerShdw blurRad="38100" dist="38100" dir="2700000" algn="tl">
                    <a:srgbClr val="C0C0C0"/>
                  </a:outerShdw>
                </a:effectLst>
              </a:rPr>
              <a:t>opération conceptuelle</a:t>
            </a:r>
            <a:r>
              <a:rPr lang="fr-FR" sz="1400" dirty="0" smtClean="0">
                <a:effectLst>
                  <a:outerShdw blurRad="38100" dist="38100" dir="2700000" algn="tl">
                    <a:srgbClr val="C0C0C0"/>
                  </a:outerShdw>
                </a:effectLst>
              </a:rPr>
              <a:t> est un ensemble d’actions conceptuellement non-interruptibles, nécessaires à la prise en charge d’un événement</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Type d’action élémentaire : insertion, suppression, consultation, modification</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Une opération peut provoquer l’émission d’un ou de plusieurs messages (événements) internes</a:t>
            </a:r>
          </a:p>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Règles (conditions) d’émission</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Ce sont les </a:t>
            </a:r>
            <a:r>
              <a:rPr lang="fr-FR" sz="1400" i="1" dirty="0" smtClean="0">
                <a:solidFill>
                  <a:srgbClr val="CC3300"/>
                </a:solidFill>
                <a:effectLst>
                  <a:outerShdw blurRad="38100" dist="38100" dir="2700000" algn="tl">
                    <a:srgbClr val="C0C0C0"/>
                  </a:outerShdw>
                </a:effectLst>
              </a:rPr>
              <a:t>conditions logiques</a:t>
            </a:r>
            <a:r>
              <a:rPr lang="fr-FR" sz="1400" dirty="0" smtClean="0">
                <a:effectLst>
                  <a:outerShdw blurRad="38100" dist="38100" dir="2700000" algn="tl">
                    <a:srgbClr val="C0C0C0"/>
                  </a:outerShdw>
                </a:effectLst>
              </a:rPr>
              <a:t> qui vont déterminer la production des messages en sortie</a:t>
            </a:r>
          </a:p>
          <a:p>
            <a:pPr lvl="1" defTabSz="762000" eaLnBrk="1" hangingPunct="1">
              <a:spcBef>
                <a:spcPct val="0"/>
              </a:spcBef>
              <a:buClr>
                <a:schemeClr val="accent2"/>
              </a:buClr>
              <a:buSzTx/>
              <a:buFont typeface="Wingdings" pitchFamily="2" charset="2"/>
              <a:buNone/>
              <a:defRPr/>
            </a:pPr>
            <a:endParaRPr lang="fr-FR" sz="1600" dirty="0" smtClean="0">
              <a:effectLst>
                <a:outerShdw blurRad="38100" dist="38100" dir="2700000" algn="tl">
                  <a:srgbClr val="C0C0C0"/>
                </a:outerShdw>
              </a:effectLst>
            </a:endParaRPr>
          </a:p>
        </p:txBody>
      </p:sp>
      <p:sp>
        <p:nvSpPr>
          <p:cNvPr id="55302"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55303" name="Text Box 5"/>
          <p:cNvSpPr txBox="1">
            <a:spLocks noChangeArrowheads="1"/>
          </p:cNvSpPr>
          <p:nvPr/>
        </p:nvSpPr>
        <p:spPr bwMode="auto">
          <a:xfrm>
            <a:off x="2057400" y="5410200"/>
            <a:ext cx="2606675" cy="376238"/>
          </a:xfrm>
          <a:prstGeom prst="rect">
            <a:avLst/>
          </a:prstGeom>
          <a:noFill/>
          <a:ln w="9525">
            <a:solidFill>
              <a:schemeClr val="tx2"/>
            </a:solidFill>
            <a:miter lim="800000"/>
            <a:headEnd/>
            <a:tailEnd/>
          </a:ln>
        </p:spPr>
        <p:txBody>
          <a:bodyPr>
            <a:spAutoFit/>
          </a:bodyPr>
          <a:lstStyle/>
          <a:p>
            <a:pPr algn="ctr"/>
            <a:r>
              <a:rPr lang="fr-FR" sz="1800">
                <a:latin typeface="Verdana" pitchFamily="34" charset="0"/>
              </a:rPr>
              <a:t>Client existe</a:t>
            </a:r>
          </a:p>
        </p:txBody>
      </p:sp>
      <p:sp>
        <p:nvSpPr>
          <p:cNvPr id="55304" name="Text Box 6"/>
          <p:cNvSpPr txBox="1">
            <a:spLocks noChangeArrowheads="1"/>
          </p:cNvSpPr>
          <p:nvPr/>
        </p:nvSpPr>
        <p:spPr bwMode="auto">
          <a:xfrm>
            <a:off x="4673600" y="5402263"/>
            <a:ext cx="2606675" cy="376237"/>
          </a:xfrm>
          <a:prstGeom prst="rect">
            <a:avLst/>
          </a:prstGeom>
          <a:noFill/>
          <a:ln w="9525">
            <a:solidFill>
              <a:schemeClr val="tx2"/>
            </a:solidFill>
            <a:miter lim="800000"/>
            <a:headEnd/>
            <a:tailEnd/>
          </a:ln>
        </p:spPr>
        <p:txBody>
          <a:bodyPr>
            <a:spAutoFit/>
          </a:bodyPr>
          <a:lstStyle/>
          <a:p>
            <a:pPr algn="ctr"/>
            <a:r>
              <a:rPr lang="fr-FR" sz="1800">
                <a:latin typeface="Verdana" pitchFamily="34" charset="0"/>
              </a:rPr>
              <a:t>Client n’existe pas</a:t>
            </a:r>
          </a:p>
        </p:txBody>
      </p:sp>
      <p:sp>
        <p:nvSpPr>
          <p:cNvPr id="55305" name="Line 7"/>
          <p:cNvSpPr>
            <a:spLocks noChangeShapeType="1"/>
          </p:cNvSpPr>
          <p:nvPr/>
        </p:nvSpPr>
        <p:spPr bwMode="auto">
          <a:xfrm flipV="1">
            <a:off x="2057400" y="4267200"/>
            <a:ext cx="0" cy="1295400"/>
          </a:xfrm>
          <a:prstGeom prst="line">
            <a:avLst/>
          </a:prstGeom>
          <a:noFill/>
          <a:ln w="9525">
            <a:solidFill>
              <a:schemeClr val="tx2"/>
            </a:solidFill>
            <a:miter lim="800000"/>
            <a:headEnd/>
            <a:tailEnd/>
          </a:ln>
        </p:spPr>
        <p:txBody>
          <a:bodyPr wrap="none"/>
          <a:lstStyle/>
          <a:p>
            <a:endParaRPr lang="fr-FR"/>
          </a:p>
        </p:txBody>
      </p:sp>
      <p:sp>
        <p:nvSpPr>
          <p:cNvPr id="55306" name="Line 8"/>
          <p:cNvSpPr>
            <a:spLocks noChangeShapeType="1"/>
          </p:cNvSpPr>
          <p:nvPr/>
        </p:nvSpPr>
        <p:spPr bwMode="auto">
          <a:xfrm flipV="1">
            <a:off x="7277100" y="4267200"/>
            <a:ext cx="0" cy="1295400"/>
          </a:xfrm>
          <a:prstGeom prst="line">
            <a:avLst/>
          </a:prstGeom>
          <a:noFill/>
          <a:ln w="9525">
            <a:solidFill>
              <a:schemeClr val="tx2"/>
            </a:solidFill>
            <a:miter lim="800000"/>
            <a:headEnd/>
            <a:tailEnd/>
          </a:ln>
        </p:spPr>
        <p:txBody>
          <a:bodyPr wrap="none"/>
          <a:lstStyle/>
          <a:p>
            <a:endParaRPr lang="fr-FR"/>
          </a:p>
        </p:txBody>
      </p:sp>
      <p:sp>
        <p:nvSpPr>
          <p:cNvPr id="55307" name="Oval 9"/>
          <p:cNvSpPr>
            <a:spLocks noChangeArrowheads="1"/>
          </p:cNvSpPr>
          <p:nvPr/>
        </p:nvSpPr>
        <p:spPr bwMode="auto">
          <a:xfrm>
            <a:off x="1828800" y="6000768"/>
            <a:ext cx="1814506" cy="649188"/>
          </a:xfrm>
          <a:prstGeom prst="ellipse">
            <a:avLst/>
          </a:prstGeom>
          <a:noFill/>
          <a:ln w="9525">
            <a:solidFill>
              <a:schemeClr val="tx2"/>
            </a:solidFill>
            <a:miter lim="800000"/>
            <a:headEnd/>
            <a:tailEnd/>
          </a:ln>
        </p:spPr>
        <p:txBody>
          <a:bodyPr wrap="square">
            <a:spAutoFit/>
          </a:bodyPr>
          <a:lstStyle/>
          <a:p>
            <a:pPr algn="ctr"/>
            <a:r>
              <a:rPr lang="fr-FR" sz="1200">
                <a:latin typeface="Verdana" pitchFamily="34" charset="0"/>
              </a:rPr>
              <a:t>Ordre </a:t>
            </a:r>
          </a:p>
          <a:p>
            <a:pPr algn="ctr"/>
            <a:r>
              <a:rPr lang="fr-FR" sz="1200">
                <a:latin typeface="Verdana" pitchFamily="34" charset="0"/>
              </a:rPr>
              <a:t>de livraison</a:t>
            </a:r>
          </a:p>
        </p:txBody>
      </p:sp>
      <p:sp>
        <p:nvSpPr>
          <p:cNvPr id="55308" name="Oval 10"/>
          <p:cNvSpPr>
            <a:spLocks noChangeArrowheads="1"/>
          </p:cNvSpPr>
          <p:nvPr/>
        </p:nvSpPr>
        <p:spPr bwMode="auto">
          <a:xfrm>
            <a:off x="5953125" y="6086475"/>
            <a:ext cx="1438275" cy="619125"/>
          </a:xfrm>
          <a:prstGeom prst="ellipse">
            <a:avLst/>
          </a:prstGeom>
          <a:noFill/>
          <a:ln w="9525">
            <a:solidFill>
              <a:schemeClr val="tx2"/>
            </a:solidFill>
            <a:miter lim="800000"/>
            <a:headEnd/>
            <a:tailEnd/>
          </a:ln>
        </p:spPr>
        <p:txBody>
          <a:bodyPr>
            <a:spAutoFit/>
          </a:bodyPr>
          <a:lstStyle/>
          <a:p>
            <a:pPr algn="ctr"/>
            <a:r>
              <a:rPr lang="fr-FR" sz="1200">
                <a:latin typeface="Verdana" pitchFamily="34" charset="0"/>
              </a:rPr>
              <a:t>Inscription</a:t>
            </a:r>
          </a:p>
          <a:p>
            <a:pPr algn="ctr"/>
            <a:r>
              <a:rPr lang="fr-FR" sz="1200">
                <a:latin typeface="Verdana" pitchFamily="34" charset="0"/>
              </a:rPr>
              <a:t>Client</a:t>
            </a:r>
          </a:p>
        </p:txBody>
      </p:sp>
      <p:cxnSp>
        <p:nvCxnSpPr>
          <p:cNvPr id="55309" name="AutoShape 11"/>
          <p:cNvCxnSpPr>
            <a:cxnSpLocks noChangeShapeType="1"/>
            <a:stCxn id="55303" idx="2"/>
            <a:endCxn id="55307" idx="0"/>
          </p:cNvCxnSpPr>
          <p:nvPr/>
        </p:nvCxnSpPr>
        <p:spPr bwMode="auto">
          <a:xfrm rot="5400000">
            <a:off x="2941231" y="5581261"/>
            <a:ext cx="214330" cy="624685"/>
          </a:xfrm>
          <a:prstGeom prst="straightConnector1">
            <a:avLst/>
          </a:prstGeom>
          <a:noFill/>
          <a:ln w="9525">
            <a:solidFill>
              <a:schemeClr val="tx2"/>
            </a:solidFill>
            <a:miter lim="800000"/>
            <a:headEnd/>
            <a:tailEnd type="triangle" w="med" len="med"/>
          </a:ln>
        </p:spPr>
      </p:cxnSp>
      <p:cxnSp>
        <p:nvCxnSpPr>
          <p:cNvPr id="55310" name="AutoShape 12"/>
          <p:cNvCxnSpPr>
            <a:cxnSpLocks noChangeShapeType="1"/>
            <a:stCxn id="55304" idx="2"/>
            <a:endCxn id="55308" idx="0"/>
          </p:cNvCxnSpPr>
          <p:nvPr/>
        </p:nvCxnSpPr>
        <p:spPr bwMode="auto">
          <a:xfrm>
            <a:off x="5976938" y="5778500"/>
            <a:ext cx="695325" cy="307975"/>
          </a:xfrm>
          <a:prstGeom prst="straightConnector1">
            <a:avLst/>
          </a:prstGeom>
          <a:noFill/>
          <a:ln w="9525">
            <a:solidFill>
              <a:schemeClr val="tx2"/>
            </a:solidFill>
            <a:miter lim="800000"/>
            <a:headEnd/>
            <a:tailEnd type="triangle" w="med" len="med"/>
          </a:ln>
        </p:spPr>
      </p:cxnSp>
      <p:sp>
        <p:nvSpPr>
          <p:cNvPr id="17" name="Rectangle 16"/>
          <p:cNvSpPr/>
          <p:nvPr/>
        </p:nvSpPr>
        <p:spPr>
          <a:xfrm>
            <a:off x="285752" y="4500570"/>
            <a:ext cx="1500166" cy="584775"/>
          </a:xfrm>
          <a:prstGeom prst="rect">
            <a:avLst/>
          </a:prstGeom>
        </p:spPr>
        <p:txBody>
          <a:bodyPr wrap="square">
            <a:spAutoFit/>
          </a:bodyPr>
          <a:lstStyle/>
          <a:p>
            <a:r>
              <a:rPr lang="fr-FR" sz="1600" b="1" dirty="0" smtClean="0">
                <a:solidFill>
                  <a:srgbClr val="CC3300"/>
                </a:solidFill>
              </a:rPr>
              <a:t>Opération conceptuelle </a:t>
            </a:r>
            <a:endParaRPr lang="fr-FR" sz="1600" b="1" dirty="0">
              <a:solidFill>
                <a:srgbClr val="CC3300"/>
              </a:solidFill>
            </a:endParaRPr>
          </a:p>
        </p:txBody>
      </p:sp>
      <p:cxnSp>
        <p:nvCxnSpPr>
          <p:cNvPr id="18" name="Connecteur droit avec flèche 17"/>
          <p:cNvCxnSpPr>
            <a:stCxn id="17" idx="3"/>
          </p:cNvCxnSpPr>
          <p:nvPr/>
        </p:nvCxnSpPr>
        <p:spPr bwMode="auto">
          <a:xfrm>
            <a:off x="1785918" y="4792958"/>
            <a:ext cx="571504" cy="136240"/>
          </a:xfrm>
          <a:prstGeom prst="straightConnector1">
            <a:avLst/>
          </a:prstGeom>
          <a:noFill/>
          <a:ln w="9525">
            <a:solidFill>
              <a:schemeClr val="tx1"/>
            </a:solidFill>
            <a:miter lim="800000"/>
            <a:headEnd/>
            <a:tailEnd type="triangle" w="med" len="med"/>
          </a:ln>
        </p:spPr>
      </p:cxnSp>
      <p:sp>
        <p:nvSpPr>
          <p:cNvPr id="19" name="Rectangle 18"/>
          <p:cNvSpPr/>
          <p:nvPr/>
        </p:nvSpPr>
        <p:spPr>
          <a:xfrm>
            <a:off x="71406" y="5357826"/>
            <a:ext cx="2071702" cy="584775"/>
          </a:xfrm>
          <a:prstGeom prst="rect">
            <a:avLst/>
          </a:prstGeom>
        </p:spPr>
        <p:txBody>
          <a:bodyPr wrap="square">
            <a:spAutoFit/>
          </a:bodyPr>
          <a:lstStyle/>
          <a:p>
            <a:r>
              <a:rPr lang="fr-FR" sz="1600" b="1" dirty="0" smtClean="0">
                <a:solidFill>
                  <a:srgbClr val="CC3300"/>
                </a:solidFill>
              </a:rPr>
              <a:t>Règles d’émission d’événements</a:t>
            </a:r>
          </a:p>
        </p:txBody>
      </p:sp>
      <p:sp>
        <p:nvSpPr>
          <p:cNvPr id="20" name="Line 34"/>
          <p:cNvSpPr>
            <a:spLocks noChangeShapeType="1"/>
          </p:cNvSpPr>
          <p:nvPr/>
        </p:nvSpPr>
        <p:spPr bwMode="auto">
          <a:xfrm flipV="1">
            <a:off x="1857356" y="5597858"/>
            <a:ext cx="500066" cy="45719"/>
          </a:xfrm>
          <a:prstGeom prst="line">
            <a:avLst/>
          </a:prstGeom>
          <a:noFill/>
          <a:ln w="9525">
            <a:solidFill>
              <a:schemeClr val="tx1"/>
            </a:solidFill>
            <a:miter lim="800000"/>
            <a:headEnd/>
            <a:tailEnd type="triangle" w="med" len="med"/>
          </a:ln>
        </p:spPr>
        <p:txBody>
          <a:bodyPr wrap="none"/>
          <a:lstStyle/>
          <a:p>
            <a:endParaRPr lang="fr-F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 name="Espace réservé du pied de page 4"/>
          <p:cNvSpPr>
            <a:spLocks noGrp="1"/>
          </p:cNvSpPr>
          <p:nvPr>
            <p:ph type="ftr" sz="quarter" idx="11"/>
          </p:nvPr>
        </p:nvSpPr>
        <p:spPr/>
        <p:txBody>
          <a:bodyPr/>
          <a:lstStyle/>
          <a:p>
            <a:pPr>
              <a:defRPr/>
            </a:pPr>
            <a:r>
              <a:rPr lang="fr-FR"/>
              <a:t>Système d’Information</a:t>
            </a:r>
          </a:p>
        </p:txBody>
      </p:sp>
      <p:sp>
        <p:nvSpPr>
          <p:cNvPr id="63" name="Espace réservé du numéro de diapositive 5"/>
          <p:cNvSpPr>
            <a:spLocks noGrp="1"/>
          </p:cNvSpPr>
          <p:nvPr>
            <p:ph type="sldNum" sz="quarter" idx="12"/>
          </p:nvPr>
        </p:nvSpPr>
        <p:spPr/>
        <p:txBody>
          <a:bodyPr/>
          <a:lstStyle/>
          <a:p>
            <a:pPr>
              <a:defRPr/>
            </a:pPr>
            <a:fld id="{95762ACF-6C84-4ACE-9066-A7133F959FB9}" type="slidenum">
              <a:rPr lang="fr-FR"/>
              <a:pPr>
                <a:defRPr/>
              </a:pPr>
              <a:t>44</a:t>
            </a:fld>
            <a:endParaRPr lang="fr-FR"/>
          </a:p>
        </p:txBody>
      </p:sp>
      <p:sp>
        <p:nvSpPr>
          <p:cNvPr id="284674"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Formalisme utilisé (4)</a:t>
            </a:r>
          </a:p>
        </p:txBody>
      </p:sp>
      <p:sp>
        <p:nvSpPr>
          <p:cNvPr id="284675" name="Rectangle 3"/>
          <p:cNvSpPr>
            <a:spLocks noGrp="1" noChangeArrowheads="1"/>
          </p:cNvSpPr>
          <p:nvPr>
            <p:ph type="body" idx="1"/>
          </p:nvPr>
        </p:nvSpPr>
        <p:spPr>
          <a:xfrm>
            <a:off x="762000" y="1676400"/>
            <a:ext cx="7696200" cy="381000"/>
          </a:xfrm>
        </p:spPr>
        <p:txBody>
          <a:bodyPr/>
          <a:lstStyle/>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Exemple</a:t>
            </a:r>
          </a:p>
        </p:txBody>
      </p:sp>
      <p:sp>
        <p:nvSpPr>
          <p:cNvPr id="57350"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57351" name="Oval 6"/>
          <p:cNvSpPr>
            <a:spLocks noChangeArrowheads="1"/>
          </p:cNvSpPr>
          <p:nvPr/>
        </p:nvSpPr>
        <p:spPr bwMode="auto">
          <a:xfrm>
            <a:off x="1563688" y="2336800"/>
            <a:ext cx="1225550" cy="307975"/>
          </a:xfrm>
          <a:prstGeom prst="ellipse">
            <a:avLst/>
          </a:prstGeom>
          <a:noFill/>
          <a:ln w="7938">
            <a:solidFill>
              <a:srgbClr val="333399"/>
            </a:solidFill>
            <a:round/>
            <a:headEnd/>
            <a:tailEnd/>
          </a:ln>
        </p:spPr>
        <p:txBody>
          <a:bodyPr/>
          <a:lstStyle/>
          <a:p>
            <a:endParaRPr lang="fr-FR"/>
          </a:p>
        </p:txBody>
      </p:sp>
      <p:grpSp>
        <p:nvGrpSpPr>
          <p:cNvPr id="57352" name="Group 13"/>
          <p:cNvGrpSpPr>
            <a:grpSpLocks/>
          </p:cNvGrpSpPr>
          <p:nvPr/>
        </p:nvGrpSpPr>
        <p:grpSpPr bwMode="auto">
          <a:xfrm>
            <a:off x="1839913" y="3022600"/>
            <a:ext cx="909637" cy="584200"/>
            <a:chOff x="3162" y="1904"/>
            <a:chExt cx="573" cy="368"/>
          </a:xfrm>
        </p:grpSpPr>
        <p:sp>
          <p:nvSpPr>
            <p:cNvPr id="57402" name="Line 8"/>
            <p:cNvSpPr>
              <a:spLocks noChangeShapeType="1"/>
            </p:cNvSpPr>
            <p:nvPr/>
          </p:nvSpPr>
          <p:spPr bwMode="auto">
            <a:xfrm>
              <a:off x="3162" y="1904"/>
              <a:ext cx="1" cy="245"/>
            </a:xfrm>
            <a:prstGeom prst="line">
              <a:avLst/>
            </a:prstGeom>
            <a:noFill/>
            <a:ln w="7938">
              <a:solidFill>
                <a:srgbClr val="000000"/>
              </a:solidFill>
              <a:round/>
              <a:headEnd/>
              <a:tailEnd/>
            </a:ln>
          </p:spPr>
          <p:txBody>
            <a:bodyPr/>
            <a:lstStyle/>
            <a:p>
              <a:endParaRPr lang="fr-FR"/>
            </a:p>
          </p:txBody>
        </p:sp>
        <p:sp>
          <p:nvSpPr>
            <p:cNvPr id="57403" name="Line 9"/>
            <p:cNvSpPr>
              <a:spLocks noChangeShapeType="1"/>
            </p:cNvSpPr>
            <p:nvPr/>
          </p:nvSpPr>
          <p:spPr bwMode="auto">
            <a:xfrm>
              <a:off x="3162" y="1904"/>
              <a:ext cx="572" cy="1"/>
            </a:xfrm>
            <a:prstGeom prst="line">
              <a:avLst/>
            </a:prstGeom>
            <a:noFill/>
            <a:ln w="7938">
              <a:solidFill>
                <a:srgbClr val="000000"/>
              </a:solidFill>
              <a:round/>
              <a:headEnd/>
              <a:tailEnd/>
            </a:ln>
          </p:spPr>
          <p:txBody>
            <a:bodyPr/>
            <a:lstStyle/>
            <a:p>
              <a:endParaRPr lang="fr-FR"/>
            </a:p>
          </p:txBody>
        </p:sp>
        <p:sp>
          <p:nvSpPr>
            <p:cNvPr id="57404" name="Line 10"/>
            <p:cNvSpPr>
              <a:spLocks noChangeShapeType="1"/>
            </p:cNvSpPr>
            <p:nvPr/>
          </p:nvSpPr>
          <p:spPr bwMode="auto">
            <a:xfrm>
              <a:off x="3734" y="1904"/>
              <a:ext cx="1" cy="245"/>
            </a:xfrm>
            <a:prstGeom prst="line">
              <a:avLst/>
            </a:prstGeom>
            <a:noFill/>
            <a:ln w="7938">
              <a:solidFill>
                <a:srgbClr val="000000"/>
              </a:solidFill>
              <a:round/>
              <a:headEnd/>
              <a:tailEnd/>
            </a:ln>
          </p:spPr>
          <p:txBody>
            <a:bodyPr/>
            <a:lstStyle/>
            <a:p>
              <a:endParaRPr lang="fr-FR"/>
            </a:p>
          </p:txBody>
        </p:sp>
        <p:sp>
          <p:nvSpPr>
            <p:cNvPr id="57405" name="Line 11"/>
            <p:cNvSpPr>
              <a:spLocks noChangeShapeType="1"/>
            </p:cNvSpPr>
            <p:nvPr/>
          </p:nvSpPr>
          <p:spPr bwMode="auto">
            <a:xfrm>
              <a:off x="3162" y="2149"/>
              <a:ext cx="286" cy="123"/>
            </a:xfrm>
            <a:prstGeom prst="line">
              <a:avLst/>
            </a:prstGeom>
            <a:noFill/>
            <a:ln w="7938">
              <a:solidFill>
                <a:srgbClr val="000000"/>
              </a:solidFill>
              <a:round/>
              <a:headEnd/>
              <a:tailEnd/>
            </a:ln>
          </p:spPr>
          <p:txBody>
            <a:bodyPr/>
            <a:lstStyle/>
            <a:p>
              <a:endParaRPr lang="fr-FR"/>
            </a:p>
          </p:txBody>
        </p:sp>
        <p:sp>
          <p:nvSpPr>
            <p:cNvPr id="57406" name="Line 12"/>
            <p:cNvSpPr>
              <a:spLocks noChangeShapeType="1"/>
            </p:cNvSpPr>
            <p:nvPr/>
          </p:nvSpPr>
          <p:spPr bwMode="auto">
            <a:xfrm flipH="1">
              <a:off x="3448" y="2149"/>
              <a:ext cx="286" cy="123"/>
            </a:xfrm>
            <a:prstGeom prst="line">
              <a:avLst/>
            </a:prstGeom>
            <a:noFill/>
            <a:ln w="7938">
              <a:solidFill>
                <a:srgbClr val="000000"/>
              </a:solidFill>
              <a:round/>
              <a:headEnd/>
              <a:tailEnd/>
            </a:ln>
          </p:spPr>
          <p:txBody>
            <a:bodyPr/>
            <a:lstStyle/>
            <a:p>
              <a:endParaRPr lang="fr-FR"/>
            </a:p>
          </p:txBody>
        </p:sp>
      </p:grpSp>
      <p:sp>
        <p:nvSpPr>
          <p:cNvPr id="57353" name="Rectangle 23"/>
          <p:cNvSpPr>
            <a:spLocks noChangeArrowheads="1"/>
          </p:cNvSpPr>
          <p:nvPr/>
        </p:nvSpPr>
        <p:spPr bwMode="auto">
          <a:xfrm>
            <a:off x="917575" y="3608388"/>
            <a:ext cx="2767013" cy="887412"/>
          </a:xfrm>
          <a:prstGeom prst="rect">
            <a:avLst/>
          </a:prstGeom>
          <a:noFill/>
          <a:ln w="7938">
            <a:solidFill>
              <a:srgbClr val="000000"/>
            </a:solidFill>
            <a:miter lim="800000"/>
            <a:headEnd/>
            <a:tailEnd/>
          </a:ln>
        </p:spPr>
        <p:txBody>
          <a:bodyPr/>
          <a:lstStyle/>
          <a:p>
            <a:endParaRPr lang="fr-FR"/>
          </a:p>
        </p:txBody>
      </p:sp>
      <p:sp>
        <p:nvSpPr>
          <p:cNvPr id="57354" name="Rectangle 24"/>
          <p:cNvSpPr>
            <a:spLocks noChangeArrowheads="1"/>
          </p:cNvSpPr>
          <p:nvPr/>
        </p:nvSpPr>
        <p:spPr bwMode="auto">
          <a:xfrm>
            <a:off x="915988" y="4152900"/>
            <a:ext cx="1377950" cy="336550"/>
          </a:xfrm>
          <a:prstGeom prst="rect">
            <a:avLst/>
          </a:prstGeom>
          <a:noFill/>
          <a:ln w="7938">
            <a:solidFill>
              <a:srgbClr val="000000"/>
            </a:solidFill>
            <a:miter lim="800000"/>
            <a:headEnd/>
            <a:tailEnd/>
          </a:ln>
        </p:spPr>
        <p:txBody>
          <a:bodyPr/>
          <a:lstStyle/>
          <a:p>
            <a:endParaRPr lang="fr-FR"/>
          </a:p>
        </p:txBody>
      </p:sp>
      <p:sp>
        <p:nvSpPr>
          <p:cNvPr id="57355" name="Rectangle 26"/>
          <p:cNvSpPr>
            <a:spLocks noChangeArrowheads="1"/>
          </p:cNvSpPr>
          <p:nvPr/>
        </p:nvSpPr>
        <p:spPr bwMode="auto">
          <a:xfrm>
            <a:off x="2287588" y="4152900"/>
            <a:ext cx="1377950" cy="336550"/>
          </a:xfrm>
          <a:prstGeom prst="rect">
            <a:avLst/>
          </a:prstGeom>
          <a:noFill/>
          <a:ln w="7938">
            <a:solidFill>
              <a:srgbClr val="000000"/>
            </a:solidFill>
            <a:miter lim="800000"/>
            <a:headEnd/>
            <a:tailEnd/>
          </a:ln>
        </p:spPr>
        <p:txBody>
          <a:bodyPr/>
          <a:lstStyle/>
          <a:p>
            <a:endParaRPr lang="fr-FR"/>
          </a:p>
        </p:txBody>
      </p:sp>
      <p:sp>
        <p:nvSpPr>
          <p:cNvPr id="57356" name="Rectangle 28"/>
          <p:cNvSpPr>
            <a:spLocks noChangeArrowheads="1"/>
          </p:cNvSpPr>
          <p:nvPr/>
        </p:nvSpPr>
        <p:spPr bwMode="auto">
          <a:xfrm>
            <a:off x="1108075" y="4178300"/>
            <a:ext cx="393700" cy="288925"/>
          </a:xfrm>
          <a:prstGeom prst="rect">
            <a:avLst/>
          </a:prstGeom>
          <a:noFill/>
          <a:ln w="9525">
            <a:noFill/>
            <a:miter lim="800000"/>
            <a:headEnd/>
            <a:tailEnd/>
          </a:ln>
        </p:spPr>
        <p:txBody>
          <a:bodyPr/>
          <a:lstStyle/>
          <a:p>
            <a:endParaRPr lang="fr-FR"/>
          </a:p>
        </p:txBody>
      </p:sp>
      <p:sp>
        <p:nvSpPr>
          <p:cNvPr id="57357" name="Rectangle 29"/>
          <p:cNvSpPr>
            <a:spLocks noChangeArrowheads="1"/>
          </p:cNvSpPr>
          <p:nvPr/>
        </p:nvSpPr>
        <p:spPr bwMode="auto">
          <a:xfrm>
            <a:off x="1074738" y="4243388"/>
            <a:ext cx="1163637" cy="152400"/>
          </a:xfrm>
          <a:prstGeom prst="rect">
            <a:avLst/>
          </a:prstGeom>
          <a:noFill/>
          <a:ln w="9525">
            <a:noFill/>
            <a:miter lim="800000"/>
            <a:headEnd/>
            <a:tailEnd/>
          </a:ln>
        </p:spPr>
        <p:txBody>
          <a:bodyPr wrap="none" lIns="0" tIns="0" rIns="0" bIns="0">
            <a:spAutoFit/>
          </a:bodyPr>
          <a:lstStyle/>
          <a:p>
            <a:r>
              <a:rPr lang="fr-FR" sz="1000" b="1">
                <a:solidFill>
                  <a:srgbClr val="000000"/>
                </a:solidFill>
              </a:rPr>
              <a:t>Client n’existe pas</a:t>
            </a:r>
            <a:endParaRPr lang="fr-FR" sz="1800"/>
          </a:p>
        </p:txBody>
      </p:sp>
      <p:sp>
        <p:nvSpPr>
          <p:cNvPr id="57358" name="Rectangle 30"/>
          <p:cNvSpPr>
            <a:spLocks noChangeArrowheads="1"/>
          </p:cNvSpPr>
          <p:nvPr/>
        </p:nvSpPr>
        <p:spPr bwMode="auto">
          <a:xfrm>
            <a:off x="1787525" y="4170363"/>
            <a:ext cx="393700" cy="287337"/>
          </a:xfrm>
          <a:prstGeom prst="rect">
            <a:avLst/>
          </a:prstGeom>
          <a:noFill/>
          <a:ln w="9525">
            <a:noFill/>
            <a:miter lim="800000"/>
            <a:headEnd/>
            <a:tailEnd/>
          </a:ln>
        </p:spPr>
        <p:txBody>
          <a:bodyPr/>
          <a:lstStyle/>
          <a:p>
            <a:endParaRPr lang="fr-FR"/>
          </a:p>
        </p:txBody>
      </p:sp>
      <p:sp>
        <p:nvSpPr>
          <p:cNvPr id="57359" name="Rectangle 34"/>
          <p:cNvSpPr>
            <a:spLocks noChangeArrowheads="1"/>
          </p:cNvSpPr>
          <p:nvPr/>
        </p:nvSpPr>
        <p:spPr bwMode="auto">
          <a:xfrm>
            <a:off x="2482850" y="4164013"/>
            <a:ext cx="330200" cy="287337"/>
          </a:xfrm>
          <a:prstGeom prst="rect">
            <a:avLst/>
          </a:prstGeom>
          <a:noFill/>
          <a:ln w="9525">
            <a:noFill/>
            <a:miter lim="800000"/>
            <a:headEnd/>
            <a:tailEnd/>
          </a:ln>
        </p:spPr>
        <p:txBody>
          <a:bodyPr/>
          <a:lstStyle/>
          <a:p>
            <a:endParaRPr lang="fr-FR"/>
          </a:p>
        </p:txBody>
      </p:sp>
      <p:sp>
        <p:nvSpPr>
          <p:cNvPr id="57360" name="Rectangle 35"/>
          <p:cNvSpPr>
            <a:spLocks noChangeArrowheads="1"/>
          </p:cNvSpPr>
          <p:nvPr/>
        </p:nvSpPr>
        <p:spPr bwMode="auto">
          <a:xfrm>
            <a:off x="2609850" y="4241800"/>
            <a:ext cx="827088" cy="152400"/>
          </a:xfrm>
          <a:prstGeom prst="rect">
            <a:avLst/>
          </a:prstGeom>
          <a:noFill/>
          <a:ln w="9525">
            <a:noFill/>
            <a:miter lim="800000"/>
            <a:headEnd/>
            <a:tailEnd/>
          </a:ln>
        </p:spPr>
        <p:txBody>
          <a:bodyPr wrap="none" lIns="0" tIns="0" rIns="0" bIns="0">
            <a:spAutoFit/>
          </a:bodyPr>
          <a:lstStyle/>
          <a:p>
            <a:r>
              <a:rPr lang="fr-FR" sz="1000" b="1">
                <a:solidFill>
                  <a:srgbClr val="000000"/>
                </a:solidFill>
              </a:rPr>
              <a:t>Client existe </a:t>
            </a:r>
            <a:endParaRPr lang="fr-FR" sz="1800"/>
          </a:p>
        </p:txBody>
      </p:sp>
      <p:sp>
        <p:nvSpPr>
          <p:cNvPr id="57361" name="Oval 36"/>
          <p:cNvSpPr>
            <a:spLocks noChangeArrowheads="1"/>
          </p:cNvSpPr>
          <p:nvPr/>
        </p:nvSpPr>
        <p:spPr bwMode="auto">
          <a:xfrm>
            <a:off x="1163638" y="4800600"/>
            <a:ext cx="1223962" cy="307975"/>
          </a:xfrm>
          <a:prstGeom prst="ellipse">
            <a:avLst/>
          </a:prstGeom>
          <a:noFill/>
          <a:ln w="7938">
            <a:solidFill>
              <a:srgbClr val="333399"/>
            </a:solidFill>
            <a:round/>
            <a:headEnd/>
            <a:tailEnd/>
          </a:ln>
        </p:spPr>
        <p:txBody>
          <a:bodyPr/>
          <a:lstStyle/>
          <a:p>
            <a:endParaRPr lang="fr-FR"/>
          </a:p>
        </p:txBody>
      </p:sp>
      <p:sp>
        <p:nvSpPr>
          <p:cNvPr id="57362" name="Oval 38"/>
          <p:cNvSpPr>
            <a:spLocks noChangeArrowheads="1"/>
          </p:cNvSpPr>
          <p:nvPr/>
        </p:nvSpPr>
        <p:spPr bwMode="auto">
          <a:xfrm>
            <a:off x="3195638" y="4811713"/>
            <a:ext cx="1223962" cy="307975"/>
          </a:xfrm>
          <a:prstGeom prst="ellipse">
            <a:avLst/>
          </a:prstGeom>
          <a:noFill/>
          <a:ln w="7938">
            <a:solidFill>
              <a:srgbClr val="333399"/>
            </a:solidFill>
            <a:round/>
            <a:headEnd/>
            <a:tailEnd/>
          </a:ln>
        </p:spPr>
        <p:txBody>
          <a:bodyPr/>
          <a:lstStyle/>
          <a:p>
            <a:endParaRPr lang="fr-FR"/>
          </a:p>
        </p:txBody>
      </p:sp>
      <p:grpSp>
        <p:nvGrpSpPr>
          <p:cNvPr id="57363" name="Group 50"/>
          <p:cNvGrpSpPr>
            <a:grpSpLocks/>
          </p:cNvGrpSpPr>
          <p:nvPr/>
        </p:nvGrpSpPr>
        <p:grpSpPr bwMode="auto">
          <a:xfrm>
            <a:off x="3325813" y="4487863"/>
            <a:ext cx="482600" cy="323850"/>
            <a:chOff x="4106" y="3042"/>
            <a:chExt cx="304" cy="204"/>
          </a:xfrm>
        </p:grpSpPr>
        <p:sp>
          <p:nvSpPr>
            <p:cNvPr id="57400" name="Line 48"/>
            <p:cNvSpPr>
              <a:spLocks noChangeShapeType="1"/>
            </p:cNvSpPr>
            <p:nvPr/>
          </p:nvSpPr>
          <p:spPr bwMode="auto">
            <a:xfrm>
              <a:off x="4106" y="3042"/>
              <a:ext cx="262" cy="176"/>
            </a:xfrm>
            <a:prstGeom prst="line">
              <a:avLst/>
            </a:prstGeom>
            <a:noFill/>
            <a:ln w="7938">
              <a:solidFill>
                <a:srgbClr val="000000"/>
              </a:solidFill>
              <a:round/>
              <a:headEnd/>
              <a:tailEnd/>
            </a:ln>
          </p:spPr>
          <p:txBody>
            <a:bodyPr/>
            <a:lstStyle/>
            <a:p>
              <a:endParaRPr lang="fr-FR"/>
            </a:p>
          </p:txBody>
        </p:sp>
        <p:sp>
          <p:nvSpPr>
            <p:cNvPr id="57401" name="Freeform 49"/>
            <p:cNvSpPr>
              <a:spLocks/>
            </p:cNvSpPr>
            <p:nvPr/>
          </p:nvSpPr>
          <p:spPr bwMode="auto">
            <a:xfrm>
              <a:off x="4351" y="3195"/>
              <a:ext cx="59" cy="51"/>
            </a:xfrm>
            <a:custGeom>
              <a:avLst/>
              <a:gdLst>
                <a:gd name="T0" fmla="*/ 0 w 119"/>
                <a:gd name="T1" fmla="*/ 22 h 104"/>
                <a:gd name="T2" fmla="*/ 29 w 119"/>
                <a:gd name="T3" fmla="*/ 25 h 104"/>
                <a:gd name="T4" fmla="*/ 15 w 119"/>
                <a:gd name="T5" fmla="*/ 0 h 104"/>
                <a:gd name="T6" fmla="*/ 0 w 119"/>
                <a:gd name="T7" fmla="*/ 22 h 104"/>
                <a:gd name="T8" fmla="*/ 0 60000 65536"/>
                <a:gd name="T9" fmla="*/ 0 60000 65536"/>
                <a:gd name="T10" fmla="*/ 0 60000 65536"/>
                <a:gd name="T11" fmla="*/ 0 60000 65536"/>
                <a:gd name="T12" fmla="*/ 0 w 119"/>
                <a:gd name="T13" fmla="*/ 0 h 104"/>
                <a:gd name="T14" fmla="*/ 119 w 119"/>
                <a:gd name="T15" fmla="*/ 104 h 104"/>
              </a:gdLst>
              <a:ahLst/>
              <a:cxnLst>
                <a:cxn ang="T8">
                  <a:pos x="T0" y="T1"/>
                </a:cxn>
                <a:cxn ang="T9">
                  <a:pos x="T2" y="T3"/>
                </a:cxn>
                <a:cxn ang="T10">
                  <a:pos x="T4" y="T5"/>
                </a:cxn>
                <a:cxn ang="T11">
                  <a:pos x="T6" y="T7"/>
                </a:cxn>
              </a:cxnLst>
              <a:rect l="T12" t="T13" r="T14" b="T15"/>
              <a:pathLst>
                <a:path w="119" h="104">
                  <a:moveTo>
                    <a:pt x="0" y="89"/>
                  </a:moveTo>
                  <a:lnTo>
                    <a:pt x="119" y="104"/>
                  </a:lnTo>
                  <a:lnTo>
                    <a:pt x="60" y="0"/>
                  </a:lnTo>
                  <a:lnTo>
                    <a:pt x="0" y="89"/>
                  </a:lnTo>
                  <a:close/>
                </a:path>
              </a:pathLst>
            </a:custGeom>
            <a:solidFill>
              <a:srgbClr val="000000"/>
            </a:solidFill>
            <a:ln w="9525">
              <a:noFill/>
              <a:round/>
              <a:headEnd/>
              <a:tailEnd/>
            </a:ln>
          </p:spPr>
          <p:txBody>
            <a:bodyPr/>
            <a:lstStyle/>
            <a:p>
              <a:endParaRPr lang="fr-FR"/>
            </a:p>
          </p:txBody>
        </p:sp>
      </p:grpSp>
      <p:sp>
        <p:nvSpPr>
          <p:cNvPr id="57364" name="Rectangle 51"/>
          <p:cNvSpPr>
            <a:spLocks noChangeArrowheads="1"/>
          </p:cNvSpPr>
          <p:nvPr/>
        </p:nvSpPr>
        <p:spPr bwMode="auto">
          <a:xfrm>
            <a:off x="1200150" y="3624263"/>
            <a:ext cx="1171575" cy="234950"/>
          </a:xfrm>
          <a:prstGeom prst="rect">
            <a:avLst/>
          </a:prstGeom>
          <a:noFill/>
          <a:ln w="9525">
            <a:noFill/>
            <a:miter lim="800000"/>
            <a:headEnd/>
            <a:tailEnd/>
          </a:ln>
        </p:spPr>
        <p:txBody>
          <a:bodyPr/>
          <a:lstStyle/>
          <a:p>
            <a:endParaRPr lang="fr-FR"/>
          </a:p>
        </p:txBody>
      </p:sp>
      <p:sp>
        <p:nvSpPr>
          <p:cNvPr id="57365" name="Rectangle 52"/>
          <p:cNvSpPr>
            <a:spLocks noChangeArrowheads="1"/>
          </p:cNvSpPr>
          <p:nvPr/>
        </p:nvSpPr>
        <p:spPr bwMode="auto">
          <a:xfrm>
            <a:off x="1279525" y="3660775"/>
            <a:ext cx="1141413" cy="152400"/>
          </a:xfrm>
          <a:prstGeom prst="rect">
            <a:avLst/>
          </a:prstGeom>
          <a:noFill/>
          <a:ln w="9525">
            <a:noFill/>
            <a:miter lim="800000"/>
            <a:headEnd/>
            <a:tailEnd/>
          </a:ln>
        </p:spPr>
        <p:txBody>
          <a:bodyPr wrap="none" lIns="0" tIns="0" rIns="0" bIns="0">
            <a:spAutoFit/>
          </a:bodyPr>
          <a:lstStyle/>
          <a:p>
            <a:r>
              <a:rPr lang="fr-FR" sz="1000" b="1">
                <a:solidFill>
                  <a:srgbClr val="000000"/>
                </a:solidFill>
              </a:rPr>
              <a:t>Vérification Client</a:t>
            </a:r>
            <a:endParaRPr lang="fr-FR"/>
          </a:p>
        </p:txBody>
      </p:sp>
      <p:sp>
        <p:nvSpPr>
          <p:cNvPr id="57366" name="Rectangle 53"/>
          <p:cNvSpPr>
            <a:spLocks noChangeArrowheads="1"/>
          </p:cNvSpPr>
          <p:nvPr/>
        </p:nvSpPr>
        <p:spPr bwMode="auto">
          <a:xfrm>
            <a:off x="1239838" y="4876800"/>
            <a:ext cx="952500" cy="152400"/>
          </a:xfrm>
          <a:prstGeom prst="rect">
            <a:avLst/>
          </a:prstGeom>
          <a:noFill/>
          <a:ln w="9525">
            <a:noFill/>
            <a:miter lim="800000"/>
            <a:headEnd/>
            <a:tailEnd/>
          </a:ln>
        </p:spPr>
        <p:txBody>
          <a:bodyPr wrap="none" lIns="0" tIns="0" rIns="0" bIns="0">
            <a:spAutoFit/>
          </a:bodyPr>
          <a:lstStyle/>
          <a:p>
            <a:r>
              <a:rPr lang="fr-FR" sz="1000" b="1">
                <a:solidFill>
                  <a:srgbClr val="000000"/>
                </a:solidFill>
              </a:rPr>
              <a:t>Nouveau client</a:t>
            </a:r>
            <a:endParaRPr lang="fr-FR" sz="1800"/>
          </a:p>
        </p:txBody>
      </p:sp>
      <p:sp>
        <p:nvSpPr>
          <p:cNvPr id="57367" name="Rectangle 54"/>
          <p:cNvSpPr>
            <a:spLocks noChangeArrowheads="1"/>
          </p:cNvSpPr>
          <p:nvPr/>
        </p:nvSpPr>
        <p:spPr bwMode="auto">
          <a:xfrm>
            <a:off x="1792288" y="2349500"/>
            <a:ext cx="698500" cy="304800"/>
          </a:xfrm>
          <a:prstGeom prst="rect">
            <a:avLst/>
          </a:prstGeom>
          <a:noFill/>
          <a:ln w="9525">
            <a:noFill/>
            <a:miter lim="800000"/>
            <a:headEnd/>
            <a:tailEnd/>
          </a:ln>
        </p:spPr>
        <p:txBody>
          <a:bodyPr wrap="none" lIns="0" tIns="0" rIns="0" bIns="0">
            <a:spAutoFit/>
          </a:bodyPr>
          <a:lstStyle/>
          <a:p>
            <a:pPr algn="ctr"/>
            <a:r>
              <a:rPr lang="fr-FR" sz="1000" b="1">
                <a:solidFill>
                  <a:srgbClr val="000000"/>
                </a:solidFill>
              </a:rPr>
              <a:t>Nouvelle</a:t>
            </a:r>
          </a:p>
          <a:p>
            <a:pPr algn="ctr"/>
            <a:r>
              <a:rPr lang="fr-FR" sz="1000" b="1">
                <a:solidFill>
                  <a:srgbClr val="000000"/>
                </a:solidFill>
              </a:rPr>
              <a:t>commande</a:t>
            </a:r>
            <a:endParaRPr lang="fr-FR" sz="1800"/>
          </a:p>
        </p:txBody>
      </p:sp>
      <p:sp>
        <p:nvSpPr>
          <p:cNvPr id="57368" name="Line 55"/>
          <p:cNvSpPr>
            <a:spLocks noChangeShapeType="1"/>
          </p:cNvSpPr>
          <p:nvPr/>
        </p:nvSpPr>
        <p:spPr bwMode="auto">
          <a:xfrm>
            <a:off x="2154238" y="2667000"/>
            <a:ext cx="152400" cy="381000"/>
          </a:xfrm>
          <a:prstGeom prst="line">
            <a:avLst/>
          </a:prstGeom>
          <a:noFill/>
          <a:ln w="9525">
            <a:solidFill>
              <a:schemeClr val="tx1"/>
            </a:solidFill>
            <a:miter lim="800000"/>
            <a:headEnd/>
            <a:tailEnd type="triangle" w="med" len="med"/>
          </a:ln>
        </p:spPr>
        <p:txBody>
          <a:bodyPr wrap="none"/>
          <a:lstStyle/>
          <a:p>
            <a:endParaRPr lang="fr-FR"/>
          </a:p>
        </p:txBody>
      </p:sp>
      <p:sp>
        <p:nvSpPr>
          <p:cNvPr id="57369" name="Line 56"/>
          <p:cNvSpPr>
            <a:spLocks noChangeShapeType="1"/>
          </p:cNvSpPr>
          <p:nvPr/>
        </p:nvSpPr>
        <p:spPr bwMode="auto">
          <a:xfrm>
            <a:off x="1620838" y="4495800"/>
            <a:ext cx="152400" cy="304800"/>
          </a:xfrm>
          <a:prstGeom prst="line">
            <a:avLst/>
          </a:prstGeom>
          <a:noFill/>
          <a:ln w="9525">
            <a:solidFill>
              <a:schemeClr val="tx1"/>
            </a:solidFill>
            <a:miter lim="800000"/>
            <a:headEnd/>
            <a:tailEnd type="triangle" w="med" len="med"/>
          </a:ln>
        </p:spPr>
        <p:txBody>
          <a:bodyPr wrap="none"/>
          <a:lstStyle/>
          <a:p>
            <a:endParaRPr lang="fr-FR"/>
          </a:p>
        </p:txBody>
      </p:sp>
      <p:sp>
        <p:nvSpPr>
          <p:cNvPr id="57370" name="Oval 57"/>
          <p:cNvSpPr>
            <a:spLocks noChangeArrowheads="1"/>
          </p:cNvSpPr>
          <p:nvPr/>
        </p:nvSpPr>
        <p:spPr bwMode="auto">
          <a:xfrm>
            <a:off x="7080250" y="2819400"/>
            <a:ext cx="1225550" cy="307975"/>
          </a:xfrm>
          <a:prstGeom prst="ellipse">
            <a:avLst/>
          </a:prstGeom>
          <a:noFill/>
          <a:ln w="7938">
            <a:solidFill>
              <a:srgbClr val="333399"/>
            </a:solidFill>
            <a:round/>
            <a:headEnd/>
            <a:tailEnd/>
          </a:ln>
        </p:spPr>
        <p:txBody>
          <a:bodyPr/>
          <a:lstStyle/>
          <a:p>
            <a:endParaRPr lang="fr-FR"/>
          </a:p>
        </p:txBody>
      </p:sp>
      <p:grpSp>
        <p:nvGrpSpPr>
          <p:cNvPr id="57371" name="Group 58"/>
          <p:cNvGrpSpPr>
            <a:grpSpLocks/>
          </p:cNvGrpSpPr>
          <p:nvPr/>
        </p:nvGrpSpPr>
        <p:grpSpPr bwMode="auto">
          <a:xfrm>
            <a:off x="6316663" y="3505200"/>
            <a:ext cx="909637" cy="584200"/>
            <a:chOff x="3162" y="1904"/>
            <a:chExt cx="573" cy="368"/>
          </a:xfrm>
        </p:grpSpPr>
        <p:sp>
          <p:nvSpPr>
            <p:cNvPr id="57395" name="Line 59"/>
            <p:cNvSpPr>
              <a:spLocks noChangeShapeType="1"/>
            </p:cNvSpPr>
            <p:nvPr/>
          </p:nvSpPr>
          <p:spPr bwMode="auto">
            <a:xfrm>
              <a:off x="3162" y="1904"/>
              <a:ext cx="1" cy="245"/>
            </a:xfrm>
            <a:prstGeom prst="line">
              <a:avLst/>
            </a:prstGeom>
            <a:noFill/>
            <a:ln w="7938">
              <a:solidFill>
                <a:srgbClr val="000000"/>
              </a:solidFill>
              <a:round/>
              <a:headEnd/>
              <a:tailEnd/>
            </a:ln>
          </p:spPr>
          <p:txBody>
            <a:bodyPr/>
            <a:lstStyle/>
            <a:p>
              <a:endParaRPr lang="fr-FR"/>
            </a:p>
          </p:txBody>
        </p:sp>
        <p:sp>
          <p:nvSpPr>
            <p:cNvPr id="57396" name="Line 60"/>
            <p:cNvSpPr>
              <a:spLocks noChangeShapeType="1"/>
            </p:cNvSpPr>
            <p:nvPr/>
          </p:nvSpPr>
          <p:spPr bwMode="auto">
            <a:xfrm>
              <a:off x="3162" y="1904"/>
              <a:ext cx="572" cy="1"/>
            </a:xfrm>
            <a:prstGeom prst="line">
              <a:avLst/>
            </a:prstGeom>
            <a:noFill/>
            <a:ln w="7938">
              <a:solidFill>
                <a:srgbClr val="000000"/>
              </a:solidFill>
              <a:round/>
              <a:headEnd/>
              <a:tailEnd/>
            </a:ln>
          </p:spPr>
          <p:txBody>
            <a:bodyPr/>
            <a:lstStyle/>
            <a:p>
              <a:endParaRPr lang="fr-FR"/>
            </a:p>
          </p:txBody>
        </p:sp>
        <p:sp>
          <p:nvSpPr>
            <p:cNvPr id="57397" name="Line 61"/>
            <p:cNvSpPr>
              <a:spLocks noChangeShapeType="1"/>
            </p:cNvSpPr>
            <p:nvPr/>
          </p:nvSpPr>
          <p:spPr bwMode="auto">
            <a:xfrm>
              <a:off x="3734" y="1904"/>
              <a:ext cx="1" cy="245"/>
            </a:xfrm>
            <a:prstGeom prst="line">
              <a:avLst/>
            </a:prstGeom>
            <a:noFill/>
            <a:ln w="7938">
              <a:solidFill>
                <a:srgbClr val="000000"/>
              </a:solidFill>
              <a:round/>
              <a:headEnd/>
              <a:tailEnd/>
            </a:ln>
          </p:spPr>
          <p:txBody>
            <a:bodyPr/>
            <a:lstStyle/>
            <a:p>
              <a:endParaRPr lang="fr-FR"/>
            </a:p>
          </p:txBody>
        </p:sp>
        <p:sp>
          <p:nvSpPr>
            <p:cNvPr id="57398" name="Line 62"/>
            <p:cNvSpPr>
              <a:spLocks noChangeShapeType="1"/>
            </p:cNvSpPr>
            <p:nvPr/>
          </p:nvSpPr>
          <p:spPr bwMode="auto">
            <a:xfrm>
              <a:off x="3162" y="2149"/>
              <a:ext cx="286" cy="123"/>
            </a:xfrm>
            <a:prstGeom prst="line">
              <a:avLst/>
            </a:prstGeom>
            <a:noFill/>
            <a:ln w="7938">
              <a:solidFill>
                <a:srgbClr val="000000"/>
              </a:solidFill>
              <a:round/>
              <a:headEnd/>
              <a:tailEnd/>
            </a:ln>
          </p:spPr>
          <p:txBody>
            <a:bodyPr/>
            <a:lstStyle/>
            <a:p>
              <a:endParaRPr lang="fr-FR"/>
            </a:p>
          </p:txBody>
        </p:sp>
        <p:sp>
          <p:nvSpPr>
            <p:cNvPr id="57399" name="Line 63"/>
            <p:cNvSpPr>
              <a:spLocks noChangeShapeType="1"/>
            </p:cNvSpPr>
            <p:nvPr/>
          </p:nvSpPr>
          <p:spPr bwMode="auto">
            <a:xfrm flipH="1">
              <a:off x="3448" y="2149"/>
              <a:ext cx="286" cy="123"/>
            </a:xfrm>
            <a:prstGeom prst="line">
              <a:avLst/>
            </a:prstGeom>
            <a:noFill/>
            <a:ln w="7938">
              <a:solidFill>
                <a:srgbClr val="000000"/>
              </a:solidFill>
              <a:round/>
              <a:headEnd/>
              <a:tailEnd/>
            </a:ln>
          </p:spPr>
          <p:txBody>
            <a:bodyPr/>
            <a:lstStyle/>
            <a:p>
              <a:endParaRPr lang="fr-FR"/>
            </a:p>
          </p:txBody>
        </p:sp>
      </p:grpSp>
      <p:sp>
        <p:nvSpPr>
          <p:cNvPr id="57372" name="Rectangle 64"/>
          <p:cNvSpPr>
            <a:spLocks noChangeArrowheads="1"/>
          </p:cNvSpPr>
          <p:nvPr/>
        </p:nvSpPr>
        <p:spPr bwMode="auto">
          <a:xfrm>
            <a:off x="5394325" y="4090988"/>
            <a:ext cx="2767013" cy="887412"/>
          </a:xfrm>
          <a:prstGeom prst="rect">
            <a:avLst/>
          </a:prstGeom>
          <a:noFill/>
          <a:ln w="7938">
            <a:solidFill>
              <a:srgbClr val="000000"/>
            </a:solidFill>
            <a:miter lim="800000"/>
            <a:headEnd/>
            <a:tailEnd/>
          </a:ln>
        </p:spPr>
        <p:txBody>
          <a:bodyPr/>
          <a:lstStyle/>
          <a:p>
            <a:endParaRPr lang="fr-FR"/>
          </a:p>
        </p:txBody>
      </p:sp>
      <p:sp>
        <p:nvSpPr>
          <p:cNvPr id="57373" name="Rectangle 65"/>
          <p:cNvSpPr>
            <a:spLocks noChangeArrowheads="1"/>
          </p:cNvSpPr>
          <p:nvPr/>
        </p:nvSpPr>
        <p:spPr bwMode="auto">
          <a:xfrm>
            <a:off x="5392738" y="4635500"/>
            <a:ext cx="1377950" cy="336550"/>
          </a:xfrm>
          <a:prstGeom prst="rect">
            <a:avLst/>
          </a:prstGeom>
          <a:noFill/>
          <a:ln w="7938">
            <a:solidFill>
              <a:srgbClr val="000000"/>
            </a:solidFill>
            <a:miter lim="800000"/>
            <a:headEnd/>
            <a:tailEnd/>
          </a:ln>
        </p:spPr>
        <p:txBody>
          <a:bodyPr/>
          <a:lstStyle/>
          <a:p>
            <a:endParaRPr lang="fr-FR"/>
          </a:p>
        </p:txBody>
      </p:sp>
      <p:sp>
        <p:nvSpPr>
          <p:cNvPr id="57374" name="Rectangle 66"/>
          <p:cNvSpPr>
            <a:spLocks noChangeArrowheads="1"/>
          </p:cNvSpPr>
          <p:nvPr/>
        </p:nvSpPr>
        <p:spPr bwMode="auto">
          <a:xfrm>
            <a:off x="6764338" y="4635500"/>
            <a:ext cx="1377950" cy="336550"/>
          </a:xfrm>
          <a:prstGeom prst="rect">
            <a:avLst/>
          </a:prstGeom>
          <a:noFill/>
          <a:ln w="7938">
            <a:solidFill>
              <a:srgbClr val="000000"/>
            </a:solidFill>
            <a:miter lim="800000"/>
            <a:headEnd/>
            <a:tailEnd/>
          </a:ln>
        </p:spPr>
        <p:txBody>
          <a:bodyPr/>
          <a:lstStyle/>
          <a:p>
            <a:endParaRPr lang="fr-FR"/>
          </a:p>
        </p:txBody>
      </p:sp>
      <p:sp>
        <p:nvSpPr>
          <p:cNvPr id="57375" name="Rectangle 67"/>
          <p:cNvSpPr>
            <a:spLocks noChangeArrowheads="1"/>
          </p:cNvSpPr>
          <p:nvPr/>
        </p:nvSpPr>
        <p:spPr bwMode="auto">
          <a:xfrm>
            <a:off x="5584825" y="4660900"/>
            <a:ext cx="393700" cy="288925"/>
          </a:xfrm>
          <a:prstGeom prst="rect">
            <a:avLst/>
          </a:prstGeom>
          <a:noFill/>
          <a:ln w="9525">
            <a:noFill/>
            <a:miter lim="800000"/>
            <a:headEnd/>
            <a:tailEnd/>
          </a:ln>
        </p:spPr>
        <p:txBody>
          <a:bodyPr/>
          <a:lstStyle/>
          <a:p>
            <a:endParaRPr lang="fr-FR"/>
          </a:p>
        </p:txBody>
      </p:sp>
      <p:sp>
        <p:nvSpPr>
          <p:cNvPr id="57376" name="Rectangle 68"/>
          <p:cNvSpPr>
            <a:spLocks noChangeArrowheads="1"/>
          </p:cNvSpPr>
          <p:nvPr/>
        </p:nvSpPr>
        <p:spPr bwMode="auto">
          <a:xfrm>
            <a:off x="5551488" y="4725988"/>
            <a:ext cx="1066800" cy="152400"/>
          </a:xfrm>
          <a:prstGeom prst="rect">
            <a:avLst/>
          </a:prstGeom>
          <a:noFill/>
          <a:ln w="9525">
            <a:noFill/>
            <a:miter lim="800000"/>
            <a:headEnd/>
            <a:tailEnd/>
          </a:ln>
        </p:spPr>
        <p:txBody>
          <a:bodyPr wrap="none" lIns="0" tIns="0" rIns="0" bIns="0">
            <a:spAutoFit/>
          </a:bodyPr>
          <a:lstStyle/>
          <a:p>
            <a:r>
              <a:rPr lang="fr-FR" sz="1000" b="1">
                <a:solidFill>
                  <a:srgbClr val="000000"/>
                </a:solidFill>
              </a:rPr>
              <a:t>Stock insuffisant</a:t>
            </a:r>
            <a:endParaRPr lang="fr-FR" sz="1800"/>
          </a:p>
        </p:txBody>
      </p:sp>
      <p:sp>
        <p:nvSpPr>
          <p:cNvPr id="57377" name="Rectangle 69"/>
          <p:cNvSpPr>
            <a:spLocks noChangeArrowheads="1"/>
          </p:cNvSpPr>
          <p:nvPr/>
        </p:nvSpPr>
        <p:spPr bwMode="auto">
          <a:xfrm>
            <a:off x="6264275" y="4652963"/>
            <a:ext cx="393700" cy="287337"/>
          </a:xfrm>
          <a:prstGeom prst="rect">
            <a:avLst/>
          </a:prstGeom>
          <a:noFill/>
          <a:ln w="9525">
            <a:noFill/>
            <a:miter lim="800000"/>
            <a:headEnd/>
            <a:tailEnd/>
          </a:ln>
        </p:spPr>
        <p:txBody>
          <a:bodyPr/>
          <a:lstStyle/>
          <a:p>
            <a:endParaRPr lang="fr-FR"/>
          </a:p>
        </p:txBody>
      </p:sp>
      <p:sp>
        <p:nvSpPr>
          <p:cNvPr id="57378" name="Rectangle 70"/>
          <p:cNvSpPr>
            <a:spLocks noChangeArrowheads="1"/>
          </p:cNvSpPr>
          <p:nvPr/>
        </p:nvSpPr>
        <p:spPr bwMode="auto">
          <a:xfrm>
            <a:off x="6959600" y="4646613"/>
            <a:ext cx="330200" cy="287337"/>
          </a:xfrm>
          <a:prstGeom prst="rect">
            <a:avLst/>
          </a:prstGeom>
          <a:noFill/>
          <a:ln w="9525">
            <a:noFill/>
            <a:miter lim="800000"/>
            <a:headEnd/>
            <a:tailEnd/>
          </a:ln>
        </p:spPr>
        <p:txBody>
          <a:bodyPr/>
          <a:lstStyle/>
          <a:p>
            <a:endParaRPr lang="fr-FR"/>
          </a:p>
        </p:txBody>
      </p:sp>
      <p:sp>
        <p:nvSpPr>
          <p:cNvPr id="57379" name="Rectangle 71"/>
          <p:cNvSpPr>
            <a:spLocks noChangeArrowheads="1"/>
          </p:cNvSpPr>
          <p:nvPr/>
        </p:nvSpPr>
        <p:spPr bwMode="auto">
          <a:xfrm>
            <a:off x="6934200" y="4724400"/>
            <a:ext cx="984250" cy="152400"/>
          </a:xfrm>
          <a:prstGeom prst="rect">
            <a:avLst/>
          </a:prstGeom>
          <a:noFill/>
          <a:ln w="9525">
            <a:noFill/>
            <a:miter lim="800000"/>
            <a:headEnd/>
            <a:tailEnd/>
          </a:ln>
        </p:spPr>
        <p:txBody>
          <a:bodyPr wrap="none" lIns="0" tIns="0" rIns="0" bIns="0">
            <a:spAutoFit/>
          </a:bodyPr>
          <a:lstStyle/>
          <a:p>
            <a:r>
              <a:rPr lang="fr-FR" sz="1000" b="1">
                <a:solidFill>
                  <a:srgbClr val="000000"/>
                </a:solidFill>
              </a:rPr>
              <a:t>Stock suffisant </a:t>
            </a:r>
            <a:endParaRPr lang="fr-FR" sz="1800"/>
          </a:p>
        </p:txBody>
      </p:sp>
      <p:sp>
        <p:nvSpPr>
          <p:cNvPr id="57380" name="Oval 72"/>
          <p:cNvSpPr>
            <a:spLocks noChangeArrowheads="1"/>
          </p:cNvSpPr>
          <p:nvPr/>
        </p:nvSpPr>
        <p:spPr bwMode="auto">
          <a:xfrm>
            <a:off x="5640388" y="5283200"/>
            <a:ext cx="1223962" cy="307975"/>
          </a:xfrm>
          <a:prstGeom prst="ellipse">
            <a:avLst/>
          </a:prstGeom>
          <a:noFill/>
          <a:ln w="7938">
            <a:solidFill>
              <a:srgbClr val="333399"/>
            </a:solidFill>
            <a:round/>
            <a:headEnd/>
            <a:tailEnd/>
          </a:ln>
        </p:spPr>
        <p:txBody>
          <a:bodyPr/>
          <a:lstStyle/>
          <a:p>
            <a:endParaRPr lang="fr-FR"/>
          </a:p>
        </p:txBody>
      </p:sp>
      <p:sp>
        <p:nvSpPr>
          <p:cNvPr id="57381" name="Oval 73"/>
          <p:cNvSpPr>
            <a:spLocks noChangeArrowheads="1"/>
          </p:cNvSpPr>
          <p:nvPr/>
        </p:nvSpPr>
        <p:spPr bwMode="auto">
          <a:xfrm>
            <a:off x="7672388" y="5294313"/>
            <a:ext cx="1223962" cy="307975"/>
          </a:xfrm>
          <a:prstGeom prst="ellipse">
            <a:avLst/>
          </a:prstGeom>
          <a:noFill/>
          <a:ln w="7938">
            <a:solidFill>
              <a:srgbClr val="333399"/>
            </a:solidFill>
            <a:round/>
            <a:headEnd/>
            <a:tailEnd/>
          </a:ln>
        </p:spPr>
        <p:txBody>
          <a:bodyPr/>
          <a:lstStyle/>
          <a:p>
            <a:endParaRPr lang="fr-FR"/>
          </a:p>
        </p:txBody>
      </p:sp>
      <p:grpSp>
        <p:nvGrpSpPr>
          <p:cNvPr id="57382" name="Group 74"/>
          <p:cNvGrpSpPr>
            <a:grpSpLocks/>
          </p:cNvGrpSpPr>
          <p:nvPr/>
        </p:nvGrpSpPr>
        <p:grpSpPr bwMode="auto">
          <a:xfrm>
            <a:off x="7802563" y="4970463"/>
            <a:ext cx="482600" cy="323850"/>
            <a:chOff x="4106" y="3042"/>
            <a:chExt cx="304" cy="204"/>
          </a:xfrm>
        </p:grpSpPr>
        <p:sp>
          <p:nvSpPr>
            <p:cNvPr id="57393" name="Line 75"/>
            <p:cNvSpPr>
              <a:spLocks noChangeShapeType="1"/>
            </p:cNvSpPr>
            <p:nvPr/>
          </p:nvSpPr>
          <p:spPr bwMode="auto">
            <a:xfrm>
              <a:off x="4106" y="3042"/>
              <a:ext cx="262" cy="176"/>
            </a:xfrm>
            <a:prstGeom prst="line">
              <a:avLst/>
            </a:prstGeom>
            <a:noFill/>
            <a:ln w="7938">
              <a:solidFill>
                <a:srgbClr val="000000"/>
              </a:solidFill>
              <a:round/>
              <a:headEnd/>
              <a:tailEnd/>
            </a:ln>
          </p:spPr>
          <p:txBody>
            <a:bodyPr/>
            <a:lstStyle/>
            <a:p>
              <a:endParaRPr lang="fr-FR"/>
            </a:p>
          </p:txBody>
        </p:sp>
        <p:sp>
          <p:nvSpPr>
            <p:cNvPr id="57394" name="Freeform 76"/>
            <p:cNvSpPr>
              <a:spLocks/>
            </p:cNvSpPr>
            <p:nvPr/>
          </p:nvSpPr>
          <p:spPr bwMode="auto">
            <a:xfrm>
              <a:off x="4351" y="3195"/>
              <a:ext cx="59" cy="51"/>
            </a:xfrm>
            <a:custGeom>
              <a:avLst/>
              <a:gdLst>
                <a:gd name="T0" fmla="*/ 0 w 119"/>
                <a:gd name="T1" fmla="*/ 22 h 104"/>
                <a:gd name="T2" fmla="*/ 29 w 119"/>
                <a:gd name="T3" fmla="*/ 25 h 104"/>
                <a:gd name="T4" fmla="*/ 15 w 119"/>
                <a:gd name="T5" fmla="*/ 0 h 104"/>
                <a:gd name="T6" fmla="*/ 0 w 119"/>
                <a:gd name="T7" fmla="*/ 22 h 104"/>
                <a:gd name="T8" fmla="*/ 0 60000 65536"/>
                <a:gd name="T9" fmla="*/ 0 60000 65536"/>
                <a:gd name="T10" fmla="*/ 0 60000 65536"/>
                <a:gd name="T11" fmla="*/ 0 60000 65536"/>
                <a:gd name="T12" fmla="*/ 0 w 119"/>
                <a:gd name="T13" fmla="*/ 0 h 104"/>
                <a:gd name="T14" fmla="*/ 119 w 119"/>
                <a:gd name="T15" fmla="*/ 104 h 104"/>
              </a:gdLst>
              <a:ahLst/>
              <a:cxnLst>
                <a:cxn ang="T8">
                  <a:pos x="T0" y="T1"/>
                </a:cxn>
                <a:cxn ang="T9">
                  <a:pos x="T2" y="T3"/>
                </a:cxn>
                <a:cxn ang="T10">
                  <a:pos x="T4" y="T5"/>
                </a:cxn>
                <a:cxn ang="T11">
                  <a:pos x="T6" y="T7"/>
                </a:cxn>
              </a:cxnLst>
              <a:rect l="T12" t="T13" r="T14" b="T15"/>
              <a:pathLst>
                <a:path w="119" h="104">
                  <a:moveTo>
                    <a:pt x="0" y="89"/>
                  </a:moveTo>
                  <a:lnTo>
                    <a:pt x="119" y="104"/>
                  </a:lnTo>
                  <a:lnTo>
                    <a:pt x="60" y="0"/>
                  </a:lnTo>
                  <a:lnTo>
                    <a:pt x="0" y="89"/>
                  </a:lnTo>
                  <a:close/>
                </a:path>
              </a:pathLst>
            </a:custGeom>
            <a:solidFill>
              <a:srgbClr val="000000"/>
            </a:solidFill>
            <a:ln w="9525">
              <a:noFill/>
              <a:round/>
              <a:headEnd/>
              <a:tailEnd/>
            </a:ln>
          </p:spPr>
          <p:txBody>
            <a:bodyPr/>
            <a:lstStyle/>
            <a:p>
              <a:endParaRPr lang="fr-FR"/>
            </a:p>
          </p:txBody>
        </p:sp>
      </p:grpSp>
      <p:sp>
        <p:nvSpPr>
          <p:cNvPr id="57383" name="Rectangle 77"/>
          <p:cNvSpPr>
            <a:spLocks noChangeArrowheads="1"/>
          </p:cNvSpPr>
          <p:nvPr/>
        </p:nvSpPr>
        <p:spPr bwMode="auto">
          <a:xfrm>
            <a:off x="5676900" y="4106863"/>
            <a:ext cx="1171575" cy="234950"/>
          </a:xfrm>
          <a:prstGeom prst="rect">
            <a:avLst/>
          </a:prstGeom>
          <a:noFill/>
          <a:ln w="9525">
            <a:noFill/>
            <a:miter lim="800000"/>
            <a:headEnd/>
            <a:tailEnd/>
          </a:ln>
        </p:spPr>
        <p:txBody>
          <a:bodyPr/>
          <a:lstStyle/>
          <a:p>
            <a:endParaRPr lang="fr-FR"/>
          </a:p>
        </p:txBody>
      </p:sp>
      <p:sp>
        <p:nvSpPr>
          <p:cNvPr id="57384" name="Rectangle 78"/>
          <p:cNvSpPr>
            <a:spLocks noChangeArrowheads="1"/>
          </p:cNvSpPr>
          <p:nvPr/>
        </p:nvSpPr>
        <p:spPr bwMode="auto">
          <a:xfrm>
            <a:off x="5756275" y="4143375"/>
            <a:ext cx="1285875" cy="152400"/>
          </a:xfrm>
          <a:prstGeom prst="rect">
            <a:avLst/>
          </a:prstGeom>
          <a:noFill/>
          <a:ln w="9525">
            <a:noFill/>
            <a:miter lim="800000"/>
            <a:headEnd/>
            <a:tailEnd/>
          </a:ln>
        </p:spPr>
        <p:txBody>
          <a:bodyPr wrap="none" lIns="0" tIns="0" rIns="0" bIns="0">
            <a:spAutoFit/>
          </a:bodyPr>
          <a:lstStyle/>
          <a:p>
            <a:r>
              <a:rPr lang="fr-FR" sz="1000" b="1">
                <a:solidFill>
                  <a:srgbClr val="000000"/>
                </a:solidFill>
              </a:rPr>
              <a:t>Traitement livraison</a:t>
            </a:r>
            <a:endParaRPr lang="fr-FR"/>
          </a:p>
        </p:txBody>
      </p:sp>
      <p:sp>
        <p:nvSpPr>
          <p:cNvPr id="57385" name="Rectangle 79"/>
          <p:cNvSpPr>
            <a:spLocks noChangeArrowheads="1"/>
          </p:cNvSpPr>
          <p:nvPr/>
        </p:nvSpPr>
        <p:spPr bwMode="auto">
          <a:xfrm>
            <a:off x="5824538" y="5295900"/>
            <a:ext cx="731837" cy="244475"/>
          </a:xfrm>
          <a:prstGeom prst="rect">
            <a:avLst/>
          </a:prstGeom>
          <a:noFill/>
          <a:ln w="9525">
            <a:noFill/>
            <a:miter lim="800000"/>
            <a:headEnd/>
            <a:tailEnd/>
          </a:ln>
        </p:spPr>
        <p:txBody>
          <a:bodyPr wrap="none" lIns="0" tIns="0" rIns="0" bIns="0">
            <a:spAutoFit/>
          </a:bodyPr>
          <a:lstStyle/>
          <a:p>
            <a:pPr algn="ctr">
              <a:lnSpc>
                <a:spcPct val="80000"/>
              </a:lnSpc>
            </a:pPr>
            <a:r>
              <a:rPr lang="fr-FR" sz="1000" b="1">
                <a:solidFill>
                  <a:srgbClr val="000000"/>
                </a:solidFill>
              </a:rPr>
              <a:t>Ordre </a:t>
            </a:r>
          </a:p>
          <a:p>
            <a:pPr algn="ctr">
              <a:lnSpc>
                <a:spcPct val="80000"/>
              </a:lnSpc>
            </a:pPr>
            <a:r>
              <a:rPr lang="fr-FR" sz="1000" b="1">
                <a:solidFill>
                  <a:srgbClr val="000000"/>
                </a:solidFill>
              </a:rPr>
              <a:t>de réappro.</a:t>
            </a:r>
            <a:endParaRPr lang="fr-FR" sz="1800"/>
          </a:p>
        </p:txBody>
      </p:sp>
      <p:sp>
        <p:nvSpPr>
          <p:cNvPr id="57386" name="Rectangle 80"/>
          <p:cNvSpPr>
            <a:spLocks noChangeArrowheads="1"/>
          </p:cNvSpPr>
          <p:nvPr/>
        </p:nvSpPr>
        <p:spPr bwMode="auto">
          <a:xfrm>
            <a:off x="7513638" y="2908300"/>
            <a:ext cx="325437" cy="152400"/>
          </a:xfrm>
          <a:prstGeom prst="rect">
            <a:avLst/>
          </a:prstGeom>
          <a:noFill/>
          <a:ln w="9525">
            <a:noFill/>
            <a:miter lim="800000"/>
            <a:headEnd/>
            <a:tailEnd/>
          </a:ln>
        </p:spPr>
        <p:txBody>
          <a:bodyPr wrap="none" lIns="0" tIns="0" rIns="0" bIns="0">
            <a:spAutoFit/>
          </a:bodyPr>
          <a:lstStyle/>
          <a:p>
            <a:pPr algn="ctr"/>
            <a:r>
              <a:rPr lang="fr-FR" sz="1000" b="1" dirty="0">
                <a:solidFill>
                  <a:srgbClr val="000000"/>
                </a:solidFill>
              </a:rPr>
              <a:t>Délai</a:t>
            </a:r>
            <a:endParaRPr lang="fr-FR" sz="1800" dirty="0"/>
          </a:p>
        </p:txBody>
      </p:sp>
      <p:sp>
        <p:nvSpPr>
          <p:cNvPr id="57387" name="Line 81"/>
          <p:cNvSpPr>
            <a:spLocks noChangeShapeType="1"/>
          </p:cNvSpPr>
          <p:nvPr/>
        </p:nvSpPr>
        <p:spPr bwMode="auto">
          <a:xfrm flipH="1">
            <a:off x="6783388" y="3124200"/>
            <a:ext cx="760412" cy="406400"/>
          </a:xfrm>
          <a:prstGeom prst="line">
            <a:avLst/>
          </a:prstGeom>
          <a:noFill/>
          <a:ln w="9525">
            <a:solidFill>
              <a:schemeClr val="tx1"/>
            </a:solidFill>
            <a:miter lim="800000"/>
            <a:headEnd/>
            <a:tailEnd type="triangle" w="med" len="med"/>
          </a:ln>
        </p:spPr>
        <p:txBody>
          <a:bodyPr wrap="none"/>
          <a:lstStyle/>
          <a:p>
            <a:endParaRPr lang="fr-FR"/>
          </a:p>
        </p:txBody>
      </p:sp>
      <p:sp>
        <p:nvSpPr>
          <p:cNvPr id="57388" name="Line 82"/>
          <p:cNvSpPr>
            <a:spLocks noChangeShapeType="1"/>
          </p:cNvSpPr>
          <p:nvPr/>
        </p:nvSpPr>
        <p:spPr bwMode="auto">
          <a:xfrm>
            <a:off x="6097588" y="4978400"/>
            <a:ext cx="152400" cy="304800"/>
          </a:xfrm>
          <a:prstGeom prst="line">
            <a:avLst/>
          </a:prstGeom>
          <a:noFill/>
          <a:ln w="9525">
            <a:solidFill>
              <a:schemeClr val="tx1"/>
            </a:solidFill>
            <a:miter lim="800000"/>
            <a:headEnd/>
            <a:tailEnd type="triangle" w="med" len="med"/>
          </a:ln>
        </p:spPr>
        <p:txBody>
          <a:bodyPr wrap="none"/>
          <a:lstStyle/>
          <a:p>
            <a:endParaRPr lang="fr-FR"/>
          </a:p>
        </p:txBody>
      </p:sp>
      <p:cxnSp>
        <p:nvCxnSpPr>
          <p:cNvPr id="57389" name="AutoShape 83"/>
          <p:cNvCxnSpPr>
            <a:cxnSpLocks noChangeShapeType="1"/>
            <a:stCxn id="57362" idx="7"/>
            <a:endCxn id="57387" idx="1"/>
          </p:cNvCxnSpPr>
          <p:nvPr/>
        </p:nvCxnSpPr>
        <p:spPr bwMode="auto">
          <a:xfrm rot="-5400000">
            <a:off x="4849019" y="2920207"/>
            <a:ext cx="1327150" cy="2544762"/>
          </a:xfrm>
          <a:prstGeom prst="bentConnector3">
            <a:avLst>
              <a:gd name="adj1" fmla="val 137676"/>
            </a:avLst>
          </a:prstGeom>
          <a:noFill/>
          <a:ln w="9525">
            <a:solidFill>
              <a:schemeClr val="tx1"/>
            </a:solidFill>
            <a:miter lim="800000"/>
            <a:headEnd/>
            <a:tailEnd type="triangle" w="med" len="med"/>
          </a:ln>
        </p:spPr>
      </p:cxnSp>
      <p:sp>
        <p:nvSpPr>
          <p:cNvPr id="57390" name="Rectangle 84"/>
          <p:cNvSpPr>
            <a:spLocks noChangeArrowheads="1"/>
          </p:cNvSpPr>
          <p:nvPr/>
        </p:nvSpPr>
        <p:spPr bwMode="auto">
          <a:xfrm>
            <a:off x="7935913" y="5410200"/>
            <a:ext cx="577850" cy="122238"/>
          </a:xfrm>
          <a:prstGeom prst="rect">
            <a:avLst/>
          </a:prstGeom>
          <a:noFill/>
          <a:ln w="9525">
            <a:noFill/>
            <a:miter lim="800000"/>
            <a:headEnd/>
            <a:tailEnd/>
          </a:ln>
        </p:spPr>
        <p:txBody>
          <a:bodyPr wrap="none" lIns="0" tIns="0" rIns="0" bIns="0">
            <a:spAutoFit/>
          </a:bodyPr>
          <a:lstStyle/>
          <a:p>
            <a:pPr algn="ctr">
              <a:lnSpc>
                <a:spcPct val="80000"/>
              </a:lnSpc>
            </a:pPr>
            <a:r>
              <a:rPr lang="fr-FR" sz="1000" b="1">
                <a:solidFill>
                  <a:srgbClr val="000000"/>
                </a:solidFill>
              </a:rPr>
              <a:t>Livraison</a:t>
            </a:r>
            <a:endParaRPr lang="fr-FR" sz="1800"/>
          </a:p>
        </p:txBody>
      </p:sp>
      <p:sp>
        <p:nvSpPr>
          <p:cNvPr id="57391" name="Rectangle 85"/>
          <p:cNvSpPr>
            <a:spLocks noChangeArrowheads="1"/>
          </p:cNvSpPr>
          <p:nvPr/>
        </p:nvSpPr>
        <p:spPr bwMode="auto">
          <a:xfrm>
            <a:off x="3454400" y="4860925"/>
            <a:ext cx="735013" cy="244475"/>
          </a:xfrm>
          <a:prstGeom prst="rect">
            <a:avLst/>
          </a:prstGeom>
          <a:noFill/>
          <a:ln w="9525">
            <a:noFill/>
            <a:miter lim="800000"/>
            <a:headEnd/>
            <a:tailEnd/>
          </a:ln>
        </p:spPr>
        <p:txBody>
          <a:bodyPr wrap="none" lIns="0" tIns="0" rIns="0" bIns="0">
            <a:spAutoFit/>
          </a:bodyPr>
          <a:lstStyle/>
          <a:p>
            <a:pPr algn="ctr">
              <a:lnSpc>
                <a:spcPct val="80000"/>
              </a:lnSpc>
            </a:pPr>
            <a:r>
              <a:rPr lang="fr-FR" sz="1000" b="1">
                <a:solidFill>
                  <a:srgbClr val="000000"/>
                </a:solidFill>
              </a:rPr>
              <a:t>Ordre </a:t>
            </a:r>
          </a:p>
          <a:p>
            <a:pPr algn="ctr">
              <a:lnSpc>
                <a:spcPct val="80000"/>
              </a:lnSpc>
            </a:pPr>
            <a:r>
              <a:rPr lang="fr-FR" sz="1000" b="1">
                <a:solidFill>
                  <a:srgbClr val="000000"/>
                </a:solidFill>
              </a:rPr>
              <a:t>de livraison</a:t>
            </a:r>
            <a:endParaRPr lang="fr-FR" sz="1800"/>
          </a:p>
        </p:txBody>
      </p:sp>
      <p:sp>
        <p:nvSpPr>
          <p:cNvPr id="57392" name="Text Box 86"/>
          <p:cNvSpPr txBox="1">
            <a:spLocks noChangeArrowheads="1"/>
          </p:cNvSpPr>
          <p:nvPr/>
        </p:nvSpPr>
        <p:spPr bwMode="auto">
          <a:xfrm>
            <a:off x="304800" y="6110288"/>
            <a:ext cx="8839200" cy="366712"/>
          </a:xfrm>
          <a:prstGeom prst="rect">
            <a:avLst/>
          </a:prstGeom>
          <a:noFill/>
          <a:ln w="9525">
            <a:noFill/>
            <a:miter lim="800000"/>
            <a:headEnd/>
            <a:tailEnd/>
          </a:ln>
        </p:spPr>
        <p:txBody>
          <a:bodyPr>
            <a:spAutoFit/>
          </a:bodyPr>
          <a:lstStyle/>
          <a:p>
            <a:r>
              <a:rPr lang="fr-FR" sz="1800" u="sng" dirty="0">
                <a:solidFill>
                  <a:schemeClr val="tx2"/>
                </a:solidFill>
                <a:latin typeface="Verdana" pitchFamily="34" charset="0"/>
              </a:rPr>
              <a:t>Exercice</a:t>
            </a:r>
            <a:r>
              <a:rPr lang="fr-FR" sz="1800" dirty="0">
                <a:solidFill>
                  <a:schemeClr val="tx2"/>
                </a:solidFill>
                <a:latin typeface="Verdana" pitchFamily="34" charset="0"/>
              </a:rPr>
              <a:t> : reprendre ce processus en éliminant l’événement délai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6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3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3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355"/>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573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357"/>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0"/>
                                          </p:stCondLst>
                                        </p:cTn>
                                        <p:tgtEl>
                                          <p:spTgt spid="57358"/>
                                        </p:tgtEl>
                                        <p:attrNameLst>
                                          <p:attrName>style.visibility</p:attrName>
                                        </p:attrNameLst>
                                      </p:cBhvr>
                                      <p:to>
                                        <p:strVal val="visible"/>
                                      </p:to>
                                    </p:set>
                                  </p:childTnLst>
                                </p:cTn>
                              </p:par>
                              <p:par>
                                <p:cTn id="25" presetID="1" presetClass="entr" presetSubtype="0" fill="hold" grpId="0" nodeType="withEffect" nodePh="1">
                                  <p:stCondLst>
                                    <p:cond delay="0"/>
                                  </p:stCondLst>
                                  <p:endCondLst>
                                    <p:cond evt="begin" delay="0">
                                      <p:tn val="25"/>
                                    </p:cond>
                                  </p:endCondLst>
                                  <p:childTnLst>
                                    <p:set>
                                      <p:cBhvr>
                                        <p:cTn id="26" dur="1" fill="hold">
                                          <p:stCondLst>
                                            <p:cond delay="0"/>
                                          </p:stCondLst>
                                        </p:cTn>
                                        <p:tgtEl>
                                          <p:spTgt spid="573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360"/>
                                        </p:tgtEl>
                                        <p:attrNameLst>
                                          <p:attrName>style.visibility</p:attrName>
                                        </p:attrNameLst>
                                      </p:cBhvr>
                                      <p:to>
                                        <p:strVal val="visible"/>
                                      </p:to>
                                    </p:set>
                                  </p:childTnLst>
                                </p:cTn>
                              </p:par>
                              <p:par>
                                <p:cTn id="29" presetID="1" presetClass="entr" presetSubtype="0" fill="hold" grpId="0" nodeType="withEffect" nodePh="1">
                                  <p:stCondLst>
                                    <p:cond delay="0"/>
                                  </p:stCondLst>
                                  <p:endCondLst>
                                    <p:cond evt="begin" delay="0">
                                      <p:tn val="29"/>
                                    </p:cond>
                                  </p:endCondLst>
                                  <p:childTnLst>
                                    <p:set>
                                      <p:cBhvr>
                                        <p:cTn id="30" dur="1" fill="hold">
                                          <p:stCondLst>
                                            <p:cond delay="0"/>
                                          </p:stCondLst>
                                        </p:cTn>
                                        <p:tgtEl>
                                          <p:spTgt spid="573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3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3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57357"/>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73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3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736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736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73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36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739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738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73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737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738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737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737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737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7374"/>
                                        </p:tgtEl>
                                        <p:attrNameLst>
                                          <p:attrName>style.visibility</p:attrName>
                                        </p:attrNameLst>
                                      </p:cBhvr>
                                      <p:to>
                                        <p:strVal val="visible"/>
                                      </p:to>
                                    </p:set>
                                  </p:childTnLst>
                                </p:cTn>
                              </p:par>
                              <p:par>
                                <p:cTn id="73" presetID="1" presetClass="entr" presetSubtype="0" fill="hold" grpId="0" nodeType="withEffect" nodePh="1">
                                  <p:stCondLst>
                                    <p:cond delay="0"/>
                                  </p:stCondLst>
                                  <p:endCondLst>
                                    <p:cond evt="begin" delay="0">
                                      <p:tn val="73"/>
                                    </p:cond>
                                  </p:endCondLst>
                                  <p:childTnLst>
                                    <p:set>
                                      <p:cBhvr>
                                        <p:cTn id="74" dur="1" fill="hold">
                                          <p:stCondLst>
                                            <p:cond delay="0"/>
                                          </p:stCondLst>
                                        </p:cTn>
                                        <p:tgtEl>
                                          <p:spTgt spid="5737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7376"/>
                                        </p:tgtEl>
                                        <p:attrNameLst>
                                          <p:attrName>style.visibility</p:attrName>
                                        </p:attrNameLst>
                                      </p:cBhvr>
                                      <p:to>
                                        <p:strVal val="visible"/>
                                      </p:to>
                                    </p:set>
                                  </p:childTnLst>
                                </p:cTn>
                              </p:par>
                              <p:par>
                                <p:cTn id="77" presetID="1" presetClass="entr" presetSubtype="0" fill="hold" grpId="0" nodeType="withEffect" nodePh="1">
                                  <p:stCondLst>
                                    <p:cond delay="0"/>
                                  </p:stCondLst>
                                  <p:endCondLst>
                                    <p:cond evt="begin" delay="0">
                                      <p:tn val="77"/>
                                    </p:cond>
                                  </p:endCondLst>
                                  <p:childTnLst>
                                    <p:set>
                                      <p:cBhvr>
                                        <p:cTn id="78" dur="1" fill="hold">
                                          <p:stCondLst>
                                            <p:cond delay="0"/>
                                          </p:stCondLst>
                                        </p:cTn>
                                        <p:tgtEl>
                                          <p:spTgt spid="57377"/>
                                        </p:tgtEl>
                                        <p:attrNameLst>
                                          <p:attrName>style.visibility</p:attrName>
                                        </p:attrNameLst>
                                      </p:cBhvr>
                                      <p:to>
                                        <p:strVal val="visible"/>
                                      </p:to>
                                    </p:set>
                                  </p:childTnLst>
                                </p:cTn>
                              </p:par>
                              <p:par>
                                <p:cTn id="79" presetID="1" presetClass="entr" presetSubtype="0" fill="hold" grpId="0" nodeType="withEffect" nodePh="1">
                                  <p:stCondLst>
                                    <p:cond delay="0"/>
                                  </p:stCondLst>
                                  <p:endCondLst>
                                    <p:cond evt="begin" delay="0">
                                      <p:tn val="79"/>
                                    </p:cond>
                                  </p:endCondLst>
                                  <p:childTnLst>
                                    <p:set>
                                      <p:cBhvr>
                                        <p:cTn id="80" dur="1" fill="hold">
                                          <p:stCondLst>
                                            <p:cond delay="0"/>
                                          </p:stCondLst>
                                        </p:cTn>
                                        <p:tgtEl>
                                          <p:spTgt spid="5737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737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738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738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7382"/>
                                        </p:tgtEl>
                                        <p:attrNameLst>
                                          <p:attrName>style.visibility</p:attrName>
                                        </p:attrNameLst>
                                      </p:cBhvr>
                                      <p:to>
                                        <p:strVal val="visible"/>
                                      </p:to>
                                    </p:set>
                                  </p:childTnLst>
                                </p:cTn>
                              </p:par>
                              <p:par>
                                <p:cTn id="89" presetID="1" presetClass="entr" presetSubtype="0" fill="hold" grpId="0" nodeType="withEffect" nodePh="1">
                                  <p:stCondLst>
                                    <p:cond delay="0"/>
                                  </p:stCondLst>
                                  <p:endCondLst>
                                    <p:cond evt="begin" delay="0">
                                      <p:tn val="89"/>
                                    </p:cond>
                                  </p:endCondLst>
                                  <p:childTnLst>
                                    <p:set>
                                      <p:cBhvr>
                                        <p:cTn id="90" dur="1" fill="hold">
                                          <p:stCondLst>
                                            <p:cond delay="0"/>
                                          </p:stCondLst>
                                        </p:cTn>
                                        <p:tgtEl>
                                          <p:spTgt spid="5738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738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738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73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739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7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animBg="1"/>
      <p:bldP spid="57353" grpId="0" animBg="1"/>
      <p:bldP spid="57354" grpId="0" animBg="1"/>
      <p:bldP spid="57355" grpId="0" animBg="1"/>
      <p:bldP spid="57356" grpId="0"/>
      <p:bldP spid="57357" grpId="0"/>
      <p:bldP spid="57357" grpId="1"/>
      <p:bldP spid="57358" grpId="0"/>
      <p:bldP spid="57359" grpId="0"/>
      <p:bldP spid="57360" grpId="0"/>
      <p:bldP spid="57360" grpId="1"/>
      <p:bldP spid="57361" grpId="0" animBg="1"/>
      <p:bldP spid="57362" grpId="0" animBg="1"/>
      <p:bldP spid="57364" grpId="0"/>
      <p:bldP spid="57365" grpId="0"/>
      <p:bldP spid="57366" grpId="0"/>
      <p:bldP spid="57367" grpId="0"/>
      <p:bldP spid="57368" grpId="0" animBg="1"/>
      <p:bldP spid="57369" grpId="0" animBg="1"/>
      <p:bldP spid="57370" grpId="0" animBg="1"/>
      <p:bldP spid="57372" grpId="0" animBg="1"/>
      <p:bldP spid="57373" grpId="0" animBg="1"/>
      <p:bldP spid="57374" grpId="0" animBg="1"/>
      <p:bldP spid="57375" grpId="0"/>
      <p:bldP spid="57376" grpId="0"/>
      <p:bldP spid="57377" grpId="0"/>
      <p:bldP spid="57378" grpId="0"/>
      <p:bldP spid="57379" grpId="0"/>
      <p:bldP spid="57380" grpId="0" animBg="1"/>
      <p:bldP spid="57381" grpId="0" animBg="1"/>
      <p:bldP spid="57383" grpId="0"/>
      <p:bldP spid="57384" grpId="0"/>
      <p:bldP spid="57385" grpId="0"/>
      <p:bldP spid="57386" grpId="0"/>
      <p:bldP spid="57387" grpId="0" animBg="1"/>
      <p:bldP spid="57388" grpId="0" animBg="1"/>
      <p:bldP spid="57390" grpId="0"/>
      <p:bldP spid="57391" grpId="0"/>
      <p:bldP spid="57392"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21D99BEA-3224-4685-9FC4-4A84CD842C80}" type="slidenum">
              <a:rPr lang="fr-FR"/>
              <a:pPr>
                <a:defRPr/>
              </a:pPr>
              <a:t>45</a:t>
            </a:fld>
            <a:endParaRPr lang="fr-FR"/>
          </a:p>
        </p:txBody>
      </p:sp>
      <p:sp>
        <p:nvSpPr>
          <p:cNvPr id="145410"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Démarche de construction </a:t>
            </a:r>
          </a:p>
        </p:txBody>
      </p:sp>
      <p:sp>
        <p:nvSpPr>
          <p:cNvPr id="145411" name="Rectangle 3"/>
          <p:cNvSpPr>
            <a:spLocks noGrp="1" noChangeArrowheads="1"/>
          </p:cNvSpPr>
          <p:nvPr>
            <p:ph type="body" idx="1"/>
          </p:nvPr>
        </p:nvSpPr>
        <p:spPr>
          <a:xfrm>
            <a:off x="838200" y="1676400"/>
            <a:ext cx="8305800" cy="4038600"/>
          </a:xfrm>
        </p:spPr>
        <p:txBody>
          <a:bodyPr/>
          <a:lstStyle/>
          <a:p>
            <a:pPr defTabSz="762000" eaLnBrk="1" hangingPunct="1">
              <a:lnSpc>
                <a:spcPct val="120000"/>
              </a:lnSpc>
              <a:spcBef>
                <a:spcPct val="0"/>
              </a:spcBef>
              <a:buClr>
                <a:srgbClr val="FF9900"/>
              </a:buClr>
              <a:buSzTx/>
              <a:defRPr/>
            </a:pPr>
            <a:r>
              <a:rPr lang="fr-FR" sz="1800" dirty="0" smtClean="0">
                <a:effectLst>
                  <a:outerShdw blurRad="38100" dist="38100" dir="2700000" algn="tl">
                    <a:srgbClr val="C0C0C0"/>
                  </a:outerShdw>
                </a:effectLst>
              </a:rPr>
              <a:t>Règles de construction :</a:t>
            </a:r>
          </a:p>
          <a:p>
            <a:pPr lvl="1" defTabSz="762000" eaLnBrk="1" hangingPunct="1">
              <a:lnSpc>
                <a:spcPct val="120000"/>
              </a:lnSpc>
              <a:spcBef>
                <a:spcPct val="0"/>
              </a:spcBef>
              <a:buClr>
                <a:srgbClr val="FF9900"/>
              </a:buClr>
              <a:buSzTx/>
              <a:buFont typeface="Symbol" pitchFamily="18" charset="2"/>
              <a:buChar char="Ø"/>
              <a:defRPr/>
            </a:pPr>
            <a:r>
              <a:rPr lang="fr-FR" sz="1600" dirty="0" smtClean="0">
                <a:effectLst>
                  <a:outerShdw blurRad="38100" dist="38100" dir="2700000" algn="tl">
                    <a:srgbClr val="C0C0C0"/>
                  </a:outerShdw>
                </a:effectLst>
              </a:rPr>
              <a:t>Eliminer les événements intermédiaires entre opérations, sans attente d’événements externes</a:t>
            </a:r>
          </a:p>
          <a:p>
            <a:pPr lvl="1" defTabSz="762000" eaLnBrk="1" hangingPunct="1">
              <a:lnSpc>
                <a:spcPct val="120000"/>
              </a:lnSpc>
              <a:spcBef>
                <a:spcPct val="0"/>
              </a:spcBef>
              <a:buClr>
                <a:srgbClr val="FF9900"/>
              </a:buClr>
              <a:buSzTx/>
              <a:buFont typeface="Symbol" pitchFamily="18" charset="2"/>
              <a:buChar char="Ø"/>
              <a:defRPr/>
            </a:pPr>
            <a:r>
              <a:rPr lang="fr-FR" sz="1600" dirty="0" smtClean="0">
                <a:effectLst>
                  <a:outerShdw blurRad="38100" dist="38100" dir="2700000" algn="tl">
                    <a:srgbClr val="C0C0C0"/>
                  </a:outerShdw>
                </a:effectLst>
              </a:rPr>
              <a:t>Eviter la redondance des opérations : une même règle ne doit pas apparaître sur plusieurs opérations</a:t>
            </a:r>
          </a:p>
          <a:p>
            <a:pPr lvl="1" defTabSz="762000" eaLnBrk="1" hangingPunct="1">
              <a:lnSpc>
                <a:spcPct val="120000"/>
              </a:lnSpc>
              <a:spcBef>
                <a:spcPct val="0"/>
              </a:spcBef>
              <a:buClr>
                <a:srgbClr val="FF9900"/>
              </a:buClr>
              <a:buSzTx/>
              <a:buFont typeface="Symbol" pitchFamily="18" charset="2"/>
              <a:buChar char="Ø"/>
              <a:defRPr/>
            </a:pPr>
            <a:r>
              <a:rPr lang="fr-FR" sz="1600" dirty="0" smtClean="0">
                <a:effectLst>
                  <a:outerShdw blurRad="38100" dist="38100" dir="2700000" algn="tl">
                    <a:srgbClr val="C0C0C0"/>
                  </a:outerShdw>
                </a:effectLst>
              </a:rPr>
              <a:t>Eviter les synchronisations inutiles, en veillant à la non- redondance des événements </a:t>
            </a:r>
          </a:p>
          <a:p>
            <a:pPr lvl="1" defTabSz="762000" eaLnBrk="1" hangingPunct="1">
              <a:lnSpc>
                <a:spcPct val="120000"/>
              </a:lnSpc>
              <a:spcBef>
                <a:spcPct val="0"/>
              </a:spcBef>
              <a:buClr>
                <a:srgbClr val="FF9900"/>
              </a:buClr>
              <a:buSzTx/>
              <a:buFont typeface="Symbol" pitchFamily="18" charset="2"/>
              <a:buChar char="Ø"/>
              <a:defRPr/>
            </a:pPr>
            <a:r>
              <a:rPr lang="fr-FR" sz="1600" dirty="0" smtClean="0">
                <a:effectLst>
                  <a:outerShdw blurRad="38100" dist="38100" dir="2700000" algn="tl">
                    <a:srgbClr val="C0C0C0"/>
                  </a:outerShdw>
                </a:effectLst>
              </a:rPr>
              <a:t>Gérer les cas de conflits, lorsqu’un est événement est sollicité, au même moment, par plusieurs synchronisations</a:t>
            </a:r>
          </a:p>
          <a:p>
            <a:pPr defTabSz="762000" eaLnBrk="1" hangingPunct="1">
              <a:lnSpc>
                <a:spcPct val="120000"/>
              </a:lnSpc>
              <a:spcBef>
                <a:spcPct val="0"/>
              </a:spcBef>
              <a:buClr>
                <a:srgbClr val="FF9900"/>
              </a:buClr>
              <a:buSzTx/>
              <a:defRPr/>
            </a:pPr>
            <a:r>
              <a:rPr lang="fr-FR" sz="1800" dirty="0" smtClean="0">
                <a:effectLst>
                  <a:outerShdw blurRad="38100" dist="38100" dir="2700000" algn="tl">
                    <a:srgbClr val="C0C0C0"/>
                  </a:outerShdw>
                </a:effectLst>
              </a:rPr>
              <a:t>Règles de construction :</a:t>
            </a:r>
          </a:p>
          <a:p>
            <a:pPr lvl="1" defTabSz="762000" eaLnBrk="1" hangingPunct="1">
              <a:lnSpc>
                <a:spcPct val="120000"/>
              </a:lnSpc>
              <a:spcBef>
                <a:spcPct val="0"/>
              </a:spcBef>
              <a:buClr>
                <a:srgbClr val="FF9900"/>
              </a:buClr>
              <a:buSzTx/>
              <a:buFont typeface="Symbol" pitchFamily="18" charset="2"/>
              <a:buChar char="Ø"/>
              <a:defRPr/>
            </a:pPr>
            <a:r>
              <a:rPr lang="fr-FR" sz="1600" dirty="0" smtClean="0">
                <a:effectLst>
                  <a:outerShdw blurRad="38100" dist="38100" dir="2700000" algn="tl">
                    <a:srgbClr val="C0C0C0"/>
                  </a:outerShdw>
                </a:effectLst>
              </a:rPr>
              <a:t>Identifier les acteurs internes et externes </a:t>
            </a:r>
          </a:p>
          <a:p>
            <a:pPr lvl="1" defTabSz="762000" eaLnBrk="1" hangingPunct="1">
              <a:lnSpc>
                <a:spcPct val="120000"/>
              </a:lnSpc>
              <a:spcBef>
                <a:spcPct val="0"/>
              </a:spcBef>
              <a:buClr>
                <a:srgbClr val="FF9900"/>
              </a:buClr>
              <a:buSzTx/>
              <a:buFont typeface="Symbol" pitchFamily="18" charset="2"/>
              <a:buChar char="Ø"/>
              <a:defRPr/>
            </a:pPr>
            <a:r>
              <a:rPr lang="fr-FR" sz="1600" dirty="0" smtClean="0">
                <a:effectLst>
                  <a:outerShdw blurRad="38100" dist="38100" dir="2700000" algn="tl">
                    <a:srgbClr val="C0C0C0"/>
                  </a:outerShdw>
                </a:effectLst>
              </a:rPr>
              <a:t>Elaborer la liste des différents événements  </a:t>
            </a:r>
            <a:r>
              <a:rPr lang="fr-FR" sz="1600" u="sng" dirty="0" smtClean="0">
                <a:solidFill>
                  <a:srgbClr val="C00000"/>
                </a:solidFill>
                <a:effectLst>
                  <a:outerShdw blurRad="38100" dist="38100" dir="2700000" algn="tl">
                    <a:srgbClr val="C0C0C0"/>
                  </a:outerShdw>
                </a:effectLst>
              </a:rPr>
              <a:t>en élaborant le DFD</a:t>
            </a:r>
          </a:p>
          <a:p>
            <a:pPr lvl="1" defTabSz="762000" eaLnBrk="1" hangingPunct="1">
              <a:lnSpc>
                <a:spcPct val="120000"/>
              </a:lnSpc>
              <a:spcBef>
                <a:spcPct val="0"/>
              </a:spcBef>
              <a:buClr>
                <a:srgbClr val="FF9900"/>
              </a:buClr>
              <a:buSzTx/>
              <a:buFont typeface="Symbol" pitchFamily="18" charset="2"/>
              <a:buChar char="Ø"/>
              <a:defRPr/>
            </a:pPr>
            <a:r>
              <a:rPr lang="fr-FR" sz="1600" dirty="0" smtClean="0">
                <a:effectLst>
                  <a:outerShdw blurRad="38100" dist="38100" dir="2700000" algn="tl">
                    <a:srgbClr val="C0C0C0"/>
                  </a:outerShdw>
                </a:effectLst>
              </a:rPr>
              <a:t>Construire les Graphes d’Ordonnancement d’Evénements (GOE), représentant chacun un processus à décrire</a:t>
            </a:r>
          </a:p>
          <a:p>
            <a:pPr lvl="1" defTabSz="762000" eaLnBrk="1" hangingPunct="1">
              <a:lnSpc>
                <a:spcPct val="120000"/>
              </a:lnSpc>
              <a:spcBef>
                <a:spcPct val="0"/>
              </a:spcBef>
              <a:buClr>
                <a:srgbClr val="FF9900"/>
              </a:buClr>
              <a:buSzTx/>
              <a:buFont typeface="Symbol" pitchFamily="18" charset="2"/>
              <a:buChar char="Ø"/>
              <a:defRPr/>
            </a:pPr>
            <a:r>
              <a:rPr lang="fr-FR" sz="1600" dirty="0" smtClean="0">
                <a:effectLst>
                  <a:outerShdw blurRad="38100" dist="38100" dir="2700000" algn="tl">
                    <a:srgbClr val="C0C0C0"/>
                  </a:outerShdw>
                </a:effectLst>
              </a:rPr>
              <a:t>Transformer les GOE en MCT</a:t>
            </a:r>
          </a:p>
          <a:p>
            <a:pPr defTabSz="762000" eaLnBrk="1" hangingPunct="1">
              <a:lnSpc>
                <a:spcPct val="120000"/>
              </a:lnSpc>
              <a:spcBef>
                <a:spcPct val="0"/>
              </a:spcBef>
              <a:buClr>
                <a:srgbClr val="FF9900"/>
              </a:buClr>
              <a:buSzTx/>
              <a:buFont typeface="Symbol" pitchFamily="18" charset="2"/>
              <a:buChar char="Ø"/>
              <a:defRPr/>
            </a:pPr>
            <a:endParaRPr lang="fr-FR" sz="1800" dirty="0" smtClean="0">
              <a:effectLst>
                <a:outerShdw blurRad="38100" dist="38100" dir="2700000" algn="tl">
                  <a:srgbClr val="C0C0C0"/>
                </a:outerShdw>
              </a:effectLst>
            </a:endParaRPr>
          </a:p>
          <a:p>
            <a:pPr lvl="1" defTabSz="762000" eaLnBrk="1" hangingPunct="1">
              <a:lnSpc>
                <a:spcPct val="120000"/>
              </a:lnSpc>
              <a:spcBef>
                <a:spcPct val="0"/>
              </a:spcBef>
              <a:buClr>
                <a:srgbClr val="FF9900"/>
              </a:buClr>
              <a:buSzTx/>
              <a:defRPr/>
            </a:pPr>
            <a:endParaRPr lang="fr-FR" dirty="0" smtClean="0">
              <a:effectLst>
                <a:outerShdw blurRad="38100" dist="38100" dir="2700000" algn="tl">
                  <a:srgbClr val="C0C0C0"/>
                </a:outerShdw>
              </a:effectLst>
            </a:endParaRPr>
          </a:p>
        </p:txBody>
      </p:sp>
      <p:sp>
        <p:nvSpPr>
          <p:cNvPr id="58374"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D709318B-D084-4585-B1CB-5DCF9BAC2267}" type="slidenum">
              <a:rPr lang="fr-FR"/>
              <a:pPr>
                <a:defRPr/>
              </a:pPr>
              <a:t>46</a:t>
            </a:fld>
            <a:endParaRPr lang="fr-FR"/>
          </a:p>
        </p:txBody>
      </p:sp>
      <p:sp>
        <p:nvSpPr>
          <p:cNvPr id="147458"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Exercices (1) </a:t>
            </a:r>
          </a:p>
        </p:txBody>
      </p:sp>
      <p:sp>
        <p:nvSpPr>
          <p:cNvPr id="59397" name="Rectangle 3"/>
          <p:cNvSpPr>
            <a:spLocks noGrp="1" noChangeArrowheads="1"/>
          </p:cNvSpPr>
          <p:nvPr>
            <p:ph type="body" idx="1"/>
          </p:nvPr>
        </p:nvSpPr>
        <p:spPr>
          <a:xfrm>
            <a:off x="838200" y="1676400"/>
            <a:ext cx="8153400" cy="4572000"/>
          </a:xfrm>
        </p:spPr>
        <p:txBody>
          <a:bodyPr/>
          <a:lstStyle/>
          <a:p>
            <a:pPr marL="0" indent="0" defTabSz="762000" eaLnBrk="1" hangingPunct="1">
              <a:lnSpc>
                <a:spcPct val="140000"/>
              </a:lnSpc>
              <a:spcBef>
                <a:spcPct val="0"/>
              </a:spcBef>
              <a:buClr>
                <a:schemeClr val="accent2"/>
              </a:buClr>
              <a:buSzTx/>
              <a:buFont typeface="Wingdings" pitchFamily="2" charset="2"/>
              <a:buNone/>
            </a:pPr>
            <a:r>
              <a:rPr lang="fr-FR" sz="1400" b="1" smtClean="0">
                <a:solidFill>
                  <a:srgbClr val="CC3300"/>
                </a:solidFill>
              </a:rPr>
              <a:t>Cas 3 : Processus d’approvisionnement </a:t>
            </a:r>
            <a:endParaRPr lang="fr-FR" sz="1800" b="1" smtClean="0">
              <a:solidFill>
                <a:srgbClr val="CC3300"/>
              </a:solidFill>
            </a:endParaRPr>
          </a:p>
          <a:p>
            <a:pPr marL="0" indent="0" defTabSz="762000" eaLnBrk="1" hangingPunct="1">
              <a:lnSpc>
                <a:spcPct val="140000"/>
              </a:lnSpc>
              <a:spcBef>
                <a:spcPct val="0"/>
              </a:spcBef>
              <a:buClr>
                <a:schemeClr val="tx2"/>
              </a:buClr>
              <a:buSzTx/>
              <a:buFont typeface="Symbol" pitchFamily="18" charset="2"/>
              <a:buNone/>
            </a:pPr>
            <a:r>
              <a:rPr lang="fr-FR" sz="1400" smtClean="0"/>
              <a:t>Au début de chaque mois, les acheteurs envoient des demandes de prix aux fournisseurs possibles, pour les articles nouveaux ou d’approvisionnement exceptionnel.</a:t>
            </a:r>
          </a:p>
          <a:p>
            <a:pPr marL="0" indent="0" defTabSz="762000" eaLnBrk="1" hangingPunct="1">
              <a:lnSpc>
                <a:spcPct val="140000"/>
              </a:lnSpc>
              <a:spcBef>
                <a:spcPct val="0"/>
              </a:spcBef>
              <a:buClr>
                <a:schemeClr val="tx2"/>
              </a:buClr>
              <a:buSzTx/>
              <a:buFont typeface="Symbol" pitchFamily="18" charset="2"/>
              <a:buNone/>
            </a:pPr>
            <a:r>
              <a:rPr lang="fr-FR" sz="1400" smtClean="0"/>
              <a:t>Les fournisseurs envoient leurs offres, étudiées et comparées par les acheteurs afin de faire un choix. Ils établissent alors, un bon de commande à destination du fournisseur retenu. Une copie est remise au magasin en vue de la réception, une autre au services financiers pour les alerter d’un paiement futur aux fournisseurs.</a:t>
            </a:r>
          </a:p>
          <a:p>
            <a:pPr marL="0" indent="0" defTabSz="762000" eaLnBrk="1" hangingPunct="1">
              <a:lnSpc>
                <a:spcPct val="140000"/>
              </a:lnSpc>
              <a:spcBef>
                <a:spcPct val="0"/>
              </a:spcBef>
              <a:buClr>
                <a:schemeClr val="tx2"/>
              </a:buClr>
              <a:buSzTx/>
              <a:buFont typeface="Symbol" pitchFamily="18" charset="2"/>
              <a:buNone/>
            </a:pPr>
            <a:r>
              <a:rPr lang="fr-FR" sz="1400" smtClean="0"/>
              <a:t>Quand la livraison arrive, le magasinier contrôle la quantité et la qualité de la marchandise. La livraison est renvoyée en bloc si l’un de ces contrôles est négatif. Les contrôles satisfaisants aboutissent à l’entrée en stock des articles.</a:t>
            </a:r>
          </a:p>
          <a:p>
            <a:pPr marL="0" indent="0" defTabSz="762000" eaLnBrk="1" hangingPunct="1">
              <a:lnSpc>
                <a:spcPct val="140000"/>
              </a:lnSpc>
              <a:spcBef>
                <a:spcPct val="0"/>
              </a:spcBef>
              <a:buClr>
                <a:schemeClr val="tx2"/>
              </a:buClr>
              <a:buSzTx/>
              <a:buFont typeface="Symbol" pitchFamily="18" charset="2"/>
              <a:buNone/>
            </a:pPr>
            <a:r>
              <a:rPr lang="fr-FR" sz="1400" smtClean="0"/>
              <a:t>Le magasin établit un bon à payer aux services financiers. Quand ceux-ci reçoivent la facture du fournisseur, ils vérifient que le bon à payer lui correspond et émettent le chèque de paiement.</a:t>
            </a:r>
          </a:p>
          <a:p>
            <a:pPr marL="0" indent="0" defTabSz="762000" eaLnBrk="1" hangingPunct="1">
              <a:lnSpc>
                <a:spcPct val="140000"/>
              </a:lnSpc>
              <a:spcBef>
                <a:spcPct val="0"/>
              </a:spcBef>
              <a:buClr>
                <a:schemeClr val="tx2"/>
              </a:buClr>
              <a:buSzTx/>
              <a:buFont typeface="Symbol" pitchFamily="18" charset="2"/>
              <a:buAutoNum type="arabicPeriod"/>
            </a:pPr>
            <a:r>
              <a:rPr lang="fr-FR" sz="1400" smtClean="0"/>
              <a:t>Etablir le diagramme des flux de données de ce processus</a:t>
            </a:r>
          </a:p>
          <a:p>
            <a:pPr marL="0" indent="0" defTabSz="762000" eaLnBrk="1" hangingPunct="1">
              <a:lnSpc>
                <a:spcPct val="140000"/>
              </a:lnSpc>
              <a:spcBef>
                <a:spcPct val="0"/>
              </a:spcBef>
              <a:buClr>
                <a:schemeClr val="tx2"/>
              </a:buClr>
              <a:buSzTx/>
              <a:buFont typeface="Symbol" pitchFamily="18" charset="2"/>
              <a:buAutoNum type="arabicPeriod"/>
            </a:pPr>
            <a:r>
              <a:rPr lang="fr-FR" sz="1400" smtClean="0"/>
              <a:t>Faire le MCT correspondant</a:t>
            </a:r>
          </a:p>
          <a:p>
            <a:pPr marL="0" indent="0" defTabSz="762000" eaLnBrk="1" hangingPunct="1">
              <a:lnSpc>
                <a:spcPct val="140000"/>
              </a:lnSpc>
              <a:spcBef>
                <a:spcPct val="0"/>
              </a:spcBef>
              <a:buClr>
                <a:schemeClr val="accent2"/>
              </a:buClr>
              <a:buSzTx/>
            </a:pPr>
            <a:endParaRPr lang="fr-FR" sz="1800" smtClean="0"/>
          </a:p>
        </p:txBody>
      </p:sp>
      <p:sp>
        <p:nvSpPr>
          <p:cNvPr id="59398"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832E0707-CB92-433D-A7D2-162807906FD5}" type="slidenum">
              <a:rPr lang="fr-FR"/>
              <a:pPr>
                <a:defRPr/>
              </a:pPr>
              <a:t>47</a:t>
            </a:fld>
            <a:endParaRPr lang="fr-FR"/>
          </a:p>
        </p:txBody>
      </p:sp>
      <p:sp>
        <p:nvSpPr>
          <p:cNvPr id="288770"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Exercices (2) </a:t>
            </a:r>
          </a:p>
        </p:txBody>
      </p:sp>
      <p:sp>
        <p:nvSpPr>
          <p:cNvPr id="60421" name="Rectangle 3"/>
          <p:cNvSpPr>
            <a:spLocks noGrp="1" noChangeArrowheads="1"/>
          </p:cNvSpPr>
          <p:nvPr>
            <p:ph type="body" idx="1"/>
          </p:nvPr>
        </p:nvSpPr>
        <p:spPr>
          <a:xfrm>
            <a:off x="990600" y="1676400"/>
            <a:ext cx="7696200" cy="4572000"/>
          </a:xfrm>
        </p:spPr>
        <p:txBody>
          <a:bodyPr/>
          <a:lstStyle/>
          <a:p>
            <a:pPr marL="0" indent="0" defTabSz="762000" eaLnBrk="1" hangingPunct="1">
              <a:lnSpc>
                <a:spcPct val="140000"/>
              </a:lnSpc>
              <a:spcBef>
                <a:spcPct val="0"/>
              </a:spcBef>
              <a:buClr>
                <a:schemeClr val="accent2"/>
              </a:buClr>
              <a:buSzTx/>
              <a:buFont typeface="Wingdings" pitchFamily="2" charset="2"/>
              <a:buNone/>
            </a:pPr>
            <a:r>
              <a:rPr lang="fr-FR" sz="1600" b="1" smtClean="0">
                <a:solidFill>
                  <a:srgbClr val="CC3300"/>
                </a:solidFill>
              </a:rPr>
              <a:t>Cas 4 : Processus de Gestion de Carte Bancaire </a:t>
            </a:r>
            <a:endParaRPr lang="fr-FR" sz="2000" b="1" smtClean="0">
              <a:solidFill>
                <a:srgbClr val="CC3300"/>
              </a:solidFill>
            </a:endParaRPr>
          </a:p>
          <a:p>
            <a:pPr marL="0" indent="0" defTabSz="762000" eaLnBrk="1" hangingPunct="1">
              <a:lnSpc>
                <a:spcPct val="140000"/>
              </a:lnSpc>
              <a:spcBef>
                <a:spcPct val="0"/>
              </a:spcBef>
              <a:buClr>
                <a:schemeClr val="tx2"/>
              </a:buClr>
              <a:buSzTx/>
              <a:buFont typeface="Symbol" pitchFamily="18" charset="2"/>
              <a:buNone/>
            </a:pPr>
            <a:r>
              <a:rPr lang="fr-FR" sz="1600" smtClean="0"/>
              <a:t>Le demandeur désirant obtenir une carte bleue doit en faire la demande auprès de la banque, à condition qu’il soit un client de la banque.</a:t>
            </a:r>
          </a:p>
          <a:p>
            <a:pPr marL="0" indent="0" defTabSz="762000" eaLnBrk="1" hangingPunct="1">
              <a:lnSpc>
                <a:spcPct val="140000"/>
              </a:lnSpc>
              <a:spcBef>
                <a:spcPct val="0"/>
              </a:spcBef>
              <a:buClr>
                <a:schemeClr val="tx2"/>
              </a:buClr>
              <a:buSzTx/>
              <a:buFont typeface="Symbol" pitchFamily="18" charset="2"/>
              <a:buNone/>
            </a:pPr>
            <a:r>
              <a:rPr lang="fr-FR" sz="1600" smtClean="0"/>
              <a:t>Chaque jour, la banque transmet les demandes de cartes bleues de ses clients au centre de gestion des cartes bleues. Dès la réception de la carte en provenance de centre, la banque adresse au client un avis de mise à disposition.</a:t>
            </a:r>
          </a:p>
          <a:p>
            <a:pPr marL="0" indent="0" defTabSz="762000" eaLnBrk="1" hangingPunct="1">
              <a:lnSpc>
                <a:spcPct val="140000"/>
              </a:lnSpc>
              <a:spcBef>
                <a:spcPct val="0"/>
              </a:spcBef>
              <a:buClr>
                <a:schemeClr val="tx2"/>
              </a:buClr>
              <a:buSzTx/>
              <a:buFont typeface="Symbol" pitchFamily="18" charset="2"/>
              <a:buNone/>
            </a:pPr>
            <a:r>
              <a:rPr lang="fr-FR" sz="1600" smtClean="0"/>
              <a:t>Si au bout de 2 mois la carte bleue n’est pas retirée, elle est détruite  automatiquement</a:t>
            </a:r>
          </a:p>
          <a:p>
            <a:pPr marL="0" indent="0" defTabSz="762000" eaLnBrk="1" hangingPunct="1">
              <a:lnSpc>
                <a:spcPct val="140000"/>
              </a:lnSpc>
              <a:spcBef>
                <a:spcPct val="0"/>
              </a:spcBef>
              <a:buClr>
                <a:schemeClr val="tx2"/>
              </a:buClr>
              <a:buSzTx/>
              <a:buFont typeface="Symbol" pitchFamily="18" charset="2"/>
              <a:buNone/>
            </a:pPr>
            <a:endParaRPr lang="fr-FR" sz="1600" smtClean="0"/>
          </a:p>
          <a:p>
            <a:pPr marL="0" indent="0" defTabSz="762000" eaLnBrk="1" hangingPunct="1">
              <a:lnSpc>
                <a:spcPct val="140000"/>
              </a:lnSpc>
              <a:spcBef>
                <a:spcPct val="0"/>
              </a:spcBef>
              <a:buClr>
                <a:schemeClr val="tx2"/>
              </a:buClr>
              <a:buSzTx/>
              <a:buFont typeface="Symbol" pitchFamily="18" charset="2"/>
              <a:buAutoNum type="arabicPeriod"/>
            </a:pPr>
            <a:r>
              <a:rPr lang="fr-FR" sz="1600" smtClean="0"/>
              <a:t>Faire le MCT de ce processus</a:t>
            </a:r>
          </a:p>
          <a:p>
            <a:pPr marL="0" indent="0" defTabSz="762000" eaLnBrk="1" hangingPunct="1">
              <a:lnSpc>
                <a:spcPct val="140000"/>
              </a:lnSpc>
              <a:spcBef>
                <a:spcPct val="0"/>
              </a:spcBef>
              <a:buClr>
                <a:schemeClr val="tx2"/>
              </a:buClr>
              <a:buSzTx/>
              <a:buFont typeface="Symbol" pitchFamily="18" charset="2"/>
              <a:buAutoNum type="arabicPeriod"/>
            </a:pPr>
            <a:endParaRPr lang="fr-FR" sz="1600" smtClean="0"/>
          </a:p>
          <a:p>
            <a:pPr marL="0" indent="0" defTabSz="762000" eaLnBrk="1" hangingPunct="1">
              <a:lnSpc>
                <a:spcPct val="140000"/>
              </a:lnSpc>
              <a:spcBef>
                <a:spcPct val="0"/>
              </a:spcBef>
              <a:buClr>
                <a:schemeClr val="accent2"/>
              </a:buClr>
              <a:buSzTx/>
            </a:pPr>
            <a:endParaRPr lang="fr-FR" sz="2000" smtClean="0"/>
          </a:p>
        </p:txBody>
      </p:sp>
      <p:sp>
        <p:nvSpPr>
          <p:cNvPr id="60422"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2F82FEF6-877C-4C39-9433-791039607E7D}" type="slidenum">
              <a:rPr lang="fr-FR"/>
              <a:pPr>
                <a:defRPr/>
              </a:pPr>
              <a:t>48</a:t>
            </a:fld>
            <a:endParaRPr lang="fr-FR"/>
          </a:p>
        </p:txBody>
      </p:sp>
      <p:sp>
        <p:nvSpPr>
          <p:cNvPr id="151554" name="Rectangle 2"/>
          <p:cNvSpPr>
            <a:spLocks noGrp="1" noChangeArrowheads="1"/>
          </p:cNvSpPr>
          <p:nvPr>
            <p:ph type="title"/>
          </p:nvPr>
        </p:nvSpPr>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Modèles de conception</a:t>
            </a:r>
          </a:p>
        </p:txBody>
      </p:sp>
      <p:sp>
        <p:nvSpPr>
          <p:cNvPr id="151555" name="Rectangle 3"/>
          <p:cNvSpPr>
            <a:spLocks noGrp="1" noChangeArrowheads="1"/>
          </p:cNvSpPr>
          <p:nvPr>
            <p:ph type="body" idx="1"/>
          </p:nvPr>
        </p:nvSpPr>
        <p:spPr>
          <a:xfrm>
            <a:off x="228600" y="1676400"/>
            <a:ext cx="8991600" cy="4038600"/>
          </a:xfrm>
        </p:spPr>
        <p:txBody>
          <a:bodyPr/>
          <a:lstStyle/>
          <a:p>
            <a:pPr defTabSz="762000" eaLnBrk="1" hangingPunct="1">
              <a:lnSpc>
                <a:spcPct val="170000"/>
              </a:lnSpc>
              <a:spcBef>
                <a:spcPct val="0"/>
              </a:spcBef>
              <a:buClr>
                <a:srgbClr val="FFC000"/>
              </a:buClr>
              <a:buSzTx/>
              <a:defRPr/>
            </a:pPr>
            <a:r>
              <a:rPr lang="fr-FR" altLang="fr-FR" sz="2400" dirty="0" smtClean="0">
                <a:solidFill>
                  <a:srgbClr val="DDDDDD"/>
                </a:solidFill>
                <a:effectLst>
                  <a:outerShdw blurRad="38100" dist="38100" dir="2700000" algn="tl">
                    <a:srgbClr val="C0C0C0"/>
                  </a:outerShdw>
                </a:effectLst>
              </a:rPr>
              <a:t>Modèle Conceptuel de Données (MCD)</a:t>
            </a:r>
          </a:p>
          <a:p>
            <a:pPr defTabSz="762000" eaLnBrk="1" hangingPunct="1">
              <a:lnSpc>
                <a:spcPct val="170000"/>
              </a:lnSpc>
              <a:spcBef>
                <a:spcPct val="0"/>
              </a:spcBef>
              <a:buClr>
                <a:srgbClr val="FFC000"/>
              </a:buClr>
              <a:buSzTx/>
              <a:defRPr/>
            </a:pPr>
            <a:r>
              <a:rPr lang="fr-FR" altLang="fr-FR" sz="2400" dirty="0" smtClean="0">
                <a:solidFill>
                  <a:srgbClr val="DDDDDD"/>
                </a:solidFill>
                <a:effectLst>
                  <a:outerShdw blurRad="38100" dist="38100" dir="2700000" algn="tl">
                    <a:srgbClr val="C0C0C0"/>
                  </a:outerShdw>
                </a:effectLst>
              </a:rPr>
              <a:t>Modèle Conceptuel de Traitements (MCT)</a:t>
            </a:r>
          </a:p>
          <a:p>
            <a:pPr defTabSz="762000" eaLnBrk="1" hangingPunct="1">
              <a:lnSpc>
                <a:spcPct val="170000"/>
              </a:lnSpc>
              <a:spcBef>
                <a:spcPct val="0"/>
              </a:spcBef>
              <a:buClr>
                <a:srgbClr val="FFC000"/>
              </a:buClr>
              <a:buSzTx/>
              <a:defRPr/>
            </a:pPr>
            <a:r>
              <a:rPr lang="fr-FR" altLang="fr-FR" sz="2400" b="1" dirty="0" smtClean="0">
                <a:solidFill>
                  <a:srgbClr val="CC3300"/>
                </a:solidFill>
                <a:effectLst>
                  <a:outerShdw blurRad="38100" dist="38100" dir="2700000" algn="tl">
                    <a:srgbClr val="C0C0C0"/>
                  </a:outerShdw>
                </a:effectLst>
              </a:rPr>
              <a:t>Modèle Organisationnel de Traitements (MOT)</a:t>
            </a:r>
          </a:p>
          <a:p>
            <a:pPr defTabSz="762000" eaLnBrk="1" hangingPunct="1">
              <a:lnSpc>
                <a:spcPct val="170000"/>
              </a:lnSpc>
              <a:spcBef>
                <a:spcPct val="0"/>
              </a:spcBef>
              <a:buClr>
                <a:srgbClr val="FFC000"/>
              </a:buClr>
              <a:buSzTx/>
              <a:defRPr/>
            </a:pPr>
            <a:r>
              <a:rPr lang="fr-FR" altLang="fr-FR" sz="2400" dirty="0" smtClean="0">
                <a:effectLst>
                  <a:outerShdw blurRad="38100" dist="38100" dir="2700000" algn="tl">
                    <a:srgbClr val="C0C0C0"/>
                  </a:outerShdw>
                </a:effectLst>
              </a:rPr>
              <a:t>Modèle Logique de Données (PLD)</a:t>
            </a:r>
          </a:p>
          <a:p>
            <a:pPr defTabSz="762000" eaLnBrk="1" hangingPunct="1">
              <a:lnSpc>
                <a:spcPct val="170000"/>
              </a:lnSpc>
              <a:spcBef>
                <a:spcPct val="0"/>
              </a:spcBef>
              <a:buClr>
                <a:srgbClr val="FFC000"/>
              </a:buClr>
              <a:buSzTx/>
              <a:defRPr/>
            </a:pPr>
            <a:r>
              <a:rPr lang="fr-FR" altLang="fr-FR" sz="2400" dirty="0" smtClean="0">
                <a:effectLst>
                  <a:outerShdw blurRad="38100" dist="38100" dir="2700000" algn="tl">
                    <a:srgbClr val="C0C0C0"/>
                  </a:outerShdw>
                </a:effectLst>
              </a:rPr>
              <a:t>Modèles Physiques (MP)</a:t>
            </a:r>
            <a:endParaRPr lang="fr-FR"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Espace réservé du pied de page 4"/>
          <p:cNvSpPr>
            <a:spLocks noGrp="1"/>
          </p:cNvSpPr>
          <p:nvPr>
            <p:ph type="ftr" sz="quarter" idx="11"/>
          </p:nvPr>
        </p:nvSpPr>
        <p:spPr/>
        <p:txBody>
          <a:bodyPr/>
          <a:lstStyle/>
          <a:p>
            <a:pPr>
              <a:defRPr/>
            </a:pPr>
            <a:r>
              <a:rPr lang="fr-FR"/>
              <a:t>Système d’Information</a:t>
            </a:r>
          </a:p>
        </p:txBody>
      </p:sp>
      <p:sp>
        <p:nvSpPr>
          <p:cNvPr id="10" name="Espace réservé du numéro de diapositive 5"/>
          <p:cNvSpPr>
            <a:spLocks noGrp="1"/>
          </p:cNvSpPr>
          <p:nvPr>
            <p:ph type="sldNum" sz="quarter" idx="12"/>
          </p:nvPr>
        </p:nvSpPr>
        <p:spPr/>
        <p:txBody>
          <a:bodyPr/>
          <a:lstStyle/>
          <a:p>
            <a:pPr>
              <a:defRPr/>
            </a:pPr>
            <a:fld id="{7115FA77-F1AC-4185-BE89-191D5A5EB7C0}" type="slidenum">
              <a:rPr lang="fr-FR"/>
              <a:pPr>
                <a:defRPr/>
              </a:pPr>
              <a:t>49</a:t>
            </a:fld>
            <a:endParaRPr lang="fr-FR"/>
          </a:p>
        </p:txBody>
      </p:sp>
      <p:sp>
        <p:nvSpPr>
          <p:cNvPr id="153602"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MOT / Définitions</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53603" name="Rectangle 3"/>
          <p:cNvSpPr>
            <a:spLocks noGrp="1" noChangeArrowheads="1"/>
          </p:cNvSpPr>
          <p:nvPr>
            <p:ph type="body" idx="1"/>
          </p:nvPr>
        </p:nvSpPr>
        <p:spPr>
          <a:xfrm>
            <a:off x="838200" y="1447800"/>
            <a:ext cx="7696200" cy="2209800"/>
          </a:xfrm>
        </p:spPr>
        <p:txBody>
          <a:bodyPr/>
          <a:lstStyle/>
          <a:p>
            <a:pPr defTabSz="762000" eaLnBrk="1" hangingPunct="1">
              <a:spcBef>
                <a:spcPct val="0"/>
              </a:spcBef>
              <a:buClr>
                <a:schemeClr val="accent2"/>
              </a:buClr>
              <a:buSzTx/>
              <a:defRPr/>
            </a:pPr>
            <a:r>
              <a:rPr lang="fr-FR" sz="1800" smtClean="0">
                <a:effectLst>
                  <a:outerShdw blurRad="38100" dist="38100" dir="2700000" algn="tl">
                    <a:srgbClr val="C0C0C0"/>
                  </a:outerShdw>
                </a:effectLst>
              </a:rPr>
              <a:t>Différence MCT X MOT :</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MCT : Définition du quoi (finalité, but)</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MOT : Définition du comment (où, qui, quand)</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MOT : Immersion du MCT dans un cadre organisationnel    		(spatio-temporel)</a:t>
            </a:r>
          </a:p>
          <a:p>
            <a:pPr lvl="1" defTabSz="762000" eaLnBrk="1" hangingPunct="1">
              <a:lnSpc>
                <a:spcPct val="120000"/>
              </a:lnSpc>
              <a:spcBef>
                <a:spcPct val="0"/>
              </a:spcBef>
              <a:buClr>
                <a:schemeClr val="tx2"/>
              </a:buClr>
              <a:buSzTx/>
              <a:buFont typeface="Symbol" pitchFamily="18" charset="2"/>
              <a:buNone/>
              <a:defRPr/>
            </a:pPr>
            <a:endParaRPr lang="fr-FR" sz="1600" smtClean="0">
              <a:effectLst>
                <a:outerShdw blurRad="38100" dist="38100" dir="2700000" algn="tl">
                  <a:srgbClr val="C0C0C0"/>
                </a:outerShdw>
              </a:effectLst>
            </a:endParaRPr>
          </a:p>
          <a:p>
            <a:pPr defTabSz="762000" eaLnBrk="1" hangingPunct="1">
              <a:spcBef>
                <a:spcPct val="0"/>
              </a:spcBef>
              <a:buClr>
                <a:schemeClr val="accent2"/>
              </a:buClr>
              <a:buSzTx/>
              <a:defRPr/>
            </a:pPr>
            <a:r>
              <a:rPr lang="fr-FR" sz="1800" smtClean="0">
                <a:effectLst>
                  <a:outerShdw blurRad="38100" dist="38100" dir="2700000" algn="tl">
                    <a:srgbClr val="C0C0C0"/>
                  </a:outerShdw>
                </a:effectLst>
              </a:rPr>
              <a:t>Analogie MCT X MOT :</a:t>
            </a:r>
          </a:p>
          <a:p>
            <a:pPr defTabSz="762000" eaLnBrk="1" hangingPunct="1">
              <a:spcBef>
                <a:spcPct val="0"/>
              </a:spcBef>
              <a:buClr>
                <a:schemeClr val="accent2"/>
              </a:buClr>
              <a:buSzTx/>
              <a:defRPr/>
            </a:pPr>
            <a:endParaRPr lang="fr-FR" sz="1800" smtClean="0">
              <a:effectLst>
                <a:outerShdw blurRad="38100" dist="38100" dir="2700000" algn="tl">
                  <a:srgbClr val="C0C0C0"/>
                </a:outerShdw>
              </a:effectLst>
            </a:endParaRPr>
          </a:p>
        </p:txBody>
      </p:sp>
      <p:sp>
        <p:nvSpPr>
          <p:cNvPr id="62470"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62471" name="Text Box 6"/>
          <p:cNvSpPr txBox="1">
            <a:spLocks noChangeArrowheads="1"/>
          </p:cNvSpPr>
          <p:nvPr/>
        </p:nvSpPr>
        <p:spPr bwMode="auto">
          <a:xfrm>
            <a:off x="1431925" y="3995738"/>
            <a:ext cx="184150" cy="457200"/>
          </a:xfrm>
          <a:prstGeom prst="rect">
            <a:avLst/>
          </a:prstGeom>
          <a:noFill/>
          <a:ln w="9525">
            <a:noFill/>
            <a:miter lim="800000"/>
            <a:headEnd/>
            <a:tailEnd/>
          </a:ln>
        </p:spPr>
        <p:txBody>
          <a:bodyPr wrap="none">
            <a:spAutoFit/>
          </a:bodyPr>
          <a:lstStyle/>
          <a:p>
            <a:endParaRPr lang="fr-FR"/>
          </a:p>
        </p:txBody>
      </p:sp>
      <p:sp>
        <p:nvSpPr>
          <p:cNvPr id="62472" name="Rectangle 7"/>
          <p:cNvSpPr>
            <a:spLocks noChangeArrowheads="1"/>
          </p:cNvSpPr>
          <p:nvPr/>
        </p:nvSpPr>
        <p:spPr bwMode="auto">
          <a:xfrm>
            <a:off x="914400" y="3657600"/>
            <a:ext cx="3276600" cy="2667000"/>
          </a:xfrm>
          <a:prstGeom prst="rect">
            <a:avLst/>
          </a:prstGeom>
          <a:noFill/>
          <a:ln w="9525">
            <a:noFill/>
            <a:miter lim="800000"/>
            <a:headEnd/>
            <a:tailEnd/>
          </a:ln>
        </p:spPr>
        <p:txBody>
          <a:bodyPr/>
          <a:lstStyle/>
          <a:p>
            <a:pPr algn="ctr" defTabSz="762000">
              <a:lnSpc>
                <a:spcPct val="130000"/>
              </a:lnSpc>
              <a:buClr>
                <a:schemeClr val="accent2"/>
              </a:buClr>
              <a:buFont typeface="Wingdings" pitchFamily="2" charset="2"/>
              <a:buNone/>
            </a:pPr>
            <a:r>
              <a:rPr lang="fr-FR" sz="1400" b="1">
                <a:solidFill>
                  <a:srgbClr val="CC3300"/>
                </a:solidFill>
                <a:latin typeface="Verdana" pitchFamily="34" charset="0"/>
              </a:rPr>
              <a:t>Niveau conceptuel </a:t>
            </a:r>
            <a:endParaRPr lang="fr-FR" sz="1800" b="1">
              <a:solidFill>
                <a:srgbClr val="CC3300"/>
              </a:solidFill>
              <a:latin typeface="Verdana" pitchFamily="34" charset="0"/>
            </a:endParaRPr>
          </a:p>
          <a:p>
            <a:pPr marL="1300163" lvl="1" indent="-534988" defTabSz="762000">
              <a:lnSpc>
                <a:spcPct val="130000"/>
              </a:lnSpc>
              <a:buClr>
                <a:schemeClr val="tx2"/>
              </a:buClr>
              <a:buFont typeface="Symbol" pitchFamily="18" charset="2"/>
              <a:buNone/>
            </a:pPr>
            <a:r>
              <a:rPr lang="fr-FR" sz="1400">
                <a:latin typeface="Verdana" pitchFamily="34" charset="0"/>
              </a:rPr>
              <a:t>Domaine</a:t>
            </a:r>
          </a:p>
          <a:p>
            <a:pPr marL="1300163" lvl="1" indent="-534988" defTabSz="762000">
              <a:lnSpc>
                <a:spcPct val="130000"/>
              </a:lnSpc>
              <a:buClr>
                <a:schemeClr val="tx2"/>
              </a:buClr>
              <a:buFont typeface="Symbol" pitchFamily="18" charset="2"/>
              <a:buNone/>
            </a:pPr>
            <a:r>
              <a:rPr lang="fr-FR" sz="1400">
                <a:latin typeface="Verdana" pitchFamily="34" charset="0"/>
              </a:rPr>
              <a:t>Opération</a:t>
            </a:r>
          </a:p>
          <a:p>
            <a:pPr marL="1300163" lvl="1" indent="-534988" defTabSz="762000">
              <a:lnSpc>
                <a:spcPct val="130000"/>
              </a:lnSpc>
              <a:buClr>
                <a:schemeClr val="tx2"/>
              </a:buClr>
              <a:buFont typeface="Symbol" pitchFamily="18" charset="2"/>
              <a:buNone/>
            </a:pPr>
            <a:r>
              <a:rPr lang="fr-FR" sz="1400">
                <a:latin typeface="Verdana" pitchFamily="34" charset="0"/>
              </a:rPr>
              <a:t>Action</a:t>
            </a:r>
          </a:p>
          <a:p>
            <a:pPr marL="1300163" lvl="1" indent="-534988" defTabSz="762000">
              <a:lnSpc>
                <a:spcPct val="130000"/>
              </a:lnSpc>
              <a:buClr>
                <a:schemeClr val="tx2"/>
              </a:buClr>
              <a:buFont typeface="Symbol" pitchFamily="18" charset="2"/>
              <a:buNone/>
            </a:pPr>
            <a:r>
              <a:rPr lang="fr-FR" sz="1400">
                <a:latin typeface="Verdana" pitchFamily="34" charset="0"/>
              </a:rPr>
              <a:t>Synchronisation</a:t>
            </a:r>
          </a:p>
          <a:p>
            <a:pPr marL="1300163" lvl="1" indent="-534988" defTabSz="762000">
              <a:lnSpc>
                <a:spcPct val="130000"/>
              </a:lnSpc>
              <a:buClr>
                <a:schemeClr val="tx2"/>
              </a:buClr>
              <a:buFont typeface="Symbol" pitchFamily="18" charset="2"/>
              <a:buNone/>
            </a:pPr>
            <a:r>
              <a:rPr lang="fr-FR" sz="1400">
                <a:latin typeface="Verdana" pitchFamily="34" charset="0"/>
              </a:rPr>
              <a:t>Règle d’émission</a:t>
            </a:r>
          </a:p>
          <a:p>
            <a:pPr marL="1300163" lvl="1" indent="-534988" defTabSz="762000">
              <a:lnSpc>
                <a:spcPct val="130000"/>
              </a:lnSpc>
              <a:buClr>
                <a:schemeClr val="tx2"/>
              </a:buClr>
              <a:buFont typeface="Symbol" pitchFamily="18" charset="2"/>
              <a:buNone/>
            </a:pPr>
            <a:r>
              <a:rPr lang="fr-FR" sz="1400">
                <a:latin typeface="Verdana" pitchFamily="34" charset="0"/>
              </a:rPr>
              <a:t>Evénement</a:t>
            </a:r>
          </a:p>
          <a:p>
            <a:pPr marL="1300163" lvl="1" indent="-534988" defTabSz="762000">
              <a:lnSpc>
                <a:spcPct val="130000"/>
              </a:lnSpc>
              <a:buClr>
                <a:schemeClr val="tx2"/>
              </a:buClr>
              <a:buFont typeface="Symbol" pitchFamily="18" charset="2"/>
              <a:buNone/>
            </a:pPr>
            <a:r>
              <a:rPr lang="fr-FR" sz="1400">
                <a:latin typeface="Verdana" pitchFamily="34" charset="0"/>
              </a:rPr>
              <a:t>Acteur</a:t>
            </a:r>
          </a:p>
          <a:p>
            <a:pPr marL="1300163" lvl="1" indent="-534988" defTabSz="762000">
              <a:lnSpc>
                <a:spcPct val="130000"/>
              </a:lnSpc>
              <a:buClr>
                <a:schemeClr val="tx2"/>
              </a:buClr>
              <a:buFont typeface="Symbol" pitchFamily="18" charset="2"/>
              <a:buNone/>
            </a:pPr>
            <a:r>
              <a:rPr lang="fr-FR" sz="1400">
                <a:latin typeface="Verdana" pitchFamily="34" charset="0"/>
              </a:rPr>
              <a:t>Processeur</a:t>
            </a:r>
          </a:p>
          <a:p>
            <a:pPr defTabSz="762000">
              <a:lnSpc>
                <a:spcPct val="130000"/>
              </a:lnSpc>
              <a:buClr>
                <a:schemeClr val="accent2"/>
              </a:buClr>
              <a:buFont typeface="Wingdings" pitchFamily="2" charset="2"/>
              <a:buChar char="n"/>
            </a:pPr>
            <a:endParaRPr lang="fr-FR" sz="1800">
              <a:latin typeface="Verdana" pitchFamily="34" charset="0"/>
            </a:endParaRPr>
          </a:p>
        </p:txBody>
      </p:sp>
      <p:sp>
        <p:nvSpPr>
          <p:cNvPr id="62473" name="Rectangle 8"/>
          <p:cNvSpPr>
            <a:spLocks noChangeArrowheads="1"/>
          </p:cNvSpPr>
          <p:nvPr/>
        </p:nvSpPr>
        <p:spPr bwMode="auto">
          <a:xfrm>
            <a:off x="3962400" y="3657600"/>
            <a:ext cx="4572000" cy="2667000"/>
          </a:xfrm>
          <a:prstGeom prst="rect">
            <a:avLst/>
          </a:prstGeom>
          <a:noFill/>
          <a:ln w="9525">
            <a:noFill/>
            <a:miter lim="800000"/>
            <a:headEnd/>
            <a:tailEnd/>
          </a:ln>
        </p:spPr>
        <p:txBody>
          <a:bodyPr/>
          <a:lstStyle/>
          <a:p>
            <a:pPr algn="ctr" defTabSz="762000">
              <a:lnSpc>
                <a:spcPct val="130000"/>
              </a:lnSpc>
              <a:buClr>
                <a:schemeClr val="accent2"/>
              </a:buClr>
              <a:buFont typeface="Wingdings" pitchFamily="2" charset="2"/>
              <a:buNone/>
            </a:pPr>
            <a:r>
              <a:rPr lang="fr-FR" sz="1400" b="1">
                <a:solidFill>
                  <a:srgbClr val="CC3300"/>
                </a:solidFill>
                <a:latin typeface="Verdana" pitchFamily="34" charset="0"/>
              </a:rPr>
              <a:t>Niveau organisationnel </a:t>
            </a:r>
            <a:endParaRPr lang="fr-FR" sz="1800" b="1">
              <a:solidFill>
                <a:srgbClr val="CC3300"/>
              </a:solidFill>
              <a:latin typeface="Verdana" pitchFamily="34" charset="0"/>
            </a:endParaRPr>
          </a:p>
          <a:p>
            <a:pPr marL="1300163" lvl="1" indent="-534988" defTabSz="762000">
              <a:lnSpc>
                <a:spcPct val="130000"/>
              </a:lnSpc>
              <a:buClr>
                <a:schemeClr val="tx2"/>
              </a:buClr>
              <a:buFont typeface="Symbol" pitchFamily="18" charset="2"/>
              <a:buNone/>
            </a:pPr>
            <a:r>
              <a:rPr lang="fr-FR" sz="1400">
                <a:latin typeface="Verdana" pitchFamily="34" charset="0"/>
              </a:rPr>
              <a:t>Service, division</a:t>
            </a:r>
          </a:p>
          <a:p>
            <a:pPr marL="1300163" lvl="1" indent="-534988" defTabSz="762000">
              <a:lnSpc>
                <a:spcPct val="130000"/>
              </a:lnSpc>
              <a:buClr>
                <a:schemeClr val="tx2"/>
              </a:buClr>
              <a:buFont typeface="Symbol" pitchFamily="18" charset="2"/>
              <a:buNone/>
            </a:pPr>
            <a:r>
              <a:rPr lang="fr-FR" sz="1400">
                <a:latin typeface="Verdana" pitchFamily="34" charset="0"/>
              </a:rPr>
              <a:t>Phase</a:t>
            </a:r>
          </a:p>
          <a:p>
            <a:pPr marL="1300163" lvl="1" indent="-534988" defTabSz="762000">
              <a:lnSpc>
                <a:spcPct val="130000"/>
              </a:lnSpc>
              <a:buClr>
                <a:schemeClr val="tx2"/>
              </a:buClr>
              <a:buFont typeface="Symbol" pitchFamily="18" charset="2"/>
              <a:buNone/>
            </a:pPr>
            <a:r>
              <a:rPr lang="fr-FR" sz="1400">
                <a:latin typeface="Verdana" pitchFamily="34" charset="0"/>
              </a:rPr>
              <a:t>Tâche</a:t>
            </a:r>
          </a:p>
          <a:p>
            <a:pPr marL="1300163" lvl="1" indent="-534988" defTabSz="762000">
              <a:lnSpc>
                <a:spcPct val="130000"/>
              </a:lnSpc>
              <a:buClr>
                <a:schemeClr val="tx2"/>
              </a:buClr>
              <a:buFont typeface="Symbol" pitchFamily="18" charset="2"/>
              <a:buNone/>
            </a:pPr>
            <a:r>
              <a:rPr lang="fr-FR" sz="1400">
                <a:latin typeface="Verdana" pitchFamily="34" charset="0"/>
              </a:rPr>
              <a:t>Synchronisation organisée</a:t>
            </a:r>
          </a:p>
          <a:p>
            <a:pPr marL="1300163" lvl="1" indent="-534988" defTabSz="762000">
              <a:lnSpc>
                <a:spcPct val="130000"/>
              </a:lnSpc>
              <a:buClr>
                <a:schemeClr val="tx2"/>
              </a:buClr>
              <a:buFont typeface="Symbol" pitchFamily="18" charset="2"/>
              <a:buNone/>
            </a:pPr>
            <a:r>
              <a:rPr lang="fr-FR" sz="1400">
                <a:latin typeface="Verdana" pitchFamily="34" charset="0"/>
              </a:rPr>
              <a:t>Règle d’émission</a:t>
            </a:r>
          </a:p>
          <a:p>
            <a:pPr marL="1300163" lvl="1" indent="-534988" defTabSz="762000">
              <a:lnSpc>
                <a:spcPct val="130000"/>
              </a:lnSpc>
              <a:buClr>
                <a:schemeClr val="tx2"/>
              </a:buClr>
              <a:buFont typeface="Symbol" pitchFamily="18" charset="2"/>
              <a:buNone/>
            </a:pPr>
            <a:r>
              <a:rPr lang="fr-FR" sz="1400">
                <a:latin typeface="Verdana" pitchFamily="34" charset="0"/>
              </a:rPr>
              <a:t>Message</a:t>
            </a:r>
          </a:p>
          <a:p>
            <a:pPr marL="1300163" lvl="1" indent="-534988" defTabSz="762000">
              <a:lnSpc>
                <a:spcPct val="130000"/>
              </a:lnSpc>
              <a:buClr>
                <a:schemeClr val="tx2"/>
              </a:buClr>
              <a:buFont typeface="Symbol" pitchFamily="18" charset="2"/>
              <a:buNone/>
            </a:pPr>
            <a:r>
              <a:rPr lang="fr-FR" sz="1400">
                <a:latin typeface="Verdana" pitchFamily="34" charset="0"/>
              </a:rPr>
              <a:t>Partenaire, Cellule, Poste de travail</a:t>
            </a:r>
          </a:p>
          <a:p>
            <a:pPr marL="1300163" lvl="1" indent="-534988" defTabSz="762000">
              <a:lnSpc>
                <a:spcPct val="130000"/>
              </a:lnSpc>
              <a:buClr>
                <a:schemeClr val="tx2"/>
              </a:buClr>
              <a:buFont typeface="Symbol" pitchFamily="18" charset="2"/>
              <a:buNone/>
            </a:pPr>
            <a:r>
              <a:rPr lang="fr-FR" sz="1400">
                <a:latin typeface="Verdana" pitchFamily="34" charset="0"/>
              </a:rPr>
              <a:t>Procédure fonctionnelle</a:t>
            </a:r>
          </a:p>
          <a:p>
            <a:pPr defTabSz="762000">
              <a:lnSpc>
                <a:spcPct val="130000"/>
              </a:lnSpc>
              <a:buClr>
                <a:schemeClr val="accent2"/>
              </a:buClr>
              <a:buFont typeface="Wingdings" pitchFamily="2" charset="2"/>
              <a:buChar char="n"/>
            </a:pPr>
            <a:endParaRPr lang="fr-FR" sz="1800">
              <a:latin typeface="Verdana"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A11B6305-59DD-4CB3-B5E5-B3198DFA7676}" type="slidenum">
              <a:rPr lang="fr-FR"/>
              <a:pPr>
                <a:defRPr/>
              </a:pPr>
              <a:t>5</a:t>
            </a:fld>
            <a:endParaRPr lang="fr-FR"/>
          </a:p>
        </p:txBody>
      </p:sp>
      <p:sp>
        <p:nvSpPr>
          <p:cNvPr id="247813" name="Rectangle 5"/>
          <p:cNvSpPr>
            <a:spLocks noGrp="1" noChangeArrowheads="1"/>
          </p:cNvSpPr>
          <p:nvPr>
            <p:ph type="title"/>
          </p:nvPr>
        </p:nvSpPr>
        <p:spPr/>
        <p:txBody>
          <a:bodyPr/>
          <a:lstStyle/>
          <a:p>
            <a:pPr eaLnBrk="1" hangingPunct="1">
              <a:defRPr/>
            </a:pPr>
            <a:r>
              <a:rPr lang="fr-FR" altLang="fr-FR" smtClean="0">
                <a:effectLst>
                  <a:outerShdw blurRad="38100" dist="38100" dir="2700000" algn="tl">
                    <a:srgbClr val="C0C0C0"/>
                  </a:outerShdw>
                </a:effectLst>
              </a:rPr>
              <a:t>Fonctionnalités d’un SI</a:t>
            </a:r>
            <a:r>
              <a:rPr lang="fr-FR" altLang="fr-FR" sz="3200" smtClean="0">
                <a:effectLst>
                  <a:outerShdw blurRad="38100" dist="38100" dir="2700000" algn="tl">
                    <a:srgbClr val="C0C0C0"/>
                  </a:outerShdw>
                </a:effectLst>
                <a:latin typeface="Verdana" pitchFamily="34" charset="0"/>
              </a:rPr>
              <a:t> (1)</a:t>
            </a:r>
            <a:endParaRPr lang="fr-FR" sz="3200" smtClean="0">
              <a:effectLst>
                <a:outerShdw blurRad="38100" dist="38100" dir="2700000" algn="tl">
                  <a:srgbClr val="C0C0C0"/>
                </a:outerShdw>
              </a:effectLst>
              <a:latin typeface="Verdana" pitchFamily="34" charset="0"/>
            </a:endParaRPr>
          </a:p>
        </p:txBody>
      </p:sp>
      <p:sp>
        <p:nvSpPr>
          <p:cNvPr id="247814" name="Rectangle 6"/>
          <p:cNvSpPr>
            <a:spLocks noGrp="1" noChangeArrowheads="1"/>
          </p:cNvSpPr>
          <p:nvPr>
            <p:ph type="body" idx="1"/>
          </p:nvPr>
        </p:nvSpPr>
        <p:spPr>
          <a:xfrm>
            <a:off x="838200" y="1828800"/>
            <a:ext cx="7696200" cy="3505200"/>
          </a:xfrm>
        </p:spPr>
        <p:txBody>
          <a:bodyPr/>
          <a:lstStyle/>
          <a:p>
            <a:pPr defTabSz="762000" eaLnBrk="1" hangingPunct="1">
              <a:lnSpc>
                <a:spcPct val="170000"/>
              </a:lnSpc>
              <a:spcBef>
                <a:spcPct val="0"/>
              </a:spcBef>
              <a:buClr>
                <a:srgbClr val="FF9900"/>
              </a:buClr>
              <a:buSzTx/>
              <a:defRPr/>
            </a:pPr>
            <a:r>
              <a:rPr lang="fr-FR" altLang="fr-FR" sz="2000" dirty="0" smtClean="0">
                <a:effectLst>
                  <a:outerShdw blurRad="38100" dist="38100" dir="2700000" algn="tl">
                    <a:srgbClr val="C0C0C0"/>
                  </a:outerShdw>
                </a:effectLst>
              </a:rPr>
              <a:t>Système ?</a:t>
            </a:r>
          </a:p>
          <a:p>
            <a:pPr defTabSz="762000" eaLnBrk="1" hangingPunct="1">
              <a:lnSpc>
                <a:spcPct val="170000"/>
              </a:lnSpc>
              <a:spcBef>
                <a:spcPct val="0"/>
              </a:spcBef>
              <a:buClr>
                <a:srgbClr val="FF9900"/>
              </a:buClr>
              <a:buSzTx/>
              <a:defRPr/>
            </a:pPr>
            <a:r>
              <a:rPr lang="fr-FR" altLang="fr-FR" sz="2000" dirty="0" smtClean="0">
                <a:effectLst>
                  <a:outerShdw blurRad="38100" dist="38100" dir="2700000" algn="tl">
                    <a:srgbClr val="C0C0C0"/>
                  </a:outerShdw>
                </a:effectLst>
              </a:rPr>
              <a:t>Information ?</a:t>
            </a:r>
          </a:p>
          <a:p>
            <a:pPr defTabSz="762000" eaLnBrk="1" hangingPunct="1">
              <a:lnSpc>
                <a:spcPct val="170000"/>
              </a:lnSpc>
              <a:spcBef>
                <a:spcPct val="0"/>
              </a:spcBef>
              <a:buClr>
                <a:srgbClr val="FF9900"/>
              </a:buClr>
              <a:buSzTx/>
              <a:defRPr/>
            </a:pPr>
            <a:r>
              <a:rPr lang="fr-FR" altLang="fr-FR" sz="2000" dirty="0" smtClean="0">
                <a:effectLst>
                  <a:outerShdw blurRad="38100" dist="38100" dir="2700000" algn="tl">
                    <a:srgbClr val="C0C0C0"/>
                  </a:outerShdw>
                </a:effectLst>
              </a:rPr>
              <a:t>Système d’Information ?</a:t>
            </a:r>
          </a:p>
          <a:p>
            <a:pPr defTabSz="762000" eaLnBrk="1" hangingPunct="1">
              <a:lnSpc>
                <a:spcPct val="170000"/>
              </a:lnSpc>
              <a:spcBef>
                <a:spcPct val="0"/>
              </a:spcBef>
              <a:buClr>
                <a:srgbClr val="FF9900"/>
              </a:buClr>
              <a:buSzTx/>
              <a:defRPr/>
            </a:pPr>
            <a:r>
              <a:rPr lang="fr-FR" altLang="fr-FR" sz="2000" dirty="0" smtClean="0">
                <a:effectLst>
                  <a:outerShdw blurRad="38100" dist="38100" dir="2700000" algn="tl">
                    <a:srgbClr val="C0C0C0"/>
                  </a:outerShdw>
                </a:effectLst>
              </a:rPr>
              <a:t>4 fonctionnalités majeures :</a:t>
            </a:r>
          </a:p>
          <a:p>
            <a:pPr lvl="1" defTabSz="762000" eaLnBrk="1" hangingPunct="1">
              <a:lnSpc>
                <a:spcPct val="12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Collecter l’information</a:t>
            </a:r>
          </a:p>
          <a:p>
            <a:pPr lvl="1" defTabSz="762000" eaLnBrk="1" hangingPunct="1">
              <a:lnSpc>
                <a:spcPct val="12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Stocker l’information</a:t>
            </a:r>
          </a:p>
          <a:p>
            <a:pPr lvl="1" defTabSz="762000" eaLnBrk="1" hangingPunct="1">
              <a:lnSpc>
                <a:spcPct val="12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Traiter l’information</a:t>
            </a:r>
          </a:p>
          <a:p>
            <a:pPr lvl="1" defTabSz="762000" eaLnBrk="1" hangingPunct="1">
              <a:lnSpc>
                <a:spcPct val="12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Gérer l’information</a:t>
            </a:r>
          </a:p>
        </p:txBody>
      </p:sp>
      <p:sp>
        <p:nvSpPr>
          <p:cNvPr id="18438" name="Rectangle 7"/>
          <p:cNvSpPr>
            <a:spLocks noChangeArrowheads="1"/>
          </p:cNvSpPr>
          <p:nvPr/>
        </p:nvSpPr>
        <p:spPr bwMode="auto">
          <a:xfrm>
            <a:off x="990600" y="25400"/>
            <a:ext cx="27765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Système d’Information : Généralités</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214220B6-9996-4F4A-980E-307E71A38387}" type="slidenum">
              <a:rPr lang="fr-FR"/>
              <a:pPr>
                <a:defRPr/>
              </a:pPr>
              <a:t>50</a:t>
            </a:fld>
            <a:endParaRPr lang="fr-FR"/>
          </a:p>
        </p:txBody>
      </p:sp>
      <p:sp>
        <p:nvSpPr>
          <p:cNvPr id="155650"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MOT / Poste de travail </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55651" name="Rectangle 3"/>
          <p:cNvSpPr>
            <a:spLocks noGrp="1" noChangeArrowheads="1"/>
          </p:cNvSpPr>
          <p:nvPr>
            <p:ph type="body" idx="1"/>
          </p:nvPr>
        </p:nvSpPr>
        <p:spPr>
          <a:xfrm>
            <a:off x="533400" y="1828800"/>
            <a:ext cx="8839200" cy="4038600"/>
          </a:xfrm>
        </p:spPr>
        <p:txBody>
          <a:bodyPr/>
          <a:lstStyle/>
          <a:p>
            <a:pPr defTabSz="762000" eaLnBrk="1" hangingPunct="1">
              <a:lnSpc>
                <a:spcPct val="110000"/>
              </a:lnSpc>
              <a:spcBef>
                <a:spcPct val="0"/>
              </a:spcBef>
              <a:buClr>
                <a:schemeClr val="accent2"/>
              </a:buClr>
              <a:buSzTx/>
              <a:defRPr/>
            </a:pPr>
            <a:r>
              <a:rPr lang="fr-FR" sz="1800" smtClean="0">
                <a:effectLst>
                  <a:outerShdw blurRad="38100" dist="38100" dir="2700000" algn="tl">
                    <a:srgbClr val="C0C0C0"/>
                  </a:outerShdw>
                </a:effectLst>
              </a:rPr>
              <a:t>Un poste de travail est une cellule qui opère dans son environnement propre</a:t>
            </a:r>
          </a:p>
          <a:p>
            <a:pPr defTabSz="762000" eaLnBrk="1" hangingPunct="1">
              <a:lnSpc>
                <a:spcPct val="110000"/>
              </a:lnSpc>
              <a:spcBef>
                <a:spcPct val="0"/>
              </a:spcBef>
              <a:buClr>
                <a:schemeClr val="accent2"/>
              </a:buClr>
              <a:buSzTx/>
              <a:defRPr/>
            </a:pPr>
            <a:endParaRPr lang="fr-FR" sz="1800" smtClean="0">
              <a:effectLst>
                <a:outerShdw blurRad="38100" dist="38100" dir="2700000" algn="tl">
                  <a:srgbClr val="C0C0C0"/>
                </a:outerShdw>
              </a:effectLst>
            </a:endParaRPr>
          </a:p>
          <a:p>
            <a:pPr defTabSz="762000" eaLnBrk="1" hangingPunct="1">
              <a:lnSpc>
                <a:spcPct val="110000"/>
              </a:lnSpc>
              <a:spcBef>
                <a:spcPct val="0"/>
              </a:spcBef>
              <a:buClr>
                <a:schemeClr val="accent2"/>
              </a:buClr>
              <a:buSzTx/>
              <a:defRPr/>
            </a:pPr>
            <a:r>
              <a:rPr lang="fr-FR" sz="1800" smtClean="0">
                <a:effectLst>
                  <a:outerShdw blurRad="38100" dist="38100" dir="2700000" algn="tl">
                    <a:srgbClr val="C0C0C0"/>
                  </a:outerShdw>
                </a:effectLst>
              </a:rPr>
              <a:t>Il se définit par procédure par : </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Les tâches à effectuer (prise en charge du MCT)</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La nature des traitements (manuel, auto, temps-réel, temps différé)</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La période de déroulement (prise en charge du temps)</a:t>
            </a:r>
          </a:p>
          <a:p>
            <a:pPr lvl="1" defTabSz="762000" eaLnBrk="1" hangingPunct="1">
              <a:lnSpc>
                <a:spcPct val="110000"/>
              </a:lnSpc>
              <a:spcBef>
                <a:spcPct val="0"/>
              </a:spcBef>
              <a:buClr>
                <a:schemeClr val="tx2"/>
              </a:buClr>
              <a:buSzTx/>
              <a:buFont typeface="Symbol" pitchFamily="18" charset="2"/>
              <a:buChar char="Ø"/>
              <a:defRPr/>
            </a:pPr>
            <a:endParaRPr lang="fr-FR" sz="1600" smtClean="0">
              <a:effectLst>
                <a:outerShdw blurRad="38100" dist="38100" dir="2700000" algn="tl">
                  <a:srgbClr val="C0C0C0"/>
                </a:outerShdw>
              </a:effectLst>
            </a:endParaRPr>
          </a:p>
          <a:p>
            <a:pPr defTabSz="762000" eaLnBrk="1" hangingPunct="1">
              <a:lnSpc>
                <a:spcPct val="110000"/>
              </a:lnSpc>
              <a:spcBef>
                <a:spcPct val="0"/>
              </a:spcBef>
              <a:buClr>
                <a:schemeClr val="accent2"/>
              </a:buClr>
              <a:buSzTx/>
              <a:defRPr/>
            </a:pPr>
            <a:r>
              <a:rPr lang="fr-FR" sz="1800" smtClean="0">
                <a:effectLst>
                  <a:outerShdw blurRad="38100" dist="38100" dir="2700000" algn="tl">
                    <a:srgbClr val="C0C0C0"/>
                  </a:outerShdw>
                </a:effectLst>
              </a:rPr>
              <a:t>On peut distinguer trois types de postes : </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Homme n’utilisant pas de machine informatique</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Homme utilisant des machines informatiques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Machine informatique seule</a:t>
            </a:r>
          </a:p>
          <a:p>
            <a:pPr lvl="1" defTabSz="762000" eaLnBrk="1" hangingPunct="1">
              <a:lnSpc>
                <a:spcPct val="110000"/>
              </a:lnSpc>
              <a:spcBef>
                <a:spcPct val="0"/>
              </a:spcBef>
              <a:buClr>
                <a:schemeClr val="tx2"/>
              </a:buClr>
              <a:buSzTx/>
              <a:buFont typeface="Symbol" pitchFamily="18" charset="2"/>
              <a:buChar char="Ø"/>
              <a:defRPr/>
            </a:pPr>
            <a:endParaRPr lang="fr-FR" sz="2400" smtClean="0">
              <a:effectLst>
                <a:outerShdw blurRad="38100" dist="38100" dir="2700000" algn="tl">
                  <a:srgbClr val="C0C0C0"/>
                </a:outerShdw>
              </a:effectLst>
            </a:endParaRPr>
          </a:p>
          <a:p>
            <a:pPr defTabSz="762000" eaLnBrk="1" hangingPunct="1">
              <a:lnSpc>
                <a:spcPct val="110000"/>
              </a:lnSpc>
              <a:spcBef>
                <a:spcPct val="0"/>
              </a:spcBef>
              <a:buClr>
                <a:schemeClr val="accent2"/>
              </a:buClr>
              <a:buSzTx/>
              <a:defRPr/>
            </a:pPr>
            <a:endParaRPr lang="fr-FR" sz="2800" smtClean="0">
              <a:effectLst>
                <a:outerShdw blurRad="38100" dist="38100" dir="2700000" algn="tl">
                  <a:srgbClr val="C0C0C0"/>
                </a:outerShdw>
              </a:effectLst>
            </a:endParaRPr>
          </a:p>
        </p:txBody>
      </p:sp>
      <p:sp>
        <p:nvSpPr>
          <p:cNvPr id="63494"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Espace réservé du pied de page 4"/>
          <p:cNvSpPr>
            <a:spLocks noGrp="1"/>
          </p:cNvSpPr>
          <p:nvPr>
            <p:ph type="ftr" sz="quarter" idx="11"/>
          </p:nvPr>
        </p:nvSpPr>
        <p:spPr/>
        <p:txBody>
          <a:bodyPr/>
          <a:lstStyle/>
          <a:p>
            <a:pPr>
              <a:defRPr/>
            </a:pPr>
            <a:r>
              <a:rPr lang="fr-FR"/>
              <a:t>Système d’Information</a:t>
            </a:r>
          </a:p>
        </p:txBody>
      </p:sp>
      <p:sp>
        <p:nvSpPr>
          <p:cNvPr id="33" name="Espace réservé du numéro de diapositive 5"/>
          <p:cNvSpPr>
            <a:spLocks noGrp="1"/>
          </p:cNvSpPr>
          <p:nvPr>
            <p:ph type="sldNum" sz="quarter" idx="12"/>
          </p:nvPr>
        </p:nvSpPr>
        <p:spPr/>
        <p:txBody>
          <a:bodyPr/>
          <a:lstStyle/>
          <a:p>
            <a:pPr>
              <a:defRPr/>
            </a:pPr>
            <a:fld id="{4D8AA66B-4120-4EED-A724-A84C735159A5}" type="slidenum">
              <a:rPr lang="fr-FR"/>
              <a:pPr>
                <a:defRPr/>
              </a:pPr>
              <a:t>51</a:t>
            </a:fld>
            <a:endParaRPr lang="fr-FR"/>
          </a:p>
        </p:txBody>
      </p:sp>
      <p:sp>
        <p:nvSpPr>
          <p:cNvPr id="157698"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MOT / Procédure  Fonctionnelle</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57699" name="Rectangle 3"/>
          <p:cNvSpPr>
            <a:spLocks noGrp="1" noChangeArrowheads="1"/>
          </p:cNvSpPr>
          <p:nvPr>
            <p:ph type="body" idx="1"/>
          </p:nvPr>
        </p:nvSpPr>
        <p:spPr>
          <a:xfrm>
            <a:off x="609600" y="1549400"/>
            <a:ext cx="8534400" cy="4038600"/>
          </a:xfrm>
        </p:spPr>
        <p:txBody>
          <a:bodyPr/>
          <a:lstStyle/>
          <a:p>
            <a:pPr defTabSz="762000" eaLnBrk="1" hangingPunct="1">
              <a:spcBef>
                <a:spcPct val="0"/>
              </a:spcBef>
              <a:buClr>
                <a:schemeClr val="accent2"/>
              </a:buClr>
              <a:buSzTx/>
              <a:defRPr/>
            </a:pPr>
            <a:r>
              <a:rPr lang="fr-FR" sz="1600" b="1" smtClean="0">
                <a:solidFill>
                  <a:srgbClr val="CC3300"/>
                </a:solidFill>
                <a:effectLst>
                  <a:outerShdw blurRad="38100" dist="38100" dir="2700000" algn="tl">
                    <a:srgbClr val="C0C0C0"/>
                  </a:outerShdw>
                </a:effectLst>
              </a:rPr>
              <a:t>Définition :</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Ensemble d’opérations organisées enchaînées.</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Elle a pour but de décrire l’organisation de la prise en charge d’un événement externe significatif pour le système étudié (nouvelle commande, candidature, etc.)</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L’élaboration des procédures dépendent des règles d’organisation</a:t>
            </a:r>
          </a:p>
          <a:p>
            <a:pPr lvl="1" defTabSz="762000" eaLnBrk="1" hangingPunct="1">
              <a:lnSpc>
                <a:spcPct val="110000"/>
              </a:lnSpc>
              <a:spcBef>
                <a:spcPct val="0"/>
              </a:spcBef>
              <a:buClr>
                <a:schemeClr val="tx2"/>
              </a:buClr>
              <a:buSzTx/>
              <a:buFont typeface="Symbol" pitchFamily="18" charset="2"/>
              <a:buNone/>
              <a:defRPr/>
            </a:pPr>
            <a:endParaRPr lang="fr-FR" sz="1400" smtClean="0">
              <a:effectLst>
                <a:outerShdw blurRad="38100" dist="38100" dir="2700000" algn="tl">
                  <a:srgbClr val="C0C0C0"/>
                </a:outerShdw>
              </a:effectLst>
            </a:endParaRPr>
          </a:p>
          <a:p>
            <a:pPr defTabSz="762000" eaLnBrk="1" hangingPunct="1">
              <a:spcBef>
                <a:spcPct val="0"/>
              </a:spcBef>
              <a:buClr>
                <a:schemeClr val="accent2"/>
              </a:buClr>
              <a:buSzTx/>
              <a:defRPr/>
            </a:pPr>
            <a:r>
              <a:rPr lang="fr-FR" sz="1600" b="1" smtClean="0">
                <a:solidFill>
                  <a:srgbClr val="CC3300"/>
                </a:solidFill>
                <a:effectLst>
                  <a:outerShdw blurRad="38100" dist="38100" dir="2700000" algn="tl">
                    <a:srgbClr val="C0C0C0"/>
                  </a:outerShdw>
                </a:effectLst>
              </a:rPr>
              <a:t>Enchaînement des opérations :</a:t>
            </a:r>
          </a:p>
        </p:txBody>
      </p:sp>
      <p:sp>
        <p:nvSpPr>
          <p:cNvPr id="64518"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pic>
        <p:nvPicPr>
          <p:cNvPr id="64519" name="Picture 35"/>
          <p:cNvPicPr>
            <a:picLocks noChangeAspect="1" noChangeArrowheads="1"/>
          </p:cNvPicPr>
          <p:nvPr/>
        </p:nvPicPr>
        <p:blipFill>
          <a:blip r:embed="rId3"/>
          <a:srcRect/>
          <a:stretch>
            <a:fillRect/>
          </a:stretch>
        </p:blipFill>
        <p:spPr bwMode="auto">
          <a:xfrm>
            <a:off x="581025" y="3297238"/>
            <a:ext cx="7980363" cy="3332162"/>
          </a:xfrm>
          <a:prstGeom prst="rect">
            <a:avLst/>
          </a:prstGeom>
          <a:noFill/>
          <a:ln w="9525">
            <a:noFill/>
            <a:miter lim="800000"/>
            <a:headEnd/>
            <a:tailEnd/>
          </a:ln>
        </p:spPr>
      </p:pic>
      <p:pic>
        <p:nvPicPr>
          <p:cNvPr id="64520" name="Picture 63"/>
          <p:cNvPicPr>
            <a:picLocks noChangeAspect="1" noChangeArrowheads="1"/>
          </p:cNvPicPr>
          <p:nvPr/>
        </p:nvPicPr>
        <p:blipFill>
          <a:blip r:embed="rId4"/>
          <a:srcRect/>
          <a:stretch>
            <a:fillRect/>
          </a:stretch>
        </p:blipFill>
        <p:spPr bwMode="auto">
          <a:xfrm>
            <a:off x="3276600" y="4191000"/>
            <a:ext cx="996950" cy="661988"/>
          </a:xfrm>
          <a:prstGeom prst="rect">
            <a:avLst/>
          </a:prstGeom>
          <a:noFill/>
          <a:ln w="9525">
            <a:noFill/>
            <a:miter lim="800000"/>
            <a:headEnd/>
            <a:tailEnd/>
          </a:ln>
        </p:spPr>
      </p:pic>
      <p:pic>
        <p:nvPicPr>
          <p:cNvPr id="64521" name="Picture 64"/>
          <p:cNvPicPr>
            <a:picLocks noChangeAspect="1" noChangeArrowheads="1"/>
          </p:cNvPicPr>
          <p:nvPr/>
        </p:nvPicPr>
        <p:blipFill>
          <a:blip r:embed="rId4"/>
          <a:srcRect/>
          <a:stretch>
            <a:fillRect/>
          </a:stretch>
        </p:blipFill>
        <p:spPr bwMode="auto">
          <a:xfrm>
            <a:off x="6019800" y="5257800"/>
            <a:ext cx="996950" cy="661988"/>
          </a:xfrm>
          <a:prstGeom prst="rect">
            <a:avLst/>
          </a:prstGeom>
          <a:noFill/>
          <a:ln w="9525">
            <a:noFill/>
            <a:miter lim="800000"/>
            <a:headEnd/>
            <a:tailEnd/>
          </a:ln>
        </p:spPr>
      </p:pic>
      <p:sp>
        <p:nvSpPr>
          <p:cNvPr id="64522" name="AutoShape 65"/>
          <p:cNvSpPr>
            <a:spLocks noChangeArrowheads="1"/>
          </p:cNvSpPr>
          <p:nvPr/>
        </p:nvSpPr>
        <p:spPr bwMode="auto">
          <a:xfrm>
            <a:off x="2209800" y="3759200"/>
            <a:ext cx="419100" cy="330200"/>
          </a:xfrm>
          <a:prstGeom prst="flowChartDocument">
            <a:avLst/>
          </a:prstGeom>
          <a:noFill/>
          <a:ln w="9525">
            <a:solidFill>
              <a:schemeClr val="tx1"/>
            </a:solidFill>
            <a:miter lim="800000"/>
            <a:headEnd/>
            <a:tailEnd/>
          </a:ln>
        </p:spPr>
        <p:txBody>
          <a:bodyPr wrap="none">
            <a:spAutoFit/>
          </a:bodyPr>
          <a:lstStyle/>
          <a:p>
            <a:r>
              <a:rPr lang="fr-FR" sz="1200">
                <a:latin typeface="Verdana" pitchFamily="34" charset="0"/>
              </a:rPr>
              <a:t>M1</a:t>
            </a:r>
          </a:p>
        </p:txBody>
      </p:sp>
      <p:sp>
        <p:nvSpPr>
          <p:cNvPr id="64523" name="AutoShape 66"/>
          <p:cNvSpPr>
            <a:spLocks noChangeArrowheads="1"/>
          </p:cNvSpPr>
          <p:nvPr/>
        </p:nvSpPr>
        <p:spPr bwMode="auto">
          <a:xfrm>
            <a:off x="3886200" y="5029200"/>
            <a:ext cx="419100" cy="330200"/>
          </a:xfrm>
          <a:prstGeom prst="flowChartDocument">
            <a:avLst/>
          </a:prstGeom>
          <a:noFill/>
          <a:ln w="9525">
            <a:solidFill>
              <a:schemeClr val="tx1"/>
            </a:solidFill>
            <a:miter lim="800000"/>
            <a:headEnd/>
            <a:tailEnd/>
          </a:ln>
        </p:spPr>
        <p:txBody>
          <a:bodyPr wrap="none">
            <a:spAutoFit/>
          </a:bodyPr>
          <a:lstStyle/>
          <a:p>
            <a:r>
              <a:rPr lang="fr-FR" sz="1200">
                <a:latin typeface="Verdana" pitchFamily="34" charset="0"/>
              </a:rPr>
              <a:t>M3</a:t>
            </a:r>
          </a:p>
        </p:txBody>
      </p:sp>
      <p:sp>
        <p:nvSpPr>
          <p:cNvPr id="64524" name="AutoShape 67"/>
          <p:cNvSpPr>
            <a:spLocks noChangeArrowheads="1"/>
          </p:cNvSpPr>
          <p:nvPr/>
        </p:nvSpPr>
        <p:spPr bwMode="auto">
          <a:xfrm>
            <a:off x="3276600" y="4953000"/>
            <a:ext cx="419100" cy="330200"/>
          </a:xfrm>
          <a:prstGeom prst="flowChartDocument">
            <a:avLst/>
          </a:prstGeom>
          <a:noFill/>
          <a:ln w="9525">
            <a:solidFill>
              <a:schemeClr val="tx1"/>
            </a:solidFill>
            <a:miter lim="800000"/>
            <a:headEnd/>
            <a:tailEnd/>
          </a:ln>
        </p:spPr>
        <p:txBody>
          <a:bodyPr wrap="none">
            <a:spAutoFit/>
          </a:bodyPr>
          <a:lstStyle/>
          <a:p>
            <a:r>
              <a:rPr lang="fr-FR" sz="1200">
                <a:latin typeface="Verdana" pitchFamily="34" charset="0"/>
              </a:rPr>
              <a:t>M2</a:t>
            </a:r>
          </a:p>
        </p:txBody>
      </p:sp>
      <p:sp>
        <p:nvSpPr>
          <p:cNvPr id="64525" name="AutoShape 68"/>
          <p:cNvSpPr>
            <a:spLocks noChangeArrowheads="1"/>
          </p:cNvSpPr>
          <p:nvPr/>
        </p:nvSpPr>
        <p:spPr bwMode="auto">
          <a:xfrm>
            <a:off x="6019800" y="6096000"/>
            <a:ext cx="419100" cy="330200"/>
          </a:xfrm>
          <a:prstGeom prst="flowChartDocument">
            <a:avLst/>
          </a:prstGeom>
          <a:noFill/>
          <a:ln w="9525">
            <a:solidFill>
              <a:schemeClr val="tx1"/>
            </a:solidFill>
            <a:miter lim="800000"/>
            <a:headEnd/>
            <a:tailEnd/>
          </a:ln>
        </p:spPr>
        <p:txBody>
          <a:bodyPr wrap="none">
            <a:spAutoFit/>
          </a:bodyPr>
          <a:lstStyle/>
          <a:p>
            <a:r>
              <a:rPr lang="fr-FR" sz="1200">
                <a:latin typeface="Verdana" pitchFamily="34" charset="0"/>
              </a:rPr>
              <a:t>M4</a:t>
            </a:r>
          </a:p>
        </p:txBody>
      </p:sp>
      <p:sp>
        <p:nvSpPr>
          <p:cNvPr id="64526" name="AutoShape 69"/>
          <p:cNvSpPr>
            <a:spLocks noChangeArrowheads="1"/>
          </p:cNvSpPr>
          <p:nvPr/>
        </p:nvSpPr>
        <p:spPr bwMode="auto">
          <a:xfrm>
            <a:off x="6629400" y="6096000"/>
            <a:ext cx="419100" cy="330200"/>
          </a:xfrm>
          <a:prstGeom prst="flowChartDocument">
            <a:avLst/>
          </a:prstGeom>
          <a:noFill/>
          <a:ln w="9525">
            <a:solidFill>
              <a:schemeClr val="tx1"/>
            </a:solidFill>
            <a:miter lim="800000"/>
            <a:headEnd/>
            <a:tailEnd/>
          </a:ln>
        </p:spPr>
        <p:txBody>
          <a:bodyPr wrap="none">
            <a:spAutoFit/>
          </a:bodyPr>
          <a:lstStyle/>
          <a:p>
            <a:r>
              <a:rPr lang="fr-FR" sz="1200">
                <a:latin typeface="Verdana" pitchFamily="34" charset="0"/>
              </a:rPr>
              <a:t>M5</a:t>
            </a:r>
          </a:p>
        </p:txBody>
      </p:sp>
      <p:sp>
        <p:nvSpPr>
          <p:cNvPr id="64527" name="AutoShape 70"/>
          <p:cNvSpPr>
            <a:spLocks noChangeArrowheads="1"/>
          </p:cNvSpPr>
          <p:nvPr/>
        </p:nvSpPr>
        <p:spPr bwMode="auto">
          <a:xfrm>
            <a:off x="4953000" y="4267200"/>
            <a:ext cx="407988" cy="393700"/>
          </a:xfrm>
          <a:prstGeom prst="can">
            <a:avLst>
              <a:gd name="adj" fmla="val 25000"/>
            </a:avLst>
          </a:prstGeom>
          <a:noFill/>
          <a:ln w="9525">
            <a:solidFill>
              <a:schemeClr val="tx1"/>
            </a:solidFill>
            <a:miter lim="800000"/>
            <a:headEnd/>
            <a:tailEnd/>
          </a:ln>
        </p:spPr>
        <p:txBody>
          <a:bodyPr wrap="none">
            <a:spAutoFit/>
          </a:bodyPr>
          <a:lstStyle/>
          <a:p>
            <a:r>
              <a:rPr lang="fr-FR" sz="1200">
                <a:latin typeface="Verdana" pitchFamily="34" charset="0"/>
              </a:rPr>
              <a:t>D1</a:t>
            </a:r>
          </a:p>
        </p:txBody>
      </p:sp>
      <p:sp>
        <p:nvSpPr>
          <p:cNvPr id="64528" name="AutoShape 71"/>
          <p:cNvSpPr>
            <a:spLocks noChangeArrowheads="1"/>
          </p:cNvSpPr>
          <p:nvPr/>
        </p:nvSpPr>
        <p:spPr bwMode="auto">
          <a:xfrm>
            <a:off x="4876800" y="5702300"/>
            <a:ext cx="407988" cy="393700"/>
          </a:xfrm>
          <a:prstGeom prst="can">
            <a:avLst>
              <a:gd name="adj" fmla="val 25000"/>
            </a:avLst>
          </a:prstGeom>
          <a:noFill/>
          <a:ln w="9525">
            <a:solidFill>
              <a:schemeClr val="tx1"/>
            </a:solidFill>
            <a:miter lim="800000"/>
            <a:headEnd/>
            <a:tailEnd/>
          </a:ln>
        </p:spPr>
        <p:txBody>
          <a:bodyPr wrap="none">
            <a:spAutoFit/>
          </a:bodyPr>
          <a:lstStyle/>
          <a:p>
            <a:r>
              <a:rPr lang="fr-FR" sz="1200">
                <a:latin typeface="Verdana" pitchFamily="34" charset="0"/>
              </a:rPr>
              <a:t>D2</a:t>
            </a:r>
          </a:p>
        </p:txBody>
      </p:sp>
      <p:cxnSp>
        <p:nvCxnSpPr>
          <p:cNvPr id="64529" name="AutoShape 72"/>
          <p:cNvCxnSpPr>
            <a:cxnSpLocks noChangeShapeType="1"/>
            <a:stCxn id="64522" idx="3"/>
          </p:cNvCxnSpPr>
          <p:nvPr/>
        </p:nvCxnSpPr>
        <p:spPr bwMode="auto">
          <a:xfrm>
            <a:off x="2628900" y="3924300"/>
            <a:ext cx="1146175" cy="266700"/>
          </a:xfrm>
          <a:prstGeom prst="bentConnector2">
            <a:avLst/>
          </a:prstGeom>
          <a:noFill/>
          <a:ln w="9525">
            <a:solidFill>
              <a:schemeClr val="tx1"/>
            </a:solidFill>
            <a:miter lim="800000"/>
            <a:headEnd/>
            <a:tailEnd type="triangle" w="med" len="med"/>
          </a:ln>
        </p:spPr>
      </p:cxnSp>
      <p:sp>
        <p:nvSpPr>
          <p:cNvPr id="64530" name="Line 73"/>
          <p:cNvSpPr>
            <a:spLocks noChangeShapeType="1"/>
          </p:cNvSpPr>
          <p:nvPr/>
        </p:nvSpPr>
        <p:spPr bwMode="auto">
          <a:xfrm flipH="1">
            <a:off x="3505200" y="4800600"/>
            <a:ext cx="76200" cy="152400"/>
          </a:xfrm>
          <a:prstGeom prst="line">
            <a:avLst/>
          </a:prstGeom>
          <a:noFill/>
          <a:ln w="9525">
            <a:solidFill>
              <a:schemeClr val="tx1"/>
            </a:solidFill>
            <a:miter lim="800000"/>
            <a:headEnd/>
            <a:tailEnd type="triangle" w="med" len="med"/>
          </a:ln>
        </p:spPr>
        <p:txBody>
          <a:bodyPr wrap="none"/>
          <a:lstStyle/>
          <a:p>
            <a:endParaRPr lang="fr-FR"/>
          </a:p>
        </p:txBody>
      </p:sp>
      <p:sp>
        <p:nvSpPr>
          <p:cNvPr id="64531" name="Line 74"/>
          <p:cNvSpPr>
            <a:spLocks noChangeShapeType="1"/>
          </p:cNvSpPr>
          <p:nvPr/>
        </p:nvSpPr>
        <p:spPr bwMode="auto">
          <a:xfrm>
            <a:off x="3962400" y="4724400"/>
            <a:ext cx="152400" cy="304800"/>
          </a:xfrm>
          <a:prstGeom prst="line">
            <a:avLst/>
          </a:prstGeom>
          <a:noFill/>
          <a:ln w="9525">
            <a:solidFill>
              <a:schemeClr val="tx1"/>
            </a:solidFill>
            <a:miter lim="800000"/>
            <a:headEnd/>
            <a:tailEnd type="triangle" w="med" len="med"/>
          </a:ln>
        </p:spPr>
        <p:txBody>
          <a:bodyPr wrap="none"/>
          <a:lstStyle/>
          <a:p>
            <a:endParaRPr lang="fr-FR"/>
          </a:p>
        </p:txBody>
      </p:sp>
      <p:cxnSp>
        <p:nvCxnSpPr>
          <p:cNvPr id="64532" name="AutoShape 75"/>
          <p:cNvCxnSpPr>
            <a:cxnSpLocks noChangeShapeType="1"/>
            <a:stCxn id="64527" idx="2"/>
          </p:cNvCxnSpPr>
          <p:nvPr/>
        </p:nvCxnSpPr>
        <p:spPr bwMode="auto">
          <a:xfrm rot="10800000" flipV="1">
            <a:off x="4273550" y="4464050"/>
            <a:ext cx="679450" cy="58738"/>
          </a:xfrm>
          <a:prstGeom prst="bentConnector3">
            <a:avLst>
              <a:gd name="adj1" fmla="val 50000"/>
            </a:avLst>
          </a:prstGeom>
          <a:noFill/>
          <a:ln w="9525">
            <a:solidFill>
              <a:schemeClr val="tx1"/>
            </a:solidFill>
            <a:miter lim="800000"/>
            <a:headEnd/>
            <a:tailEnd type="triangle" w="med" len="med"/>
          </a:ln>
        </p:spPr>
      </p:cxnSp>
      <p:cxnSp>
        <p:nvCxnSpPr>
          <p:cNvPr id="64533" name="AutoShape 76"/>
          <p:cNvCxnSpPr>
            <a:cxnSpLocks noChangeShapeType="1"/>
            <a:endCxn id="64528" idx="1"/>
          </p:cNvCxnSpPr>
          <p:nvPr/>
        </p:nvCxnSpPr>
        <p:spPr bwMode="auto">
          <a:xfrm rot="10800000" flipV="1">
            <a:off x="5081588" y="5589588"/>
            <a:ext cx="938212" cy="112712"/>
          </a:xfrm>
          <a:prstGeom prst="bentConnector2">
            <a:avLst/>
          </a:prstGeom>
          <a:noFill/>
          <a:ln w="9525">
            <a:solidFill>
              <a:schemeClr val="tx1"/>
            </a:solidFill>
            <a:miter lim="800000"/>
            <a:headEnd/>
            <a:tailEnd type="triangle" w="med" len="med"/>
          </a:ln>
        </p:spPr>
      </p:cxnSp>
      <p:cxnSp>
        <p:nvCxnSpPr>
          <p:cNvPr id="64534" name="AutoShape 77"/>
          <p:cNvCxnSpPr>
            <a:cxnSpLocks noChangeShapeType="1"/>
            <a:stCxn id="64523" idx="3"/>
          </p:cNvCxnSpPr>
          <p:nvPr/>
        </p:nvCxnSpPr>
        <p:spPr bwMode="auto">
          <a:xfrm>
            <a:off x="4305300" y="5194300"/>
            <a:ext cx="2212975" cy="63500"/>
          </a:xfrm>
          <a:prstGeom prst="bentConnector2">
            <a:avLst/>
          </a:prstGeom>
          <a:noFill/>
          <a:ln w="9525">
            <a:solidFill>
              <a:schemeClr val="tx1"/>
            </a:solidFill>
            <a:miter lim="800000"/>
            <a:headEnd/>
            <a:tailEnd type="triangle" w="med" len="med"/>
          </a:ln>
        </p:spPr>
      </p:cxnSp>
      <p:sp>
        <p:nvSpPr>
          <p:cNvPr id="64535" name="Line 78"/>
          <p:cNvSpPr>
            <a:spLocks noChangeShapeType="1"/>
          </p:cNvSpPr>
          <p:nvPr/>
        </p:nvSpPr>
        <p:spPr bwMode="auto">
          <a:xfrm flipH="1">
            <a:off x="6248400" y="5791200"/>
            <a:ext cx="76200" cy="304800"/>
          </a:xfrm>
          <a:prstGeom prst="line">
            <a:avLst/>
          </a:prstGeom>
          <a:noFill/>
          <a:ln w="9525">
            <a:solidFill>
              <a:schemeClr val="tx1"/>
            </a:solidFill>
            <a:miter lim="800000"/>
            <a:headEnd/>
            <a:tailEnd type="triangle" w="med" len="med"/>
          </a:ln>
        </p:spPr>
        <p:txBody>
          <a:bodyPr wrap="none"/>
          <a:lstStyle/>
          <a:p>
            <a:endParaRPr lang="fr-FR"/>
          </a:p>
        </p:txBody>
      </p:sp>
      <p:sp>
        <p:nvSpPr>
          <p:cNvPr id="64536" name="Line 79"/>
          <p:cNvSpPr>
            <a:spLocks noChangeShapeType="1"/>
          </p:cNvSpPr>
          <p:nvPr/>
        </p:nvSpPr>
        <p:spPr bwMode="auto">
          <a:xfrm>
            <a:off x="6781800" y="5867400"/>
            <a:ext cx="76200" cy="228600"/>
          </a:xfrm>
          <a:prstGeom prst="line">
            <a:avLst/>
          </a:prstGeom>
          <a:noFill/>
          <a:ln w="9525">
            <a:solidFill>
              <a:schemeClr val="tx1"/>
            </a:solidFill>
            <a:miter lim="800000"/>
            <a:headEnd/>
            <a:tailEnd type="triangle" w="med" len="med"/>
          </a:ln>
        </p:spPr>
        <p:txBody>
          <a:bodyPr wrap="none"/>
          <a:lstStyle/>
          <a:p>
            <a:endParaRPr lang="fr-FR"/>
          </a:p>
        </p:txBody>
      </p:sp>
      <p:sp>
        <p:nvSpPr>
          <p:cNvPr id="64537" name="Line 82"/>
          <p:cNvSpPr>
            <a:spLocks noChangeShapeType="1"/>
          </p:cNvSpPr>
          <p:nvPr/>
        </p:nvSpPr>
        <p:spPr bwMode="auto">
          <a:xfrm flipH="1" flipV="1">
            <a:off x="2743200" y="6248400"/>
            <a:ext cx="3276600" cy="0"/>
          </a:xfrm>
          <a:prstGeom prst="line">
            <a:avLst/>
          </a:prstGeom>
          <a:noFill/>
          <a:ln w="9525">
            <a:solidFill>
              <a:schemeClr val="tx1"/>
            </a:solidFill>
            <a:miter lim="800000"/>
            <a:headEnd/>
            <a:tailEnd type="triangle" w="med" len="med"/>
          </a:ln>
        </p:spPr>
        <p:txBody>
          <a:bodyPr wrap="none"/>
          <a:lstStyle/>
          <a:p>
            <a:endParaRPr lang="fr-FR"/>
          </a:p>
        </p:txBody>
      </p:sp>
      <p:sp>
        <p:nvSpPr>
          <p:cNvPr id="64538" name="Line 83"/>
          <p:cNvSpPr>
            <a:spLocks noChangeShapeType="1"/>
          </p:cNvSpPr>
          <p:nvPr/>
        </p:nvSpPr>
        <p:spPr bwMode="auto">
          <a:xfrm>
            <a:off x="7010400" y="6248400"/>
            <a:ext cx="990600" cy="0"/>
          </a:xfrm>
          <a:prstGeom prst="line">
            <a:avLst/>
          </a:prstGeom>
          <a:noFill/>
          <a:ln w="9525">
            <a:solidFill>
              <a:schemeClr val="tx1"/>
            </a:solidFill>
            <a:miter lim="800000"/>
            <a:headEnd/>
            <a:tailEnd type="triangle" w="med" len="med"/>
          </a:ln>
        </p:spPr>
        <p:txBody>
          <a:bodyPr wrap="none"/>
          <a:lstStyle/>
          <a:p>
            <a:endParaRPr lang="fr-FR"/>
          </a:p>
        </p:txBody>
      </p:sp>
      <p:sp>
        <p:nvSpPr>
          <p:cNvPr id="64539" name="Text Box 84"/>
          <p:cNvSpPr txBox="1">
            <a:spLocks noChangeArrowheads="1"/>
          </p:cNvSpPr>
          <p:nvPr/>
        </p:nvSpPr>
        <p:spPr bwMode="auto">
          <a:xfrm>
            <a:off x="708025" y="3322638"/>
            <a:ext cx="1120775" cy="422275"/>
          </a:xfrm>
          <a:prstGeom prst="rect">
            <a:avLst/>
          </a:prstGeom>
          <a:noFill/>
          <a:ln w="9525">
            <a:noFill/>
            <a:miter lim="800000"/>
            <a:headEnd/>
            <a:tailEnd/>
          </a:ln>
        </p:spPr>
        <p:txBody>
          <a:bodyPr wrap="none">
            <a:spAutoFit/>
          </a:bodyPr>
          <a:lstStyle/>
          <a:p>
            <a:pPr algn="ctr">
              <a:lnSpc>
                <a:spcPct val="90000"/>
              </a:lnSpc>
            </a:pPr>
            <a:r>
              <a:rPr lang="fr-FR" sz="1200" b="1"/>
              <a:t>Périodicité</a:t>
            </a:r>
          </a:p>
          <a:p>
            <a:pPr algn="ctr">
              <a:lnSpc>
                <a:spcPct val="90000"/>
              </a:lnSpc>
            </a:pPr>
            <a:r>
              <a:rPr lang="fr-FR" sz="1200" b="1"/>
              <a:t>(Fréquence)</a:t>
            </a:r>
          </a:p>
        </p:txBody>
      </p:sp>
      <p:sp>
        <p:nvSpPr>
          <p:cNvPr id="64540" name="Text Box 85"/>
          <p:cNvSpPr txBox="1">
            <a:spLocks noChangeArrowheads="1"/>
          </p:cNvSpPr>
          <p:nvPr/>
        </p:nvSpPr>
        <p:spPr bwMode="auto">
          <a:xfrm>
            <a:off x="1928813" y="3403600"/>
            <a:ext cx="1127125" cy="257175"/>
          </a:xfrm>
          <a:prstGeom prst="rect">
            <a:avLst/>
          </a:prstGeom>
          <a:noFill/>
          <a:ln w="9525">
            <a:noFill/>
            <a:miter lim="800000"/>
            <a:headEnd/>
            <a:tailEnd/>
          </a:ln>
        </p:spPr>
        <p:txBody>
          <a:bodyPr wrap="none">
            <a:spAutoFit/>
          </a:bodyPr>
          <a:lstStyle/>
          <a:p>
            <a:pPr algn="ctr">
              <a:lnSpc>
                <a:spcPct val="90000"/>
              </a:lnSpc>
            </a:pPr>
            <a:r>
              <a:rPr lang="fr-FR" sz="1200" b="1"/>
              <a:t>Partenaire 1</a:t>
            </a:r>
          </a:p>
        </p:txBody>
      </p:sp>
      <p:sp>
        <p:nvSpPr>
          <p:cNvPr id="64541" name="Text Box 86"/>
          <p:cNvSpPr txBox="1">
            <a:spLocks noChangeArrowheads="1"/>
          </p:cNvSpPr>
          <p:nvPr/>
        </p:nvSpPr>
        <p:spPr bwMode="auto">
          <a:xfrm>
            <a:off x="7239000" y="3429000"/>
            <a:ext cx="1127125" cy="257175"/>
          </a:xfrm>
          <a:prstGeom prst="rect">
            <a:avLst/>
          </a:prstGeom>
          <a:noFill/>
          <a:ln w="9525">
            <a:noFill/>
            <a:miter lim="800000"/>
            <a:headEnd/>
            <a:tailEnd/>
          </a:ln>
        </p:spPr>
        <p:txBody>
          <a:bodyPr wrap="none">
            <a:spAutoFit/>
          </a:bodyPr>
          <a:lstStyle/>
          <a:p>
            <a:pPr algn="ctr">
              <a:lnSpc>
                <a:spcPct val="90000"/>
              </a:lnSpc>
            </a:pPr>
            <a:r>
              <a:rPr lang="fr-FR" sz="1200" b="1"/>
              <a:t>Partenaire 2</a:t>
            </a:r>
          </a:p>
        </p:txBody>
      </p:sp>
      <p:sp>
        <p:nvSpPr>
          <p:cNvPr id="64542" name="Text Box 87"/>
          <p:cNvSpPr txBox="1">
            <a:spLocks noChangeArrowheads="1"/>
          </p:cNvSpPr>
          <p:nvPr/>
        </p:nvSpPr>
        <p:spPr bwMode="auto">
          <a:xfrm>
            <a:off x="3432175" y="3400425"/>
            <a:ext cx="750888" cy="257175"/>
          </a:xfrm>
          <a:prstGeom prst="rect">
            <a:avLst/>
          </a:prstGeom>
          <a:noFill/>
          <a:ln w="9525">
            <a:noFill/>
            <a:miter lim="800000"/>
            <a:headEnd/>
            <a:tailEnd/>
          </a:ln>
        </p:spPr>
        <p:txBody>
          <a:bodyPr wrap="none">
            <a:spAutoFit/>
          </a:bodyPr>
          <a:lstStyle/>
          <a:p>
            <a:pPr algn="ctr">
              <a:lnSpc>
                <a:spcPct val="90000"/>
              </a:lnSpc>
            </a:pPr>
            <a:r>
              <a:rPr lang="fr-FR" sz="1200" b="1"/>
              <a:t>Poste 1</a:t>
            </a:r>
          </a:p>
        </p:txBody>
      </p:sp>
      <p:sp>
        <p:nvSpPr>
          <p:cNvPr id="64543" name="Text Box 88"/>
          <p:cNvSpPr txBox="1">
            <a:spLocks noChangeArrowheads="1"/>
          </p:cNvSpPr>
          <p:nvPr/>
        </p:nvSpPr>
        <p:spPr bwMode="auto">
          <a:xfrm>
            <a:off x="4532313" y="3336925"/>
            <a:ext cx="1174750" cy="422275"/>
          </a:xfrm>
          <a:prstGeom prst="rect">
            <a:avLst/>
          </a:prstGeom>
          <a:noFill/>
          <a:ln w="9525">
            <a:noFill/>
            <a:miter lim="800000"/>
            <a:headEnd/>
            <a:tailEnd/>
          </a:ln>
        </p:spPr>
        <p:txBody>
          <a:bodyPr wrap="none">
            <a:spAutoFit/>
          </a:bodyPr>
          <a:lstStyle/>
          <a:p>
            <a:pPr algn="ctr">
              <a:lnSpc>
                <a:spcPct val="90000"/>
              </a:lnSpc>
            </a:pPr>
            <a:r>
              <a:rPr lang="fr-FR" sz="1200" b="1"/>
              <a:t>Salle</a:t>
            </a:r>
          </a:p>
          <a:p>
            <a:pPr algn="ctr">
              <a:lnSpc>
                <a:spcPct val="90000"/>
              </a:lnSpc>
            </a:pPr>
            <a:r>
              <a:rPr lang="fr-FR" sz="1200" b="1"/>
              <a:t>informatique</a:t>
            </a:r>
          </a:p>
        </p:txBody>
      </p:sp>
      <p:sp>
        <p:nvSpPr>
          <p:cNvPr id="64544" name="Text Box 89"/>
          <p:cNvSpPr txBox="1">
            <a:spLocks noChangeArrowheads="1"/>
          </p:cNvSpPr>
          <p:nvPr/>
        </p:nvSpPr>
        <p:spPr bwMode="auto">
          <a:xfrm>
            <a:off x="6248400" y="3400425"/>
            <a:ext cx="750888" cy="257175"/>
          </a:xfrm>
          <a:prstGeom prst="rect">
            <a:avLst/>
          </a:prstGeom>
          <a:noFill/>
          <a:ln w="9525">
            <a:noFill/>
            <a:miter lim="800000"/>
            <a:headEnd/>
            <a:tailEnd/>
          </a:ln>
        </p:spPr>
        <p:txBody>
          <a:bodyPr wrap="none">
            <a:spAutoFit/>
          </a:bodyPr>
          <a:lstStyle/>
          <a:p>
            <a:pPr algn="ctr">
              <a:lnSpc>
                <a:spcPct val="90000"/>
              </a:lnSpc>
            </a:pPr>
            <a:r>
              <a:rPr lang="fr-FR" sz="1200" b="1"/>
              <a:t>Poste 2</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4BC10249-D9B2-4622-8FD8-150E5A19EBF3}" type="slidenum">
              <a:rPr lang="fr-FR"/>
              <a:pPr>
                <a:defRPr/>
              </a:pPr>
              <a:t>52</a:t>
            </a:fld>
            <a:endParaRPr lang="fr-FR"/>
          </a:p>
        </p:txBody>
      </p:sp>
      <p:sp>
        <p:nvSpPr>
          <p:cNvPr id="161794"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MOT / Démarche de construction</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61795" name="Rectangle 3"/>
          <p:cNvSpPr>
            <a:spLocks noGrp="1" noChangeArrowheads="1"/>
          </p:cNvSpPr>
          <p:nvPr>
            <p:ph type="body" idx="1"/>
          </p:nvPr>
        </p:nvSpPr>
        <p:spPr>
          <a:xfrm>
            <a:off x="838200" y="1676400"/>
            <a:ext cx="8305800" cy="4038600"/>
          </a:xfrm>
        </p:spPr>
        <p:txBody>
          <a:bodyPr/>
          <a:lstStyle/>
          <a:p>
            <a:pPr defTabSz="762000" eaLnBrk="1" hangingPunct="1">
              <a:lnSpc>
                <a:spcPct val="200000"/>
              </a:lnSpc>
              <a:spcBef>
                <a:spcPct val="0"/>
              </a:spcBef>
              <a:buClr>
                <a:schemeClr val="accent2"/>
              </a:buClr>
              <a:buSzTx/>
              <a:defRPr/>
            </a:pPr>
            <a:r>
              <a:rPr lang="fr-FR" sz="2000" smtClean="0">
                <a:effectLst>
                  <a:outerShdw blurRad="38100" dist="38100" dir="2700000" algn="tl">
                    <a:srgbClr val="C0C0C0"/>
                  </a:outerShdw>
                </a:effectLst>
              </a:rPr>
              <a:t>Etudier l’organisation existante (analyse et critique)</a:t>
            </a:r>
          </a:p>
          <a:p>
            <a:pPr defTabSz="762000" eaLnBrk="1" hangingPunct="1">
              <a:lnSpc>
                <a:spcPct val="200000"/>
              </a:lnSpc>
              <a:spcBef>
                <a:spcPct val="0"/>
              </a:spcBef>
              <a:buClr>
                <a:schemeClr val="accent2"/>
              </a:buClr>
              <a:buSzTx/>
              <a:defRPr/>
            </a:pPr>
            <a:r>
              <a:rPr lang="fr-FR" sz="2000" smtClean="0">
                <a:effectLst>
                  <a:outerShdw blurRad="38100" dist="38100" dir="2700000" algn="tl">
                    <a:srgbClr val="C0C0C0"/>
                  </a:outerShdw>
                </a:effectLst>
              </a:rPr>
              <a:t>Prendre en charge le nouveau MCT</a:t>
            </a:r>
          </a:p>
          <a:p>
            <a:pPr defTabSz="762000" eaLnBrk="1" hangingPunct="1">
              <a:lnSpc>
                <a:spcPct val="200000"/>
              </a:lnSpc>
              <a:spcBef>
                <a:spcPct val="0"/>
              </a:spcBef>
              <a:buClr>
                <a:schemeClr val="accent2"/>
              </a:buClr>
              <a:buSzTx/>
              <a:defRPr/>
            </a:pPr>
            <a:r>
              <a:rPr lang="fr-FR" sz="2000" smtClean="0">
                <a:effectLst>
                  <a:outerShdw blurRad="38100" dist="38100" dir="2700000" algn="tl">
                    <a:srgbClr val="C0C0C0"/>
                  </a:outerShdw>
                </a:effectLst>
              </a:rPr>
              <a:t>Inclure les nouvelles règles d’organisation</a:t>
            </a:r>
          </a:p>
          <a:p>
            <a:pPr defTabSz="762000" eaLnBrk="1" hangingPunct="1">
              <a:lnSpc>
                <a:spcPct val="200000"/>
              </a:lnSpc>
              <a:spcBef>
                <a:spcPct val="0"/>
              </a:spcBef>
              <a:buClr>
                <a:schemeClr val="accent2"/>
              </a:buClr>
              <a:buSzTx/>
              <a:defRPr/>
            </a:pPr>
            <a:r>
              <a:rPr lang="fr-FR" sz="2000" smtClean="0">
                <a:effectLst>
                  <a:outerShdw blurRad="38100" dist="38100" dir="2700000" algn="tl">
                    <a:srgbClr val="C0C0C0"/>
                  </a:outerShdw>
                </a:effectLst>
              </a:rPr>
              <a:t>Identifier les nouveaux besoins en ressources</a:t>
            </a:r>
          </a:p>
          <a:p>
            <a:pPr defTabSz="762000" eaLnBrk="1" hangingPunct="1">
              <a:lnSpc>
                <a:spcPct val="200000"/>
              </a:lnSpc>
              <a:spcBef>
                <a:spcPct val="0"/>
              </a:spcBef>
              <a:buClr>
                <a:schemeClr val="accent2"/>
              </a:buClr>
              <a:buSzTx/>
              <a:defRPr/>
            </a:pPr>
            <a:r>
              <a:rPr lang="fr-FR" sz="2000" smtClean="0">
                <a:effectLst>
                  <a:outerShdw blurRad="38100" dist="38100" dir="2700000" algn="tl">
                    <a:srgbClr val="C0C0C0"/>
                  </a:outerShdw>
                </a:effectLst>
              </a:rPr>
              <a:t>Construire le MOT</a:t>
            </a:r>
          </a:p>
          <a:p>
            <a:pPr defTabSz="762000" eaLnBrk="1" hangingPunct="1">
              <a:lnSpc>
                <a:spcPct val="200000"/>
              </a:lnSpc>
              <a:spcBef>
                <a:spcPct val="0"/>
              </a:spcBef>
              <a:buClr>
                <a:schemeClr val="accent2"/>
              </a:buClr>
              <a:buSzTx/>
              <a:defRPr/>
            </a:pPr>
            <a:endParaRPr lang="fr-FR" sz="2000" smtClean="0">
              <a:effectLst>
                <a:outerShdw blurRad="38100" dist="38100" dir="2700000" algn="tl">
                  <a:srgbClr val="C0C0C0"/>
                </a:outerShdw>
              </a:effectLst>
            </a:endParaRPr>
          </a:p>
        </p:txBody>
      </p:sp>
      <p:sp>
        <p:nvSpPr>
          <p:cNvPr id="65542"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372D17F0-F568-4BC2-A30C-F790BAB6FCA8}" type="slidenum">
              <a:rPr lang="fr-FR"/>
              <a:pPr>
                <a:defRPr/>
              </a:pPr>
              <a:t>53</a:t>
            </a:fld>
            <a:endParaRPr lang="fr-FR"/>
          </a:p>
        </p:txBody>
      </p:sp>
      <p:sp>
        <p:nvSpPr>
          <p:cNvPr id="163842" name="Rectangle 2"/>
          <p:cNvSpPr>
            <a:spLocks noGrp="1" noChangeArrowheads="1"/>
          </p:cNvSpPr>
          <p:nvPr>
            <p:ph type="title"/>
          </p:nvPr>
        </p:nvSpPr>
        <p:spPr/>
        <p:txBody>
          <a:bodyPr/>
          <a:lstStyle/>
          <a:p>
            <a:pPr eaLnBrk="1" hangingPunct="1">
              <a:defRPr/>
            </a:pPr>
            <a:r>
              <a:rPr lang="fr-FR" altLang="fr-FR" sz="2800" smtClean="0">
                <a:solidFill>
                  <a:srgbClr val="777777"/>
                </a:solidFill>
                <a:effectLst>
                  <a:outerShdw blurRad="38100" dist="38100" dir="2700000" algn="tl">
                    <a:srgbClr val="C0C0C0"/>
                  </a:outerShdw>
                </a:effectLst>
                <a:latin typeface="Verdana" pitchFamily="34" charset="0"/>
              </a:rPr>
              <a:t>Modèles de conception</a:t>
            </a:r>
            <a:endParaRPr lang="fr-FR" sz="2800" smtClean="0">
              <a:solidFill>
                <a:srgbClr val="777777"/>
              </a:solidFill>
              <a:effectLst>
                <a:outerShdw blurRad="38100" dist="38100" dir="2700000" algn="tl">
                  <a:srgbClr val="C0C0C0"/>
                </a:outerShdw>
              </a:effectLst>
              <a:latin typeface="Verdana" pitchFamily="34" charset="0"/>
            </a:endParaRPr>
          </a:p>
        </p:txBody>
      </p:sp>
      <p:sp>
        <p:nvSpPr>
          <p:cNvPr id="163843" name="Rectangle 3"/>
          <p:cNvSpPr>
            <a:spLocks noGrp="1" noChangeArrowheads="1"/>
          </p:cNvSpPr>
          <p:nvPr>
            <p:ph type="body" idx="1"/>
          </p:nvPr>
        </p:nvSpPr>
        <p:spPr>
          <a:xfrm>
            <a:off x="228600" y="1676400"/>
            <a:ext cx="8991600" cy="4038600"/>
          </a:xfrm>
        </p:spPr>
        <p:txBody>
          <a:bodyPr/>
          <a:lstStyle/>
          <a:p>
            <a:pPr defTabSz="762000" eaLnBrk="1" hangingPunct="1">
              <a:lnSpc>
                <a:spcPct val="170000"/>
              </a:lnSpc>
              <a:spcBef>
                <a:spcPct val="0"/>
              </a:spcBef>
              <a:buClr>
                <a:schemeClr val="accent2"/>
              </a:buClr>
              <a:buSzTx/>
              <a:defRPr/>
            </a:pPr>
            <a:r>
              <a:rPr lang="fr-FR" altLang="fr-FR" sz="2800" smtClean="0">
                <a:solidFill>
                  <a:srgbClr val="DDDDDD"/>
                </a:solidFill>
                <a:effectLst>
                  <a:outerShdw blurRad="38100" dist="38100" dir="2700000" algn="tl">
                    <a:srgbClr val="C0C0C0"/>
                  </a:outerShdw>
                </a:effectLst>
              </a:rPr>
              <a:t>Modèle Conceptuel de Données (MCD)</a:t>
            </a:r>
          </a:p>
          <a:p>
            <a:pPr defTabSz="762000" eaLnBrk="1" hangingPunct="1">
              <a:lnSpc>
                <a:spcPct val="170000"/>
              </a:lnSpc>
              <a:spcBef>
                <a:spcPct val="0"/>
              </a:spcBef>
              <a:buClr>
                <a:schemeClr val="accent2"/>
              </a:buClr>
              <a:buSzTx/>
              <a:defRPr/>
            </a:pPr>
            <a:r>
              <a:rPr lang="fr-FR" altLang="fr-FR" sz="2800" smtClean="0">
                <a:solidFill>
                  <a:srgbClr val="DDDDDD"/>
                </a:solidFill>
                <a:effectLst>
                  <a:outerShdw blurRad="38100" dist="38100" dir="2700000" algn="tl">
                    <a:srgbClr val="C0C0C0"/>
                  </a:outerShdw>
                </a:effectLst>
              </a:rPr>
              <a:t>Modèle Conceptuel de Traitements (MCT)</a:t>
            </a:r>
          </a:p>
          <a:p>
            <a:pPr defTabSz="762000" eaLnBrk="1" hangingPunct="1">
              <a:lnSpc>
                <a:spcPct val="170000"/>
              </a:lnSpc>
              <a:spcBef>
                <a:spcPct val="0"/>
              </a:spcBef>
              <a:buClr>
                <a:schemeClr val="accent2"/>
              </a:buClr>
              <a:buSzTx/>
              <a:defRPr/>
            </a:pPr>
            <a:r>
              <a:rPr lang="fr-FR" altLang="fr-FR" sz="2800" smtClean="0">
                <a:solidFill>
                  <a:srgbClr val="DDDDDD"/>
                </a:solidFill>
                <a:effectLst>
                  <a:outerShdw blurRad="38100" dist="38100" dir="2700000" algn="tl">
                    <a:srgbClr val="C0C0C0"/>
                  </a:outerShdw>
                </a:effectLst>
              </a:rPr>
              <a:t>Modèle Organisationnel de Traitements (MOT)</a:t>
            </a:r>
          </a:p>
          <a:p>
            <a:pPr defTabSz="762000" eaLnBrk="1" hangingPunct="1">
              <a:lnSpc>
                <a:spcPct val="170000"/>
              </a:lnSpc>
              <a:spcBef>
                <a:spcPct val="0"/>
              </a:spcBef>
              <a:buClr>
                <a:schemeClr val="accent2"/>
              </a:buClr>
              <a:buSzTx/>
              <a:defRPr/>
            </a:pPr>
            <a:r>
              <a:rPr lang="fr-FR" altLang="fr-FR" sz="2800" b="1" smtClean="0">
                <a:solidFill>
                  <a:srgbClr val="CC3300"/>
                </a:solidFill>
                <a:effectLst>
                  <a:outerShdw blurRad="38100" dist="38100" dir="2700000" algn="tl">
                    <a:srgbClr val="C0C0C0"/>
                  </a:outerShdw>
                </a:effectLst>
              </a:rPr>
              <a:t>Modèle Logique de Données (MLD)</a:t>
            </a:r>
          </a:p>
          <a:p>
            <a:pPr defTabSz="762000" eaLnBrk="1" hangingPunct="1">
              <a:lnSpc>
                <a:spcPct val="170000"/>
              </a:lnSpc>
              <a:spcBef>
                <a:spcPct val="0"/>
              </a:spcBef>
              <a:buClr>
                <a:schemeClr val="accent2"/>
              </a:buClr>
              <a:buSzTx/>
              <a:defRPr/>
            </a:pPr>
            <a:r>
              <a:rPr lang="fr-FR" altLang="fr-FR" sz="2800" smtClean="0">
                <a:effectLst>
                  <a:outerShdw blurRad="38100" dist="38100" dir="2700000" algn="tl">
                    <a:srgbClr val="C0C0C0"/>
                  </a:outerShdw>
                </a:effectLst>
              </a:rPr>
              <a:t>Modèles Physiques (MP)</a:t>
            </a:r>
            <a:endParaRPr lang="fr-FR" sz="3600" smtClean="0">
              <a:effectLst>
                <a:outerShdw blurRad="38100" dist="38100" dir="2700000" algn="tl">
                  <a:srgbClr val="C0C0C0"/>
                </a:outerShdw>
              </a:effectLs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BD52D220-AB4A-4B13-93CF-758336C12852}" type="slidenum">
              <a:rPr lang="fr-FR"/>
              <a:pPr>
                <a:defRPr/>
              </a:pPr>
              <a:t>54</a:t>
            </a:fld>
            <a:endParaRPr lang="fr-FR"/>
          </a:p>
        </p:txBody>
      </p:sp>
      <p:sp>
        <p:nvSpPr>
          <p:cNvPr id="165890"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MLD/ Généralités</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65891" name="Rectangle 3"/>
          <p:cNvSpPr>
            <a:spLocks noGrp="1" noChangeArrowheads="1"/>
          </p:cNvSpPr>
          <p:nvPr>
            <p:ph type="body" idx="1"/>
          </p:nvPr>
        </p:nvSpPr>
        <p:spPr>
          <a:xfrm>
            <a:off x="838200" y="1524000"/>
            <a:ext cx="8305800" cy="4953000"/>
          </a:xfrm>
        </p:spPr>
        <p:txBody>
          <a:bodyPr/>
          <a:lstStyle/>
          <a:p>
            <a:pPr defTabSz="762000" eaLnBrk="1" hangingPunct="1">
              <a:spcBef>
                <a:spcPct val="0"/>
              </a:spcBef>
              <a:buClr>
                <a:schemeClr val="accent2"/>
              </a:buClr>
              <a:buSzTx/>
              <a:defRPr/>
            </a:pPr>
            <a:r>
              <a:rPr lang="fr-FR" sz="1800" b="1" smtClean="0">
                <a:solidFill>
                  <a:srgbClr val="CC3300"/>
                </a:solidFill>
                <a:effectLst>
                  <a:outerShdw blurRad="38100" dist="38100" dir="2700000" algn="tl">
                    <a:srgbClr val="C0C0C0"/>
                  </a:outerShdw>
                </a:effectLst>
              </a:rPr>
              <a:t>Définition :</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Le MLD est une traduction du MCD, où l’on exprime une solution encore assez générale, permettant une portabilité ultérieure, sans remise fondamentale de l’architecture des données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Le MLD est l’expression du MCD dans le Système de Gestion des Bases de Données (SGBD) choisi :</a:t>
            </a:r>
          </a:p>
          <a:p>
            <a:pPr lvl="2" defTabSz="762000" eaLnBrk="1" hangingPunct="1">
              <a:lnSpc>
                <a:spcPct val="11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Système de Gestion de Fichiers (SGF)</a:t>
            </a:r>
          </a:p>
          <a:p>
            <a:pPr lvl="2" defTabSz="762000" eaLnBrk="1" hangingPunct="1">
              <a:lnSpc>
                <a:spcPct val="11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SGBD / modèle hiérarchique</a:t>
            </a:r>
          </a:p>
          <a:p>
            <a:pPr lvl="2" defTabSz="762000" eaLnBrk="1" hangingPunct="1">
              <a:lnSpc>
                <a:spcPct val="11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SGBD / modèle réseau</a:t>
            </a:r>
          </a:p>
          <a:p>
            <a:pPr lvl="2" defTabSz="762000" eaLnBrk="1" hangingPunct="1">
              <a:lnSpc>
                <a:spcPct val="11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SGBD / modèle relationnel</a:t>
            </a:r>
          </a:p>
          <a:p>
            <a:pPr lvl="2" defTabSz="762000" eaLnBrk="1" hangingPunct="1">
              <a:lnSpc>
                <a:spcPct val="110000"/>
              </a:lnSpc>
              <a:spcBef>
                <a:spcPct val="0"/>
              </a:spcBef>
              <a:buClr>
                <a:srgbClr val="CC3300"/>
              </a:buClr>
              <a:buSzTx/>
              <a:buFont typeface="Wingdings" pitchFamily="2" charset="2"/>
              <a:buChar char="§"/>
              <a:defRPr/>
            </a:pPr>
            <a:endParaRPr lang="fr-FR" sz="1400" smtClean="0">
              <a:effectLst>
                <a:outerShdw blurRad="38100" dist="38100" dir="2700000" algn="tl">
                  <a:srgbClr val="C0C0C0"/>
                </a:outerShdw>
              </a:effectLst>
            </a:endParaRPr>
          </a:p>
          <a:p>
            <a:pPr defTabSz="762000" eaLnBrk="1" hangingPunct="1">
              <a:spcBef>
                <a:spcPct val="0"/>
              </a:spcBef>
              <a:buClr>
                <a:schemeClr val="accent2"/>
              </a:buClr>
              <a:buSzTx/>
              <a:defRPr/>
            </a:pPr>
            <a:r>
              <a:rPr lang="fr-FR" sz="1800" b="1" smtClean="0">
                <a:solidFill>
                  <a:srgbClr val="CC3300"/>
                </a:solidFill>
                <a:effectLst>
                  <a:outerShdw blurRad="38100" dist="38100" dir="2700000" algn="tl">
                    <a:srgbClr val="C0C0C0"/>
                  </a:outerShdw>
                </a:effectLst>
              </a:rPr>
              <a:t>Base de données :</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Une base de données sur un domaine est un ensemble de données répondant aux trois critères :</a:t>
            </a:r>
          </a:p>
          <a:p>
            <a:pPr lvl="2" defTabSz="762000" eaLnBrk="1" hangingPunct="1">
              <a:lnSpc>
                <a:spcPct val="11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Exhaustivité : toutes les données nécessaires aux traitements sont stockées</a:t>
            </a:r>
          </a:p>
          <a:p>
            <a:pPr lvl="2" defTabSz="762000" eaLnBrk="1" hangingPunct="1">
              <a:lnSpc>
                <a:spcPct val="11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Structure : ces traitements peuvent accéder aux données dans des conditions acceptables</a:t>
            </a:r>
          </a:p>
          <a:p>
            <a:pPr lvl="2" defTabSz="762000" eaLnBrk="1" hangingPunct="1">
              <a:lnSpc>
                <a:spcPct val="11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Non redondance sémantique : les données ne sont pas répétées</a:t>
            </a:r>
          </a:p>
        </p:txBody>
      </p:sp>
      <p:sp>
        <p:nvSpPr>
          <p:cNvPr id="67590"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7529B8D6-B06D-4CF9-9D8D-BA00A8087BBA}" type="slidenum">
              <a:rPr lang="fr-FR"/>
              <a:pPr>
                <a:defRPr/>
              </a:pPr>
              <a:t>55</a:t>
            </a:fld>
            <a:endParaRPr lang="fr-FR"/>
          </a:p>
        </p:txBody>
      </p:sp>
      <p:sp>
        <p:nvSpPr>
          <p:cNvPr id="169986"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MLD/ DBA : Fonction clé</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69987" name="Rectangle 3"/>
          <p:cNvSpPr>
            <a:spLocks noGrp="1" noChangeArrowheads="1"/>
          </p:cNvSpPr>
          <p:nvPr>
            <p:ph type="body" idx="1"/>
          </p:nvPr>
        </p:nvSpPr>
        <p:spPr>
          <a:xfrm>
            <a:off x="838200" y="1676400"/>
            <a:ext cx="7696200" cy="4038600"/>
          </a:xfrm>
        </p:spPr>
        <p:txBody>
          <a:bodyPr/>
          <a:lstStyle/>
          <a:p>
            <a:pPr defTabSz="762000" eaLnBrk="1" hangingPunct="1">
              <a:spcBef>
                <a:spcPct val="0"/>
              </a:spcBef>
              <a:buClr>
                <a:schemeClr val="accent2"/>
              </a:buClr>
              <a:buSzTx/>
              <a:defRPr/>
            </a:pPr>
            <a:r>
              <a:rPr lang="fr-FR" sz="1800" smtClean="0">
                <a:effectLst>
                  <a:outerShdw blurRad="38100" dist="38100" dir="2700000" algn="tl">
                    <a:srgbClr val="C0C0C0"/>
                  </a:outerShdw>
                </a:effectLst>
              </a:rPr>
              <a:t>Le DBA a comme mission de mettre en place le dictionnaire de données en veillant à l’intégrité, la sécurité, la confidentialité et l’efficacité</a:t>
            </a:r>
          </a:p>
          <a:p>
            <a:pPr defTabSz="762000" eaLnBrk="1" hangingPunct="1">
              <a:spcBef>
                <a:spcPct val="0"/>
              </a:spcBef>
              <a:buClr>
                <a:schemeClr val="accent2"/>
              </a:buClr>
              <a:buSzTx/>
              <a:buFont typeface="Wingdings" pitchFamily="2" charset="2"/>
              <a:buNone/>
              <a:defRPr/>
            </a:pPr>
            <a:endParaRPr lang="fr-FR" sz="1800" smtClean="0">
              <a:effectLst>
                <a:outerShdw blurRad="38100" dist="38100" dir="2700000" algn="tl">
                  <a:srgbClr val="C0C0C0"/>
                </a:outerShdw>
              </a:effectLst>
            </a:endParaRPr>
          </a:p>
          <a:p>
            <a:pPr defTabSz="762000" eaLnBrk="1" hangingPunct="1">
              <a:spcBef>
                <a:spcPct val="0"/>
              </a:spcBef>
              <a:buClr>
                <a:schemeClr val="accent2"/>
              </a:buClr>
              <a:buSzTx/>
              <a:defRPr/>
            </a:pPr>
            <a:r>
              <a:rPr lang="fr-FR" sz="1800" smtClean="0">
                <a:effectLst>
                  <a:outerShdw blurRad="38100" dist="38100" dir="2700000" algn="tl">
                    <a:srgbClr val="C0C0C0"/>
                  </a:outerShdw>
                </a:effectLst>
              </a:rPr>
              <a:t>C’est une fonction clé auprès :</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des utilisateurs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des concepteurs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des développeurs</a:t>
            </a:r>
          </a:p>
          <a:p>
            <a:pPr defTabSz="762000" eaLnBrk="1" hangingPunct="1">
              <a:spcBef>
                <a:spcPct val="0"/>
              </a:spcBef>
              <a:buClr>
                <a:schemeClr val="accent2"/>
              </a:buClr>
              <a:buSzTx/>
              <a:defRPr/>
            </a:pPr>
            <a:endParaRPr lang="fr-FR" sz="2800" smtClean="0">
              <a:effectLst>
                <a:outerShdw blurRad="38100" dist="38100" dir="2700000" algn="tl">
                  <a:srgbClr val="C0C0C0"/>
                </a:outerShdw>
              </a:effectLst>
            </a:endParaRPr>
          </a:p>
        </p:txBody>
      </p:sp>
      <p:sp>
        <p:nvSpPr>
          <p:cNvPr id="68614"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14C1B382-5825-466E-A26D-E7E1A6A0153E}" type="slidenum">
              <a:rPr lang="fr-FR"/>
              <a:pPr>
                <a:defRPr/>
              </a:pPr>
              <a:t>56</a:t>
            </a:fld>
            <a:endParaRPr lang="fr-FR"/>
          </a:p>
        </p:txBody>
      </p:sp>
      <p:sp>
        <p:nvSpPr>
          <p:cNvPr id="172034"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MLD/ Règles de passage</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72035" name="Rectangle 3"/>
          <p:cNvSpPr>
            <a:spLocks noGrp="1" noChangeArrowheads="1"/>
          </p:cNvSpPr>
          <p:nvPr>
            <p:ph type="body" idx="1"/>
          </p:nvPr>
        </p:nvSpPr>
        <p:spPr>
          <a:xfrm>
            <a:off x="1066800" y="1828800"/>
            <a:ext cx="7467600" cy="4038600"/>
          </a:xfrm>
        </p:spPr>
        <p:txBody>
          <a:bodyPr/>
          <a:lstStyle/>
          <a:p>
            <a:pPr defTabSz="762000" eaLnBrk="1" hangingPunct="1">
              <a:lnSpc>
                <a:spcPct val="120000"/>
              </a:lnSpc>
              <a:spcBef>
                <a:spcPct val="0"/>
              </a:spcBef>
              <a:buClr>
                <a:schemeClr val="accent2"/>
              </a:buClr>
              <a:buSzTx/>
              <a:defRPr/>
            </a:pPr>
            <a:r>
              <a:rPr lang="fr-FR" sz="1800" smtClean="0">
                <a:effectLst>
                  <a:outerShdw blurRad="38100" dist="38100" dir="2700000" algn="tl">
                    <a:srgbClr val="C0C0C0"/>
                  </a:outerShdw>
                </a:effectLst>
              </a:rPr>
              <a:t>Les associations One To Many migrent dans une table objet (la patte associée à Cmax =1) avec les éventuelles propriétés portées</a:t>
            </a:r>
          </a:p>
          <a:p>
            <a:pPr defTabSz="762000" eaLnBrk="1" hangingPunct="1">
              <a:lnSpc>
                <a:spcPct val="120000"/>
              </a:lnSpc>
              <a:spcBef>
                <a:spcPct val="0"/>
              </a:spcBef>
              <a:buClr>
                <a:schemeClr val="accent2"/>
              </a:buClr>
              <a:buSzTx/>
              <a:buFont typeface="Wingdings" pitchFamily="2" charset="2"/>
              <a:buNone/>
              <a:defRPr/>
            </a:pPr>
            <a:endParaRPr lang="fr-FR" sz="1800" smtClean="0">
              <a:effectLst>
                <a:outerShdw blurRad="38100" dist="38100" dir="2700000" algn="tl">
                  <a:srgbClr val="C0C0C0"/>
                </a:outerShdw>
              </a:effectLst>
            </a:endParaRPr>
          </a:p>
          <a:p>
            <a:pPr defTabSz="762000" eaLnBrk="1" hangingPunct="1">
              <a:lnSpc>
                <a:spcPct val="120000"/>
              </a:lnSpc>
              <a:spcBef>
                <a:spcPct val="0"/>
              </a:spcBef>
              <a:buClr>
                <a:schemeClr val="accent2"/>
              </a:buClr>
              <a:buSzTx/>
              <a:defRPr/>
            </a:pPr>
            <a:r>
              <a:rPr lang="fr-FR" sz="1800" smtClean="0">
                <a:effectLst>
                  <a:outerShdw blurRad="38100" dist="38100" dir="2700000" algn="tl">
                    <a:srgbClr val="C0C0C0"/>
                  </a:outerShdw>
                </a:effectLst>
              </a:rPr>
              <a:t>Les associations Many To Many donnent lieu à la création d’une table :</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Clé : concaténation des identificateurs des entités qui participent</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Propriétés portées</a:t>
            </a:r>
            <a:endParaRPr lang="fr-FR" sz="2400" smtClean="0">
              <a:effectLst>
                <a:outerShdw blurRad="38100" dist="38100" dir="2700000" algn="tl">
                  <a:srgbClr val="C0C0C0"/>
                </a:outerShdw>
              </a:effectLst>
            </a:endParaRPr>
          </a:p>
          <a:p>
            <a:pPr defTabSz="762000" eaLnBrk="1" hangingPunct="1">
              <a:lnSpc>
                <a:spcPct val="120000"/>
              </a:lnSpc>
              <a:spcBef>
                <a:spcPct val="0"/>
              </a:spcBef>
              <a:buClr>
                <a:schemeClr val="accent2"/>
              </a:buClr>
              <a:buSzTx/>
              <a:defRPr/>
            </a:pPr>
            <a:endParaRPr lang="fr-FR" sz="2800" smtClean="0">
              <a:effectLst>
                <a:outerShdw blurRad="38100" dist="38100" dir="2700000" algn="tl">
                  <a:srgbClr val="C0C0C0"/>
                </a:outerShdw>
              </a:effectLst>
            </a:endParaRPr>
          </a:p>
          <a:p>
            <a:pPr defTabSz="762000" eaLnBrk="1" hangingPunct="1">
              <a:lnSpc>
                <a:spcPct val="120000"/>
              </a:lnSpc>
              <a:spcBef>
                <a:spcPct val="0"/>
              </a:spcBef>
              <a:buClr>
                <a:schemeClr val="accent2"/>
              </a:buClr>
              <a:buSzTx/>
              <a:defRPr/>
            </a:pPr>
            <a:endParaRPr lang="fr-FR" sz="2800" smtClean="0">
              <a:effectLst>
                <a:outerShdw blurRad="38100" dist="38100" dir="2700000" algn="tl">
                  <a:srgbClr val="C0C0C0"/>
                </a:outerShdw>
              </a:effectLst>
            </a:endParaRPr>
          </a:p>
        </p:txBody>
      </p:sp>
      <p:sp>
        <p:nvSpPr>
          <p:cNvPr id="69638"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F882FDDB-6D1D-4026-BD9F-065D63DD8FD4}" type="slidenum">
              <a:rPr lang="fr-FR"/>
              <a:pPr>
                <a:defRPr/>
              </a:pPr>
              <a:t>57</a:t>
            </a:fld>
            <a:endParaRPr lang="fr-FR"/>
          </a:p>
        </p:txBody>
      </p:sp>
      <p:sp>
        <p:nvSpPr>
          <p:cNvPr id="174082" name="Rectangle 2"/>
          <p:cNvSpPr>
            <a:spLocks noGrp="1" noChangeArrowheads="1"/>
          </p:cNvSpPr>
          <p:nvPr>
            <p:ph type="title"/>
          </p:nvPr>
        </p:nvSpPr>
        <p:spPr/>
        <p:txBody>
          <a:bodyPr/>
          <a:lstStyle/>
          <a:p>
            <a:pPr eaLnBrk="1" hangingPunct="1">
              <a:defRPr/>
            </a:pPr>
            <a:r>
              <a:rPr lang="fr-FR" altLang="fr-FR" sz="2800" smtClean="0">
                <a:solidFill>
                  <a:srgbClr val="777777"/>
                </a:solidFill>
                <a:effectLst>
                  <a:outerShdw blurRad="38100" dist="38100" dir="2700000" algn="tl">
                    <a:srgbClr val="C0C0C0"/>
                  </a:outerShdw>
                </a:effectLst>
                <a:latin typeface="Verdana" pitchFamily="34" charset="0"/>
              </a:rPr>
              <a:t>Modèles de conception</a:t>
            </a:r>
            <a:endParaRPr lang="fr-FR" sz="2800" smtClean="0">
              <a:solidFill>
                <a:srgbClr val="777777"/>
              </a:solidFill>
              <a:effectLst>
                <a:outerShdw blurRad="38100" dist="38100" dir="2700000" algn="tl">
                  <a:srgbClr val="C0C0C0"/>
                </a:outerShdw>
              </a:effectLst>
              <a:latin typeface="Verdana" pitchFamily="34" charset="0"/>
            </a:endParaRPr>
          </a:p>
        </p:txBody>
      </p:sp>
      <p:sp>
        <p:nvSpPr>
          <p:cNvPr id="174083" name="Rectangle 3"/>
          <p:cNvSpPr>
            <a:spLocks noGrp="1" noChangeArrowheads="1"/>
          </p:cNvSpPr>
          <p:nvPr>
            <p:ph type="body" idx="1"/>
          </p:nvPr>
        </p:nvSpPr>
        <p:spPr>
          <a:xfrm>
            <a:off x="228600" y="1676400"/>
            <a:ext cx="8991600" cy="4038600"/>
          </a:xfrm>
        </p:spPr>
        <p:txBody>
          <a:bodyPr/>
          <a:lstStyle/>
          <a:p>
            <a:pPr defTabSz="762000" eaLnBrk="1" hangingPunct="1">
              <a:lnSpc>
                <a:spcPct val="170000"/>
              </a:lnSpc>
              <a:spcBef>
                <a:spcPct val="0"/>
              </a:spcBef>
              <a:buClr>
                <a:schemeClr val="accent2"/>
              </a:buClr>
              <a:buSzTx/>
              <a:defRPr/>
            </a:pPr>
            <a:r>
              <a:rPr lang="fr-FR" altLang="fr-FR" sz="2800" smtClean="0">
                <a:solidFill>
                  <a:srgbClr val="DDDDDD"/>
                </a:solidFill>
                <a:effectLst>
                  <a:outerShdw blurRad="38100" dist="38100" dir="2700000" algn="tl">
                    <a:srgbClr val="C0C0C0"/>
                  </a:outerShdw>
                </a:effectLst>
              </a:rPr>
              <a:t>Modèle Conceptuel de Données (MCD)</a:t>
            </a:r>
          </a:p>
          <a:p>
            <a:pPr defTabSz="762000" eaLnBrk="1" hangingPunct="1">
              <a:lnSpc>
                <a:spcPct val="170000"/>
              </a:lnSpc>
              <a:spcBef>
                <a:spcPct val="0"/>
              </a:spcBef>
              <a:buClr>
                <a:schemeClr val="accent2"/>
              </a:buClr>
              <a:buSzTx/>
              <a:defRPr/>
            </a:pPr>
            <a:r>
              <a:rPr lang="fr-FR" altLang="fr-FR" sz="2800" smtClean="0">
                <a:solidFill>
                  <a:srgbClr val="DDDDDD"/>
                </a:solidFill>
                <a:effectLst>
                  <a:outerShdw blurRad="38100" dist="38100" dir="2700000" algn="tl">
                    <a:srgbClr val="C0C0C0"/>
                  </a:outerShdw>
                </a:effectLst>
              </a:rPr>
              <a:t>Modèle Conceptuel de Traitements (MCT)</a:t>
            </a:r>
          </a:p>
          <a:p>
            <a:pPr defTabSz="762000" eaLnBrk="1" hangingPunct="1">
              <a:lnSpc>
                <a:spcPct val="170000"/>
              </a:lnSpc>
              <a:spcBef>
                <a:spcPct val="0"/>
              </a:spcBef>
              <a:buClr>
                <a:schemeClr val="accent2"/>
              </a:buClr>
              <a:buSzTx/>
              <a:defRPr/>
            </a:pPr>
            <a:r>
              <a:rPr lang="fr-FR" altLang="fr-FR" sz="2800" smtClean="0">
                <a:solidFill>
                  <a:srgbClr val="DDDDDD"/>
                </a:solidFill>
                <a:effectLst>
                  <a:outerShdw blurRad="38100" dist="38100" dir="2700000" algn="tl">
                    <a:srgbClr val="C0C0C0"/>
                  </a:outerShdw>
                </a:effectLst>
              </a:rPr>
              <a:t>Modèle Organisationnel de Traitements (MOT)</a:t>
            </a:r>
          </a:p>
          <a:p>
            <a:pPr defTabSz="762000" eaLnBrk="1" hangingPunct="1">
              <a:lnSpc>
                <a:spcPct val="170000"/>
              </a:lnSpc>
              <a:spcBef>
                <a:spcPct val="0"/>
              </a:spcBef>
              <a:buClr>
                <a:schemeClr val="accent2"/>
              </a:buClr>
              <a:buSzTx/>
              <a:defRPr/>
            </a:pPr>
            <a:r>
              <a:rPr lang="fr-FR" altLang="fr-FR" sz="2800" smtClean="0">
                <a:solidFill>
                  <a:srgbClr val="DDDDDD"/>
                </a:solidFill>
                <a:effectLst>
                  <a:outerShdw blurRad="38100" dist="38100" dir="2700000" algn="tl">
                    <a:srgbClr val="C0C0C0"/>
                  </a:outerShdw>
                </a:effectLst>
              </a:rPr>
              <a:t>Modèle Logique de Données (MLD)</a:t>
            </a:r>
          </a:p>
          <a:p>
            <a:pPr defTabSz="762000" eaLnBrk="1" hangingPunct="1">
              <a:lnSpc>
                <a:spcPct val="170000"/>
              </a:lnSpc>
              <a:spcBef>
                <a:spcPct val="0"/>
              </a:spcBef>
              <a:buClr>
                <a:schemeClr val="accent2"/>
              </a:buClr>
              <a:buSzTx/>
              <a:defRPr/>
            </a:pPr>
            <a:r>
              <a:rPr lang="fr-FR" altLang="fr-FR" sz="2800" b="1" smtClean="0">
                <a:solidFill>
                  <a:srgbClr val="CC3300"/>
                </a:solidFill>
                <a:effectLst>
                  <a:outerShdw blurRad="38100" dist="38100" dir="2700000" algn="tl">
                    <a:srgbClr val="C0C0C0"/>
                  </a:outerShdw>
                </a:effectLst>
              </a:rPr>
              <a:t>Modèles Physiques (MP)</a:t>
            </a:r>
            <a:endParaRPr lang="fr-FR" sz="2800" b="1" smtClean="0">
              <a:solidFill>
                <a:srgbClr val="CC3300"/>
              </a:solidFill>
              <a:effectLst>
                <a:outerShdw blurRad="38100" dist="38100" dir="2700000" algn="tl">
                  <a:srgbClr val="C0C0C0"/>
                </a:outerShdw>
              </a:effectLst>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1306F188-9328-4874-86F1-901F5F4733F8}" type="slidenum">
              <a:rPr lang="fr-FR"/>
              <a:pPr>
                <a:defRPr/>
              </a:pPr>
              <a:t>58</a:t>
            </a:fld>
            <a:endParaRPr lang="fr-FR"/>
          </a:p>
        </p:txBody>
      </p:sp>
      <p:sp>
        <p:nvSpPr>
          <p:cNvPr id="176130"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Généralités</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76131" name="Rectangle 3"/>
          <p:cNvSpPr>
            <a:spLocks noGrp="1" noChangeArrowheads="1"/>
          </p:cNvSpPr>
          <p:nvPr>
            <p:ph type="body" idx="1"/>
          </p:nvPr>
        </p:nvSpPr>
        <p:spPr>
          <a:xfrm>
            <a:off x="838200" y="1676400"/>
            <a:ext cx="7696200" cy="4038600"/>
          </a:xfrm>
        </p:spPr>
        <p:txBody>
          <a:bodyPr/>
          <a:lstStyle/>
          <a:p>
            <a:pPr defTabSz="762000" eaLnBrk="1" hangingPunct="1">
              <a:lnSpc>
                <a:spcPct val="170000"/>
              </a:lnSpc>
              <a:spcBef>
                <a:spcPct val="0"/>
              </a:spcBef>
              <a:buClr>
                <a:schemeClr val="accent2"/>
              </a:buClr>
              <a:buSzTx/>
              <a:defRPr/>
            </a:pPr>
            <a:r>
              <a:rPr lang="fr-FR" sz="2000" smtClean="0">
                <a:effectLst>
                  <a:outerShdw blurRad="38100" dist="38100" dir="2700000" algn="tl">
                    <a:srgbClr val="C0C0C0"/>
                  </a:outerShdw>
                </a:effectLst>
              </a:rPr>
              <a:t>Description des éléments opérationnels</a:t>
            </a:r>
          </a:p>
          <a:p>
            <a:pPr defTabSz="762000" eaLnBrk="1" hangingPunct="1">
              <a:lnSpc>
                <a:spcPct val="170000"/>
              </a:lnSpc>
              <a:spcBef>
                <a:spcPct val="0"/>
              </a:spcBef>
              <a:buClr>
                <a:schemeClr val="accent2"/>
              </a:buClr>
              <a:buSzTx/>
              <a:defRPr/>
            </a:pPr>
            <a:r>
              <a:rPr lang="fr-FR" sz="2000" smtClean="0">
                <a:effectLst>
                  <a:outerShdw blurRad="38100" dist="38100" dir="2700000" algn="tl">
                    <a:srgbClr val="C0C0C0"/>
                  </a:outerShdw>
                </a:effectLst>
              </a:rPr>
              <a:t>Description interne et externe pour les développeurs , pour les développeurs</a:t>
            </a:r>
          </a:p>
          <a:p>
            <a:pPr defTabSz="762000" eaLnBrk="1" hangingPunct="1">
              <a:lnSpc>
                <a:spcPct val="170000"/>
              </a:lnSpc>
              <a:spcBef>
                <a:spcPct val="0"/>
              </a:spcBef>
              <a:buClr>
                <a:schemeClr val="accent2"/>
              </a:buClr>
              <a:buSzTx/>
              <a:defRPr/>
            </a:pPr>
            <a:r>
              <a:rPr lang="fr-FR" sz="2000" smtClean="0">
                <a:effectLst>
                  <a:outerShdw blurRad="38100" dist="38100" dir="2700000" algn="tl">
                    <a:srgbClr val="C0C0C0"/>
                  </a:outerShdw>
                </a:effectLst>
              </a:rPr>
              <a:t>Trois composantes : données, traitements, communication</a:t>
            </a:r>
          </a:p>
          <a:p>
            <a:pPr defTabSz="762000" eaLnBrk="1" hangingPunct="1">
              <a:lnSpc>
                <a:spcPct val="170000"/>
              </a:lnSpc>
              <a:spcBef>
                <a:spcPct val="0"/>
              </a:spcBef>
              <a:buClr>
                <a:schemeClr val="accent2"/>
              </a:buClr>
              <a:buSzTx/>
              <a:defRPr/>
            </a:pPr>
            <a:r>
              <a:rPr lang="fr-FR" sz="2000" smtClean="0">
                <a:effectLst>
                  <a:outerShdw blurRad="38100" dist="38100" dir="2700000" algn="tl">
                    <a:srgbClr val="C0C0C0"/>
                  </a:outerShdw>
                </a:effectLst>
              </a:rPr>
              <a:t>Description en fonction de l’OS et des outils utilisés</a:t>
            </a:r>
          </a:p>
        </p:txBody>
      </p:sp>
      <p:sp>
        <p:nvSpPr>
          <p:cNvPr id="71686"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AB34A619-5B3F-405D-93EC-B5C00154A145}" type="slidenum">
              <a:rPr lang="fr-FR"/>
              <a:pPr>
                <a:defRPr/>
              </a:pPr>
              <a:t>59</a:t>
            </a:fld>
            <a:endParaRPr lang="fr-FR"/>
          </a:p>
        </p:txBody>
      </p:sp>
      <p:sp>
        <p:nvSpPr>
          <p:cNvPr id="178178"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Eléments des Modèles Physiques</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78179" name="Rectangle 3"/>
          <p:cNvSpPr>
            <a:spLocks noGrp="1" noChangeArrowheads="1"/>
          </p:cNvSpPr>
          <p:nvPr>
            <p:ph type="body" idx="1"/>
          </p:nvPr>
        </p:nvSpPr>
        <p:spPr>
          <a:xfrm>
            <a:off x="838200" y="1676400"/>
            <a:ext cx="7696200" cy="4038600"/>
          </a:xfrm>
        </p:spPr>
        <p:txBody>
          <a:bodyPr/>
          <a:lstStyle/>
          <a:p>
            <a:pPr defTabSz="762000" eaLnBrk="1" hangingPunct="1">
              <a:lnSpc>
                <a:spcPct val="90000"/>
              </a:lnSpc>
              <a:spcBef>
                <a:spcPct val="0"/>
              </a:spcBef>
              <a:buClr>
                <a:schemeClr val="accent2"/>
              </a:buClr>
              <a:buSzTx/>
              <a:defRPr/>
            </a:pPr>
            <a:r>
              <a:rPr lang="fr-FR" sz="1600" smtClean="0">
                <a:effectLst>
                  <a:outerShdw blurRad="38100" dist="38100" dir="2700000" algn="tl">
                    <a:srgbClr val="C0C0C0"/>
                  </a:outerShdw>
                </a:effectLst>
              </a:rPr>
              <a:t>Machine informatique :</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Collectif ou individuel</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Mainframes, mini ou micro-ordinateurs</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Différenciation : puissance de calcul, sécurité, connectivité, architecture interne</a:t>
            </a:r>
          </a:p>
          <a:p>
            <a:pPr defTabSz="762000" eaLnBrk="1" hangingPunct="1">
              <a:lnSpc>
                <a:spcPct val="90000"/>
              </a:lnSpc>
              <a:spcBef>
                <a:spcPct val="0"/>
              </a:spcBef>
              <a:buClr>
                <a:schemeClr val="accent2"/>
              </a:buClr>
              <a:buSzTx/>
              <a:defRPr/>
            </a:pPr>
            <a:r>
              <a:rPr lang="fr-FR" sz="1600" smtClean="0">
                <a:effectLst>
                  <a:outerShdw blurRad="38100" dist="38100" dir="2700000" algn="tl">
                    <a:srgbClr val="C0C0C0"/>
                  </a:outerShdw>
                </a:effectLst>
              </a:rPr>
              <a:t>Logiciels :</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Logiciels de base  : Système d’exploitation, méthodes d’accès, méthodes de communication, moniteurs (temps-réel, temps partagé)</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SGBD</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Langage de programmation</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Outils de génération</a:t>
            </a:r>
          </a:p>
          <a:p>
            <a:pPr defTabSz="762000" eaLnBrk="1" hangingPunct="1">
              <a:lnSpc>
                <a:spcPct val="90000"/>
              </a:lnSpc>
              <a:spcBef>
                <a:spcPct val="0"/>
              </a:spcBef>
              <a:buClr>
                <a:schemeClr val="accent2"/>
              </a:buClr>
              <a:buSzTx/>
              <a:defRPr/>
            </a:pPr>
            <a:r>
              <a:rPr lang="fr-FR" sz="1600" smtClean="0">
                <a:effectLst>
                  <a:outerShdw blurRad="38100" dist="38100" dir="2700000" algn="tl">
                    <a:srgbClr val="C0C0C0"/>
                  </a:outerShdw>
                </a:effectLst>
              </a:rPr>
              <a:t>Logiciels applicatifs :</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Applications spécifiques</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Progiciels</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Bureautique, messagerie</a:t>
            </a:r>
          </a:p>
          <a:p>
            <a:pPr defTabSz="762000" eaLnBrk="1" hangingPunct="1">
              <a:lnSpc>
                <a:spcPct val="90000"/>
              </a:lnSpc>
              <a:spcBef>
                <a:spcPct val="0"/>
              </a:spcBef>
              <a:buClr>
                <a:schemeClr val="accent2"/>
              </a:buClr>
              <a:buSzTx/>
              <a:defRPr/>
            </a:pPr>
            <a:r>
              <a:rPr lang="fr-FR" sz="1600" smtClean="0">
                <a:effectLst>
                  <a:outerShdw blurRad="38100" dist="38100" dir="2700000" algn="tl">
                    <a:srgbClr val="C0C0C0"/>
                  </a:outerShdw>
                </a:effectLst>
              </a:rPr>
              <a:t>Communication :</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Travaux à distance, travaux coopératifs</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Bases de données réparties et/ou distribuées</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Architecture Client/Serveur</a:t>
            </a:r>
          </a:p>
        </p:txBody>
      </p:sp>
      <p:sp>
        <p:nvSpPr>
          <p:cNvPr id="72710"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Espace réservé du pied de page 4"/>
          <p:cNvSpPr>
            <a:spLocks noGrp="1"/>
          </p:cNvSpPr>
          <p:nvPr>
            <p:ph type="ftr" sz="quarter" idx="11"/>
          </p:nvPr>
        </p:nvSpPr>
        <p:spPr/>
        <p:txBody>
          <a:bodyPr/>
          <a:lstStyle/>
          <a:p>
            <a:pPr>
              <a:defRPr/>
            </a:pPr>
            <a:r>
              <a:rPr lang="fr-FR"/>
              <a:t>Système d’Information</a:t>
            </a:r>
          </a:p>
        </p:txBody>
      </p:sp>
      <p:sp>
        <p:nvSpPr>
          <p:cNvPr id="17" name="Espace réservé du numéro de diapositive 5"/>
          <p:cNvSpPr>
            <a:spLocks noGrp="1"/>
          </p:cNvSpPr>
          <p:nvPr>
            <p:ph type="sldNum" sz="quarter" idx="12"/>
          </p:nvPr>
        </p:nvSpPr>
        <p:spPr/>
        <p:txBody>
          <a:bodyPr/>
          <a:lstStyle/>
          <a:p>
            <a:pPr>
              <a:defRPr/>
            </a:pPr>
            <a:fld id="{75D397C9-F2C9-4434-BE88-63345CD72C4F}" type="slidenum">
              <a:rPr lang="fr-FR"/>
              <a:pPr>
                <a:defRPr/>
              </a:pPr>
              <a:t>6</a:t>
            </a:fld>
            <a:endParaRPr lang="fr-FR"/>
          </a:p>
        </p:txBody>
      </p:sp>
      <p:sp>
        <p:nvSpPr>
          <p:cNvPr id="245762" name="Rectangle 2"/>
          <p:cNvSpPr>
            <a:spLocks noGrp="1" noChangeArrowheads="1"/>
          </p:cNvSpPr>
          <p:nvPr>
            <p:ph type="title"/>
          </p:nvPr>
        </p:nvSpPr>
        <p:spPr/>
        <p:txBody>
          <a:bodyPr/>
          <a:lstStyle/>
          <a:p>
            <a:pPr eaLnBrk="1" hangingPunct="1">
              <a:defRPr/>
            </a:pPr>
            <a:r>
              <a:rPr lang="fr-FR" altLang="fr-FR" smtClean="0">
                <a:effectLst>
                  <a:outerShdw blurRad="38100" dist="38100" dir="2700000" algn="tl">
                    <a:srgbClr val="C0C0C0"/>
                  </a:outerShdw>
                </a:effectLst>
              </a:rPr>
              <a:t>Fonctionnalités d’un SI </a:t>
            </a:r>
            <a:r>
              <a:rPr lang="fr-FR" altLang="fr-FR" sz="3200" smtClean="0">
                <a:effectLst>
                  <a:outerShdw blurRad="38100" dist="38100" dir="2700000" algn="tl">
                    <a:srgbClr val="C0C0C0"/>
                  </a:outerShdw>
                </a:effectLst>
                <a:latin typeface="Verdana" pitchFamily="34" charset="0"/>
              </a:rPr>
              <a:t>(2) </a:t>
            </a:r>
            <a:endParaRPr lang="fr-FR" sz="3200" smtClean="0">
              <a:effectLst>
                <a:outerShdw blurRad="38100" dist="38100" dir="2700000" algn="tl">
                  <a:srgbClr val="C0C0C0"/>
                </a:outerShdw>
              </a:effectLst>
              <a:latin typeface="Verdana" pitchFamily="34" charset="0"/>
            </a:endParaRPr>
          </a:p>
        </p:txBody>
      </p:sp>
      <p:sp>
        <p:nvSpPr>
          <p:cNvPr id="245763" name="Rectangle 3"/>
          <p:cNvSpPr>
            <a:spLocks noGrp="1" noChangeArrowheads="1"/>
          </p:cNvSpPr>
          <p:nvPr>
            <p:ph type="body" idx="1"/>
          </p:nvPr>
        </p:nvSpPr>
        <p:spPr>
          <a:xfrm>
            <a:off x="838200" y="1447800"/>
            <a:ext cx="7696200" cy="2286000"/>
          </a:xfrm>
        </p:spPr>
        <p:txBody>
          <a:bodyPr/>
          <a:lstStyle/>
          <a:p>
            <a:pPr defTabSz="762000" eaLnBrk="1" hangingPunct="1">
              <a:lnSpc>
                <a:spcPct val="170000"/>
              </a:lnSpc>
              <a:spcBef>
                <a:spcPct val="0"/>
              </a:spcBef>
              <a:buClr>
                <a:srgbClr val="FF9900"/>
              </a:buClr>
              <a:buSzTx/>
              <a:defRPr/>
            </a:pPr>
            <a:r>
              <a:rPr lang="fr-FR" altLang="fr-FR" sz="2000" dirty="0" smtClean="0">
                <a:effectLst>
                  <a:outerShdw blurRad="38100" dist="38100" dir="2700000" algn="tl">
                    <a:srgbClr val="C0C0C0"/>
                  </a:outerShdw>
                </a:effectLst>
              </a:rPr>
              <a:t>Positionnement du SI dans l’Entreprise</a:t>
            </a:r>
            <a:endParaRPr lang="fr-FR" sz="2800" dirty="0" smtClean="0">
              <a:effectLst>
                <a:outerShdw blurRad="38100" dist="38100" dir="2700000" algn="tl">
                  <a:srgbClr val="C0C0C0"/>
                </a:outerShdw>
              </a:effectLst>
            </a:endParaRPr>
          </a:p>
        </p:txBody>
      </p:sp>
      <p:sp>
        <p:nvSpPr>
          <p:cNvPr id="19462" name="Rectangle 4"/>
          <p:cNvSpPr>
            <a:spLocks noChangeArrowheads="1"/>
          </p:cNvSpPr>
          <p:nvPr/>
        </p:nvSpPr>
        <p:spPr bwMode="auto">
          <a:xfrm>
            <a:off x="990600" y="25400"/>
            <a:ext cx="27765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Système d’Information : Généralités</a:t>
            </a:r>
            <a:endParaRPr lang="fr-FR" sz="1000" b="1">
              <a:solidFill>
                <a:schemeClr val="tx2"/>
              </a:solidFill>
              <a:latin typeface="Verdana" pitchFamily="34" charset="0"/>
            </a:endParaRPr>
          </a:p>
        </p:txBody>
      </p:sp>
      <p:sp>
        <p:nvSpPr>
          <p:cNvPr id="245771" name="Oval 11"/>
          <p:cNvSpPr>
            <a:spLocks noChangeArrowheads="1"/>
          </p:cNvSpPr>
          <p:nvPr/>
        </p:nvSpPr>
        <p:spPr bwMode="auto">
          <a:xfrm>
            <a:off x="3489325" y="2395538"/>
            <a:ext cx="2282825" cy="822325"/>
          </a:xfrm>
          <a:prstGeom prst="ellipse">
            <a:avLst/>
          </a:prstGeom>
          <a:noFill/>
          <a:ln w="38100">
            <a:solidFill>
              <a:srgbClr val="CC3300"/>
            </a:solidFill>
            <a:miter lim="800000"/>
            <a:headEnd/>
            <a:tailEnd/>
          </a:ln>
        </p:spPr>
        <p:txBody>
          <a:bodyPr>
            <a:spAutoFit/>
          </a:bodyPr>
          <a:lstStyle/>
          <a:p>
            <a:pPr algn="ctr"/>
            <a:r>
              <a:rPr lang="fr-FR" sz="1600" b="1">
                <a:solidFill>
                  <a:schemeClr val="tx2"/>
                </a:solidFill>
              </a:rPr>
              <a:t>Système de Pilotage</a:t>
            </a:r>
          </a:p>
        </p:txBody>
      </p:sp>
      <p:sp>
        <p:nvSpPr>
          <p:cNvPr id="245773" name="Oval 13"/>
          <p:cNvSpPr>
            <a:spLocks noChangeArrowheads="1"/>
          </p:cNvSpPr>
          <p:nvPr/>
        </p:nvSpPr>
        <p:spPr bwMode="auto">
          <a:xfrm>
            <a:off x="3489325" y="3702050"/>
            <a:ext cx="2279650" cy="822325"/>
          </a:xfrm>
          <a:prstGeom prst="ellipse">
            <a:avLst/>
          </a:prstGeom>
          <a:noFill/>
          <a:ln w="38100">
            <a:solidFill>
              <a:srgbClr val="CC3300"/>
            </a:solidFill>
            <a:miter lim="800000"/>
            <a:headEnd/>
            <a:tailEnd/>
          </a:ln>
        </p:spPr>
        <p:txBody>
          <a:bodyPr>
            <a:spAutoFit/>
          </a:bodyPr>
          <a:lstStyle/>
          <a:p>
            <a:pPr algn="ctr"/>
            <a:r>
              <a:rPr lang="fr-FR" sz="1600" b="1">
                <a:solidFill>
                  <a:schemeClr val="tx2"/>
                </a:solidFill>
              </a:rPr>
              <a:t>Système d’Information</a:t>
            </a:r>
          </a:p>
        </p:txBody>
      </p:sp>
      <p:sp>
        <p:nvSpPr>
          <p:cNvPr id="245774" name="Oval 14"/>
          <p:cNvSpPr>
            <a:spLocks noChangeArrowheads="1"/>
          </p:cNvSpPr>
          <p:nvPr/>
        </p:nvSpPr>
        <p:spPr bwMode="auto">
          <a:xfrm>
            <a:off x="3486150" y="5133975"/>
            <a:ext cx="2286000" cy="822325"/>
          </a:xfrm>
          <a:prstGeom prst="ellipse">
            <a:avLst/>
          </a:prstGeom>
          <a:noFill/>
          <a:ln w="38100">
            <a:solidFill>
              <a:srgbClr val="CC3300"/>
            </a:solidFill>
            <a:miter lim="800000"/>
            <a:headEnd/>
            <a:tailEnd/>
          </a:ln>
        </p:spPr>
        <p:txBody>
          <a:bodyPr>
            <a:spAutoFit/>
          </a:bodyPr>
          <a:lstStyle/>
          <a:p>
            <a:pPr algn="ctr"/>
            <a:r>
              <a:rPr lang="fr-FR" sz="1600" b="1">
                <a:solidFill>
                  <a:schemeClr val="tx2"/>
                </a:solidFill>
              </a:rPr>
              <a:t>Système de Production</a:t>
            </a:r>
          </a:p>
        </p:txBody>
      </p:sp>
      <p:sp>
        <p:nvSpPr>
          <p:cNvPr id="245781" name="Oval 21"/>
          <p:cNvSpPr>
            <a:spLocks noChangeArrowheads="1"/>
          </p:cNvSpPr>
          <p:nvPr/>
        </p:nvSpPr>
        <p:spPr bwMode="auto">
          <a:xfrm>
            <a:off x="2819400" y="2057400"/>
            <a:ext cx="3657600" cy="4267200"/>
          </a:xfrm>
          <a:prstGeom prst="ellipse">
            <a:avLst/>
          </a:prstGeom>
          <a:noFill/>
          <a:ln w="38100">
            <a:solidFill>
              <a:schemeClr val="tx1"/>
            </a:solidFill>
            <a:miter lim="800000"/>
            <a:headEnd/>
            <a:tailEnd/>
          </a:ln>
        </p:spPr>
        <p:txBody>
          <a:bodyPr wrap="none" anchor="ctr"/>
          <a:lstStyle/>
          <a:p>
            <a:endParaRPr lang="fr-FR"/>
          </a:p>
        </p:txBody>
      </p:sp>
      <p:pic>
        <p:nvPicPr>
          <p:cNvPr id="245789" name="Picture 29"/>
          <p:cNvPicPr>
            <a:picLocks noChangeAspect="1" noChangeArrowheads="1"/>
          </p:cNvPicPr>
          <p:nvPr/>
        </p:nvPicPr>
        <p:blipFill>
          <a:blip r:embed="rId3"/>
          <a:srcRect/>
          <a:stretch>
            <a:fillRect/>
          </a:stretch>
        </p:blipFill>
        <p:spPr bwMode="auto">
          <a:xfrm>
            <a:off x="3606800" y="3001963"/>
            <a:ext cx="2005013" cy="930275"/>
          </a:xfrm>
          <a:prstGeom prst="rect">
            <a:avLst/>
          </a:prstGeom>
          <a:noFill/>
          <a:ln w="9525">
            <a:noFill/>
            <a:miter lim="800000"/>
            <a:headEnd/>
            <a:tailEnd/>
          </a:ln>
        </p:spPr>
      </p:pic>
      <p:pic>
        <p:nvPicPr>
          <p:cNvPr id="245790" name="Picture 30"/>
          <p:cNvPicPr>
            <a:picLocks noChangeAspect="1" noChangeArrowheads="1"/>
          </p:cNvPicPr>
          <p:nvPr/>
        </p:nvPicPr>
        <p:blipFill>
          <a:blip r:embed="rId4"/>
          <a:srcRect/>
          <a:stretch>
            <a:fillRect/>
          </a:stretch>
        </p:blipFill>
        <p:spPr bwMode="auto">
          <a:xfrm>
            <a:off x="303213" y="5156200"/>
            <a:ext cx="8535987" cy="558800"/>
          </a:xfrm>
          <a:prstGeom prst="rect">
            <a:avLst/>
          </a:prstGeom>
          <a:noFill/>
          <a:ln w="9525">
            <a:noFill/>
            <a:miter lim="800000"/>
            <a:headEnd/>
            <a:tailEnd/>
          </a:ln>
        </p:spPr>
      </p:pic>
      <p:pic>
        <p:nvPicPr>
          <p:cNvPr id="245791" name="Picture 31"/>
          <p:cNvPicPr>
            <a:picLocks noChangeAspect="1" noChangeArrowheads="1"/>
          </p:cNvPicPr>
          <p:nvPr/>
        </p:nvPicPr>
        <p:blipFill>
          <a:blip r:embed="rId5"/>
          <a:srcRect/>
          <a:stretch>
            <a:fillRect/>
          </a:stretch>
        </p:blipFill>
        <p:spPr bwMode="auto">
          <a:xfrm>
            <a:off x="3619500" y="4316413"/>
            <a:ext cx="2006600" cy="1055687"/>
          </a:xfrm>
          <a:prstGeom prst="rect">
            <a:avLst/>
          </a:prstGeom>
          <a:noFill/>
          <a:ln w="9525">
            <a:noFill/>
            <a:miter lim="800000"/>
            <a:headEnd/>
            <a:tailEnd/>
          </a:ln>
        </p:spPr>
      </p:pic>
      <p:pic>
        <p:nvPicPr>
          <p:cNvPr id="245792" name="Picture 32"/>
          <p:cNvPicPr>
            <a:picLocks noChangeAspect="1" noChangeArrowheads="1"/>
          </p:cNvPicPr>
          <p:nvPr/>
        </p:nvPicPr>
        <p:blipFill>
          <a:blip r:embed="rId6"/>
          <a:srcRect/>
          <a:stretch>
            <a:fillRect/>
          </a:stretch>
        </p:blipFill>
        <p:spPr bwMode="auto">
          <a:xfrm>
            <a:off x="1433513" y="6169025"/>
            <a:ext cx="6415087" cy="688975"/>
          </a:xfrm>
          <a:prstGeom prst="rect">
            <a:avLst/>
          </a:prstGeom>
          <a:noFill/>
          <a:ln w="9525">
            <a:noFill/>
            <a:miter lim="800000"/>
            <a:headEnd/>
            <a:tailEnd/>
          </a:ln>
        </p:spPr>
      </p:pic>
      <p:pic>
        <p:nvPicPr>
          <p:cNvPr id="245797" name="Picture 37"/>
          <p:cNvPicPr>
            <a:picLocks noChangeAspect="1" noChangeArrowheads="1"/>
          </p:cNvPicPr>
          <p:nvPr/>
        </p:nvPicPr>
        <p:blipFill>
          <a:blip r:embed="rId7"/>
          <a:srcRect/>
          <a:stretch>
            <a:fillRect/>
          </a:stretch>
        </p:blipFill>
        <p:spPr bwMode="auto">
          <a:xfrm>
            <a:off x="1371600" y="3871913"/>
            <a:ext cx="2300288" cy="852487"/>
          </a:xfrm>
          <a:prstGeom prst="rect">
            <a:avLst/>
          </a:prstGeom>
          <a:noFill/>
          <a:ln w="9525">
            <a:noFill/>
            <a:miter lim="800000"/>
            <a:headEnd/>
            <a:tailEnd/>
          </a:ln>
        </p:spPr>
      </p:pic>
      <p:pic>
        <p:nvPicPr>
          <p:cNvPr id="245798" name="Picture 38"/>
          <p:cNvPicPr>
            <a:picLocks noChangeAspect="1" noChangeArrowheads="1"/>
          </p:cNvPicPr>
          <p:nvPr/>
        </p:nvPicPr>
        <p:blipFill>
          <a:blip r:embed="rId7"/>
          <a:srcRect/>
          <a:stretch>
            <a:fillRect/>
          </a:stretch>
        </p:blipFill>
        <p:spPr bwMode="auto">
          <a:xfrm>
            <a:off x="5562600" y="3505200"/>
            <a:ext cx="2300288" cy="8524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7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nodeType="clickEffect">
                                  <p:stCondLst>
                                    <p:cond delay="0"/>
                                  </p:stCondLst>
                                  <p:childTnLst>
                                    <p:set>
                                      <p:cBhvr>
                                        <p:cTn id="18" dur="1" fill="hold">
                                          <p:stCondLst>
                                            <p:cond delay="0"/>
                                          </p:stCondLst>
                                        </p:cTn>
                                        <p:tgtEl>
                                          <p:spTgt spid="245790"/>
                                        </p:tgtEl>
                                        <p:attrNameLst>
                                          <p:attrName>style.visibility</p:attrName>
                                        </p:attrNameLst>
                                      </p:cBhvr>
                                      <p:to>
                                        <p:strVal val="visible"/>
                                      </p:to>
                                    </p:set>
                                    <p:anim calcmode="lin" valueType="num">
                                      <p:cBhvr>
                                        <p:cTn id="19" dur="500" fill="hold"/>
                                        <p:tgtEl>
                                          <p:spTgt spid="245790"/>
                                        </p:tgtEl>
                                        <p:attrNameLst>
                                          <p:attrName>ppt_x</p:attrName>
                                        </p:attrNameLst>
                                      </p:cBhvr>
                                      <p:tavLst>
                                        <p:tav tm="0">
                                          <p:val>
                                            <p:strVal val="#ppt_x-#ppt_w/2"/>
                                          </p:val>
                                        </p:tav>
                                        <p:tav tm="100000">
                                          <p:val>
                                            <p:strVal val="#ppt_x"/>
                                          </p:val>
                                        </p:tav>
                                      </p:tavLst>
                                    </p:anim>
                                    <p:anim calcmode="lin" valueType="num">
                                      <p:cBhvr>
                                        <p:cTn id="20" dur="500" fill="hold"/>
                                        <p:tgtEl>
                                          <p:spTgt spid="245790"/>
                                        </p:tgtEl>
                                        <p:attrNameLst>
                                          <p:attrName>ppt_y</p:attrName>
                                        </p:attrNameLst>
                                      </p:cBhvr>
                                      <p:tavLst>
                                        <p:tav tm="0">
                                          <p:val>
                                            <p:strVal val="#ppt_y"/>
                                          </p:val>
                                        </p:tav>
                                        <p:tav tm="100000">
                                          <p:val>
                                            <p:strVal val="#ppt_y"/>
                                          </p:val>
                                        </p:tav>
                                      </p:tavLst>
                                    </p:anim>
                                    <p:anim calcmode="lin" valueType="num">
                                      <p:cBhvr>
                                        <p:cTn id="21" dur="500" fill="hold"/>
                                        <p:tgtEl>
                                          <p:spTgt spid="245790"/>
                                        </p:tgtEl>
                                        <p:attrNameLst>
                                          <p:attrName>ppt_w</p:attrName>
                                        </p:attrNameLst>
                                      </p:cBhvr>
                                      <p:tavLst>
                                        <p:tav tm="0">
                                          <p:val>
                                            <p:fltVal val="0"/>
                                          </p:val>
                                        </p:tav>
                                        <p:tav tm="100000">
                                          <p:val>
                                            <p:strVal val="#ppt_w"/>
                                          </p:val>
                                        </p:tav>
                                      </p:tavLst>
                                    </p:anim>
                                    <p:anim calcmode="lin" valueType="num">
                                      <p:cBhvr>
                                        <p:cTn id="22" dur="500" fill="hold"/>
                                        <p:tgtEl>
                                          <p:spTgt spid="245790"/>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57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457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457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nodeType="clickEffect">
                                  <p:stCondLst>
                                    <p:cond delay="0"/>
                                  </p:stCondLst>
                                  <p:childTnLst>
                                    <p:set>
                                      <p:cBhvr>
                                        <p:cTn id="38" dur="1" fill="hold">
                                          <p:stCondLst>
                                            <p:cond delay="0"/>
                                          </p:stCondLst>
                                        </p:cTn>
                                        <p:tgtEl>
                                          <p:spTgt spid="245792"/>
                                        </p:tgtEl>
                                        <p:attrNameLst>
                                          <p:attrName>style.visibility</p:attrName>
                                        </p:attrNameLst>
                                      </p:cBhvr>
                                      <p:to>
                                        <p:strVal val="visible"/>
                                      </p:to>
                                    </p:set>
                                    <p:animEffect transition="in" filter="box(out)">
                                      <p:cBhvr>
                                        <p:cTn id="39" dur="500"/>
                                        <p:tgtEl>
                                          <p:spTgt spid="245792"/>
                                        </p:tgtEl>
                                      </p:cBhvr>
                                    </p:animEffect>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nodeType="clickEffect">
                                  <p:stCondLst>
                                    <p:cond delay="0"/>
                                  </p:stCondLst>
                                  <p:childTnLst>
                                    <p:set>
                                      <p:cBhvr>
                                        <p:cTn id="43" dur="1" fill="hold">
                                          <p:stCondLst>
                                            <p:cond delay="0"/>
                                          </p:stCondLst>
                                        </p:cTn>
                                        <p:tgtEl>
                                          <p:spTgt spid="245797"/>
                                        </p:tgtEl>
                                        <p:attrNameLst>
                                          <p:attrName>style.visibility</p:attrName>
                                        </p:attrNameLst>
                                      </p:cBhvr>
                                      <p:to>
                                        <p:strVal val="visible"/>
                                      </p:to>
                                    </p:set>
                                    <p:anim calcmode="lin" valueType="num">
                                      <p:cBhvr>
                                        <p:cTn id="44" dur="500" fill="hold"/>
                                        <p:tgtEl>
                                          <p:spTgt spid="245797"/>
                                        </p:tgtEl>
                                        <p:attrNameLst>
                                          <p:attrName>ppt_x</p:attrName>
                                        </p:attrNameLst>
                                      </p:cBhvr>
                                      <p:tavLst>
                                        <p:tav tm="0">
                                          <p:val>
                                            <p:strVal val="#ppt_x-#ppt_w/2"/>
                                          </p:val>
                                        </p:tav>
                                        <p:tav tm="100000">
                                          <p:val>
                                            <p:strVal val="#ppt_x"/>
                                          </p:val>
                                        </p:tav>
                                      </p:tavLst>
                                    </p:anim>
                                    <p:anim calcmode="lin" valueType="num">
                                      <p:cBhvr>
                                        <p:cTn id="45" dur="500" fill="hold"/>
                                        <p:tgtEl>
                                          <p:spTgt spid="245797"/>
                                        </p:tgtEl>
                                        <p:attrNameLst>
                                          <p:attrName>ppt_y</p:attrName>
                                        </p:attrNameLst>
                                      </p:cBhvr>
                                      <p:tavLst>
                                        <p:tav tm="0">
                                          <p:val>
                                            <p:strVal val="#ppt_y"/>
                                          </p:val>
                                        </p:tav>
                                        <p:tav tm="100000">
                                          <p:val>
                                            <p:strVal val="#ppt_y"/>
                                          </p:val>
                                        </p:tav>
                                      </p:tavLst>
                                    </p:anim>
                                    <p:anim calcmode="lin" valueType="num">
                                      <p:cBhvr>
                                        <p:cTn id="46" dur="500" fill="hold"/>
                                        <p:tgtEl>
                                          <p:spTgt spid="245797"/>
                                        </p:tgtEl>
                                        <p:attrNameLst>
                                          <p:attrName>ppt_w</p:attrName>
                                        </p:attrNameLst>
                                      </p:cBhvr>
                                      <p:tavLst>
                                        <p:tav tm="0">
                                          <p:val>
                                            <p:fltVal val="0"/>
                                          </p:val>
                                        </p:tav>
                                        <p:tav tm="100000">
                                          <p:val>
                                            <p:strVal val="#ppt_w"/>
                                          </p:val>
                                        </p:tav>
                                      </p:tavLst>
                                    </p:anim>
                                    <p:anim calcmode="lin" valueType="num">
                                      <p:cBhvr>
                                        <p:cTn id="47" dur="500" fill="hold"/>
                                        <p:tgtEl>
                                          <p:spTgt spid="245797"/>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nodeType="clickEffect">
                                  <p:stCondLst>
                                    <p:cond delay="0"/>
                                  </p:stCondLst>
                                  <p:childTnLst>
                                    <p:set>
                                      <p:cBhvr>
                                        <p:cTn id="51" dur="1" fill="hold">
                                          <p:stCondLst>
                                            <p:cond delay="0"/>
                                          </p:stCondLst>
                                        </p:cTn>
                                        <p:tgtEl>
                                          <p:spTgt spid="245798"/>
                                        </p:tgtEl>
                                        <p:attrNameLst>
                                          <p:attrName>style.visibility</p:attrName>
                                        </p:attrNameLst>
                                      </p:cBhvr>
                                      <p:to>
                                        <p:strVal val="visible"/>
                                      </p:to>
                                    </p:set>
                                    <p:anim calcmode="lin" valueType="num">
                                      <p:cBhvr>
                                        <p:cTn id="52" dur="500" fill="hold"/>
                                        <p:tgtEl>
                                          <p:spTgt spid="245798"/>
                                        </p:tgtEl>
                                        <p:attrNameLst>
                                          <p:attrName>ppt_x</p:attrName>
                                        </p:attrNameLst>
                                      </p:cBhvr>
                                      <p:tavLst>
                                        <p:tav tm="0">
                                          <p:val>
                                            <p:strVal val="#ppt_x-#ppt_w/2"/>
                                          </p:val>
                                        </p:tav>
                                        <p:tav tm="100000">
                                          <p:val>
                                            <p:strVal val="#ppt_x"/>
                                          </p:val>
                                        </p:tav>
                                      </p:tavLst>
                                    </p:anim>
                                    <p:anim calcmode="lin" valueType="num">
                                      <p:cBhvr>
                                        <p:cTn id="53" dur="500" fill="hold"/>
                                        <p:tgtEl>
                                          <p:spTgt spid="245798"/>
                                        </p:tgtEl>
                                        <p:attrNameLst>
                                          <p:attrName>ppt_y</p:attrName>
                                        </p:attrNameLst>
                                      </p:cBhvr>
                                      <p:tavLst>
                                        <p:tav tm="0">
                                          <p:val>
                                            <p:strVal val="#ppt_y"/>
                                          </p:val>
                                        </p:tav>
                                        <p:tav tm="100000">
                                          <p:val>
                                            <p:strVal val="#ppt_y"/>
                                          </p:val>
                                        </p:tav>
                                      </p:tavLst>
                                    </p:anim>
                                    <p:anim calcmode="lin" valueType="num">
                                      <p:cBhvr>
                                        <p:cTn id="54" dur="500" fill="hold"/>
                                        <p:tgtEl>
                                          <p:spTgt spid="245798"/>
                                        </p:tgtEl>
                                        <p:attrNameLst>
                                          <p:attrName>ppt_w</p:attrName>
                                        </p:attrNameLst>
                                      </p:cBhvr>
                                      <p:tavLst>
                                        <p:tav tm="0">
                                          <p:val>
                                            <p:fltVal val="0"/>
                                          </p:val>
                                        </p:tav>
                                        <p:tav tm="100000">
                                          <p:val>
                                            <p:strVal val="#ppt_w"/>
                                          </p:val>
                                        </p:tav>
                                      </p:tavLst>
                                    </p:anim>
                                    <p:anim calcmode="lin" valueType="num">
                                      <p:cBhvr>
                                        <p:cTn id="55" dur="500" fill="hold"/>
                                        <p:tgtEl>
                                          <p:spTgt spid="2457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71" grpId="0" animBg="1" autoUpdateAnimBg="0"/>
      <p:bldP spid="245773" grpId="0" animBg="1" autoUpdateAnimBg="0"/>
      <p:bldP spid="245774" grpId="0" animBg="1" autoUpdateAnimBg="0"/>
      <p:bldP spid="245781"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963BDE28-7CAF-4ABB-9333-CDCA7D7A6AC3}" type="slidenum">
              <a:rPr lang="fr-FR"/>
              <a:pPr>
                <a:defRPr/>
              </a:pPr>
              <a:t>60</a:t>
            </a:fld>
            <a:endParaRPr lang="fr-FR"/>
          </a:p>
        </p:txBody>
      </p:sp>
      <p:sp>
        <p:nvSpPr>
          <p:cNvPr id="180226"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Modèle Physique des Données</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80227" name="Rectangle 3"/>
          <p:cNvSpPr>
            <a:spLocks noGrp="1" noChangeArrowheads="1"/>
          </p:cNvSpPr>
          <p:nvPr>
            <p:ph type="body" idx="1"/>
          </p:nvPr>
        </p:nvSpPr>
        <p:spPr>
          <a:xfrm>
            <a:off x="838200" y="1676400"/>
            <a:ext cx="7696200" cy="4724400"/>
          </a:xfrm>
        </p:spPr>
        <p:txBody>
          <a:bodyPr/>
          <a:lstStyle/>
          <a:p>
            <a:pPr defTabSz="762000" eaLnBrk="1" hangingPunct="1">
              <a:spcBef>
                <a:spcPct val="0"/>
              </a:spcBef>
              <a:buClr>
                <a:schemeClr val="accent2"/>
              </a:buClr>
              <a:buSzTx/>
              <a:defRPr/>
            </a:pPr>
            <a:r>
              <a:rPr lang="fr-FR" sz="1800" smtClean="0">
                <a:solidFill>
                  <a:srgbClr val="CC3300"/>
                </a:solidFill>
                <a:effectLst>
                  <a:outerShdw blurRad="38100" dist="38100" dir="2700000" algn="tl">
                    <a:srgbClr val="C0C0C0"/>
                  </a:outerShdw>
                </a:effectLst>
              </a:rPr>
              <a:t>Définition :</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C’est la description des structure de données effectivement gérées par la ou les machines informatiques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La description est donc spécifique au SGBD choisi et inclut les éventuelles spécificités de l’OS support</a:t>
            </a:r>
          </a:p>
          <a:p>
            <a:pPr lvl="1" defTabSz="762000" eaLnBrk="1" hangingPunct="1">
              <a:lnSpc>
                <a:spcPct val="110000"/>
              </a:lnSpc>
              <a:spcBef>
                <a:spcPct val="0"/>
              </a:spcBef>
              <a:buClr>
                <a:schemeClr val="tx2"/>
              </a:buClr>
              <a:buSzTx/>
              <a:buFont typeface="Symbol" pitchFamily="18" charset="2"/>
              <a:buChar char="Ø"/>
              <a:defRPr/>
            </a:pPr>
            <a:endParaRPr lang="fr-FR" sz="1600" smtClean="0">
              <a:effectLst>
                <a:outerShdw blurRad="38100" dist="38100" dir="2700000" algn="tl">
                  <a:srgbClr val="C0C0C0"/>
                </a:outerShdw>
              </a:effectLst>
            </a:endParaRPr>
          </a:p>
          <a:p>
            <a:pPr defTabSz="762000" eaLnBrk="1" hangingPunct="1">
              <a:spcBef>
                <a:spcPct val="0"/>
              </a:spcBef>
              <a:buClr>
                <a:schemeClr val="accent2"/>
              </a:buClr>
              <a:buSzTx/>
              <a:defRPr/>
            </a:pPr>
            <a:r>
              <a:rPr lang="fr-FR" sz="1800" smtClean="0">
                <a:solidFill>
                  <a:srgbClr val="CC3300"/>
                </a:solidFill>
                <a:effectLst>
                  <a:outerShdw blurRad="38100" dist="38100" dir="2700000" algn="tl">
                    <a:srgbClr val="C0C0C0"/>
                  </a:outerShdw>
                </a:effectLst>
              </a:rPr>
              <a:t>La description comprend :</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Format des données gérées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Formats internes et externes (fonction de l’OS)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Les objets OS contenant les données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La stratégie de distribution / répartition</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Les volumes stockés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Les fréquences d’accès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La stratégie de confidentialité</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La stratégie de sécurité</a:t>
            </a:r>
          </a:p>
        </p:txBody>
      </p:sp>
      <p:sp>
        <p:nvSpPr>
          <p:cNvPr id="73734"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FA62309F-4495-4AFF-A20C-F7F7EE7F19BB}" type="slidenum">
              <a:rPr lang="fr-FR"/>
              <a:pPr>
                <a:defRPr/>
              </a:pPr>
              <a:t>61</a:t>
            </a:fld>
            <a:endParaRPr lang="fr-FR"/>
          </a:p>
        </p:txBody>
      </p:sp>
      <p:sp>
        <p:nvSpPr>
          <p:cNvPr id="182274"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Modèle Physique des Traitements</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82275" name="Rectangle 3"/>
          <p:cNvSpPr>
            <a:spLocks noGrp="1" noChangeArrowheads="1"/>
          </p:cNvSpPr>
          <p:nvPr>
            <p:ph type="body" idx="1"/>
          </p:nvPr>
        </p:nvSpPr>
        <p:spPr>
          <a:xfrm>
            <a:off x="838200" y="1676400"/>
            <a:ext cx="7696200" cy="4572000"/>
          </a:xfrm>
        </p:spPr>
        <p:txBody>
          <a:bodyPr/>
          <a:lstStyle/>
          <a:p>
            <a:pPr defTabSz="762000" eaLnBrk="1" hangingPunct="1">
              <a:lnSpc>
                <a:spcPct val="120000"/>
              </a:lnSpc>
              <a:spcBef>
                <a:spcPct val="0"/>
              </a:spcBef>
              <a:buClr>
                <a:schemeClr val="accent2"/>
              </a:buClr>
              <a:buSzTx/>
              <a:defRPr/>
            </a:pPr>
            <a:r>
              <a:rPr lang="fr-FR" sz="1800" smtClean="0">
                <a:solidFill>
                  <a:srgbClr val="CC3300"/>
                </a:solidFill>
                <a:effectLst>
                  <a:outerShdw blurRad="38100" dist="38100" dir="2700000" algn="tl">
                    <a:srgbClr val="C0C0C0"/>
                  </a:outerShdw>
                </a:effectLst>
              </a:rPr>
              <a:t>Définition :</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C’est la description des éléments logiciels tels qu’ils vont être implantés dans la ou les machines</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La description est donc fonction :</a:t>
            </a:r>
          </a:p>
          <a:p>
            <a:pPr lvl="2" defTabSz="762000" eaLnBrk="1" hangingPunct="1">
              <a:lnSpc>
                <a:spcPct val="12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De la machine cible et de son OS</a:t>
            </a:r>
          </a:p>
          <a:p>
            <a:pPr lvl="2" defTabSz="762000" eaLnBrk="1" hangingPunct="1">
              <a:lnSpc>
                <a:spcPct val="12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Des outils utilisés : langage de programmation, outils de génération, gestionnaires d’écran, moniteur transactionnel</a:t>
            </a:r>
          </a:p>
          <a:p>
            <a:pPr lvl="2" defTabSz="762000" eaLnBrk="1" hangingPunct="1">
              <a:lnSpc>
                <a:spcPct val="120000"/>
              </a:lnSpc>
              <a:spcBef>
                <a:spcPct val="0"/>
              </a:spcBef>
              <a:buClr>
                <a:srgbClr val="CC3300"/>
              </a:buClr>
              <a:buSzTx/>
              <a:buFont typeface="Wingdings" pitchFamily="2" charset="2"/>
              <a:buChar char="§"/>
              <a:defRPr/>
            </a:pPr>
            <a:endParaRPr lang="fr-FR" sz="1400" smtClean="0">
              <a:effectLst>
                <a:outerShdw blurRad="38100" dist="38100" dir="2700000" algn="tl">
                  <a:srgbClr val="C0C0C0"/>
                </a:outerShdw>
              </a:effectLst>
            </a:endParaRPr>
          </a:p>
          <a:p>
            <a:pPr defTabSz="762000" eaLnBrk="1" hangingPunct="1">
              <a:lnSpc>
                <a:spcPct val="120000"/>
              </a:lnSpc>
              <a:spcBef>
                <a:spcPct val="0"/>
              </a:spcBef>
              <a:buClr>
                <a:schemeClr val="accent2"/>
              </a:buClr>
              <a:buSzTx/>
              <a:defRPr/>
            </a:pPr>
            <a:r>
              <a:rPr lang="fr-FR" sz="1800" smtClean="0">
                <a:solidFill>
                  <a:srgbClr val="CC3300"/>
                </a:solidFill>
                <a:effectLst>
                  <a:outerShdw blurRad="38100" dist="38100" dir="2700000" algn="tl">
                    <a:srgbClr val="C0C0C0"/>
                  </a:outerShdw>
                </a:effectLst>
              </a:rPr>
              <a:t>Types de traitements :</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Transactions temps-réel</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Programmes d’édition</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Programmes batch :</a:t>
            </a:r>
          </a:p>
          <a:p>
            <a:pPr lvl="2" defTabSz="762000" eaLnBrk="1" hangingPunct="1">
              <a:lnSpc>
                <a:spcPct val="12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Mise à jour batch (à partir d’un fichier mouvement)</a:t>
            </a:r>
          </a:p>
          <a:p>
            <a:pPr lvl="2" defTabSz="762000" eaLnBrk="1" hangingPunct="1">
              <a:lnSpc>
                <a:spcPct val="12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Calculs</a:t>
            </a:r>
          </a:p>
          <a:p>
            <a:pPr lvl="2" defTabSz="762000" eaLnBrk="1" hangingPunct="1">
              <a:lnSpc>
                <a:spcPct val="12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Epuration des bases</a:t>
            </a:r>
          </a:p>
          <a:p>
            <a:pPr lvl="1" defTabSz="762000" eaLnBrk="1" hangingPunct="1">
              <a:lnSpc>
                <a:spcPct val="120000"/>
              </a:lnSpc>
              <a:spcBef>
                <a:spcPct val="0"/>
              </a:spcBef>
              <a:buClr>
                <a:schemeClr val="tx2"/>
              </a:buClr>
              <a:buSzTx/>
              <a:buFont typeface="Symbol" pitchFamily="18" charset="2"/>
              <a:buChar char="Ø"/>
              <a:defRPr/>
            </a:pPr>
            <a:endParaRPr lang="fr-FR" sz="1600" smtClean="0">
              <a:effectLst>
                <a:outerShdw blurRad="38100" dist="38100" dir="2700000" algn="tl">
                  <a:srgbClr val="C0C0C0"/>
                </a:outerShdw>
              </a:effectLst>
            </a:endParaRPr>
          </a:p>
          <a:p>
            <a:pPr lvl="1" defTabSz="762000" eaLnBrk="1" hangingPunct="1">
              <a:lnSpc>
                <a:spcPct val="120000"/>
              </a:lnSpc>
              <a:spcBef>
                <a:spcPct val="0"/>
              </a:spcBef>
              <a:buClr>
                <a:schemeClr val="tx2"/>
              </a:buClr>
              <a:buSzTx/>
              <a:buFont typeface="Symbol" pitchFamily="18" charset="2"/>
              <a:buChar char="Ø"/>
              <a:defRPr/>
            </a:pPr>
            <a:endParaRPr lang="fr-FR" sz="2400" smtClean="0">
              <a:effectLst>
                <a:outerShdw blurRad="38100" dist="38100" dir="2700000" algn="tl">
                  <a:srgbClr val="C0C0C0"/>
                </a:outerShdw>
              </a:effectLst>
            </a:endParaRPr>
          </a:p>
        </p:txBody>
      </p:sp>
      <p:sp>
        <p:nvSpPr>
          <p:cNvPr id="74758"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8B2D0C34-E848-453B-A8F5-126A75A4DDBA}" type="slidenum">
              <a:rPr lang="fr-FR"/>
              <a:pPr>
                <a:defRPr/>
              </a:pPr>
              <a:t>62</a:t>
            </a:fld>
            <a:endParaRPr lang="fr-FR"/>
          </a:p>
        </p:txBody>
      </p:sp>
      <p:sp>
        <p:nvSpPr>
          <p:cNvPr id="90114"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Plan</a:t>
            </a:r>
          </a:p>
        </p:txBody>
      </p:sp>
      <p:sp>
        <p:nvSpPr>
          <p:cNvPr id="90115" name="Rectangle 3"/>
          <p:cNvSpPr>
            <a:spLocks noGrp="1" noChangeArrowheads="1"/>
          </p:cNvSpPr>
          <p:nvPr>
            <p:ph type="body" idx="1"/>
          </p:nvPr>
        </p:nvSpPr>
        <p:spPr>
          <a:xfrm>
            <a:off x="838200" y="1676400"/>
            <a:ext cx="8305800" cy="4038600"/>
          </a:xfrm>
        </p:spPr>
        <p:txBody>
          <a:bodyPr/>
          <a:lstStyle/>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Système d’Information : Généralités</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Présentation de la méthode Merise</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Modèles de conception</a:t>
            </a:r>
          </a:p>
          <a:p>
            <a:pPr defTabSz="762000" eaLnBrk="1" hangingPunct="1">
              <a:lnSpc>
                <a:spcPct val="170000"/>
              </a:lnSpc>
              <a:spcBef>
                <a:spcPct val="0"/>
              </a:spcBef>
              <a:buClr>
                <a:schemeClr val="accent2"/>
              </a:buClr>
              <a:buSzTx/>
              <a:defRPr/>
            </a:pPr>
            <a:r>
              <a:rPr lang="fr-FR" altLang="fr-FR" sz="2400" b="1" smtClean="0">
                <a:solidFill>
                  <a:srgbClr val="CC3300"/>
                </a:solidFill>
                <a:effectLst>
                  <a:outerShdw blurRad="38100" dist="38100" dir="2700000" algn="tl">
                    <a:srgbClr val="C0C0C0"/>
                  </a:outerShdw>
                </a:effectLst>
              </a:rPr>
              <a:t>Typologie des Systèmes d’Information</a:t>
            </a:r>
          </a:p>
          <a:p>
            <a:pPr defTabSz="762000" eaLnBrk="1" hangingPunct="1">
              <a:lnSpc>
                <a:spcPct val="170000"/>
              </a:lnSpc>
              <a:spcBef>
                <a:spcPct val="0"/>
              </a:spcBef>
              <a:buClr>
                <a:schemeClr val="accent2"/>
              </a:buClr>
              <a:buSzTx/>
              <a:defRPr/>
            </a:pPr>
            <a:r>
              <a:rPr lang="fr-FR" altLang="fr-FR" sz="2400" smtClean="0">
                <a:effectLst>
                  <a:outerShdw blurRad="38100" dist="38100" dir="2700000" algn="tl">
                    <a:srgbClr val="C0C0C0"/>
                  </a:outerShdw>
                </a:effectLst>
              </a:rPr>
              <a:t>ERP : Progiciel de Gestion Intégré</a:t>
            </a:r>
          </a:p>
          <a:p>
            <a:pPr defTabSz="762000" eaLnBrk="1" hangingPunct="1">
              <a:lnSpc>
                <a:spcPct val="170000"/>
              </a:lnSpc>
              <a:spcBef>
                <a:spcPct val="0"/>
              </a:spcBef>
              <a:buClr>
                <a:schemeClr val="accent2"/>
              </a:buClr>
              <a:buSzTx/>
              <a:defRPr/>
            </a:pPr>
            <a:r>
              <a:rPr lang="fr-FR" altLang="fr-FR" sz="2400" smtClean="0">
                <a:effectLst>
                  <a:outerShdw blurRad="38100" dist="38100" dir="2700000" algn="tl">
                    <a:srgbClr val="C0C0C0"/>
                  </a:outerShdw>
                </a:effectLst>
              </a:rPr>
              <a:t>Annexes</a:t>
            </a:r>
            <a:endParaRPr lang="fr-FR" sz="2400" smtClean="0">
              <a:effectLst>
                <a:outerShdw blurRad="38100" dist="38100" dir="2700000" algn="tl">
                  <a:srgbClr val="C0C0C0"/>
                </a:outerShdw>
              </a:effectLs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0D491518-9907-4CAE-9062-46F35EFC9DF2}" type="slidenum">
              <a:rPr lang="fr-FR"/>
              <a:pPr>
                <a:defRPr/>
              </a:pPr>
              <a:t>63</a:t>
            </a:fld>
            <a:endParaRPr lang="fr-FR"/>
          </a:p>
        </p:txBody>
      </p:sp>
      <p:sp>
        <p:nvSpPr>
          <p:cNvPr id="184322"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La Performance</a:t>
            </a:r>
          </a:p>
        </p:txBody>
      </p:sp>
      <p:sp>
        <p:nvSpPr>
          <p:cNvPr id="184323" name="Rectangle 3"/>
          <p:cNvSpPr>
            <a:spLocks noGrp="1" noChangeArrowheads="1"/>
          </p:cNvSpPr>
          <p:nvPr>
            <p:ph type="body" idx="1"/>
          </p:nvPr>
        </p:nvSpPr>
        <p:spPr>
          <a:xfrm>
            <a:off x="838200" y="1676400"/>
            <a:ext cx="7696200" cy="5029200"/>
          </a:xfrm>
        </p:spPr>
        <p:txBody>
          <a:bodyPr/>
          <a:lstStyle/>
          <a:p>
            <a:pPr defTabSz="762000" eaLnBrk="1" hangingPunct="1">
              <a:lnSpc>
                <a:spcPct val="130000"/>
              </a:lnSpc>
              <a:spcBef>
                <a:spcPct val="0"/>
              </a:spcBef>
              <a:buClr>
                <a:schemeClr val="accent2"/>
              </a:buClr>
              <a:buSzTx/>
              <a:defRPr/>
            </a:pPr>
            <a:r>
              <a:rPr lang="fr-FR" altLang="fr-FR" sz="2800" smtClean="0">
                <a:effectLst>
                  <a:outerShdw blurRad="38100" dist="38100" dir="2700000" algn="tl">
                    <a:srgbClr val="C0C0C0"/>
                  </a:outerShdw>
                </a:effectLst>
              </a:rPr>
              <a:t>Est performance dans l’entreprise tout ce qui, et seulement qui, contribue à améliorer le couple valeur-coût</a:t>
            </a:r>
          </a:p>
          <a:p>
            <a:pPr defTabSz="762000" eaLnBrk="1" hangingPunct="1">
              <a:lnSpc>
                <a:spcPct val="130000"/>
              </a:lnSpc>
              <a:spcBef>
                <a:spcPct val="0"/>
              </a:spcBef>
              <a:buClr>
                <a:schemeClr val="accent2"/>
              </a:buClr>
              <a:buSzTx/>
              <a:defRPr/>
            </a:pPr>
            <a:endParaRPr lang="fr-FR" altLang="fr-FR" sz="2800" smtClean="0">
              <a:effectLst>
                <a:outerShdw blurRad="38100" dist="38100" dir="2700000" algn="tl">
                  <a:srgbClr val="C0C0C0"/>
                </a:outerShdw>
              </a:effectLst>
            </a:endParaRPr>
          </a:p>
          <a:p>
            <a:pPr defTabSz="762000" eaLnBrk="1" hangingPunct="1">
              <a:lnSpc>
                <a:spcPct val="130000"/>
              </a:lnSpc>
              <a:spcBef>
                <a:spcPct val="0"/>
              </a:spcBef>
              <a:buClr>
                <a:schemeClr val="accent2"/>
              </a:buClr>
              <a:buSzTx/>
              <a:defRPr/>
            </a:pPr>
            <a:r>
              <a:rPr lang="fr-FR" sz="2800" smtClean="0">
                <a:effectLst>
                  <a:outerShdw blurRad="38100" dist="38100" dir="2700000" algn="tl">
                    <a:srgbClr val="C0C0C0"/>
                  </a:outerShdw>
                </a:effectLst>
              </a:rPr>
              <a:t>N’est pas performance ce qui contribue à diminuer le coût ou à augmenter la valeur, isolément</a:t>
            </a:r>
          </a:p>
        </p:txBody>
      </p:sp>
      <p:sp>
        <p:nvSpPr>
          <p:cNvPr id="76806" name="Rectangle 4"/>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3CE53C26-DAA9-4974-ADFE-3C96AA4F9DBF}" type="slidenum">
              <a:rPr lang="fr-FR"/>
              <a:pPr>
                <a:defRPr/>
              </a:pPr>
              <a:t>64</a:t>
            </a:fld>
            <a:endParaRPr lang="fr-FR"/>
          </a:p>
        </p:txBody>
      </p:sp>
      <p:sp>
        <p:nvSpPr>
          <p:cNvPr id="186370"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Les différentes formes d’apports des systèmes d’information de gestion</a:t>
            </a:r>
          </a:p>
        </p:txBody>
      </p:sp>
      <p:sp>
        <p:nvSpPr>
          <p:cNvPr id="186371" name="Rectangle 3"/>
          <p:cNvSpPr>
            <a:spLocks noGrp="1" noChangeArrowheads="1"/>
          </p:cNvSpPr>
          <p:nvPr>
            <p:ph type="body" idx="1"/>
          </p:nvPr>
        </p:nvSpPr>
        <p:spPr>
          <a:xfrm>
            <a:off x="838200" y="1600200"/>
            <a:ext cx="7696200" cy="5029200"/>
          </a:xfrm>
        </p:spPr>
        <p:txBody>
          <a:bodyPr/>
          <a:lstStyle/>
          <a:p>
            <a:pPr defTabSz="762000" eaLnBrk="1" hangingPunct="1">
              <a:lnSpc>
                <a:spcPct val="130000"/>
              </a:lnSpc>
              <a:spcBef>
                <a:spcPct val="0"/>
              </a:spcBef>
              <a:buClr>
                <a:schemeClr val="accent2"/>
              </a:buClr>
              <a:buSzTx/>
              <a:defRPr/>
            </a:pPr>
            <a:r>
              <a:rPr lang="fr-FR" altLang="fr-FR" sz="2000" smtClean="0">
                <a:effectLst>
                  <a:outerShdw blurRad="38100" dist="38100" dir="2700000" algn="tl">
                    <a:srgbClr val="C0C0C0"/>
                  </a:outerShdw>
                </a:effectLst>
              </a:rPr>
              <a:t>Le pilotage des activités : prévisions, anticipation, mesure des résultats, aide à la décision</a:t>
            </a:r>
          </a:p>
          <a:p>
            <a:pPr defTabSz="762000" eaLnBrk="1" hangingPunct="1">
              <a:lnSpc>
                <a:spcPct val="130000"/>
              </a:lnSpc>
              <a:spcBef>
                <a:spcPct val="0"/>
              </a:spcBef>
              <a:buClr>
                <a:schemeClr val="accent2"/>
              </a:buClr>
              <a:buSzTx/>
              <a:defRPr/>
            </a:pPr>
            <a:r>
              <a:rPr lang="fr-FR" altLang="fr-FR" sz="2000" smtClean="0">
                <a:effectLst>
                  <a:outerShdw blurRad="38100" dist="38100" dir="2700000" algn="tl">
                    <a:srgbClr val="C0C0C0"/>
                  </a:outerShdw>
                </a:effectLst>
              </a:rPr>
              <a:t> La maîtrise des coûts</a:t>
            </a:r>
          </a:p>
          <a:p>
            <a:pPr defTabSz="762000" eaLnBrk="1" hangingPunct="1">
              <a:lnSpc>
                <a:spcPct val="60000"/>
              </a:lnSpc>
              <a:spcBef>
                <a:spcPct val="0"/>
              </a:spcBef>
              <a:buClr>
                <a:schemeClr val="accent2"/>
              </a:buClr>
              <a:buSzTx/>
              <a:defRPr/>
            </a:pPr>
            <a:endParaRPr lang="fr-FR" altLang="fr-FR" sz="2000" smtClean="0">
              <a:effectLst>
                <a:outerShdw blurRad="38100" dist="38100" dir="2700000" algn="tl">
                  <a:srgbClr val="C0C0C0"/>
                </a:outerShdw>
              </a:effectLst>
            </a:endParaRPr>
          </a:p>
          <a:p>
            <a:pPr defTabSz="762000" eaLnBrk="1" hangingPunct="1">
              <a:lnSpc>
                <a:spcPct val="130000"/>
              </a:lnSpc>
              <a:spcBef>
                <a:spcPct val="0"/>
              </a:spcBef>
              <a:buClr>
                <a:schemeClr val="accent2"/>
              </a:buClr>
              <a:buSzTx/>
              <a:defRPr/>
            </a:pPr>
            <a:r>
              <a:rPr lang="fr-FR" altLang="fr-FR" sz="2000" smtClean="0">
                <a:effectLst>
                  <a:outerShdw blurRad="38100" dist="38100" dir="2700000" algn="tl">
                    <a:srgbClr val="C0C0C0"/>
                  </a:outerShdw>
                </a:effectLst>
              </a:rPr>
              <a:t> L’amélioration des performances</a:t>
            </a:r>
          </a:p>
          <a:p>
            <a:pPr defTabSz="762000" eaLnBrk="1" hangingPunct="1">
              <a:lnSpc>
                <a:spcPct val="80000"/>
              </a:lnSpc>
              <a:spcBef>
                <a:spcPct val="0"/>
              </a:spcBef>
              <a:buClr>
                <a:schemeClr val="accent2"/>
              </a:buClr>
              <a:buSzTx/>
              <a:defRPr/>
            </a:pPr>
            <a:endParaRPr lang="fr-FR" altLang="fr-FR" sz="2000" smtClean="0">
              <a:effectLst>
                <a:outerShdw blurRad="38100" dist="38100" dir="2700000" algn="tl">
                  <a:srgbClr val="C0C0C0"/>
                </a:outerShdw>
              </a:effectLst>
            </a:endParaRPr>
          </a:p>
          <a:p>
            <a:pPr defTabSz="762000" eaLnBrk="1" hangingPunct="1">
              <a:lnSpc>
                <a:spcPct val="130000"/>
              </a:lnSpc>
              <a:spcBef>
                <a:spcPct val="0"/>
              </a:spcBef>
              <a:buClr>
                <a:schemeClr val="accent2"/>
              </a:buClr>
              <a:buSzTx/>
              <a:defRPr/>
            </a:pPr>
            <a:r>
              <a:rPr lang="fr-FR" altLang="fr-FR" sz="2000" smtClean="0">
                <a:effectLst>
                  <a:outerShdw blurRad="38100" dist="38100" dir="2700000" algn="tl">
                    <a:srgbClr val="C0C0C0"/>
                  </a:outerShdw>
                </a:effectLst>
              </a:rPr>
              <a:t> La productivité administrative et l’optimisation technique</a:t>
            </a:r>
          </a:p>
          <a:p>
            <a:pPr defTabSz="762000" eaLnBrk="1" hangingPunct="1">
              <a:lnSpc>
                <a:spcPct val="80000"/>
              </a:lnSpc>
              <a:spcBef>
                <a:spcPct val="0"/>
              </a:spcBef>
              <a:buClr>
                <a:schemeClr val="accent2"/>
              </a:buClr>
              <a:buSzTx/>
              <a:defRPr/>
            </a:pPr>
            <a:endParaRPr lang="fr-FR" altLang="fr-FR" sz="2000" smtClean="0">
              <a:effectLst>
                <a:outerShdw blurRad="38100" dist="38100" dir="2700000" algn="tl">
                  <a:srgbClr val="C0C0C0"/>
                </a:outerShdw>
              </a:effectLst>
            </a:endParaRPr>
          </a:p>
          <a:p>
            <a:pPr defTabSz="762000" eaLnBrk="1" hangingPunct="1">
              <a:lnSpc>
                <a:spcPct val="130000"/>
              </a:lnSpc>
              <a:spcBef>
                <a:spcPct val="0"/>
              </a:spcBef>
              <a:buClr>
                <a:schemeClr val="accent2"/>
              </a:buClr>
              <a:buSzTx/>
              <a:defRPr/>
            </a:pPr>
            <a:r>
              <a:rPr lang="fr-FR" altLang="fr-FR" sz="2000" smtClean="0">
                <a:effectLst>
                  <a:outerShdw blurRad="38100" dist="38100" dir="2700000" algn="tl">
                    <a:srgbClr val="C0C0C0"/>
                  </a:outerShdw>
                </a:effectLst>
              </a:rPr>
              <a:t> L’enrichissement des tâches</a:t>
            </a:r>
          </a:p>
          <a:p>
            <a:pPr defTabSz="762000" eaLnBrk="1" hangingPunct="1">
              <a:lnSpc>
                <a:spcPct val="80000"/>
              </a:lnSpc>
              <a:spcBef>
                <a:spcPct val="0"/>
              </a:spcBef>
              <a:buClr>
                <a:schemeClr val="accent2"/>
              </a:buClr>
              <a:buSzTx/>
              <a:defRPr/>
            </a:pPr>
            <a:endParaRPr lang="fr-FR" altLang="fr-FR" sz="2000" smtClean="0">
              <a:effectLst>
                <a:outerShdw blurRad="38100" dist="38100" dir="2700000" algn="tl">
                  <a:srgbClr val="C0C0C0"/>
                </a:outerShdw>
              </a:effectLst>
            </a:endParaRPr>
          </a:p>
          <a:p>
            <a:pPr defTabSz="762000" eaLnBrk="1" hangingPunct="1">
              <a:lnSpc>
                <a:spcPct val="130000"/>
              </a:lnSpc>
              <a:spcBef>
                <a:spcPct val="0"/>
              </a:spcBef>
              <a:buClr>
                <a:schemeClr val="accent2"/>
              </a:buClr>
              <a:buSzTx/>
              <a:defRPr/>
            </a:pPr>
            <a:r>
              <a:rPr lang="fr-FR" altLang="fr-FR" sz="2000" smtClean="0">
                <a:effectLst>
                  <a:outerShdw blurRad="38100" dist="38100" dir="2700000" algn="tl">
                    <a:srgbClr val="C0C0C0"/>
                  </a:outerShdw>
                </a:effectLst>
              </a:rPr>
              <a:t> La transparence de la gestion et la communication entre les acteurs</a:t>
            </a:r>
            <a:endParaRPr lang="fr-FR" sz="2000" smtClean="0">
              <a:effectLst>
                <a:outerShdw blurRad="38100" dist="38100" dir="2700000" algn="tl">
                  <a:srgbClr val="C0C0C0"/>
                </a:outerShdw>
              </a:effectLst>
            </a:endParaRPr>
          </a:p>
        </p:txBody>
      </p:sp>
      <p:sp>
        <p:nvSpPr>
          <p:cNvPr id="77830" name="Rectangle 4"/>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Espace réservé du pied de page 4"/>
          <p:cNvSpPr>
            <a:spLocks noGrp="1"/>
          </p:cNvSpPr>
          <p:nvPr>
            <p:ph type="ftr" sz="quarter" idx="11"/>
          </p:nvPr>
        </p:nvSpPr>
        <p:spPr/>
        <p:txBody>
          <a:bodyPr/>
          <a:lstStyle/>
          <a:p>
            <a:pPr>
              <a:defRPr/>
            </a:pPr>
            <a:r>
              <a:rPr lang="fr-FR"/>
              <a:t>Système d’Information</a:t>
            </a:r>
          </a:p>
        </p:txBody>
      </p:sp>
      <p:sp>
        <p:nvSpPr>
          <p:cNvPr id="12" name="Espace réservé du numéro de diapositive 5"/>
          <p:cNvSpPr>
            <a:spLocks noGrp="1"/>
          </p:cNvSpPr>
          <p:nvPr>
            <p:ph type="sldNum" sz="quarter" idx="12"/>
          </p:nvPr>
        </p:nvSpPr>
        <p:spPr/>
        <p:txBody>
          <a:bodyPr/>
          <a:lstStyle/>
          <a:p>
            <a:pPr>
              <a:defRPr/>
            </a:pPr>
            <a:fld id="{B5677B54-3DA1-4E93-B4FF-E6F77B057688}" type="slidenum">
              <a:rPr lang="fr-FR"/>
              <a:pPr>
                <a:defRPr/>
              </a:pPr>
              <a:t>65</a:t>
            </a:fld>
            <a:endParaRPr lang="fr-FR"/>
          </a:p>
        </p:txBody>
      </p:sp>
      <p:sp>
        <p:nvSpPr>
          <p:cNvPr id="188418" name="Rectangle 2"/>
          <p:cNvSpPr>
            <a:spLocks noChangeArrowheads="1"/>
          </p:cNvSpPr>
          <p:nvPr/>
        </p:nvSpPr>
        <p:spPr bwMode="auto">
          <a:xfrm>
            <a:off x="304800" y="3657600"/>
            <a:ext cx="3595688" cy="1474788"/>
          </a:xfrm>
          <a:prstGeom prst="rect">
            <a:avLst/>
          </a:prstGeom>
          <a:solidFill>
            <a:srgbClr val="9933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3366"/>
            </a:extrusionClr>
          </a:sp3d>
        </p:spPr>
        <p:txBody>
          <a:bodyPr wrap="none" anchor="ctr">
            <a:spAutoFit/>
            <a:flatTx/>
          </a:bodyPr>
          <a:lstStyle/>
          <a:p>
            <a:pPr marL="282575" indent="-282575"/>
            <a:r>
              <a:rPr lang="fr-FR" sz="1800" b="1" u="sng">
                <a:solidFill>
                  <a:schemeClr val="bg1"/>
                </a:solidFill>
                <a:latin typeface="Verdana" pitchFamily="34" charset="0"/>
              </a:rPr>
              <a:t>Grâce à des fonctions de :</a:t>
            </a:r>
            <a:r>
              <a:rPr lang="fr-FR" sz="1800" b="1">
                <a:solidFill>
                  <a:schemeClr val="bg1"/>
                </a:solidFill>
                <a:latin typeface="Verdana" pitchFamily="34" charset="0"/>
              </a:rPr>
              <a:t> </a:t>
            </a:r>
          </a:p>
          <a:p>
            <a:pPr marL="282575" indent="-282575">
              <a:buFontTx/>
              <a:buChar char="•"/>
            </a:pPr>
            <a:r>
              <a:rPr lang="fr-FR" sz="1800" b="1">
                <a:solidFill>
                  <a:schemeClr val="bg1"/>
                </a:solidFill>
                <a:latin typeface="Verdana" pitchFamily="34" charset="0"/>
              </a:rPr>
              <a:t>Modélisation,</a:t>
            </a:r>
          </a:p>
          <a:p>
            <a:pPr marL="282575" indent="-282575">
              <a:buFontTx/>
              <a:buChar char="•"/>
            </a:pPr>
            <a:r>
              <a:rPr lang="fr-FR" sz="1800" b="1">
                <a:solidFill>
                  <a:schemeClr val="bg1"/>
                </a:solidFill>
                <a:latin typeface="Verdana" pitchFamily="34" charset="0"/>
              </a:rPr>
              <a:t>Calcul,</a:t>
            </a:r>
          </a:p>
          <a:p>
            <a:pPr marL="282575" indent="-282575">
              <a:buFontTx/>
              <a:buChar char="•"/>
            </a:pPr>
            <a:r>
              <a:rPr lang="fr-FR" sz="1800" b="1">
                <a:solidFill>
                  <a:schemeClr val="bg1"/>
                </a:solidFill>
                <a:latin typeface="Verdana" pitchFamily="34" charset="0"/>
              </a:rPr>
              <a:t>Simulation,</a:t>
            </a:r>
          </a:p>
          <a:p>
            <a:pPr marL="282575" indent="-282575">
              <a:buFontTx/>
              <a:buChar char="•"/>
            </a:pPr>
            <a:r>
              <a:rPr lang="fr-FR" sz="1800" b="1">
                <a:solidFill>
                  <a:schemeClr val="bg1"/>
                </a:solidFill>
                <a:latin typeface="Verdana" pitchFamily="34" charset="0"/>
              </a:rPr>
              <a:t>Extrapolation</a:t>
            </a:r>
          </a:p>
        </p:txBody>
      </p:sp>
      <p:sp>
        <p:nvSpPr>
          <p:cNvPr id="188419" name="Text Box 3"/>
          <p:cNvSpPr txBox="1">
            <a:spLocks noChangeArrowheads="1"/>
          </p:cNvSpPr>
          <p:nvPr/>
        </p:nvSpPr>
        <p:spPr bwMode="auto">
          <a:xfrm>
            <a:off x="4572000" y="1905000"/>
            <a:ext cx="4038600" cy="1379538"/>
          </a:xfrm>
          <a:prstGeom prst="rect">
            <a:avLst/>
          </a:prstGeom>
          <a:noFill/>
          <a:ln w="9525">
            <a:solidFill>
              <a:schemeClr val="tx1"/>
            </a:solidFill>
            <a:miter lim="800000"/>
            <a:headEnd/>
            <a:tailEnd/>
          </a:ln>
          <a:effectLst/>
        </p:spPr>
        <p:txBody>
          <a:bodyPr>
            <a:spAutoFit/>
          </a:bodyPr>
          <a:lstStyle/>
          <a:p>
            <a:pPr marL="282575" indent="-282575">
              <a:buFontTx/>
              <a:buChar char="•"/>
              <a:defRPr/>
            </a:pPr>
            <a:r>
              <a:rPr lang="fr-FR" sz="1200" b="1">
                <a:effectLst>
                  <a:outerShdw blurRad="38100" dist="38100" dir="2700000" algn="tl">
                    <a:srgbClr val="C0C0C0"/>
                  </a:outerShdw>
                </a:effectLst>
                <a:latin typeface="Verdana" pitchFamily="34" charset="0"/>
              </a:rPr>
              <a:t>De volume d’activités : </a:t>
            </a:r>
            <a:r>
              <a:rPr lang="fr-FR" sz="1200">
                <a:effectLst>
                  <a:outerShdw blurRad="38100" dist="38100" dir="2700000" algn="tl">
                    <a:srgbClr val="C0C0C0"/>
                  </a:outerShdw>
                </a:effectLst>
                <a:latin typeface="Verdana" pitchFamily="34" charset="0"/>
              </a:rPr>
              <a:t>quantités vendues par régions, par vendeurs, par lignes de produits</a:t>
            </a:r>
          </a:p>
          <a:p>
            <a:pPr marL="282575" indent="-282575">
              <a:buFontTx/>
              <a:buChar char="•"/>
              <a:defRPr/>
            </a:pPr>
            <a:r>
              <a:rPr lang="fr-FR" sz="1200" b="1">
                <a:effectLst>
                  <a:outerShdw blurRad="38100" dist="38100" dir="2700000" algn="tl">
                    <a:srgbClr val="C0C0C0"/>
                  </a:outerShdw>
                </a:effectLst>
                <a:latin typeface="Verdana" pitchFamily="34" charset="0"/>
              </a:rPr>
              <a:t>De chiffre d’affaires</a:t>
            </a:r>
          </a:p>
          <a:p>
            <a:pPr marL="282575" indent="-282575">
              <a:buFontTx/>
              <a:buChar char="•"/>
              <a:defRPr/>
            </a:pPr>
            <a:r>
              <a:rPr lang="fr-FR" sz="1200" b="1">
                <a:effectLst>
                  <a:outerShdw blurRad="38100" dist="38100" dir="2700000" algn="tl">
                    <a:srgbClr val="C0C0C0"/>
                  </a:outerShdw>
                </a:effectLst>
                <a:latin typeface="Verdana" pitchFamily="34" charset="0"/>
              </a:rPr>
              <a:t>De volumes de productions : </a:t>
            </a:r>
            <a:r>
              <a:rPr lang="fr-FR" sz="1200">
                <a:effectLst>
                  <a:outerShdw blurRad="38100" dist="38100" dir="2700000" algn="tl">
                    <a:srgbClr val="C0C0C0"/>
                  </a:outerShdw>
                </a:effectLst>
                <a:latin typeface="Verdana" pitchFamily="34" charset="0"/>
              </a:rPr>
              <a:t>matières, produits finis</a:t>
            </a:r>
          </a:p>
          <a:p>
            <a:pPr marL="282575" indent="-282575">
              <a:buFontTx/>
              <a:buChar char="•"/>
              <a:defRPr/>
            </a:pPr>
            <a:r>
              <a:rPr lang="fr-FR" sz="1200" b="1">
                <a:effectLst>
                  <a:outerShdw blurRad="38100" dist="38100" dir="2700000" algn="tl">
                    <a:srgbClr val="C0C0C0"/>
                  </a:outerShdw>
                </a:effectLst>
                <a:latin typeface="Verdana" pitchFamily="34" charset="0"/>
              </a:rPr>
              <a:t>De résultats économiques</a:t>
            </a:r>
          </a:p>
        </p:txBody>
      </p:sp>
      <p:sp>
        <p:nvSpPr>
          <p:cNvPr id="78854" name="AutoShape 4"/>
          <p:cNvSpPr>
            <a:spLocks noChangeArrowheads="1"/>
          </p:cNvSpPr>
          <p:nvPr/>
        </p:nvSpPr>
        <p:spPr bwMode="auto">
          <a:xfrm>
            <a:off x="3124200" y="5638800"/>
            <a:ext cx="1752600" cy="685800"/>
          </a:xfrm>
          <a:prstGeom prst="roundRect">
            <a:avLst>
              <a:gd name="adj" fmla="val 16667"/>
            </a:avLst>
          </a:prstGeom>
          <a:noFill/>
          <a:ln w="9525">
            <a:noFill/>
            <a:round/>
            <a:headEnd/>
            <a:tailEnd/>
          </a:ln>
        </p:spPr>
        <p:txBody>
          <a:bodyPr wrap="none" anchor="ctr">
            <a:spAutoFit/>
          </a:bodyPr>
          <a:lstStyle/>
          <a:p>
            <a:endParaRPr lang="fr-FR"/>
          </a:p>
        </p:txBody>
      </p:sp>
      <p:sp>
        <p:nvSpPr>
          <p:cNvPr id="188421" name="AutoShape 5"/>
          <p:cNvSpPr>
            <a:spLocks noChangeArrowheads="1"/>
          </p:cNvSpPr>
          <p:nvPr/>
        </p:nvSpPr>
        <p:spPr bwMode="auto">
          <a:xfrm>
            <a:off x="4800600" y="4495800"/>
            <a:ext cx="3441700" cy="1397000"/>
          </a:xfrm>
          <a:prstGeom prst="roundRect">
            <a:avLst>
              <a:gd name="adj" fmla="val 16667"/>
            </a:avLst>
          </a:prstGeom>
          <a:solidFill>
            <a:srgbClr val="CC3300"/>
          </a:solidFill>
          <a:ln w="9525">
            <a:noFill/>
            <a:round/>
            <a:headEnd/>
            <a:tailEnd/>
          </a:ln>
          <a:effectLst/>
          <a:scene3d>
            <a:camera prst="legacyObliqueTopRight"/>
            <a:lightRig rig="legacyFlat3" dir="b"/>
          </a:scene3d>
          <a:sp3d extrusionH="430200" prstMaterial="legacyMatte">
            <a:bevelT w="13500" h="13500" prst="angle"/>
            <a:bevelB w="13500" h="13500" prst="angle"/>
            <a:extrusionClr>
              <a:srgbClr val="CC3300"/>
            </a:extrusionClr>
          </a:sp3d>
        </p:spPr>
        <p:txBody>
          <a:bodyPr anchor="ctr">
            <a:spAutoFit/>
            <a:flatTx/>
          </a:bodyPr>
          <a:lstStyle/>
          <a:p>
            <a:pPr marL="282575" indent="-282575">
              <a:lnSpc>
                <a:spcPct val="120000"/>
              </a:lnSpc>
              <a:buFontTx/>
              <a:buChar char="•"/>
              <a:defRPr/>
            </a:pPr>
            <a:r>
              <a:rPr lang="fr-FR" sz="1600" b="1">
                <a:solidFill>
                  <a:schemeClr val="bg1"/>
                </a:solidFill>
                <a:effectLst>
                  <a:outerShdw blurRad="38100" dist="38100" dir="2700000" algn="tl">
                    <a:srgbClr val="000000"/>
                  </a:outerShdw>
                </a:effectLst>
                <a:latin typeface="Verdana" pitchFamily="34" charset="0"/>
              </a:rPr>
              <a:t>Fiabilité et rapidité du « rolling forecast »</a:t>
            </a:r>
          </a:p>
          <a:p>
            <a:pPr marL="282575" indent="-282575">
              <a:lnSpc>
                <a:spcPct val="120000"/>
              </a:lnSpc>
              <a:buFontTx/>
              <a:buChar char="•"/>
              <a:defRPr/>
            </a:pPr>
            <a:r>
              <a:rPr lang="fr-FR" sz="1600" b="1">
                <a:solidFill>
                  <a:schemeClr val="bg1"/>
                </a:solidFill>
                <a:effectLst>
                  <a:outerShdw blurRad="38100" dist="38100" dir="2700000" algn="tl">
                    <a:srgbClr val="000000"/>
                  </a:outerShdw>
                </a:effectLst>
                <a:latin typeface="Verdana" pitchFamily="34" charset="0"/>
              </a:rPr>
              <a:t>Anticipation</a:t>
            </a:r>
          </a:p>
          <a:p>
            <a:pPr marL="282575" indent="-282575">
              <a:lnSpc>
                <a:spcPct val="120000"/>
              </a:lnSpc>
              <a:buFontTx/>
              <a:buChar char="•"/>
              <a:defRPr/>
            </a:pPr>
            <a:endParaRPr lang="fr-FR" sz="1600" b="1">
              <a:solidFill>
                <a:schemeClr val="bg1"/>
              </a:solidFill>
              <a:effectLst>
                <a:outerShdw blurRad="38100" dist="38100" dir="2700000" algn="tl">
                  <a:srgbClr val="000000"/>
                </a:outerShdw>
              </a:effectLst>
              <a:latin typeface="Verdana" pitchFamily="34" charset="0"/>
            </a:endParaRPr>
          </a:p>
        </p:txBody>
      </p:sp>
      <p:sp>
        <p:nvSpPr>
          <p:cNvPr id="188422" name="AutoShape 6"/>
          <p:cNvSpPr>
            <a:spLocks noChangeArrowheads="1"/>
          </p:cNvSpPr>
          <p:nvPr/>
        </p:nvSpPr>
        <p:spPr bwMode="auto">
          <a:xfrm>
            <a:off x="566738" y="2166938"/>
            <a:ext cx="3257550" cy="590550"/>
          </a:xfrm>
          <a:prstGeom prst="rightArrow">
            <a:avLst>
              <a:gd name="adj1" fmla="val 50000"/>
              <a:gd name="adj2" fmla="val 137903"/>
            </a:avLst>
          </a:prstGeom>
          <a:solidFill>
            <a:schemeClr val="fo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anchor="ctr">
            <a:spAutoFit/>
            <a:flatTx/>
          </a:bodyPr>
          <a:lstStyle/>
          <a:p>
            <a:pPr algn="ctr"/>
            <a:r>
              <a:rPr lang="fr-FR" sz="1600" b="1">
                <a:solidFill>
                  <a:schemeClr val="bg1"/>
                </a:solidFill>
                <a:latin typeface="Verdana" pitchFamily="34" charset="0"/>
              </a:rPr>
              <a:t>Élaborer des prévisions</a:t>
            </a:r>
          </a:p>
        </p:txBody>
      </p:sp>
      <p:sp>
        <p:nvSpPr>
          <p:cNvPr id="188423" name="Rectangle 7"/>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Le pilotage des activités</a:t>
            </a:r>
          </a:p>
        </p:txBody>
      </p:sp>
      <p:sp>
        <p:nvSpPr>
          <p:cNvPr id="188424" name="AutoShape 8"/>
          <p:cNvSpPr>
            <a:spLocks noChangeArrowheads="1"/>
          </p:cNvSpPr>
          <p:nvPr/>
        </p:nvSpPr>
        <p:spPr bwMode="auto">
          <a:xfrm>
            <a:off x="5257800" y="3505200"/>
            <a:ext cx="1828800" cy="685800"/>
          </a:xfrm>
          <a:prstGeom prst="downArrow">
            <a:avLst>
              <a:gd name="adj1" fmla="val 50000"/>
              <a:gd name="adj2" fmla="val 25000"/>
            </a:avLst>
          </a:prstGeom>
          <a:solidFill>
            <a:srgbClr val="00808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80"/>
            </a:extrusionClr>
          </a:sp3d>
        </p:spPr>
        <p:txBody>
          <a:bodyPr anchor="ctr">
            <a:spAutoFit/>
            <a:flatTx/>
          </a:bodyPr>
          <a:lstStyle/>
          <a:p>
            <a:endParaRPr lang="fr-FR"/>
          </a:p>
        </p:txBody>
      </p:sp>
      <p:sp>
        <p:nvSpPr>
          <p:cNvPr id="78859" name="Rectangle 9"/>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88422"/>
                                        </p:tgtEl>
                                        <p:attrNameLst>
                                          <p:attrName>style.visibility</p:attrName>
                                        </p:attrNameLst>
                                      </p:cBhvr>
                                      <p:to>
                                        <p:strVal val="visible"/>
                                      </p:to>
                                    </p:set>
                                    <p:anim calcmode="lin" valueType="num">
                                      <p:cBhvr>
                                        <p:cTn id="7" dur="500" fill="hold"/>
                                        <p:tgtEl>
                                          <p:spTgt spid="188422"/>
                                        </p:tgtEl>
                                        <p:attrNameLst>
                                          <p:attrName>ppt_x</p:attrName>
                                        </p:attrNameLst>
                                      </p:cBhvr>
                                      <p:tavLst>
                                        <p:tav tm="0">
                                          <p:val>
                                            <p:strVal val="#ppt_x-#ppt_w/2"/>
                                          </p:val>
                                        </p:tav>
                                        <p:tav tm="100000">
                                          <p:val>
                                            <p:strVal val="#ppt_x"/>
                                          </p:val>
                                        </p:tav>
                                      </p:tavLst>
                                    </p:anim>
                                    <p:anim calcmode="lin" valueType="num">
                                      <p:cBhvr>
                                        <p:cTn id="8" dur="500" fill="hold"/>
                                        <p:tgtEl>
                                          <p:spTgt spid="188422"/>
                                        </p:tgtEl>
                                        <p:attrNameLst>
                                          <p:attrName>ppt_y</p:attrName>
                                        </p:attrNameLst>
                                      </p:cBhvr>
                                      <p:tavLst>
                                        <p:tav tm="0">
                                          <p:val>
                                            <p:strVal val="#ppt_y"/>
                                          </p:val>
                                        </p:tav>
                                        <p:tav tm="100000">
                                          <p:val>
                                            <p:strVal val="#ppt_y"/>
                                          </p:val>
                                        </p:tav>
                                      </p:tavLst>
                                    </p:anim>
                                    <p:anim calcmode="lin" valueType="num">
                                      <p:cBhvr>
                                        <p:cTn id="9" dur="500" fill="hold"/>
                                        <p:tgtEl>
                                          <p:spTgt spid="188422"/>
                                        </p:tgtEl>
                                        <p:attrNameLst>
                                          <p:attrName>ppt_w</p:attrName>
                                        </p:attrNameLst>
                                      </p:cBhvr>
                                      <p:tavLst>
                                        <p:tav tm="0">
                                          <p:val>
                                            <p:fltVal val="0"/>
                                          </p:val>
                                        </p:tav>
                                        <p:tav tm="100000">
                                          <p:val>
                                            <p:strVal val="#ppt_w"/>
                                          </p:val>
                                        </p:tav>
                                      </p:tavLst>
                                    </p:anim>
                                    <p:anim calcmode="lin" valueType="num">
                                      <p:cBhvr>
                                        <p:cTn id="10" dur="500" fill="hold"/>
                                        <p:tgtEl>
                                          <p:spTgt spid="18842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8419">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841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841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841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841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7" presetClass="entr" presetSubtype="1" fill="hold" grpId="0" nodeType="clickEffect">
                                  <p:stCondLst>
                                    <p:cond delay="0"/>
                                  </p:stCondLst>
                                  <p:childTnLst>
                                    <p:set>
                                      <p:cBhvr>
                                        <p:cTn id="34" dur="1" fill="hold">
                                          <p:stCondLst>
                                            <p:cond delay="0"/>
                                          </p:stCondLst>
                                        </p:cTn>
                                        <p:tgtEl>
                                          <p:spTgt spid="188424"/>
                                        </p:tgtEl>
                                        <p:attrNameLst>
                                          <p:attrName>style.visibility</p:attrName>
                                        </p:attrNameLst>
                                      </p:cBhvr>
                                      <p:to>
                                        <p:strVal val="visible"/>
                                      </p:to>
                                    </p:set>
                                    <p:anim calcmode="lin" valueType="num">
                                      <p:cBhvr>
                                        <p:cTn id="35" dur="500" fill="hold"/>
                                        <p:tgtEl>
                                          <p:spTgt spid="188424"/>
                                        </p:tgtEl>
                                        <p:attrNameLst>
                                          <p:attrName>ppt_x</p:attrName>
                                        </p:attrNameLst>
                                      </p:cBhvr>
                                      <p:tavLst>
                                        <p:tav tm="0">
                                          <p:val>
                                            <p:strVal val="#ppt_x"/>
                                          </p:val>
                                        </p:tav>
                                        <p:tav tm="100000">
                                          <p:val>
                                            <p:strVal val="#ppt_x"/>
                                          </p:val>
                                        </p:tav>
                                      </p:tavLst>
                                    </p:anim>
                                    <p:anim calcmode="lin" valueType="num">
                                      <p:cBhvr>
                                        <p:cTn id="36" dur="500" fill="hold"/>
                                        <p:tgtEl>
                                          <p:spTgt spid="188424"/>
                                        </p:tgtEl>
                                        <p:attrNameLst>
                                          <p:attrName>ppt_y</p:attrName>
                                        </p:attrNameLst>
                                      </p:cBhvr>
                                      <p:tavLst>
                                        <p:tav tm="0">
                                          <p:val>
                                            <p:strVal val="#ppt_y-#ppt_h/2"/>
                                          </p:val>
                                        </p:tav>
                                        <p:tav tm="100000">
                                          <p:val>
                                            <p:strVal val="#ppt_y"/>
                                          </p:val>
                                        </p:tav>
                                      </p:tavLst>
                                    </p:anim>
                                    <p:anim calcmode="lin" valueType="num">
                                      <p:cBhvr>
                                        <p:cTn id="37" dur="500" fill="hold"/>
                                        <p:tgtEl>
                                          <p:spTgt spid="188424"/>
                                        </p:tgtEl>
                                        <p:attrNameLst>
                                          <p:attrName>ppt_w</p:attrName>
                                        </p:attrNameLst>
                                      </p:cBhvr>
                                      <p:tavLst>
                                        <p:tav tm="0">
                                          <p:val>
                                            <p:strVal val="#ppt_w"/>
                                          </p:val>
                                        </p:tav>
                                        <p:tav tm="100000">
                                          <p:val>
                                            <p:strVal val="#ppt_w"/>
                                          </p:val>
                                        </p:tav>
                                      </p:tavLst>
                                    </p:anim>
                                    <p:anim calcmode="lin" valueType="num">
                                      <p:cBhvr>
                                        <p:cTn id="38" dur="500" fill="hold"/>
                                        <p:tgtEl>
                                          <p:spTgt spid="188424"/>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88421">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88421">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88421">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188418">
                                            <p:bg/>
                                          </p:spTgt>
                                        </p:tgtEl>
                                        <p:attrNameLst>
                                          <p:attrName>style.visibility</p:attrName>
                                        </p:attrNameLst>
                                      </p:cBhvr>
                                      <p:to>
                                        <p:strVal val="visible"/>
                                      </p:to>
                                    </p:set>
                                    <p:anim calcmode="lin" valueType="num">
                                      <p:cBhvr>
                                        <p:cTn id="55" dur="500" fill="hold"/>
                                        <p:tgtEl>
                                          <p:spTgt spid="188418">
                                            <p:bg/>
                                          </p:spTgt>
                                        </p:tgtEl>
                                        <p:attrNameLst>
                                          <p:attrName>ppt_w</p:attrName>
                                        </p:attrNameLst>
                                      </p:cBhvr>
                                      <p:tavLst>
                                        <p:tav tm="0">
                                          <p:val>
                                            <p:fltVal val="0"/>
                                          </p:val>
                                        </p:tav>
                                        <p:tav tm="100000">
                                          <p:val>
                                            <p:strVal val="#ppt_w"/>
                                          </p:val>
                                        </p:tav>
                                      </p:tavLst>
                                    </p:anim>
                                    <p:anim calcmode="lin" valueType="num">
                                      <p:cBhvr>
                                        <p:cTn id="56" dur="500" fill="hold"/>
                                        <p:tgtEl>
                                          <p:spTgt spid="188418">
                                            <p:bg/>
                                          </p:spTgt>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188418">
                                            <p:txEl>
                                              <p:pRg st="0" end="0"/>
                                            </p:txEl>
                                          </p:spTgt>
                                        </p:tgtEl>
                                        <p:attrNameLst>
                                          <p:attrName>style.visibility</p:attrName>
                                        </p:attrNameLst>
                                      </p:cBhvr>
                                      <p:to>
                                        <p:strVal val="visible"/>
                                      </p:to>
                                    </p:set>
                                    <p:anim calcmode="lin" valueType="num">
                                      <p:cBhvr>
                                        <p:cTn id="61" dur="500" fill="hold"/>
                                        <p:tgtEl>
                                          <p:spTgt spid="188418">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18841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188418">
                                            <p:txEl>
                                              <p:pRg st="1" end="1"/>
                                            </p:txEl>
                                          </p:spTgt>
                                        </p:tgtEl>
                                        <p:attrNameLst>
                                          <p:attrName>style.visibility</p:attrName>
                                        </p:attrNameLst>
                                      </p:cBhvr>
                                      <p:to>
                                        <p:strVal val="visible"/>
                                      </p:to>
                                    </p:set>
                                    <p:anim calcmode="lin" valueType="num">
                                      <p:cBhvr>
                                        <p:cTn id="67" dur="500" fill="hold"/>
                                        <p:tgtEl>
                                          <p:spTgt spid="188418">
                                            <p:txEl>
                                              <p:pRg st="1" end="1"/>
                                            </p:txEl>
                                          </p:spTgt>
                                        </p:tgtEl>
                                        <p:attrNameLst>
                                          <p:attrName>ppt_w</p:attrName>
                                        </p:attrNameLst>
                                      </p:cBhvr>
                                      <p:tavLst>
                                        <p:tav tm="0">
                                          <p:val>
                                            <p:fltVal val="0"/>
                                          </p:val>
                                        </p:tav>
                                        <p:tav tm="100000">
                                          <p:val>
                                            <p:strVal val="#ppt_w"/>
                                          </p:val>
                                        </p:tav>
                                      </p:tavLst>
                                    </p:anim>
                                    <p:anim calcmode="lin" valueType="num">
                                      <p:cBhvr>
                                        <p:cTn id="68" dur="500" fill="hold"/>
                                        <p:tgtEl>
                                          <p:spTgt spid="188418">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grpId="0" nodeType="clickEffect">
                                  <p:stCondLst>
                                    <p:cond delay="0"/>
                                  </p:stCondLst>
                                  <p:childTnLst>
                                    <p:set>
                                      <p:cBhvr>
                                        <p:cTn id="72" dur="1" fill="hold">
                                          <p:stCondLst>
                                            <p:cond delay="0"/>
                                          </p:stCondLst>
                                        </p:cTn>
                                        <p:tgtEl>
                                          <p:spTgt spid="188418">
                                            <p:txEl>
                                              <p:pRg st="2" end="2"/>
                                            </p:txEl>
                                          </p:spTgt>
                                        </p:tgtEl>
                                        <p:attrNameLst>
                                          <p:attrName>style.visibility</p:attrName>
                                        </p:attrNameLst>
                                      </p:cBhvr>
                                      <p:to>
                                        <p:strVal val="visible"/>
                                      </p:to>
                                    </p:set>
                                    <p:anim calcmode="lin" valueType="num">
                                      <p:cBhvr>
                                        <p:cTn id="73" dur="500" fill="hold"/>
                                        <p:tgtEl>
                                          <p:spTgt spid="188418">
                                            <p:txEl>
                                              <p:pRg st="2" end="2"/>
                                            </p:txEl>
                                          </p:spTgt>
                                        </p:tgtEl>
                                        <p:attrNameLst>
                                          <p:attrName>ppt_w</p:attrName>
                                        </p:attrNameLst>
                                      </p:cBhvr>
                                      <p:tavLst>
                                        <p:tav tm="0">
                                          <p:val>
                                            <p:fltVal val="0"/>
                                          </p:val>
                                        </p:tav>
                                        <p:tav tm="100000">
                                          <p:val>
                                            <p:strVal val="#ppt_w"/>
                                          </p:val>
                                        </p:tav>
                                      </p:tavLst>
                                    </p:anim>
                                    <p:anim calcmode="lin" valueType="num">
                                      <p:cBhvr>
                                        <p:cTn id="74" dur="500" fill="hold"/>
                                        <p:tgtEl>
                                          <p:spTgt spid="188418">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3" presetClass="entr" presetSubtype="16" fill="hold" grpId="0" nodeType="clickEffect">
                                  <p:stCondLst>
                                    <p:cond delay="0"/>
                                  </p:stCondLst>
                                  <p:childTnLst>
                                    <p:set>
                                      <p:cBhvr>
                                        <p:cTn id="78" dur="1" fill="hold">
                                          <p:stCondLst>
                                            <p:cond delay="0"/>
                                          </p:stCondLst>
                                        </p:cTn>
                                        <p:tgtEl>
                                          <p:spTgt spid="188418">
                                            <p:txEl>
                                              <p:pRg st="3" end="3"/>
                                            </p:txEl>
                                          </p:spTgt>
                                        </p:tgtEl>
                                        <p:attrNameLst>
                                          <p:attrName>style.visibility</p:attrName>
                                        </p:attrNameLst>
                                      </p:cBhvr>
                                      <p:to>
                                        <p:strVal val="visible"/>
                                      </p:to>
                                    </p:set>
                                    <p:anim calcmode="lin" valueType="num">
                                      <p:cBhvr>
                                        <p:cTn id="79" dur="500" fill="hold"/>
                                        <p:tgtEl>
                                          <p:spTgt spid="188418">
                                            <p:txEl>
                                              <p:pRg st="3" end="3"/>
                                            </p:txEl>
                                          </p:spTgt>
                                        </p:tgtEl>
                                        <p:attrNameLst>
                                          <p:attrName>ppt_w</p:attrName>
                                        </p:attrNameLst>
                                      </p:cBhvr>
                                      <p:tavLst>
                                        <p:tav tm="0">
                                          <p:val>
                                            <p:fltVal val="0"/>
                                          </p:val>
                                        </p:tav>
                                        <p:tav tm="100000">
                                          <p:val>
                                            <p:strVal val="#ppt_w"/>
                                          </p:val>
                                        </p:tav>
                                      </p:tavLst>
                                    </p:anim>
                                    <p:anim calcmode="lin" valueType="num">
                                      <p:cBhvr>
                                        <p:cTn id="80" dur="500" fill="hold"/>
                                        <p:tgtEl>
                                          <p:spTgt spid="188418">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3" presetClass="entr" presetSubtype="16" fill="hold" grpId="0" nodeType="clickEffect">
                                  <p:stCondLst>
                                    <p:cond delay="0"/>
                                  </p:stCondLst>
                                  <p:childTnLst>
                                    <p:set>
                                      <p:cBhvr>
                                        <p:cTn id="84" dur="1" fill="hold">
                                          <p:stCondLst>
                                            <p:cond delay="0"/>
                                          </p:stCondLst>
                                        </p:cTn>
                                        <p:tgtEl>
                                          <p:spTgt spid="188418">
                                            <p:txEl>
                                              <p:pRg st="4" end="4"/>
                                            </p:txEl>
                                          </p:spTgt>
                                        </p:tgtEl>
                                        <p:attrNameLst>
                                          <p:attrName>style.visibility</p:attrName>
                                        </p:attrNameLst>
                                      </p:cBhvr>
                                      <p:to>
                                        <p:strVal val="visible"/>
                                      </p:to>
                                    </p:set>
                                    <p:anim calcmode="lin" valueType="num">
                                      <p:cBhvr>
                                        <p:cTn id="85" dur="500" fill="hold"/>
                                        <p:tgtEl>
                                          <p:spTgt spid="188418">
                                            <p:txEl>
                                              <p:pRg st="4" end="4"/>
                                            </p:txEl>
                                          </p:spTgt>
                                        </p:tgtEl>
                                        <p:attrNameLst>
                                          <p:attrName>ppt_w</p:attrName>
                                        </p:attrNameLst>
                                      </p:cBhvr>
                                      <p:tavLst>
                                        <p:tav tm="0">
                                          <p:val>
                                            <p:fltVal val="0"/>
                                          </p:val>
                                        </p:tav>
                                        <p:tav tm="100000">
                                          <p:val>
                                            <p:strVal val="#ppt_w"/>
                                          </p:val>
                                        </p:tav>
                                      </p:tavLst>
                                    </p:anim>
                                    <p:anim calcmode="lin" valueType="num">
                                      <p:cBhvr>
                                        <p:cTn id="86" dur="500" fill="hold"/>
                                        <p:tgtEl>
                                          <p:spTgt spid="188418">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build="p" animBg="1" autoUpdateAnimBg="0"/>
      <p:bldP spid="188419" grpId="0" build="p" animBg="1" autoUpdateAnimBg="0"/>
      <p:bldP spid="188421" grpId="0" build="p" animBg="1" autoUpdateAnimBg="0"/>
      <p:bldP spid="188422" grpId="0" animBg="1" autoUpdateAnimBg="0"/>
      <p:bldP spid="188424"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Espace réservé du pied de page 4"/>
          <p:cNvSpPr>
            <a:spLocks noGrp="1"/>
          </p:cNvSpPr>
          <p:nvPr>
            <p:ph type="ftr" sz="quarter" idx="11"/>
          </p:nvPr>
        </p:nvSpPr>
        <p:spPr/>
        <p:txBody>
          <a:bodyPr/>
          <a:lstStyle/>
          <a:p>
            <a:pPr>
              <a:defRPr/>
            </a:pPr>
            <a:r>
              <a:rPr lang="fr-FR"/>
              <a:t>Système d’Information</a:t>
            </a:r>
          </a:p>
        </p:txBody>
      </p:sp>
      <p:sp>
        <p:nvSpPr>
          <p:cNvPr id="13" name="Espace réservé du numéro de diapositive 5"/>
          <p:cNvSpPr>
            <a:spLocks noGrp="1"/>
          </p:cNvSpPr>
          <p:nvPr>
            <p:ph type="sldNum" sz="quarter" idx="12"/>
          </p:nvPr>
        </p:nvSpPr>
        <p:spPr/>
        <p:txBody>
          <a:bodyPr/>
          <a:lstStyle/>
          <a:p>
            <a:pPr>
              <a:defRPr/>
            </a:pPr>
            <a:fld id="{3C2EDEBE-8359-41E3-A6F6-37B9C7EB0B56}" type="slidenum">
              <a:rPr lang="fr-FR"/>
              <a:pPr>
                <a:defRPr/>
              </a:pPr>
              <a:t>66</a:t>
            </a:fld>
            <a:endParaRPr lang="fr-FR"/>
          </a:p>
        </p:txBody>
      </p:sp>
      <p:sp>
        <p:nvSpPr>
          <p:cNvPr id="190466" name="Rectangle 2"/>
          <p:cNvSpPr>
            <a:spLocks noChangeArrowheads="1"/>
          </p:cNvSpPr>
          <p:nvPr/>
        </p:nvSpPr>
        <p:spPr bwMode="auto">
          <a:xfrm>
            <a:off x="1371600" y="990600"/>
            <a:ext cx="7772400" cy="4283075"/>
          </a:xfrm>
          <a:prstGeom prst="rect">
            <a:avLst/>
          </a:prstGeom>
          <a:noFill/>
          <a:ln w="9525">
            <a:noFill/>
            <a:miter lim="800000"/>
            <a:headEnd/>
            <a:tailEnd/>
          </a:ln>
          <a:effectLst/>
        </p:spPr>
        <p:txBody>
          <a:bodyPr lIns="63500" tIns="26988" rIns="63500" bIns="26988"/>
          <a:lstStyle/>
          <a:p>
            <a:pPr defTabSz="923925" eaLnBrk="0" hangingPunct="0">
              <a:lnSpc>
                <a:spcPct val="90000"/>
              </a:lnSpc>
              <a:defRPr/>
            </a:pPr>
            <a:endParaRPr lang="fr-FR" altLang="fr-FR" sz="1600" b="1">
              <a:solidFill>
                <a:schemeClr val="accent2"/>
              </a:solidFill>
              <a:effectLst>
                <a:outerShdw blurRad="38100" dist="38100" dir="2700000" algn="tl">
                  <a:srgbClr val="C0C0C0"/>
                </a:outerShdw>
              </a:effectLst>
              <a:latin typeface="Verdana" pitchFamily="34" charset="0"/>
            </a:endParaRPr>
          </a:p>
        </p:txBody>
      </p:sp>
      <p:sp>
        <p:nvSpPr>
          <p:cNvPr id="190467" name="Rectangle 3"/>
          <p:cNvSpPr>
            <a:spLocks noChangeArrowheads="1"/>
          </p:cNvSpPr>
          <p:nvPr/>
        </p:nvSpPr>
        <p:spPr bwMode="auto">
          <a:xfrm>
            <a:off x="304800" y="3581400"/>
            <a:ext cx="4648200" cy="1749425"/>
          </a:xfrm>
          <a:prstGeom prst="rect">
            <a:avLst/>
          </a:prstGeom>
          <a:solidFill>
            <a:srgbClr val="9933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3366"/>
            </a:extrusionClr>
          </a:sp3d>
        </p:spPr>
        <p:txBody>
          <a:bodyPr anchor="ctr">
            <a:spAutoFit/>
            <a:flatTx/>
          </a:bodyPr>
          <a:lstStyle/>
          <a:p>
            <a:pPr marL="282575" indent="-282575"/>
            <a:r>
              <a:rPr lang="fr-FR" sz="1800" b="1" u="sng">
                <a:solidFill>
                  <a:schemeClr val="bg1"/>
                </a:solidFill>
                <a:latin typeface="Verdana" pitchFamily="34" charset="0"/>
              </a:rPr>
              <a:t>Grâce à des fonctions de : </a:t>
            </a:r>
          </a:p>
          <a:p>
            <a:pPr marL="282575" indent="-282575">
              <a:buFontTx/>
              <a:buChar char="•"/>
            </a:pPr>
            <a:r>
              <a:rPr lang="fr-FR" sz="1800" b="1">
                <a:solidFill>
                  <a:schemeClr val="bg1"/>
                </a:solidFill>
                <a:latin typeface="Verdana" pitchFamily="34" charset="0"/>
              </a:rPr>
              <a:t>Reporting et consolidation</a:t>
            </a:r>
          </a:p>
          <a:p>
            <a:pPr marL="282575" indent="-282575">
              <a:buFontTx/>
              <a:buChar char="•"/>
            </a:pPr>
            <a:r>
              <a:rPr lang="fr-FR" sz="1800" b="1">
                <a:solidFill>
                  <a:schemeClr val="bg1"/>
                </a:solidFill>
                <a:latin typeface="Verdana" pitchFamily="34" charset="0"/>
              </a:rPr>
              <a:t>Gestion de bases de données type « cubes »</a:t>
            </a:r>
          </a:p>
          <a:p>
            <a:pPr marL="282575" indent="-282575">
              <a:buFontTx/>
              <a:buChar char="•"/>
            </a:pPr>
            <a:r>
              <a:rPr lang="fr-FR" sz="1800" b="1">
                <a:solidFill>
                  <a:schemeClr val="bg1"/>
                </a:solidFill>
                <a:latin typeface="Verdana" pitchFamily="34" charset="0"/>
              </a:rPr>
              <a:t>Accès à des informations externes</a:t>
            </a:r>
          </a:p>
        </p:txBody>
      </p:sp>
      <p:sp>
        <p:nvSpPr>
          <p:cNvPr id="190468" name="Text Box 4"/>
          <p:cNvSpPr txBox="1">
            <a:spLocks noChangeArrowheads="1"/>
          </p:cNvSpPr>
          <p:nvPr/>
        </p:nvSpPr>
        <p:spPr bwMode="auto">
          <a:xfrm>
            <a:off x="4876800" y="1897063"/>
            <a:ext cx="4038600" cy="1379537"/>
          </a:xfrm>
          <a:prstGeom prst="rect">
            <a:avLst/>
          </a:prstGeom>
          <a:noFill/>
          <a:ln w="9525">
            <a:solidFill>
              <a:schemeClr val="tx1"/>
            </a:solidFill>
            <a:miter lim="800000"/>
            <a:headEnd/>
            <a:tailEnd/>
          </a:ln>
          <a:effectLst/>
        </p:spPr>
        <p:txBody>
          <a:bodyPr>
            <a:spAutoFit/>
          </a:bodyPr>
          <a:lstStyle/>
          <a:p>
            <a:pPr marL="282575" indent="-282575">
              <a:buFontTx/>
              <a:buChar char="•"/>
              <a:defRPr/>
            </a:pPr>
            <a:r>
              <a:rPr lang="fr-FR" sz="1200">
                <a:effectLst>
                  <a:outerShdw blurRad="38100" dist="38100" dir="2700000" algn="tl">
                    <a:srgbClr val="C0C0C0"/>
                  </a:outerShdw>
                </a:effectLst>
                <a:latin typeface="Verdana" pitchFamily="34" charset="0"/>
              </a:rPr>
              <a:t>Dégradation du chiffre d’affaires</a:t>
            </a:r>
          </a:p>
          <a:p>
            <a:pPr marL="282575" indent="-282575">
              <a:buFontTx/>
              <a:buChar char="•"/>
              <a:defRPr/>
            </a:pPr>
            <a:r>
              <a:rPr lang="fr-FR" sz="1200">
                <a:effectLst>
                  <a:outerShdw blurRad="38100" dist="38100" dir="2700000" algn="tl">
                    <a:srgbClr val="C0C0C0"/>
                  </a:outerShdw>
                </a:effectLst>
                <a:latin typeface="Verdana" pitchFamily="34" charset="0"/>
              </a:rPr>
              <a:t>Insuffisance de la qualité</a:t>
            </a:r>
          </a:p>
          <a:p>
            <a:pPr marL="282575" indent="-282575">
              <a:buFontTx/>
              <a:buChar char="•"/>
              <a:defRPr/>
            </a:pPr>
            <a:r>
              <a:rPr lang="fr-FR" sz="1200">
                <a:effectLst>
                  <a:outerShdw blurRad="38100" dist="38100" dir="2700000" algn="tl">
                    <a:srgbClr val="C0C0C0"/>
                  </a:outerShdw>
                </a:effectLst>
                <a:latin typeface="Verdana" pitchFamily="34" charset="0"/>
              </a:rPr>
              <a:t>Réduction des marges</a:t>
            </a:r>
          </a:p>
          <a:p>
            <a:pPr marL="282575" indent="-282575">
              <a:buFontTx/>
              <a:buChar char="•"/>
              <a:defRPr/>
            </a:pPr>
            <a:r>
              <a:rPr lang="fr-FR" sz="1200">
                <a:effectLst>
                  <a:outerShdw blurRad="38100" dist="38100" dir="2700000" algn="tl">
                    <a:srgbClr val="C0C0C0"/>
                  </a:outerShdw>
                </a:effectLst>
                <a:latin typeface="Verdana" pitchFamily="34" charset="0"/>
              </a:rPr>
              <a:t>Apparition de concurrents</a:t>
            </a:r>
          </a:p>
          <a:p>
            <a:pPr marL="282575" indent="-282575">
              <a:buFontTx/>
              <a:buChar char="•"/>
              <a:defRPr/>
            </a:pPr>
            <a:r>
              <a:rPr lang="fr-FR" sz="1200">
                <a:effectLst>
                  <a:outerShdw blurRad="38100" dist="38100" dir="2700000" algn="tl">
                    <a:srgbClr val="C0C0C0"/>
                  </a:outerShdw>
                </a:effectLst>
                <a:latin typeface="Verdana" pitchFamily="34" charset="0"/>
              </a:rPr>
              <a:t>OPA sauvage</a:t>
            </a:r>
          </a:p>
          <a:p>
            <a:pPr marL="282575" indent="-282575">
              <a:buFontTx/>
              <a:buChar char="•"/>
              <a:defRPr/>
            </a:pPr>
            <a:r>
              <a:rPr lang="fr-FR" sz="1200">
                <a:effectLst>
                  <a:outerShdw blurRad="38100" dist="38100" dir="2700000" algn="tl">
                    <a:srgbClr val="C0C0C0"/>
                  </a:outerShdw>
                </a:effectLst>
                <a:latin typeface="Verdana" pitchFamily="34" charset="0"/>
              </a:rPr>
              <a:t>Risque social</a:t>
            </a:r>
          </a:p>
          <a:p>
            <a:pPr marL="282575" indent="-282575">
              <a:buFontTx/>
              <a:buChar char="•"/>
              <a:defRPr/>
            </a:pPr>
            <a:r>
              <a:rPr lang="fr-FR" sz="1200">
                <a:effectLst>
                  <a:outerShdw blurRad="38100" dist="38100" dir="2700000" algn="tl">
                    <a:srgbClr val="C0C0C0"/>
                  </a:outerShdw>
                </a:effectLst>
                <a:latin typeface="Verdana" pitchFamily="34" charset="0"/>
              </a:rPr>
              <a:t>Satisfaction des clients</a:t>
            </a:r>
          </a:p>
        </p:txBody>
      </p:sp>
      <p:sp>
        <p:nvSpPr>
          <p:cNvPr id="79879" name="AutoShape 5"/>
          <p:cNvSpPr>
            <a:spLocks noChangeArrowheads="1"/>
          </p:cNvSpPr>
          <p:nvPr/>
        </p:nvSpPr>
        <p:spPr bwMode="auto">
          <a:xfrm>
            <a:off x="3124200" y="5638800"/>
            <a:ext cx="1752600" cy="685800"/>
          </a:xfrm>
          <a:prstGeom prst="roundRect">
            <a:avLst>
              <a:gd name="adj" fmla="val 16667"/>
            </a:avLst>
          </a:prstGeom>
          <a:noFill/>
          <a:ln w="9525">
            <a:noFill/>
            <a:round/>
            <a:headEnd/>
            <a:tailEnd/>
          </a:ln>
        </p:spPr>
        <p:txBody>
          <a:bodyPr wrap="none" anchor="ctr">
            <a:spAutoFit/>
          </a:bodyPr>
          <a:lstStyle/>
          <a:p>
            <a:endParaRPr lang="fr-FR"/>
          </a:p>
        </p:txBody>
      </p:sp>
      <p:sp>
        <p:nvSpPr>
          <p:cNvPr id="190470" name="AutoShape 6"/>
          <p:cNvSpPr>
            <a:spLocks noChangeArrowheads="1"/>
          </p:cNvSpPr>
          <p:nvPr/>
        </p:nvSpPr>
        <p:spPr bwMode="auto">
          <a:xfrm>
            <a:off x="5715000" y="4468813"/>
            <a:ext cx="3111500" cy="1071562"/>
          </a:xfrm>
          <a:prstGeom prst="roundRect">
            <a:avLst>
              <a:gd name="adj" fmla="val 16667"/>
            </a:avLst>
          </a:prstGeom>
          <a:solidFill>
            <a:srgbClr val="CC3300"/>
          </a:solidFill>
          <a:ln w="9525">
            <a:noFill/>
            <a:round/>
            <a:headEnd/>
            <a:tailEnd/>
          </a:ln>
          <a:effectLst/>
          <a:scene3d>
            <a:camera prst="legacyObliqueTopRight"/>
            <a:lightRig rig="legacyFlat3" dir="b"/>
          </a:scene3d>
          <a:sp3d extrusionH="430200" prstMaterial="legacyMatte">
            <a:bevelT w="13500" h="13500" prst="angle"/>
            <a:bevelB w="13500" h="13500" prst="angle"/>
            <a:extrusionClr>
              <a:srgbClr val="CC3300"/>
            </a:extrusionClr>
          </a:sp3d>
        </p:spPr>
        <p:txBody>
          <a:bodyPr anchor="ctr">
            <a:spAutoFit/>
            <a:flatTx/>
          </a:bodyPr>
          <a:lstStyle/>
          <a:p>
            <a:pPr marL="282575" indent="-282575">
              <a:lnSpc>
                <a:spcPct val="120000"/>
              </a:lnSpc>
              <a:buFontTx/>
              <a:buChar char="•"/>
              <a:defRPr/>
            </a:pPr>
            <a:r>
              <a:rPr lang="fr-FR" sz="1600" b="1">
                <a:solidFill>
                  <a:schemeClr val="bg1"/>
                </a:solidFill>
                <a:effectLst>
                  <a:outerShdw blurRad="38100" dist="38100" dir="2700000" algn="tl">
                    <a:srgbClr val="000000"/>
                  </a:outerShdw>
                </a:effectLst>
                <a:latin typeface="Verdana" pitchFamily="34" charset="0"/>
              </a:rPr>
              <a:t>Réactivité</a:t>
            </a:r>
          </a:p>
          <a:p>
            <a:pPr marL="282575" indent="-282575">
              <a:lnSpc>
                <a:spcPct val="120000"/>
              </a:lnSpc>
              <a:buFontTx/>
              <a:buChar char="•"/>
              <a:defRPr/>
            </a:pPr>
            <a:r>
              <a:rPr lang="fr-FR" sz="1600" b="1">
                <a:solidFill>
                  <a:schemeClr val="bg1"/>
                </a:solidFill>
                <a:effectLst>
                  <a:outerShdw blurRad="38100" dist="38100" dir="2700000" algn="tl">
                    <a:srgbClr val="000000"/>
                  </a:outerShdw>
                </a:effectLst>
                <a:latin typeface="Verdana" pitchFamily="34" charset="0"/>
              </a:rPr>
              <a:t>Qualité de la prise de décision</a:t>
            </a:r>
          </a:p>
        </p:txBody>
      </p:sp>
      <p:sp>
        <p:nvSpPr>
          <p:cNvPr id="190471" name="AutoShape 7"/>
          <p:cNvSpPr>
            <a:spLocks noChangeArrowheads="1"/>
          </p:cNvSpPr>
          <p:nvPr/>
        </p:nvSpPr>
        <p:spPr bwMode="auto">
          <a:xfrm>
            <a:off x="660400" y="2076450"/>
            <a:ext cx="3521075" cy="590550"/>
          </a:xfrm>
          <a:prstGeom prst="rightArrow">
            <a:avLst>
              <a:gd name="adj1" fmla="val 50000"/>
              <a:gd name="adj2" fmla="val 149059"/>
            </a:avLst>
          </a:prstGeom>
          <a:solidFill>
            <a:schemeClr val="fo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anchor="ctr">
            <a:spAutoFit/>
            <a:flatTx/>
          </a:bodyPr>
          <a:lstStyle/>
          <a:p>
            <a:pPr algn="ctr"/>
            <a:r>
              <a:rPr lang="fr-FR" sz="1600" b="1">
                <a:solidFill>
                  <a:schemeClr val="bg1"/>
                </a:solidFill>
                <a:latin typeface="Verdana" pitchFamily="34" charset="0"/>
              </a:rPr>
              <a:t>Être alerté en temps utile</a:t>
            </a:r>
          </a:p>
        </p:txBody>
      </p:sp>
      <p:sp>
        <p:nvSpPr>
          <p:cNvPr id="190472" name="Rectangle 8"/>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Le pilotage des activités</a:t>
            </a:r>
          </a:p>
        </p:txBody>
      </p:sp>
      <p:sp>
        <p:nvSpPr>
          <p:cNvPr id="190473" name="AutoShape 9"/>
          <p:cNvSpPr>
            <a:spLocks noChangeArrowheads="1"/>
          </p:cNvSpPr>
          <p:nvPr/>
        </p:nvSpPr>
        <p:spPr bwMode="auto">
          <a:xfrm>
            <a:off x="6019800" y="3505200"/>
            <a:ext cx="2286000" cy="685800"/>
          </a:xfrm>
          <a:prstGeom prst="downArrow">
            <a:avLst>
              <a:gd name="adj1" fmla="val 50000"/>
              <a:gd name="adj2" fmla="val 25000"/>
            </a:avLst>
          </a:prstGeom>
          <a:solidFill>
            <a:srgbClr val="00808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80"/>
            </a:extrusionClr>
          </a:sp3d>
        </p:spPr>
        <p:txBody>
          <a:bodyPr anchor="ctr">
            <a:spAutoFit/>
            <a:flatTx/>
          </a:bodyPr>
          <a:lstStyle/>
          <a:p>
            <a:endParaRPr lang="fr-FR"/>
          </a:p>
        </p:txBody>
      </p:sp>
      <p:sp>
        <p:nvSpPr>
          <p:cNvPr id="79884" name="Rectangle 10"/>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90471"/>
                                        </p:tgtEl>
                                        <p:attrNameLst>
                                          <p:attrName>style.visibility</p:attrName>
                                        </p:attrNameLst>
                                      </p:cBhvr>
                                      <p:to>
                                        <p:strVal val="visible"/>
                                      </p:to>
                                    </p:set>
                                    <p:anim calcmode="lin" valueType="num">
                                      <p:cBhvr>
                                        <p:cTn id="7" dur="500" fill="hold"/>
                                        <p:tgtEl>
                                          <p:spTgt spid="190471"/>
                                        </p:tgtEl>
                                        <p:attrNameLst>
                                          <p:attrName>ppt_x</p:attrName>
                                        </p:attrNameLst>
                                      </p:cBhvr>
                                      <p:tavLst>
                                        <p:tav tm="0">
                                          <p:val>
                                            <p:strVal val="#ppt_x-#ppt_w/2"/>
                                          </p:val>
                                        </p:tav>
                                        <p:tav tm="100000">
                                          <p:val>
                                            <p:strVal val="#ppt_x"/>
                                          </p:val>
                                        </p:tav>
                                      </p:tavLst>
                                    </p:anim>
                                    <p:anim calcmode="lin" valueType="num">
                                      <p:cBhvr>
                                        <p:cTn id="8" dur="500" fill="hold"/>
                                        <p:tgtEl>
                                          <p:spTgt spid="190471"/>
                                        </p:tgtEl>
                                        <p:attrNameLst>
                                          <p:attrName>ppt_y</p:attrName>
                                        </p:attrNameLst>
                                      </p:cBhvr>
                                      <p:tavLst>
                                        <p:tav tm="0">
                                          <p:val>
                                            <p:strVal val="#ppt_y"/>
                                          </p:val>
                                        </p:tav>
                                        <p:tav tm="100000">
                                          <p:val>
                                            <p:strVal val="#ppt_y"/>
                                          </p:val>
                                        </p:tav>
                                      </p:tavLst>
                                    </p:anim>
                                    <p:anim calcmode="lin" valueType="num">
                                      <p:cBhvr>
                                        <p:cTn id="9" dur="500" fill="hold"/>
                                        <p:tgtEl>
                                          <p:spTgt spid="190471"/>
                                        </p:tgtEl>
                                        <p:attrNameLst>
                                          <p:attrName>ppt_w</p:attrName>
                                        </p:attrNameLst>
                                      </p:cBhvr>
                                      <p:tavLst>
                                        <p:tav tm="0">
                                          <p:val>
                                            <p:fltVal val="0"/>
                                          </p:val>
                                        </p:tav>
                                        <p:tav tm="100000">
                                          <p:val>
                                            <p:strVal val="#ppt_w"/>
                                          </p:val>
                                        </p:tav>
                                      </p:tavLst>
                                    </p:anim>
                                    <p:anim calcmode="lin" valueType="num">
                                      <p:cBhvr>
                                        <p:cTn id="10" dur="500" fill="hold"/>
                                        <p:tgtEl>
                                          <p:spTgt spid="190471"/>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0468">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046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046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046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046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046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90468">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0468">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7" presetClass="entr" presetSubtype="1" fill="hold" grpId="0" nodeType="clickEffect">
                                  <p:stCondLst>
                                    <p:cond delay="0"/>
                                  </p:stCondLst>
                                  <p:childTnLst>
                                    <p:set>
                                      <p:cBhvr>
                                        <p:cTn id="46" dur="1" fill="hold">
                                          <p:stCondLst>
                                            <p:cond delay="0"/>
                                          </p:stCondLst>
                                        </p:cTn>
                                        <p:tgtEl>
                                          <p:spTgt spid="190473"/>
                                        </p:tgtEl>
                                        <p:attrNameLst>
                                          <p:attrName>style.visibility</p:attrName>
                                        </p:attrNameLst>
                                      </p:cBhvr>
                                      <p:to>
                                        <p:strVal val="visible"/>
                                      </p:to>
                                    </p:set>
                                    <p:anim calcmode="lin" valueType="num">
                                      <p:cBhvr>
                                        <p:cTn id="47" dur="500" fill="hold"/>
                                        <p:tgtEl>
                                          <p:spTgt spid="190473"/>
                                        </p:tgtEl>
                                        <p:attrNameLst>
                                          <p:attrName>ppt_x</p:attrName>
                                        </p:attrNameLst>
                                      </p:cBhvr>
                                      <p:tavLst>
                                        <p:tav tm="0">
                                          <p:val>
                                            <p:strVal val="#ppt_x"/>
                                          </p:val>
                                        </p:tav>
                                        <p:tav tm="100000">
                                          <p:val>
                                            <p:strVal val="#ppt_x"/>
                                          </p:val>
                                        </p:tav>
                                      </p:tavLst>
                                    </p:anim>
                                    <p:anim calcmode="lin" valueType="num">
                                      <p:cBhvr>
                                        <p:cTn id="48" dur="500" fill="hold"/>
                                        <p:tgtEl>
                                          <p:spTgt spid="190473"/>
                                        </p:tgtEl>
                                        <p:attrNameLst>
                                          <p:attrName>ppt_y</p:attrName>
                                        </p:attrNameLst>
                                      </p:cBhvr>
                                      <p:tavLst>
                                        <p:tav tm="0">
                                          <p:val>
                                            <p:strVal val="#ppt_y-#ppt_h/2"/>
                                          </p:val>
                                        </p:tav>
                                        <p:tav tm="100000">
                                          <p:val>
                                            <p:strVal val="#ppt_y"/>
                                          </p:val>
                                        </p:tav>
                                      </p:tavLst>
                                    </p:anim>
                                    <p:anim calcmode="lin" valueType="num">
                                      <p:cBhvr>
                                        <p:cTn id="49" dur="500" fill="hold"/>
                                        <p:tgtEl>
                                          <p:spTgt spid="190473"/>
                                        </p:tgtEl>
                                        <p:attrNameLst>
                                          <p:attrName>ppt_w</p:attrName>
                                        </p:attrNameLst>
                                      </p:cBhvr>
                                      <p:tavLst>
                                        <p:tav tm="0">
                                          <p:val>
                                            <p:strVal val="#ppt_w"/>
                                          </p:val>
                                        </p:tav>
                                        <p:tav tm="100000">
                                          <p:val>
                                            <p:strVal val="#ppt_w"/>
                                          </p:val>
                                        </p:tav>
                                      </p:tavLst>
                                    </p:anim>
                                    <p:anim calcmode="lin" valueType="num">
                                      <p:cBhvr>
                                        <p:cTn id="50" dur="500" fill="hold"/>
                                        <p:tgtEl>
                                          <p:spTgt spid="190473"/>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90470">
                                            <p:bg/>
                                          </p:spTgt>
                                        </p:tgtEl>
                                        <p:attrNameLst>
                                          <p:attrName>style.visibility</p:attrName>
                                        </p:attrNameLst>
                                      </p:cBhvr>
                                      <p:to>
                                        <p:strVal val="visible"/>
                                      </p:to>
                                    </p:set>
                                    <p:anim calcmode="lin" valueType="num">
                                      <p:cBhvr additive="base">
                                        <p:cTn id="55" dur="500" fill="hold"/>
                                        <p:tgtEl>
                                          <p:spTgt spid="190470">
                                            <p:bg/>
                                          </p:spTgt>
                                        </p:tgtEl>
                                        <p:attrNameLst>
                                          <p:attrName>ppt_x</p:attrName>
                                        </p:attrNameLst>
                                      </p:cBhvr>
                                      <p:tavLst>
                                        <p:tav tm="0">
                                          <p:val>
                                            <p:strVal val="0-#ppt_w/2"/>
                                          </p:val>
                                        </p:tav>
                                        <p:tav tm="100000">
                                          <p:val>
                                            <p:strVal val="#ppt_x"/>
                                          </p:val>
                                        </p:tav>
                                      </p:tavLst>
                                    </p:anim>
                                    <p:anim calcmode="lin" valueType="num">
                                      <p:cBhvr additive="base">
                                        <p:cTn id="56" dur="500" fill="hold"/>
                                        <p:tgtEl>
                                          <p:spTgt spid="190470">
                                            <p:bg/>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90470">
                                            <p:txEl>
                                              <p:pRg st="0" end="0"/>
                                            </p:txEl>
                                          </p:spTgt>
                                        </p:tgtEl>
                                        <p:attrNameLst>
                                          <p:attrName>style.visibility</p:attrName>
                                        </p:attrNameLst>
                                      </p:cBhvr>
                                      <p:to>
                                        <p:strVal val="visible"/>
                                      </p:to>
                                    </p:set>
                                    <p:anim calcmode="lin" valueType="num">
                                      <p:cBhvr additive="base">
                                        <p:cTn id="61" dur="500" fill="hold"/>
                                        <p:tgtEl>
                                          <p:spTgt spid="19047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904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90470">
                                            <p:txEl>
                                              <p:pRg st="1" end="1"/>
                                            </p:txEl>
                                          </p:spTgt>
                                        </p:tgtEl>
                                        <p:attrNameLst>
                                          <p:attrName>style.visibility</p:attrName>
                                        </p:attrNameLst>
                                      </p:cBhvr>
                                      <p:to>
                                        <p:strVal val="visible"/>
                                      </p:to>
                                    </p:set>
                                    <p:anim calcmode="lin" valueType="num">
                                      <p:cBhvr additive="base">
                                        <p:cTn id="67" dur="500" fill="hold"/>
                                        <p:tgtEl>
                                          <p:spTgt spid="190470">
                                            <p:txEl>
                                              <p:pRg st="1" end="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904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grpId="0" nodeType="clickEffect">
                                  <p:stCondLst>
                                    <p:cond delay="0"/>
                                  </p:stCondLst>
                                  <p:childTnLst>
                                    <p:set>
                                      <p:cBhvr>
                                        <p:cTn id="72" dur="1" fill="hold">
                                          <p:stCondLst>
                                            <p:cond delay="0"/>
                                          </p:stCondLst>
                                        </p:cTn>
                                        <p:tgtEl>
                                          <p:spTgt spid="190467">
                                            <p:bg/>
                                          </p:spTgt>
                                        </p:tgtEl>
                                        <p:attrNameLst>
                                          <p:attrName>style.visibility</p:attrName>
                                        </p:attrNameLst>
                                      </p:cBhvr>
                                      <p:to>
                                        <p:strVal val="visible"/>
                                      </p:to>
                                    </p:set>
                                    <p:anim calcmode="lin" valueType="num">
                                      <p:cBhvr>
                                        <p:cTn id="73" dur="500" fill="hold"/>
                                        <p:tgtEl>
                                          <p:spTgt spid="190467">
                                            <p:bg/>
                                          </p:spTgt>
                                        </p:tgtEl>
                                        <p:attrNameLst>
                                          <p:attrName>ppt_w</p:attrName>
                                        </p:attrNameLst>
                                      </p:cBhvr>
                                      <p:tavLst>
                                        <p:tav tm="0">
                                          <p:val>
                                            <p:fltVal val="0"/>
                                          </p:val>
                                        </p:tav>
                                        <p:tav tm="100000">
                                          <p:val>
                                            <p:strVal val="#ppt_w"/>
                                          </p:val>
                                        </p:tav>
                                      </p:tavLst>
                                    </p:anim>
                                    <p:anim calcmode="lin" valueType="num">
                                      <p:cBhvr>
                                        <p:cTn id="74" dur="500" fill="hold"/>
                                        <p:tgtEl>
                                          <p:spTgt spid="190467">
                                            <p:bg/>
                                          </p:spTgt>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3" presetClass="entr" presetSubtype="16" fill="hold" grpId="0" nodeType="clickEffect">
                                  <p:stCondLst>
                                    <p:cond delay="0"/>
                                  </p:stCondLst>
                                  <p:childTnLst>
                                    <p:set>
                                      <p:cBhvr>
                                        <p:cTn id="78" dur="1" fill="hold">
                                          <p:stCondLst>
                                            <p:cond delay="0"/>
                                          </p:stCondLst>
                                        </p:cTn>
                                        <p:tgtEl>
                                          <p:spTgt spid="190467">
                                            <p:txEl>
                                              <p:pRg st="0" end="0"/>
                                            </p:txEl>
                                          </p:spTgt>
                                        </p:tgtEl>
                                        <p:attrNameLst>
                                          <p:attrName>style.visibility</p:attrName>
                                        </p:attrNameLst>
                                      </p:cBhvr>
                                      <p:to>
                                        <p:strVal val="visible"/>
                                      </p:to>
                                    </p:set>
                                    <p:anim calcmode="lin" valueType="num">
                                      <p:cBhvr>
                                        <p:cTn id="79" dur="500" fill="hold"/>
                                        <p:tgtEl>
                                          <p:spTgt spid="190467">
                                            <p:txEl>
                                              <p:pRg st="0" end="0"/>
                                            </p:txEl>
                                          </p:spTgt>
                                        </p:tgtEl>
                                        <p:attrNameLst>
                                          <p:attrName>ppt_w</p:attrName>
                                        </p:attrNameLst>
                                      </p:cBhvr>
                                      <p:tavLst>
                                        <p:tav tm="0">
                                          <p:val>
                                            <p:fltVal val="0"/>
                                          </p:val>
                                        </p:tav>
                                        <p:tav tm="100000">
                                          <p:val>
                                            <p:strVal val="#ppt_w"/>
                                          </p:val>
                                        </p:tav>
                                      </p:tavLst>
                                    </p:anim>
                                    <p:anim calcmode="lin" valueType="num">
                                      <p:cBhvr>
                                        <p:cTn id="80" dur="500" fill="hold"/>
                                        <p:tgtEl>
                                          <p:spTgt spid="19046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3" presetClass="entr" presetSubtype="16" fill="hold" grpId="0" nodeType="clickEffect">
                                  <p:stCondLst>
                                    <p:cond delay="0"/>
                                  </p:stCondLst>
                                  <p:childTnLst>
                                    <p:set>
                                      <p:cBhvr>
                                        <p:cTn id="84" dur="1" fill="hold">
                                          <p:stCondLst>
                                            <p:cond delay="0"/>
                                          </p:stCondLst>
                                        </p:cTn>
                                        <p:tgtEl>
                                          <p:spTgt spid="190467">
                                            <p:txEl>
                                              <p:pRg st="1" end="1"/>
                                            </p:txEl>
                                          </p:spTgt>
                                        </p:tgtEl>
                                        <p:attrNameLst>
                                          <p:attrName>style.visibility</p:attrName>
                                        </p:attrNameLst>
                                      </p:cBhvr>
                                      <p:to>
                                        <p:strVal val="visible"/>
                                      </p:to>
                                    </p:set>
                                    <p:anim calcmode="lin" valueType="num">
                                      <p:cBhvr>
                                        <p:cTn id="85" dur="500" fill="hold"/>
                                        <p:tgtEl>
                                          <p:spTgt spid="190467">
                                            <p:txEl>
                                              <p:pRg st="1" end="1"/>
                                            </p:txEl>
                                          </p:spTgt>
                                        </p:tgtEl>
                                        <p:attrNameLst>
                                          <p:attrName>ppt_w</p:attrName>
                                        </p:attrNameLst>
                                      </p:cBhvr>
                                      <p:tavLst>
                                        <p:tav tm="0">
                                          <p:val>
                                            <p:fltVal val="0"/>
                                          </p:val>
                                        </p:tav>
                                        <p:tav tm="100000">
                                          <p:val>
                                            <p:strVal val="#ppt_w"/>
                                          </p:val>
                                        </p:tav>
                                      </p:tavLst>
                                    </p:anim>
                                    <p:anim calcmode="lin" valueType="num">
                                      <p:cBhvr>
                                        <p:cTn id="86" dur="500" fill="hold"/>
                                        <p:tgtEl>
                                          <p:spTgt spid="190467">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23" presetClass="entr" presetSubtype="16" fill="hold" grpId="0" nodeType="clickEffect">
                                  <p:stCondLst>
                                    <p:cond delay="0"/>
                                  </p:stCondLst>
                                  <p:childTnLst>
                                    <p:set>
                                      <p:cBhvr>
                                        <p:cTn id="90" dur="1" fill="hold">
                                          <p:stCondLst>
                                            <p:cond delay="0"/>
                                          </p:stCondLst>
                                        </p:cTn>
                                        <p:tgtEl>
                                          <p:spTgt spid="190467">
                                            <p:txEl>
                                              <p:pRg st="2" end="2"/>
                                            </p:txEl>
                                          </p:spTgt>
                                        </p:tgtEl>
                                        <p:attrNameLst>
                                          <p:attrName>style.visibility</p:attrName>
                                        </p:attrNameLst>
                                      </p:cBhvr>
                                      <p:to>
                                        <p:strVal val="visible"/>
                                      </p:to>
                                    </p:set>
                                    <p:anim calcmode="lin" valueType="num">
                                      <p:cBhvr>
                                        <p:cTn id="91" dur="500" fill="hold"/>
                                        <p:tgtEl>
                                          <p:spTgt spid="190467">
                                            <p:txEl>
                                              <p:pRg st="2" end="2"/>
                                            </p:txEl>
                                          </p:spTgt>
                                        </p:tgtEl>
                                        <p:attrNameLst>
                                          <p:attrName>ppt_w</p:attrName>
                                        </p:attrNameLst>
                                      </p:cBhvr>
                                      <p:tavLst>
                                        <p:tav tm="0">
                                          <p:val>
                                            <p:fltVal val="0"/>
                                          </p:val>
                                        </p:tav>
                                        <p:tav tm="100000">
                                          <p:val>
                                            <p:strVal val="#ppt_w"/>
                                          </p:val>
                                        </p:tav>
                                      </p:tavLst>
                                    </p:anim>
                                    <p:anim calcmode="lin" valueType="num">
                                      <p:cBhvr>
                                        <p:cTn id="92" dur="500" fill="hold"/>
                                        <p:tgtEl>
                                          <p:spTgt spid="190467">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23" presetClass="entr" presetSubtype="16" fill="hold" grpId="0" nodeType="clickEffect">
                                  <p:stCondLst>
                                    <p:cond delay="0"/>
                                  </p:stCondLst>
                                  <p:childTnLst>
                                    <p:set>
                                      <p:cBhvr>
                                        <p:cTn id="96" dur="1" fill="hold">
                                          <p:stCondLst>
                                            <p:cond delay="0"/>
                                          </p:stCondLst>
                                        </p:cTn>
                                        <p:tgtEl>
                                          <p:spTgt spid="190467">
                                            <p:txEl>
                                              <p:pRg st="3" end="3"/>
                                            </p:txEl>
                                          </p:spTgt>
                                        </p:tgtEl>
                                        <p:attrNameLst>
                                          <p:attrName>style.visibility</p:attrName>
                                        </p:attrNameLst>
                                      </p:cBhvr>
                                      <p:to>
                                        <p:strVal val="visible"/>
                                      </p:to>
                                    </p:set>
                                    <p:anim calcmode="lin" valueType="num">
                                      <p:cBhvr>
                                        <p:cTn id="97" dur="500" fill="hold"/>
                                        <p:tgtEl>
                                          <p:spTgt spid="190467">
                                            <p:txEl>
                                              <p:pRg st="3" end="3"/>
                                            </p:txEl>
                                          </p:spTgt>
                                        </p:tgtEl>
                                        <p:attrNameLst>
                                          <p:attrName>ppt_w</p:attrName>
                                        </p:attrNameLst>
                                      </p:cBhvr>
                                      <p:tavLst>
                                        <p:tav tm="0">
                                          <p:val>
                                            <p:fltVal val="0"/>
                                          </p:val>
                                        </p:tav>
                                        <p:tav tm="100000">
                                          <p:val>
                                            <p:strVal val="#ppt_w"/>
                                          </p:val>
                                        </p:tav>
                                      </p:tavLst>
                                    </p:anim>
                                    <p:anim calcmode="lin" valueType="num">
                                      <p:cBhvr>
                                        <p:cTn id="98" dur="500" fill="hold"/>
                                        <p:tgtEl>
                                          <p:spTgt spid="190467">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nimBg="1" autoUpdateAnimBg="0"/>
      <p:bldP spid="190468" grpId="0" build="p" animBg="1" autoUpdateAnimBg="0"/>
      <p:bldP spid="190470" grpId="0" build="p" animBg="1" autoUpdateAnimBg="0"/>
      <p:bldP spid="190471" grpId="0" animBg="1" autoUpdateAnimBg="0"/>
      <p:bldP spid="190473"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Espace réservé du pied de page 4"/>
          <p:cNvSpPr>
            <a:spLocks noGrp="1"/>
          </p:cNvSpPr>
          <p:nvPr>
            <p:ph type="ftr" sz="quarter" idx="11"/>
          </p:nvPr>
        </p:nvSpPr>
        <p:spPr/>
        <p:txBody>
          <a:bodyPr/>
          <a:lstStyle/>
          <a:p>
            <a:pPr>
              <a:defRPr/>
            </a:pPr>
            <a:r>
              <a:rPr lang="fr-FR"/>
              <a:t>Système d’Information</a:t>
            </a:r>
          </a:p>
        </p:txBody>
      </p:sp>
      <p:sp>
        <p:nvSpPr>
          <p:cNvPr id="13" name="Espace réservé du numéro de diapositive 5"/>
          <p:cNvSpPr>
            <a:spLocks noGrp="1"/>
          </p:cNvSpPr>
          <p:nvPr>
            <p:ph type="sldNum" sz="quarter" idx="12"/>
          </p:nvPr>
        </p:nvSpPr>
        <p:spPr/>
        <p:txBody>
          <a:bodyPr/>
          <a:lstStyle/>
          <a:p>
            <a:pPr>
              <a:defRPr/>
            </a:pPr>
            <a:fld id="{2C3E2050-1D46-4F4B-A4B7-0454CE1645AF}" type="slidenum">
              <a:rPr lang="fr-FR"/>
              <a:pPr>
                <a:defRPr/>
              </a:pPr>
              <a:t>67</a:t>
            </a:fld>
            <a:endParaRPr lang="fr-FR"/>
          </a:p>
        </p:txBody>
      </p:sp>
      <p:sp>
        <p:nvSpPr>
          <p:cNvPr id="192514" name="Rectangle 2"/>
          <p:cNvSpPr>
            <a:spLocks noChangeArrowheads="1"/>
          </p:cNvSpPr>
          <p:nvPr/>
        </p:nvSpPr>
        <p:spPr bwMode="auto">
          <a:xfrm>
            <a:off x="1371600" y="990600"/>
            <a:ext cx="7772400" cy="4283075"/>
          </a:xfrm>
          <a:prstGeom prst="rect">
            <a:avLst/>
          </a:prstGeom>
          <a:noFill/>
          <a:ln w="9525">
            <a:noFill/>
            <a:miter lim="800000"/>
            <a:headEnd/>
            <a:tailEnd/>
          </a:ln>
          <a:effectLst/>
        </p:spPr>
        <p:txBody>
          <a:bodyPr lIns="63500" tIns="26988" rIns="63500" bIns="26988"/>
          <a:lstStyle/>
          <a:p>
            <a:pPr defTabSz="923925" eaLnBrk="0" hangingPunct="0">
              <a:lnSpc>
                <a:spcPct val="90000"/>
              </a:lnSpc>
              <a:defRPr/>
            </a:pPr>
            <a:endParaRPr lang="fr-FR" altLang="fr-FR" sz="1600" b="1">
              <a:solidFill>
                <a:schemeClr val="accent2"/>
              </a:solidFill>
              <a:effectLst>
                <a:outerShdw blurRad="38100" dist="38100" dir="2700000" algn="tl">
                  <a:srgbClr val="C0C0C0"/>
                </a:outerShdw>
              </a:effectLst>
              <a:latin typeface="Verdana" pitchFamily="34" charset="0"/>
            </a:endParaRPr>
          </a:p>
        </p:txBody>
      </p:sp>
      <p:sp>
        <p:nvSpPr>
          <p:cNvPr id="192515" name="Rectangle 3"/>
          <p:cNvSpPr>
            <a:spLocks noChangeArrowheads="1"/>
          </p:cNvSpPr>
          <p:nvPr/>
        </p:nvSpPr>
        <p:spPr bwMode="auto">
          <a:xfrm>
            <a:off x="381000" y="3429000"/>
            <a:ext cx="4267200" cy="2573338"/>
          </a:xfrm>
          <a:prstGeom prst="rect">
            <a:avLst/>
          </a:prstGeom>
          <a:solidFill>
            <a:srgbClr val="9933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3366"/>
            </a:extrusionClr>
          </a:sp3d>
        </p:spPr>
        <p:txBody>
          <a:bodyPr anchor="ctr">
            <a:spAutoFit/>
            <a:flatTx/>
          </a:bodyPr>
          <a:lstStyle/>
          <a:p>
            <a:pPr marL="282575" indent="-282575"/>
            <a:r>
              <a:rPr lang="fr-FR" sz="1800" b="1" u="sng">
                <a:solidFill>
                  <a:schemeClr val="bg1"/>
                </a:solidFill>
                <a:latin typeface="Verdana" pitchFamily="34" charset="0"/>
              </a:rPr>
              <a:t>Grâce à des fonctions de : </a:t>
            </a:r>
          </a:p>
          <a:p>
            <a:pPr marL="282575" indent="-282575">
              <a:buFontTx/>
              <a:buChar char="•"/>
            </a:pPr>
            <a:r>
              <a:rPr lang="fr-FR" sz="1800" b="1">
                <a:solidFill>
                  <a:schemeClr val="bg1"/>
                </a:solidFill>
                <a:latin typeface="Verdana" pitchFamily="34" charset="0"/>
              </a:rPr>
              <a:t>Enregistrement et traitement des informations et indicateurs de pilotage</a:t>
            </a:r>
          </a:p>
          <a:p>
            <a:pPr marL="282575" indent="-282575">
              <a:buFontTx/>
              <a:buChar char="•"/>
            </a:pPr>
            <a:r>
              <a:rPr lang="fr-FR" sz="1800" b="1">
                <a:solidFill>
                  <a:schemeClr val="bg1"/>
                </a:solidFill>
                <a:latin typeface="Verdana" pitchFamily="34" charset="0"/>
              </a:rPr>
              <a:t>Restitution selon les axes d’analyses</a:t>
            </a:r>
          </a:p>
          <a:p>
            <a:pPr marL="282575" indent="-282575">
              <a:buFontTx/>
              <a:buChar char="•"/>
            </a:pPr>
            <a:r>
              <a:rPr lang="fr-FR" sz="1800" b="1">
                <a:solidFill>
                  <a:schemeClr val="bg1"/>
                </a:solidFill>
                <a:latin typeface="Verdana" pitchFamily="34" charset="0"/>
              </a:rPr>
              <a:t>Présentation électronique des informations</a:t>
            </a:r>
          </a:p>
          <a:p>
            <a:pPr marL="282575" indent="-282575">
              <a:buFontTx/>
              <a:buChar char="•"/>
            </a:pPr>
            <a:r>
              <a:rPr lang="fr-FR" sz="1800" b="1">
                <a:solidFill>
                  <a:schemeClr val="bg1"/>
                </a:solidFill>
                <a:latin typeface="Verdana" pitchFamily="34" charset="0"/>
              </a:rPr>
              <a:t>Tableaux de bord : BSC</a:t>
            </a:r>
          </a:p>
        </p:txBody>
      </p:sp>
      <p:sp>
        <p:nvSpPr>
          <p:cNvPr id="192516" name="Text Box 4"/>
          <p:cNvSpPr txBox="1">
            <a:spLocks noChangeArrowheads="1"/>
          </p:cNvSpPr>
          <p:nvPr/>
        </p:nvSpPr>
        <p:spPr bwMode="auto">
          <a:xfrm>
            <a:off x="4800600" y="1905000"/>
            <a:ext cx="4038600" cy="1014413"/>
          </a:xfrm>
          <a:prstGeom prst="rect">
            <a:avLst/>
          </a:prstGeom>
          <a:noFill/>
          <a:ln w="9525">
            <a:solidFill>
              <a:schemeClr val="tx1"/>
            </a:solidFill>
            <a:miter lim="800000"/>
            <a:headEnd/>
            <a:tailEnd/>
          </a:ln>
          <a:effectLst/>
        </p:spPr>
        <p:txBody>
          <a:bodyPr>
            <a:spAutoFit/>
          </a:bodyPr>
          <a:lstStyle/>
          <a:p>
            <a:pPr marL="282575" indent="-282575">
              <a:buFontTx/>
              <a:buChar char="•"/>
              <a:defRPr/>
            </a:pPr>
            <a:r>
              <a:rPr lang="fr-FR" sz="1200">
                <a:effectLst>
                  <a:outerShdw blurRad="38100" dist="38100" dir="2700000" algn="tl">
                    <a:srgbClr val="C0C0C0"/>
                  </a:outerShdw>
                </a:effectLst>
                <a:latin typeface="Verdana" pitchFamily="34" charset="0"/>
              </a:rPr>
              <a:t>Performance économique : retour sur investissements, dividendes</a:t>
            </a:r>
          </a:p>
          <a:p>
            <a:pPr marL="282575" indent="-282575">
              <a:buFontTx/>
              <a:buChar char="•"/>
              <a:defRPr/>
            </a:pPr>
            <a:r>
              <a:rPr lang="fr-FR" sz="1200">
                <a:effectLst>
                  <a:outerShdw blurRad="38100" dist="38100" dir="2700000" algn="tl">
                    <a:srgbClr val="C0C0C0"/>
                  </a:outerShdw>
                </a:effectLst>
                <a:latin typeface="Verdana" pitchFamily="34" charset="0"/>
              </a:rPr>
              <a:t>Atteinte des objectifs de ventes, de coût unitaire</a:t>
            </a:r>
          </a:p>
          <a:p>
            <a:pPr marL="282575" indent="-282575">
              <a:buFontTx/>
              <a:buChar char="•"/>
              <a:defRPr/>
            </a:pPr>
            <a:r>
              <a:rPr lang="fr-FR" sz="1200">
                <a:effectLst>
                  <a:outerShdw blurRad="38100" dist="38100" dir="2700000" algn="tl">
                    <a:srgbClr val="C0C0C0"/>
                  </a:outerShdw>
                </a:effectLst>
                <a:latin typeface="Verdana" pitchFamily="34" charset="0"/>
              </a:rPr>
              <a:t>Performance individuelle</a:t>
            </a:r>
          </a:p>
        </p:txBody>
      </p:sp>
      <p:sp>
        <p:nvSpPr>
          <p:cNvPr id="80903" name="AutoShape 5"/>
          <p:cNvSpPr>
            <a:spLocks noChangeArrowheads="1"/>
          </p:cNvSpPr>
          <p:nvPr/>
        </p:nvSpPr>
        <p:spPr bwMode="auto">
          <a:xfrm>
            <a:off x="3124200" y="5638800"/>
            <a:ext cx="1752600" cy="685800"/>
          </a:xfrm>
          <a:prstGeom prst="roundRect">
            <a:avLst>
              <a:gd name="adj" fmla="val 16667"/>
            </a:avLst>
          </a:prstGeom>
          <a:noFill/>
          <a:ln w="9525">
            <a:noFill/>
            <a:round/>
            <a:headEnd/>
            <a:tailEnd/>
          </a:ln>
        </p:spPr>
        <p:txBody>
          <a:bodyPr wrap="none" anchor="ctr">
            <a:spAutoFit/>
          </a:bodyPr>
          <a:lstStyle/>
          <a:p>
            <a:endParaRPr lang="fr-FR"/>
          </a:p>
        </p:txBody>
      </p:sp>
      <p:sp>
        <p:nvSpPr>
          <p:cNvPr id="192518" name="AutoShape 6"/>
          <p:cNvSpPr>
            <a:spLocks noChangeArrowheads="1"/>
          </p:cNvSpPr>
          <p:nvPr/>
        </p:nvSpPr>
        <p:spPr bwMode="auto">
          <a:xfrm>
            <a:off x="5029200" y="4397375"/>
            <a:ext cx="3657600" cy="1397000"/>
          </a:xfrm>
          <a:prstGeom prst="roundRect">
            <a:avLst>
              <a:gd name="adj" fmla="val 16667"/>
            </a:avLst>
          </a:prstGeom>
          <a:solidFill>
            <a:srgbClr val="CC3300"/>
          </a:solidFill>
          <a:ln w="9525">
            <a:noFill/>
            <a:round/>
            <a:headEnd/>
            <a:tailEnd/>
          </a:ln>
          <a:effectLst/>
          <a:scene3d>
            <a:camera prst="legacyObliqueTopRight"/>
            <a:lightRig rig="legacyFlat3" dir="b"/>
          </a:scene3d>
          <a:sp3d extrusionH="430200" prstMaterial="legacyMatte">
            <a:bevelT w="13500" h="13500" prst="angle"/>
            <a:bevelB w="13500" h="13500" prst="angle"/>
            <a:extrusionClr>
              <a:srgbClr val="CC3300"/>
            </a:extrusionClr>
          </a:sp3d>
        </p:spPr>
        <p:txBody>
          <a:bodyPr anchor="ctr">
            <a:spAutoFit/>
            <a:flatTx/>
          </a:bodyPr>
          <a:lstStyle/>
          <a:p>
            <a:pPr marL="282575" indent="-282575">
              <a:lnSpc>
                <a:spcPct val="120000"/>
              </a:lnSpc>
              <a:buFontTx/>
              <a:buChar char="•"/>
              <a:defRPr/>
            </a:pPr>
            <a:r>
              <a:rPr lang="fr-FR" sz="1600" b="1">
                <a:solidFill>
                  <a:schemeClr val="bg1"/>
                </a:solidFill>
                <a:effectLst>
                  <a:outerShdw blurRad="38100" dist="38100" dir="2700000" algn="tl">
                    <a:srgbClr val="000000"/>
                  </a:outerShdw>
                </a:effectLst>
                <a:latin typeface="Verdana" pitchFamily="34" charset="0"/>
              </a:rPr>
              <a:t>Affinement des choix de gestion</a:t>
            </a:r>
          </a:p>
          <a:p>
            <a:pPr marL="282575" indent="-282575">
              <a:lnSpc>
                <a:spcPct val="120000"/>
              </a:lnSpc>
              <a:buFontTx/>
              <a:buChar char="•"/>
              <a:defRPr/>
            </a:pPr>
            <a:r>
              <a:rPr lang="fr-FR" sz="1600" b="1">
                <a:solidFill>
                  <a:schemeClr val="bg1"/>
                </a:solidFill>
                <a:effectLst>
                  <a:outerShdw blurRad="38100" dist="38100" dir="2700000" algn="tl">
                    <a:srgbClr val="000000"/>
                  </a:outerShdw>
                </a:effectLst>
                <a:latin typeface="Verdana" pitchFamily="34" charset="0"/>
              </a:rPr>
              <a:t>Maîtrise du résultat économique</a:t>
            </a:r>
          </a:p>
        </p:txBody>
      </p:sp>
      <p:sp>
        <p:nvSpPr>
          <p:cNvPr id="192519" name="AutoShape 7"/>
          <p:cNvSpPr>
            <a:spLocks noChangeArrowheads="1"/>
          </p:cNvSpPr>
          <p:nvPr/>
        </p:nvSpPr>
        <p:spPr bwMode="auto">
          <a:xfrm>
            <a:off x="906463" y="2228850"/>
            <a:ext cx="2946400" cy="590550"/>
          </a:xfrm>
          <a:prstGeom prst="rightArrow">
            <a:avLst>
              <a:gd name="adj1" fmla="val 50000"/>
              <a:gd name="adj2" fmla="val 124731"/>
            </a:avLst>
          </a:prstGeom>
          <a:solidFill>
            <a:schemeClr val="fo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anchor="ctr">
            <a:spAutoFit/>
            <a:flatTx/>
          </a:bodyPr>
          <a:lstStyle/>
          <a:p>
            <a:pPr algn="ctr"/>
            <a:r>
              <a:rPr lang="fr-FR" sz="1600" b="1">
                <a:solidFill>
                  <a:schemeClr val="bg1"/>
                </a:solidFill>
                <a:latin typeface="Verdana" pitchFamily="34" charset="0"/>
              </a:rPr>
              <a:t>Mesurer les résultats</a:t>
            </a:r>
          </a:p>
        </p:txBody>
      </p:sp>
      <p:sp>
        <p:nvSpPr>
          <p:cNvPr id="192520" name="Rectangle 8"/>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Le pilotage des activités</a:t>
            </a:r>
          </a:p>
        </p:txBody>
      </p:sp>
      <p:sp>
        <p:nvSpPr>
          <p:cNvPr id="192521" name="AutoShape 9"/>
          <p:cNvSpPr>
            <a:spLocks noChangeArrowheads="1"/>
          </p:cNvSpPr>
          <p:nvPr/>
        </p:nvSpPr>
        <p:spPr bwMode="auto">
          <a:xfrm>
            <a:off x="5867400" y="3352800"/>
            <a:ext cx="1905000" cy="838200"/>
          </a:xfrm>
          <a:prstGeom prst="downArrow">
            <a:avLst>
              <a:gd name="adj1" fmla="val 40972"/>
              <a:gd name="adj2" fmla="val 19509"/>
            </a:avLst>
          </a:prstGeom>
          <a:solidFill>
            <a:srgbClr val="00808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80"/>
            </a:extrusionClr>
          </a:sp3d>
        </p:spPr>
        <p:txBody>
          <a:bodyPr anchor="ctr">
            <a:spAutoFit/>
            <a:flatTx/>
          </a:bodyPr>
          <a:lstStyle/>
          <a:p>
            <a:endParaRPr lang="fr-FR"/>
          </a:p>
        </p:txBody>
      </p:sp>
      <p:sp>
        <p:nvSpPr>
          <p:cNvPr id="80908" name="Rectangle 10"/>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92519"/>
                                        </p:tgtEl>
                                        <p:attrNameLst>
                                          <p:attrName>style.visibility</p:attrName>
                                        </p:attrNameLst>
                                      </p:cBhvr>
                                      <p:to>
                                        <p:strVal val="visible"/>
                                      </p:to>
                                    </p:set>
                                    <p:anim calcmode="lin" valueType="num">
                                      <p:cBhvr>
                                        <p:cTn id="7" dur="500" fill="hold"/>
                                        <p:tgtEl>
                                          <p:spTgt spid="192519"/>
                                        </p:tgtEl>
                                        <p:attrNameLst>
                                          <p:attrName>ppt_x</p:attrName>
                                        </p:attrNameLst>
                                      </p:cBhvr>
                                      <p:tavLst>
                                        <p:tav tm="0">
                                          <p:val>
                                            <p:strVal val="#ppt_x-#ppt_w/2"/>
                                          </p:val>
                                        </p:tav>
                                        <p:tav tm="100000">
                                          <p:val>
                                            <p:strVal val="#ppt_x"/>
                                          </p:val>
                                        </p:tav>
                                      </p:tavLst>
                                    </p:anim>
                                    <p:anim calcmode="lin" valueType="num">
                                      <p:cBhvr>
                                        <p:cTn id="8" dur="500" fill="hold"/>
                                        <p:tgtEl>
                                          <p:spTgt spid="192519"/>
                                        </p:tgtEl>
                                        <p:attrNameLst>
                                          <p:attrName>ppt_y</p:attrName>
                                        </p:attrNameLst>
                                      </p:cBhvr>
                                      <p:tavLst>
                                        <p:tav tm="0">
                                          <p:val>
                                            <p:strVal val="#ppt_y"/>
                                          </p:val>
                                        </p:tav>
                                        <p:tav tm="100000">
                                          <p:val>
                                            <p:strVal val="#ppt_y"/>
                                          </p:val>
                                        </p:tav>
                                      </p:tavLst>
                                    </p:anim>
                                    <p:anim calcmode="lin" valueType="num">
                                      <p:cBhvr>
                                        <p:cTn id="9" dur="500" fill="hold"/>
                                        <p:tgtEl>
                                          <p:spTgt spid="192519"/>
                                        </p:tgtEl>
                                        <p:attrNameLst>
                                          <p:attrName>ppt_w</p:attrName>
                                        </p:attrNameLst>
                                      </p:cBhvr>
                                      <p:tavLst>
                                        <p:tav tm="0">
                                          <p:val>
                                            <p:fltVal val="0"/>
                                          </p:val>
                                        </p:tav>
                                        <p:tav tm="100000">
                                          <p:val>
                                            <p:strVal val="#ppt_w"/>
                                          </p:val>
                                        </p:tav>
                                      </p:tavLst>
                                    </p:anim>
                                    <p:anim calcmode="lin" valueType="num">
                                      <p:cBhvr>
                                        <p:cTn id="10" dur="500" fill="hold"/>
                                        <p:tgtEl>
                                          <p:spTgt spid="19251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2516">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251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251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251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192521"/>
                                        </p:tgtEl>
                                        <p:attrNameLst>
                                          <p:attrName>style.visibility</p:attrName>
                                        </p:attrNameLst>
                                      </p:cBhvr>
                                      <p:to>
                                        <p:strVal val="visible"/>
                                      </p:to>
                                    </p:set>
                                    <p:anim calcmode="lin" valueType="num">
                                      <p:cBhvr>
                                        <p:cTn id="31" dur="500" fill="hold"/>
                                        <p:tgtEl>
                                          <p:spTgt spid="192521"/>
                                        </p:tgtEl>
                                        <p:attrNameLst>
                                          <p:attrName>ppt_x</p:attrName>
                                        </p:attrNameLst>
                                      </p:cBhvr>
                                      <p:tavLst>
                                        <p:tav tm="0">
                                          <p:val>
                                            <p:strVal val="#ppt_x"/>
                                          </p:val>
                                        </p:tav>
                                        <p:tav tm="100000">
                                          <p:val>
                                            <p:strVal val="#ppt_x"/>
                                          </p:val>
                                        </p:tav>
                                      </p:tavLst>
                                    </p:anim>
                                    <p:anim calcmode="lin" valueType="num">
                                      <p:cBhvr>
                                        <p:cTn id="32" dur="500" fill="hold"/>
                                        <p:tgtEl>
                                          <p:spTgt spid="192521"/>
                                        </p:tgtEl>
                                        <p:attrNameLst>
                                          <p:attrName>ppt_y</p:attrName>
                                        </p:attrNameLst>
                                      </p:cBhvr>
                                      <p:tavLst>
                                        <p:tav tm="0">
                                          <p:val>
                                            <p:strVal val="#ppt_y-#ppt_h/2"/>
                                          </p:val>
                                        </p:tav>
                                        <p:tav tm="100000">
                                          <p:val>
                                            <p:strVal val="#ppt_y"/>
                                          </p:val>
                                        </p:tav>
                                      </p:tavLst>
                                    </p:anim>
                                    <p:anim calcmode="lin" valueType="num">
                                      <p:cBhvr>
                                        <p:cTn id="33" dur="500" fill="hold"/>
                                        <p:tgtEl>
                                          <p:spTgt spid="192521"/>
                                        </p:tgtEl>
                                        <p:attrNameLst>
                                          <p:attrName>ppt_w</p:attrName>
                                        </p:attrNameLst>
                                      </p:cBhvr>
                                      <p:tavLst>
                                        <p:tav tm="0">
                                          <p:val>
                                            <p:strVal val="#ppt_w"/>
                                          </p:val>
                                        </p:tav>
                                        <p:tav tm="100000">
                                          <p:val>
                                            <p:strVal val="#ppt_w"/>
                                          </p:val>
                                        </p:tav>
                                      </p:tavLst>
                                    </p:anim>
                                    <p:anim calcmode="lin" valueType="num">
                                      <p:cBhvr>
                                        <p:cTn id="34" dur="500" fill="hold"/>
                                        <p:tgtEl>
                                          <p:spTgt spid="192521"/>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92518">
                                            <p:bg/>
                                          </p:spTgt>
                                        </p:tgtEl>
                                        <p:attrNameLst>
                                          <p:attrName>style.visibility</p:attrName>
                                        </p:attrNameLst>
                                      </p:cBhvr>
                                      <p:to>
                                        <p:strVal val="visible"/>
                                      </p:to>
                                    </p:set>
                                    <p:anim calcmode="lin" valueType="num">
                                      <p:cBhvr additive="base">
                                        <p:cTn id="39" dur="500" fill="hold"/>
                                        <p:tgtEl>
                                          <p:spTgt spid="192518">
                                            <p:bg/>
                                          </p:spTgt>
                                        </p:tgtEl>
                                        <p:attrNameLst>
                                          <p:attrName>ppt_x</p:attrName>
                                        </p:attrNameLst>
                                      </p:cBhvr>
                                      <p:tavLst>
                                        <p:tav tm="0">
                                          <p:val>
                                            <p:strVal val="0-#ppt_w/2"/>
                                          </p:val>
                                        </p:tav>
                                        <p:tav tm="100000">
                                          <p:val>
                                            <p:strVal val="#ppt_x"/>
                                          </p:val>
                                        </p:tav>
                                      </p:tavLst>
                                    </p:anim>
                                    <p:anim calcmode="lin" valueType="num">
                                      <p:cBhvr additive="base">
                                        <p:cTn id="40" dur="500" fill="hold"/>
                                        <p:tgtEl>
                                          <p:spTgt spid="192518">
                                            <p:bg/>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92518">
                                            <p:txEl>
                                              <p:pRg st="0" end="0"/>
                                            </p:txEl>
                                          </p:spTgt>
                                        </p:tgtEl>
                                        <p:attrNameLst>
                                          <p:attrName>style.visibility</p:attrName>
                                        </p:attrNameLst>
                                      </p:cBhvr>
                                      <p:to>
                                        <p:strVal val="visible"/>
                                      </p:to>
                                    </p:set>
                                    <p:anim calcmode="lin" valueType="num">
                                      <p:cBhvr additive="base">
                                        <p:cTn id="45" dur="500" fill="hold"/>
                                        <p:tgtEl>
                                          <p:spTgt spid="192518">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925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92518">
                                            <p:txEl>
                                              <p:pRg st="1" end="1"/>
                                            </p:txEl>
                                          </p:spTgt>
                                        </p:tgtEl>
                                        <p:attrNameLst>
                                          <p:attrName>style.visibility</p:attrName>
                                        </p:attrNameLst>
                                      </p:cBhvr>
                                      <p:to>
                                        <p:strVal val="visible"/>
                                      </p:to>
                                    </p:set>
                                    <p:anim calcmode="lin" valueType="num">
                                      <p:cBhvr additive="base">
                                        <p:cTn id="51" dur="500" fill="hold"/>
                                        <p:tgtEl>
                                          <p:spTgt spid="192518">
                                            <p:txEl>
                                              <p:pRg st="1" end="1"/>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925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192515">
                                            <p:bg/>
                                          </p:spTgt>
                                        </p:tgtEl>
                                        <p:attrNameLst>
                                          <p:attrName>style.visibility</p:attrName>
                                        </p:attrNameLst>
                                      </p:cBhvr>
                                      <p:to>
                                        <p:strVal val="visible"/>
                                      </p:to>
                                    </p:set>
                                    <p:anim calcmode="lin" valueType="num">
                                      <p:cBhvr>
                                        <p:cTn id="57" dur="500" fill="hold"/>
                                        <p:tgtEl>
                                          <p:spTgt spid="192515">
                                            <p:bg/>
                                          </p:spTgt>
                                        </p:tgtEl>
                                        <p:attrNameLst>
                                          <p:attrName>ppt_w</p:attrName>
                                        </p:attrNameLst>
                                      </p:cBhvr>
                                      <p:tavLst>
                                        <p:tav tm="0">
                                          <p:val>
                                            <p:fltVal val="0"/>
                                          </p:val>
                                        </p:tav>
                                        <p:tav tm="100000">
                                          <p:val>
                                            <p:strVal val="#ppt_w"/>
                                          </p:val>
                                        </p:tav>
                                      </p:tavLst>
                                    </p:anim>
                                    <p:anim calcmode="lin" valueType="num">
                                      <p:cBhvr>
                                        <p:cTn id="58" dur="500" fill="hold"/>
                                        <p:tgtEl>
                                          <p:spTgt spid="192515">
                                            <p:bg/>
                                          </p:spTgt>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grpId="0" nodeType="clickEffect">
                                  <p:stCondLst>
                                    <p:cond delay="0"/>
                                  </p:stCondLst>
                                  <p:childTnLst>
                                    <p:set>
                                      <p:cBhvr>
                                        <p:cTn id="62" dur="1" fill="hold">
                                          <p:stCondLst>
                                            <p:cond delay="0"/>
                                          </p:stCondLst>
                                        </p:cTn>
                                        <p:tgtEl>
                                          <p:spTgt spid="192515">
                                            <p:txEl>
                                              <p:pRg st="0" end="0"/>
                                            </p:txEl>
                                          </p:spTgt>
                                        </p:tgtEl>
                                        <p:attrNameLst>
                                          <p:attrName>style.visibility</p:attrName>
                                        </p:attrNameLst>
                                      </p:cBhvr>
                                      <p:to>
                                        <p:strVal val="visible"/>
                                      </p:to>
                                    </p:set>
                                    <p:anim calcmode="lin" valueType="num">
                                      <p:cBhvr>
                                        <p:cTn id="63" dur="500" fill="hold"/>
                                        <p:tgtEl>
                                          <p:spTgt spid="192515">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19251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3" presetClass="entr" presetSubtype="16" fill="hold" grpId="0" nodeType="clickEffect">
                                  <p:stCondLst>
                                    <p:cond delay="0"/>
                                  </p:stCondLst>
                                  <p:childTnLst>
                                    <p:set>
                                      <p:cBhvr>
                                        <p:cTn id="68" dur="1" fill="hold">
                                          <p:stCondLst>
                                            <p:cond delay="0"/>
                                          </p:stCondLst>
                                        </p:cTn>
                                        <p:tgtEl>
                                          <p:spTgt spid="192515">
                                            <p:txEl>
                                              <p:pRg st="1" end="1"/>
                                            </p:txEl>
                                          </p:spTgt>
                                        </p:tgtEl>
                                        <p:attrNameLst>
                                          <p:attrName>style.visibility</p:attrName>
                                        </p:attrNameLst>
                                      </p:cBhvr>
                                      <p:to>
                                        <p:strVal val="visible"/>
                                      </p:to>
                                    </p:set>
                                    <p:anim calcmode="lin" valueType="num">
                                      <p:cBhvr>
                                        <p:cTn id="69" dur="500" fill="hold"/>
                                        <p:tgtEl>
                                          <p:spTgt spid="192515">
                                            <p:txEl>
                                              <p:pRg st="1" end="1"/>
                                            </p:txEl>
                                          </p:spTgt>
                                        </p:tgtEl>
                                        <p:attrNameLst>
                                          <p:attrName>ppt_w</p:attrName>
                                        </p:attrNameLst>
                                      </p:cBhvr>
                                      <p:tavLst>
                                        <p:tav tm="0">
                                          <p:val>
                                            <p:fltVal val="0"/>
                                          </p:val>
                                        </p:tav>
                                        <p:tav tm="100000">
                                          <p:val>
                                            <p:strVal val="#ppt_w"/>
                                          </p:val>
                                        </p:tav>
                                      </p:tavLst>
                                    </p:anim>
                                    <p:anim calcmode="lin" valueType="num">
                                      <p:cBhvr>
                                        <p:cTn id="70" dur="500" fill="hold"/>
                                        <p:tgtEl>
                                          <p:spTgt spid="192515">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grpId="0" nodeType="clickEffect">
                                  <p:stCondLst>
                                    <p:cond delay="0"/>
                                  </p:stCondLst>
                                  <p:childTnLst>
                                    <p:set>
                                      <p:cBhvr>
                                        <p:cTn id="74" dur="1" fill="hold">
                                          <p:stCondLst>
                                            <p:cond delay="0"/>
                                          </p:stCondLst>
                                        </p:cTn>
                                        <p:tgtEl>
                                          <p:spTgt spid="192515">
                                            <p:txEl>
                                              <p:pRg st="2" end="2"/>
                                            </p:txEl>
                                          </p:spTgt>
                                        </p:tgtEl>
                                        <p:attrNameLst>
                                          <p:attrName>style.visibility</p:attrName>
                                        </p:attrNameLst>
                                      </p:cBhvr>
                                      <p:to>
                                        <p:strVal val="visible"/>
                                      </p:to>
                                    </p:set>
                                    <p:anim calcmode="lin" valueType="num">
                                      <p:cBhvr>
                                        <p:cTn id="75" dur="500" fill="hold"/>
                                        <p:tgtEl>
                                          <p:spTgt spid="192515">
                                            <p:txEl>
                                              <p:pRg st="2" end="2"/>
                                            </p:txEl>
                                          </p:spTgt>
                                        </p:tgtEl>
                                        <p:attrNameLst>
                                          <p:attrName>ppt_w</p:attrName>
                                        </p:attrNameLst>
                                      </p:cBhvr>
                                      <p:tavLst>
                                        <p:tav tm="0">
                                          <p:val>
                                            <p:fltVal val="0"/>
                                          </p:val>
                                        </p:tav>
                                        <p:tav tm="100000">
                                          <p:val>
                                            <p:strVal val="#ppt_w"/>
                                          </p:val>
                                        </p:tav>
                                      </p:tavLst>
                                    </p:anim>
                                    <p:anim calcmode="lin" valueType="num">
                                      <p:cBhvr>
                                        <p:cTn id="76" dur="500" fill="hold"/>
                                        <p:tgtEl>
                                          <p:spTgt spid="192515">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3" presetClass="entr" presetSubtype="16" fill="hold" grpId="0" nodeType="clickEffect">
                                  <p:stCondLst>
                                    <p:cond delay="0"/>
                                  </p:stCondLst>
                                  <p:childTnLst>
                                    <p:set>
                                      <p:cBhvr>
                                        <p:cTn id="80" dur="1" fill="hold">
                                          <p:stCondLst>
                                            <p:cond delay="0"/>
                                          </p:stCondLst>
                                        </p:cTn>
                                        <p:tgtEl>
                                          <p:spTgt spid="192515">
                                            <p:txEl>
                                              <p:pRg st="3" end="3"/>
                                            </p:txEl>
                                          </p:spTgt>
                                        </p:tgtEl>
                                        <p:attrNameLst>
                                          <p:attrName>style.visibility</p:attrName>
                                        </p:attrNameLst>
                                      </p:cBhvr>
                                      <p:to>
                                        <p:strVal val="visible"/>
                                      </p:to>
                                    </p:set>
                                    <p:anim calcmode="lin" valueType="num">
                                      <p:cBhvr>
                                        <p:cTn id="81" dur="500" fill="hold"/>
                                        <p:tgtEl>
                                          <p:spTgt spid="192515">
                                            <p:txEl>
                                              <p:pRg st="3" end="3"/>
                                            </p:txEl>
                                          </p:spTgt>
                                        </p:tgtEl>
                                        <p:attrNameLst>
                                          <p:attrName>ppt_w</p:attrName>
                                        </p:attrNameLst>
                                      </p:cBhvr>
                                      <p:tavLst>
                                        <p:tav tm="0">
                                          <p:val>
                                            <p:fltVal val="0"/>
                                          </p:val>
                                        </p:tav>
                                        <p:tav tm="100000">
                                          <p:val>
                                            <p:strVal val="#ppt_w"/>
                                          </p:val>
                                        </p:tav>
                                      </p:tavLst>
                                    </p:anim>
                                    <p:anim calcmode="lin" valueType="num">
                                      <p:cBhvr>
                                        <p:cTn id="82" dur="500" fill="hold"/>
                                        <p:tgtEl>
                                          <p:spTgt spid="192515">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3" presetClass="entr" presetSubtype="16" fill="hold" grpId="0" nodeType="clickEffect">
                                  <p:stCondLst>
                                    <p:cond delay="0"/>
                                  </p:stCondLst>
                                  <p:childTnLst>
                                    <p:set>
                                      <p:cBhvr>
                                        <p:cTn id="86" dur="1" fill="hold">
                                          <p:stCondLst>
                                            <p:cond delay="0"/>
                                          </p:stCondLst>
                                        </p:cTn>
                                        <p:tgtEl>
                                          <p:spTgt spid="192515">
                                            <p:txEl>
                                              <p:pRg st="4" end="4"/>
                                            </p:txEl>
                                          </p:spTgt>
                                        </p:tgtEl>
                                        <p:attrNameLst>
                                          <p:attrName>style.visibility</p:attrName>
                                        </p:attrNameLst>
                                      </p:cBhvr>
                                      <p:to>
                                        <p:strVal val="visible"/>
                                      </p:to>
                                    </p:set>
                                    <p:anim calcmode="lin" valueType="num">
                                      <p:cBhvr>
                                        <p:cTn id="87" dur="500" fill="hold"/>
                                        <p:tgtEl>
                                          <p:spTgt spid="192515">
                                            <p:txEl>
                                              <p:pRg st="4" end="4"/>
                                            </p:txEl>
                                          </p:spTgt>
                                        </p:tgtEl>
                                        <p:attrNameLst>
                                          <p:attrName>ppt_w</p:attrName>
                                        </p:attrNameLst>
                                      </p:cBhvr>
                                      <p:tavLst>
                                        <p:tav tm="0">
                                          <p:val>
                                            <p:fltVal val="0"/>
                                          </p:val>
                                        </p:tav>
                                        <p:tav tm="100000">
                                          <p:val>
                                            <p:strVal val="#ppt_w"/>
                                          </p:val>
                                        </p:tav>
                                      </p:tavLst>
                                    </p:anim>
                                    <p:anim calcmode="lin" valueType="num">
                                      <p:cBhvr>
                                        <p:cTn id="88" dur="500" fill="hold"/>
                                        <p:tgtEl>
                                          <p:spTgt spid="192515">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animBg="1" autoUpdateAnimBg="0"/>
      <p:bldP spid="192516" grpId="0" build="p" animBg="1" autoUpdateAnimBg="0"/>
      <p:bldP spid="192518" grpId="0" build="p" animBg="1" autoUpdateAnimBg="0"/>
      <p:bldP spid="192519" grpId="0" animBg="1" autoUpdateAnimBg="0"/>
      <p:bldP spid="192521"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7E989982-4D7F-4800-A492-85969ED3842E}" type="slidenum">
              <a:rPr lang="fr-FR"/>
              <a:pPr>
                <a:defRPr/>
              </a:pPr>
              <a:t>68</a:t>
            </a:fld>
            <a:endParaRPr lang="fr-FR"/>
          </a:p>
        </p:txBody>
      </p:sp>
      <p:sp>
        <p:nvSpPr>
          <p:cNvPr id="194562"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La maîtrise des coûts</a:t>
            </a:r>
          </a:p>
        </p:txBody>
      </p:sp>
      <p:sp>
        <p:nvSpPr>
          <p:cNvPr id="194563" name="Rectangle 3"/>
          <p:cNvSpPr>
            <a:spLocks noGrp="1" noChangeArrowheads="1"/>
          </p:cNvSpPr>
          <p:nvPr>
            <p:ph type="body" idx="1"/>
          </p:nvPr>
        </p:nvSpPr>
        <p:spPr/>
        <p:txBody>
          <a:bodyPr/>
          <a:lstStyle/>
          <a:p>
            <a:pPr defTabSz="762000" eaLnBrk="1" hangingPunct="1">
              <a:lnSpc>
                <a:spcPct val="130000"/>
              </a:lnSpc>
              <a:spcBef>
                <a:spcPct val="0"/>
              </a:spcBef>
              <a:buClr>
                <a:schemeClr val="accent2"/>
              </a:buClr>
              <a:buSzTx/>
              <a:defRPr/>
            </a:pPr>
            <a:r>
              <a:rPr lang="fr-FR" altLang="fr-FR" sz="1400" smtClean="0">
                <a:effectLst>
                  <a:outerShdw blurRad="38100" dist="38100" dir="2700000" algn="tl">
                    <a:srgbClr val="C0C0C0"/>
                  </a:outerShdw>
                </a:effectLst>
              </a:rPr>
              <a:t> Construire le budget</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Par centres de ressources/centres de frais</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Par natures de charges et de produits</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Par entité juridique, économique </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Par période</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En cohérence avec les objectifs stratégiques de l’entreprise</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En s’appuyant sur les éléments de base de la prévision d’activités</a:t>
            </a:r>
          </a:p>
          <a:p>
            <a:pPr defTabSz="762000" eaLnBrk="1" hangingPunct="1">
              <a:lnSpc>
                <a:spcPct val="130000"/>
              </a:lnSpc>
              <a:spcBef>
                <a:spcPct val="0"/>
              </a:spcBef>
              <a:buClr>
                <a:schemeClr val="accent2"/>
              </a:buClr>
              <a:buSzTx/>
              <a:defRPr/>
            </a:pPr>
            <a:r>
              <a:rPr lang="fr-FR" altLang="fr-FR" sz="1400" smtClean="0">
                <a:effectLst>
                  <a:outerShdw blurRad="38100" dist="38100" dir="2700000" algn="tl">
                    <a:srgbClr val="C0C0C0"/>
                  </a:outerShdw>
                </a:effectLst>
              </a:rPr>
              <a:t> Suivre le déroulement budgétaire et assurer le contrôle budgétaire</a:t>
            </a:r>
            <a:endParaRPr lang="fr-FR" altLang="fr-FR" sz="1200" smtClean="0">
              <a:effectLst>
                <a:outerShdw blurRad="38100" dist="38100" dir="2700000" algn="tl">
                  <a:srgbClr val="C0C0C0"/>
                </a:outerShdw>
              </a:effectLst>
            </a:endParaRP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En comparant les réalisations au budget : masse salariale, engagements de dépenses, </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En maîtrisant la dépense à l’origine : contrôle des engagements, circuit de validation des dépenses</a:t>
            </a:r>
          </a:p>
          <a:p>
            <a:pPr defTabSz="762000" eaLnBrk="1" hangingPunct="1">
              <a:lnSpc>
                <a:spcPct val="130000"/>
              </a:lnSpc>
              <a:spcBef>
                <a:spcPct val="0"/>
              </a:spcBef>
              <a:buClr>
                <a:schemeClr val="accent2"/>
              </a:buClr>
              <a:buSzTx/>
              <a:defRPr/>
            </a:pPr>
            <a:r>
              <a:rPr lang="fr-FR" altLang="fr-FR" sz="1400" smtClean="0">
                <a:effectLst>
                  <a:outerShdw blurRad="38100" dist="38100" dir="2700000" algn="tl">
                    <a:srgbClr val="C0C0C0"/>
                  </a:outerShdw>
                </a:effectLst>
              </a:rPr>
              <a:t> Calculer les coûts unitaires et coûts complets</a:t>
            </a:r>
            <a:endParaRPr lang="fr-FR" altLang="fr-FR" sz="1200" smtClean="0">
              <a:effectLst>
                <a:outerShdw blurRad="38100" dist="38100" dir="2700000" algn="tl">
                  <a:srgbClr val="C0C0C0"/>
                </a:outerShdw>
              </a:effectLst>
            </a:endParaRP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En s’appuyant sur les taux d’unités d’œuvre</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Par centre de coûts et de profits</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Par lignes de produits</a:t>
            </a:r>
          </a:p>
          <a:p>
            <a:pPr defTabSz="762000" eaLnBrk="1" hangingPunct="1">
              <a:lnSpc>
                <a:spcPct val="90000"/>
              </a:lnSpc>
              <a:buFont typeface="Wingdings" pitchFamily="2" charset="2"/>
              <a:buNone/>
              <a:defRPr/>
            </a:pPr>
            <a:endParaRPr lang="fr-FR" sz="1800" smtClean="0"/>
          </a:p>
        </p:txBody>
      </p:sp>
      <p:sp>
        <p:nvSpPr>
          <p:cNvPr id="81926" name="Rectangle 4"/>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Espace réservé du pied de page 4"/>
          <p:cNvSpPr>
            <a:spLocks noGrp="1"/>
          </p:cNvSpPr>
          <p:nvPr>
            <p:ph type="ftr" sz="quarter" idx="11"/>
          </p:nvPr>
        </p:nvSpPr>
        <p:spPr/>
        <p:txBody>
          <a:bodyPr/>
          <a:lstStyle/>
          <a:p>
            <a:pPr>
              <a:defRPr/>
            </a:pPr>
            <a:r>
              <a:rPr lang="fr-FR"/>
              <a:t>Système d’Information</a:t>
            </a:r>
          </a:p>
        </p:txBody>
      </p:sp>
      <p:sp>
        <p:nvSpPr>
          <p:cNvPr id="11" name="Espace réservé du numéro de diapositive 5"/>
          <p:cNvSpPr>
            <a:spLocks noGrp="1"/>
          </p:cNvSpPr>
          <p:nvPr>
            <p:ph type="sldNum" sz="quarter" idx="12"/>
          </p:nvPr>
        </p:nvSpPr>
        <p:spPr/>
        <p:txBody>
          <a:bodyPr/>
          <a:lstStyle/>
          <a:p>
            <a:pPr>
              <a:defRPr/>
            </a:pPr>
            <a:fld id="{C4952F36-6F46-406D-A41B-4CAF696954D8}" type="slidenum">
              <a:rPr lang="fr-FR"/>
              <a:pPr>
                <a:defRPr/>
              </a:pPr>
              <a:t>69</a:t>
            </a:fld>
            <a:endParaRPr lang="fr-FR"/>
          </a:p>
        </p:txBody>
      </p:sp>
      <p:sp>
        <p:nvSpPr>
          <p:cNvPr id="196610" name="Rectangle 2"/>
          <p:cNvSpPr>
            <a:spLocks noChangeArrowheads="1"/>
          </p:cNvSpPr>
          <p:nvPr/>
        </p:nvSpPr>
        <p:spPr bwMode="auto">
          <a:xfrm>
            <a:off x="1371600" y="990600"/>
            <a:ext cx="7772400" cy="4283075"/>
          </a:xfrm>
          <a:prstGeom prst="rect">
            <a:avLst/>
          </a:prstGeom>
          <a:noFill/>
          <a:ln w="9525">
            <a:noFill/>
            <a:miter lim="800000"/>
            <a:headEnd/>
            <a:tailEnd/>
          </a:ln>
          <a:effectLst/>
        </p:spPr>
        <p:txBody>
          <a:bodyPr lIns="63500" tIns="26988" rIns="63500" bIns="26988"/>
          <a:lstStyle/>
          <a:p>
            <a:pPr defTabSz="923925" eaLnBrk="0" hangingPunct="0">
              <a:lnSpc>
                <a:spcPct val="90000"/>
              </a:lnSpc>
              <a:defRPr/>
            </a:pPr>
            <a:endParaRPr lang="fr-FR" altLang="fr-FR" sz="1600" b="1">
              <a:solidFill>
                <a:schemeClr val="accent2"/>
              </a:solidFill>
              <a:effectLst>
                <a:outerShdw blurRad="38100" dist="38100" dir="2700000" algn="tl">
                  <a:srgbClr val="C0C0C0"/>
                </a:outerShdw>
              </a:effectLst>
              <a:latin typeface="Verdana" pitchFamily="34" charset="0"/>
            </a:endParaRPr>
          </a:p>
        </p:txBody>
      </p:sp>
      <p:sp>
        <p:nvSpPr>
          <p:cNvPr id="196611" name="Rectangle 3"/>
          <p:cNvSpPr>
            <a:spLocks noChangeArrowheads="1"/>
          </p:cNvSpPr>
          <p:nvPr/>
        </p:nvSpPr>
        <p:spPr bwMode="auto">
          <a:xfrm>
            <a:off x="304800" y="2819400"/>
            <a:ext cx="2362200" cy="1295400"/>
          </a:xfrm>
          <a:prstGeom prst="rect">
            <a:avLst/>
          </a:prstGeom>
          <a:solidFill>
            <a:srgbClr val="CC3300"/>
          </a:solidFill>
          <a:ln w="9525">
            <a:solidFill>
              <a:srgbClr val="0033CC"/>
            </a:solidFill>
            <a:miter lim="800000"/>
            <a:headEnd/>
            <a:tailEnd/>
          </a:ln>
          <a:effectLst/>
        </p:spPr>
        <p:txBody>
          <a:bodyPr/>
          <a:lstStyle/>
          <a:p>
            <a:pPr marL="187325" indent="-187325" algn="ctr">
              <a:defRPr/>
            </a:pPr>
            <a:r>
              <a:rPr lang="fr-FR" sz="1400" b="1">
                <a:solidFill>
                  <a:schemeClr val="bg1"/>
                </a:solidFill>
                <a:latin typeface="Verdana" pitchFamily="34" charset="0"/>
              </a:rPr>
              <a:t>Coût du processus</a:t>
            </a:r>
          </a:p>
          <a:p>
            <a:pPr marL="187325" indent="-187325" algn="ctr">
              <a:defRPr/>
            </a:pPr>
            <a:endParaRPr lang="fr-FR" sz="1400" b="1">
              <a:solidFill>
                <a:schemeClr val="bg1"/>
              </a:solidFill>
              <a:latin typeface="Verdana" pitchFamily="34" charset="0"/>
            </a:endParaRPr>
          </a:p>
          <a:p>
            <a:pPr marL="187325" indent="-187325">
              <a:buFontTx/>
              <a:buChar char="•"/>
              <a:defRPr/>
            </a:pPr>
            <a:r>
              <a:rPr lang="fr-FR" sz="1200" b="1">
                <a:solidFill>
                  <a:schemeClr val="bg1"/>
                </a:solidFill>
                <a:effectLst>
                  <a:outerShdw blurRad="38100" dist="38100" dir="2700000" algn="tl">
                    <a:srgbClr val="000000"/>
                  </a:outerShdw>
                </a:effectLst>
                <a:latin typeface="Verdana" pitchFamily="34" charset="0"/>
              </a:rPr>
              <a:t>par contributeurs</a:t>
            </a:r>
          </a:p>
          <a:p>
            <a:pPr marL="187325" indent="-187325">
              <a:buFontTx/>
              <a:buChar char="•"/>
              <a:defRPr/>
            </a:pPr>
            <a:r>
              <a:rPr lang="fr-FR" sz="1200" b="1">
                <a:solidFill>
                  <a:schemeClr val="bg1"/>
                </a:solidFill>
                <a:effectLst>
                  <a:outerShdw blurRad="38100" dist="38100" dir="2700000" algn="tl">
                    <a:srgbClr val="000000"/>
                  </a:outerShdw>
                </a:effectLst>
                <a:latin typeface="Verdana" pitchFamily="34" charset="0"/>
              </a:rPr>
              <a:t>par période</a:t>
            </a:r>
          </a:p>
          <a:p>
            <a:pPr marL="187325" indent="-187325">
              <a:buFontTx/>
              <a:buChar char="•"/>
              <a:defRPr/>
            </a:pPr>
            <a:r>
              <a:rPr lang="fr-FR" sz="1200" b="1">
                <a:solidFill>
                  <a:schemeClr val="bg1"/>
                </a:solidFill>
                <a:effectLst>
                  <a:outerShdw blurRad="38100" dist="38100" dir="2700000" algn="tl">
                    <a:srgbClr val="000000"/>
                  </a:outerShdw>
                </a:effectLst>
                <a:latin typeface="Verdana" pitchFamily="34" charset="0"/>
              </a:rPr>
              <a:t>par contribution aux lignes de produit</a:t>
            </a:r>
          </a:p>
        </p:txBody>
      </p:sp>
      <p:sp>
        <p:nvSpPr>
          <p:cNvPr id="196612" name="Rectangle 4"/>
          <p:cNvSpPr>
            <a:spLocks noChangeArrowheads="1"/>
          </p:cNvSpPr>
          <p:nvPr/>
        </p:nvSpPr>
        <p:spPr bwMode="auto">
          <a:xfrm>
            <a:off x="2819400" y="3886200"/>
            <a:ext cx="3124200" cy="1219200"/>
          </a:xfrm>
          <a:prstGeom prst="rect">
            <a:avLst/>
          </a:prstGeom>
          <a:solidFill>
            <a:srgbClr val="CC3300"/>
          </a:solidFill>
          <a:ln w="9525">
            <a:solidFill>
              <a:srgbClr val="0033CC"/>
            </a:solidFill>
            <a:miter lim="800000"/>
            <a:headEnd/>
            <a:tailEnd/>
          </a:ln>
          <a:effectLst/>
        </p:spPr>
        <p:txBody>
          <a:bodyPr/>
          <a:lstStyle/>
          <a:p>
            <a:pPr algn="ctr">
              <a:defRPr/>
            </a:pPr>
            <a:r>
              <a:rPr lang="fr-FR" sz="1400" b="1">
                <a:solidFill>
                  <a:schemeClr val="bg1"/>
                </a:solidFill>
                <a:latin typeface="Verdana" pitchFamily="34" charset="0"/>
              </a:rPr>
              <a:t>Indicateurs de performance</a:t>
            </a:r>
            <a:r>
              <a:rPr lang="fr-FR" sz="1000" b="1">
                <a:solidFill>
                  <a:schemeClr val="bg1"/>
                </a:solidFill>
                <a:effectLst>
                  <a:outerShdw blurRad="38100" dist="38100" dir="2700000" algn="tl">
                    <a:srgbClr val="000000"/>
                  </a:outerShdw>
                </a:effectLst>
                <a:latin typeface="Verdana" pitchFamily="34" charset="0"/>
              </a:rPr>
              <a:t> </a:t>
            </a:r>
          </a:p>
          <a:p>
            <a:pPr algn="ctr">
              <a:defRPr/>
            </a:pPr>
            <a:endParaRPr lang="fr-FR" sz="1000" b="1">
              <a:solidFill>
                <a:schemeClr val="bg1"/>
              </a:solidFill>
              <a:effectLst>
                <a:outerShdw blurRad="38100" dist="38100" dir="2700000" algn="tl">
                  <a:srgbClr val="000000"/>
                </a:outerShdw>
              </a:effectLst>
              <a:latin typeface="Verdana" pitchFamily="34" charset="0"/>
            </a:endParaRPr>
          </a:p>
          <a:p>
            <a:pPr>
              <a:buFontTx/>
              <a:buChar char="•"/>
              <a:defRPr/>
            </a:pPr>
            <a:r>
              <a:rPr lang="fr-FR" sz="1200" b="1">
                <a:solidFill>
                  <a:schemeClr val="bg1"/>
                </a:solidFill>
                <a:effectLst>
                  <a:outerShdw blurRad="38100" dist="38100" dir="2700000" algn="tl">
                    <a:srgbClr val="000000"/>
                  </a:outerShdw>
                </a:effectLst>
                <a:latin typeface="Verdana" pitchFamily="34" charset="0"/>
              </a:rPr>
              <a:t> par types d’opérations</a:t>
            </a:r>
          </a:p>
          <a:p>
            <a:pPr>
              <a:buFontTx/>
              <a:buChar char="•"/>
              <a:defRPr/>
            </a:pPr>
            <a:r>
              <a:rPr lang="fr-FR" sz="1200" b="1">
                <a:solidFill>
                  <a:schemeClr val="bg1"/>
                </a:solidFill>
                <a:effectLst>
                  <a:outerShdw blurRad="38100" dist="38100" dir="2700000" algn="tl">
                    <a:srgbClr val="000000"/>
                  </a:outerShdw>
                </a:effectLst>
                <a:latin typeface="Verdana" pitchFamily="34" charset="0"/>
              </a:rPr>
              <a:t> par contributeurs</a:t>
            </a:r>
          </a:p>
          <a:p>
            <a:pPr>
              <a:buFontTx/>
              <a:buChar char="•"/>
              <a:defRPr/>
            </a:pPr>
            <a:r>
              <a:rPr lang="fr-FR" sz="1200" b="1">
                <a:solidFill>
                  <a:schemeClr val="bg1"/>
                </a:solidFill>
                <a:effectLst>
                  <a:outerShdw blurRad="38100" dist="38100" dir="2700000" algn="tl">
                    <a:srgbClr val="000000"/>
                  </a:outerShdw>
                </a:effectLst>
                <a:latin typeface="Verdana" pitchFamily="34" charset="0"/>
              </a:rPr>
              <a:t> par période</a:t>
            </a:r>
          </a:p>
          <a:p>
            <a:pPr>
              <a:buFontTx/>
              <a:buChar char="•"/>
              <a:defRPr/>
            </a:pPr>
            <a:r>
              <a:rPr lang="fr-FR" sz="1200" b="1">
                <a:solidFill>
                  <a:schemeClr val="bg1"/>
                </a:solidFill>
                <a:effectLst>
                  <a:outerShdw blurRad="38100" dist="38100" dir="2700000" algn="tl">
                    <a:srgbClr val="000000"/>
                  </a:outerShdw>
                </a:effectLst>
                <a:latin typeface="Verdana" pitchFamily="34" charset="0"/>
              </a:rPr>
              <a:t> qualité, volumes, satisfaction, …</a:t>
            </a:r>
            <a:endParaRPr lang="fr-FR" sz="1600" b="1">
              <a:solidFill>
                <a:schemeClr val="bg1"/>
              </a:solidFill>
              <a:latin typeface="Verdana" pitchFamily="34" charset="0"/>
            </a:endParaRPr>
          </a:p>
        </p:txBody>
      </p:sp>
      <p:sp>
        <p:nvSpPr>
          <p:cNvPr id="196613" name="Rectangle 5"/>
          <p:cNvSpPr>
            <a:spLocks noChangeArrowheads="1"/>
          </p:cNvSpPr>
          <p:nvPr/>
        </p:nvSpPr>
        <p:spPr bwMode="auto">
          <a:xfrm>
            <a:off x="6019800" y="4953000"/>
            <a:ext cx="2819400" cy="1524000"/>
          </a:xfrm>
          <a:prstGeom prst="rect">
            <a:avLst/>
          </a:prstGeom>
          <a:solidFill>
            <a:srgbClr val="CC3300"/>
          </a:solidFill>
          <a:ln w="9525">
            <a:solidFill>
              <a:srgbClr val="0033CC"/>
            </a:solidFill>
            <a:miter lim="800000"/>
            <a:headEnd/>
            <a:tailEnd/>
          </a:ln>
          <a:effectLst/>
        </p:spPr>
        <p:txBody>
          <a:bodyPr/>
          <a:lstStyle/>
          <a:p>
            <a:pPr marL="187325" indent="-187325" algn="ctr">
              <a:defRPr/>
            </a:pPr>
            <a:r>
              <a:rPr lang="fr-FR" sz="1400" b="1">
                <a:solidFill>
                  <a:schemeClr val="bg1"/>
                </a:solidFill>
                <a:latin typeface="Verdana" pitchFamily="34" charset="0"/>
              </a:rPr>
              <a:t>Leviers d’action</a:t>
            </a:r>
            <a:r>
              <a:rPr lang="fr-FR" sz="1000" b="1">
                <a:solidFill>
                  <a:schemeClr val="bg1"/>
                </a:solidFill>
                <a:effectLst>
                  <a:outerShdw blurRad="38100" dist="38100" dir="2700000" algn="tl">
                    <a:srgbClr val="000000"/>
                  </a:outerShdw>
                </a:effectLst>
                <a:latin typeface="Verdana" pitchFamily="34" charset="0"/>
              </a:rPr>
              <a:t> </a:t>
            </a:r>
          </a:p>
          <a:p>
            <a:pPr marL="187325" indent="-187325" algn="ctr">
              <a:defRPr/>
            </a:pPr>
            <a:endParaRPr lang="fr-FR" sz="1000" b="1">
              <a:solidFill>
                <a:schemeClr val="bg1"/>
              </a:solidFill>
              <a:effectLst>
                <a:outerShdw blurRad="38100" dist="38100" dir="2700000" algn="tl">
                  <a:srgbClr val="000000"/>
                </a:outerShdw>
              </a:effectLst>
              <a:latin typeface="Verdana" pitchFamily="34" charset="0"/>
            </a:endParaRPr>
          </a:p>
          <a:p>
            <a:pPr marL="187325" indent="-187325">
              <a:buFontTx/>
              <a:buChar char="•"/>
              <a:defRPr/>
            </a:pPr>
            <a:r>
              <a:rPr lang="fr-FR" sz="1200" b="1">
                <a:solidFill>
                  <a:schemeClr val="bg1"/>
                </a:solidFill>
                <a:effectLst>
                  <a:outerShdw blurRad="38100" dist="38100" dir="2700000" algn="tl">
                    <a:srgbClr val="000000"/>
                  </a:outerShdw>
                </a:effectLst>
                <a:latin typeface="Verdana" pitchFamily="34" charset="0"/>
              </a:rPr>
              <a:t>réorganiser les tâches et opérations</a:t>
            </a:r>
          </a:p>
          <a:p>
            <a:pPr marL="187325" indent="-187325">
              <a:buFontTx/>
              <a:buChar char="•"/>
              <a:defRPr/>
            </a:pPr>
            <a:r>
              <a:rPr lang="fr-FR" sz="1200" b="1">
                <a:solidFill>
                  <a:schemeClr val="bg1"/>
                </a:solidFill>
                <a:effectLst>
                  <a:outerShdw blurRad="38100" dist="38100" dir="2700000" algn="tl">
                    <a:srgbClr val="000000"/>
                  </a:outerShdw>
                </a:effectLst>
                <a:latin typeface="Verdana" pitchFamily="34" charset="0"/>
              </a:rPr>
              <a:t>diminuer les temps morts</a:t>
            </a:r>
          </a:p>
          <a:p>
            <a:pPr marL="187325" indent="-187325">
              <a:buFontTx/>
              <a:buChar char="•"/>
              <a:defRPr/>
            </a:pPr>
            <a:r>
              <a:rPr lang="fr-FR" sz="1200" b="1">
                <a:solidFill>
                  <a:schemeClr val="bg1"/>
                </a:solidFill>
                <a:effectLst>
                  <a:outerShdw blurRad="38100" dist="38100" dir="2700000" algn="tl">
                    <a:srgbClr val="000000"/>
                  </a:outerShdw>
                </a:effectLst>
                <a:latin typeface="Verdana" pitchFamily="34" charset="0"/>
              </a:rPr>
              <a:t>sous-traiter</a:t>
            </a:r>
          </a:p>
          <a:p>
            <a:pPr marL="187325" indent="-187325">
              <a:buFontTx/>
              <a:buChar char="•"/>
              <a:defRPr/>
            </a:pPr>
            <a:r>
              <a:rPr lang="fr-FR" sz="1200" b="1">
                <a:solidFill>
                  <a:schemeClr val="bg1"/>
                </a:solidFill>
                <a:effectLst>
                  <a:outerShdw blurRad="38100" dist="38100" dir="2700000" algn="tl">
                    <a:srgbClr val="000000"/>
                  </a:outerShdw>
                </a:effectLst>
                <a:latin typeface="Verdana" pitchFamily="34" charset="0"/>
              </a:rPr>
              <a:t>modifier les délais d’appro.</a:t>
            </a:r>
          </a:p>
        </p:txBody>
      </p:sp>
      <p:sp>
        <p:nvSpPr>
          <p:cNvPr id="196614" name="AutoShape 6"/>
          <p:cNvSpPr>
            <a:spLocks noChangeArrowheads="1"/>
          </p:cNvSpPr>
          <p:nvPr/>
        </p:nvSpPr>
        <p:spPr bwMode="auto">
          <a:xfrm>
            <a:off x="2667000" y="1600200"/>
            <a:ext cx="4572000" cy="1019175"/>
          </a:xfrm>
          <a:prstGeom prst="downArrowCallout">
            <a:avLst>
              <a:gd name="adj1" fmla="val 61433"/>
              <a:gd name="adj2" fmla="val 112150"/>
              <a:gd name="adj3" fmla="val 11583"/>
              <a:gd name="adj4" fmla="val 66667"/>
            </a:avLst>
          </a:prstGeom>
          <a:solidFill>
            <a:srgbClr val="008080"/>
          </a:solidFill>
          <a:ln w="12700">
            <a:solidFill>
              <a:schemeClr val="tx1"/>
            </a:solidFill>
            <a:miter lim="800000"/>
            <a:headEnd/>
            <a:tailEnd/>
          </a:ln>
        </p:spPr>
        <p:txBody>
          <a:bodyPr anchor="ctr">
            <a:spAutoFit/>
          </a:bodyPr>
          <a:lstStyle/>
          <a:p>
            <a:pPr algn="ctr"/>
            <a:r>
              <a:rPr lang="fr-FR" sz="2000" b="1">
                <a:solidFill>
                  <a:schemeClr val="bg1"/>
                </a:solidFill>
                <a:latin typeface="Verdana" pitchFamily="34" charset="0"/>
              </a:rPr>
              <a:t>Optimiser le fonctionnement des processus</a:t>
            </a:r>
          </a:p>
        </p:txBody>
      </p:sp>
      <p:sp>
        <p:nvSpPr>
          <p:cNvPr id="196615" name="Rectangle 7"/>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L’amélioration des performances</a:t>
            </a:r>
          </a:p>
        </p:txBody>
      </p:sp>
      <p:sp>
        <p:nvSpPr>
          <p:cNvPr id="82954" name="Rectangle 8"/>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96614"/>
                                        </p:tgtEl>
                                        <p:attrNameLst>
                                          <p:attrName>style.visibility</p:attrName>
                                        </p:attrNameLst>
                                      </p:cBhvr>
                                      <p:to>
                                        <p:strVal val="visible"/>
                                      </p:to>
                                    </p:set>
                                    <p:anim calcmode="lin" valueType="num">
                                      <p:cBhvr>
                                        <p:cTn id="7" dur="500" fill="hold"/>
                                        <p:tgtEl>
                                          <p:spTgt spid="196614"/>
                                        </p:tgtEl>
                                        <p:attrNameLst>
                                          <p:attrName>ppt_x</p:attrName>
                                        </p:attrNameLst>
                                      </p:cBhvr>
                                      <p:tavLst>
                                        <p:tav tm="0">
                                          <p:val>
                                            <p:strVal val="#ppt_x"/>
                                          </p:val>
                                        </p:tav>
                                        <p:tav tm="100000">
                                          <p:val>
                                            <p:strVal val="#ppt_x"/>
                                          </p:val>
                                        </p:tav>
                                      </p:tavLst>
                                    </p:anim>
                                    <p:anim calcmode="lin" valueType="num">
                                      <p:cBhvr>
                                        <p:cTn id="8" dur="500" fill="hold"/>
                                        <p:tgtEl>
                                          <p:spTgt spid="196614"/>
                                        </p:tgtEl>
                                        <p:attrNameLst>
                                          <p:attrName>ppt_y</p:attrName>
                                        </p:attrNameLst>
                                      </p:cBhvr>
                                      <p:tavLst>
                                        <p:tav tm="0">
                                          <p:val>
                                            <p:strVal val="#ppt_y-#ppt_h/2"/>
                                          </p:val>
                                        </p:tav>
                                        <p:tav tm="100000">
                                          <p:val>
                                            <p:strVal val="#ppt_y"/>
                                          </p:val>
                                        </p:tav>
                                      </p:tavLst>
                                    </p:anim>
                                    <p:anim calcmode="lin" valueType="num">
                                      <p:cBhvr>
                                        <p:cTn id="9" dur="500" fill="hold"/>
                                        <p:tgtEl>
                                          <p:spTgt spid="196614"/>
                                        </p:tgtEl>
                                        <p:attrNameLst>
                                          <p:attrName>ppt_w</p:attrName>
                                        </p:attrNameLst>
                                      </p:cBhvr>
                                      <p:tavLst>
                                        <p:tav tm="0">
                                          <p:val>
                                            <p:strVal val="#ppt_w"/>
                                          </p:val>
                                        </p:tav>
                                        <p:tav tm="100000">
                                          <p:val>
                                            <p:strVal val="#ppt_w"/>
                                          </p:val>
                                        </p:tav>
                                      </p:tavLst>
                                    </p:anim>
                                    <p:anim calcmode="lin" valueType="num">
                                      <p:cBhvr>
                                        <p:cTn id="10" dur="500" fill="hold"/>
                                        <p:tgtEl>
                                          <p:spTgt spid="196614"/>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96611"/>
                                        </p:tgtEl>
                                        <p:attrNameLst>
                                          <p:attrName>style.visibility</p:attrName>
                                        </p:attrNameLst>
                                      </p:cBhvr>
                                      <p:to>
                                        <p:strVal val="visible"/>
                                      </p:to>
                                    </p:set>
                                    <p:anim calcmode="lin" valueType="num">
                                      <p:cBhvr additive="base">
                                        <p:cTn id="15" dur="500" fill="hold"/>
                                        <p:tgtEl>
                                          <p:spTgt spid="196611"/>
                                        </p:tgtEl>
                                        <p:attrNameLst>
                                          <p:attrName>ppt_x</p:attrName>
                                        </p:attrNameLst>
                                      </p:cBhvr>
                                      <p:tavLst>
                                        <p:tav tm="0">
                                          <p:val>
                                            <p:strVal val="0-#ppt_w/2"/>
                                          </p:val>
                                        </p:tav>
                                        <p:tav tm="100000">
                                          <p:val>
                                            <p:strVal val="#ppt_x"/>
                                          </p:val>
                                        </p:tav>
                                      </p:tavLst>
                                    </p:anim>
                                    <p:anim calcmode="lin" valueType="num">
                                      <p:cBhvr additive="base">
                                        <p:cTn id="16" dur="500" fill="hold"/>
                                        <p:tgtEl>
                                          <p:spTgt spid="19661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966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6613"/>
                                        </p:tgtEl>
                                        <p:attrNameLst>
                                          <p:attrName>style.visibility</p:attrName>
                                        </p:attrNameLst>
                                      </p:cBhvr>
                                      <p:to>
                                        <p:strVal val="visible"/>
                                      </p:to>
                                    </p:set>
                                    <p:anim calcmode="lin" valueType="num">
                                      <p:cBhvr additive="base">
                                        <p:cTn id="25" dur="500" fill="hold"/>
                                        <p:tgtEl>
                                          <p:spTgt spid="196613"/>
                                        </p:tgtEl>
                                        <p:attrNameLst>
                                          <p:attrName>ppt_x</p:attrName>
                                        </p:attrNameLst>
                                      </p:cBhvr>
                                      <p:tavLst>
                                        <p:tav tm="0">
                                          <p:val>
                                            <p:strVal val="#ppt_x"/>
                                          </p:val>
                                        </p:tav>
                                        <p:tav tm="100000">
                                          <p:val>
                                            <p:strVal val="#ppt_x"/>
                                          </p:val>
                                        </p:tav>
                                      </p:tavLst>
                                    </p:anim>
                                    <p:anim calcmode="lin" valueType="num">
                                      <p:cBhvr additive="base">
                                        <p:cTn id="26" dur="500" fill="hold"/>
                                        <p:tgtEl>
                                          <p:spTgt spid="1966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animBg="1" autoUpdateAnimBg="0"/>
      <p:bldP spid="196612" grpId="0" animBg="1" autoUpdateAnimBg="0"/>
      <p:bldP spid="196613" grpId="0" animBg="1" autoUpdateAnimBg="0"/>
      <p:bldP spid="19661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760CFE34-046F-4CF3-B7F2-ED838AC5F4AB}" type="slidenum">
              <a:rPr lang="fr-FR"/>
              <a:pPr>
                <a:defRPr/>
              </a:pPr>
              <a:t>7</a:t>
            </a:fld>
            <a:endParaRPr lang="fr-FR"/>
          </a:p>
        </p:txBody>
      </p:sp>
      <p:sp>
        <p:nvSpPr>
          <p:cNvPr id="270338" name="Rectangle 1026"/>
          <p:cNvSpPr>
            <a:spLocks noGrp="1" noChangeArrowheads="1"/>
          </p:cNvSpPr>
          <p:nvPr>
            <p:ph type="title"/>
          </p:nvPr>
        </p:nvSpPr>
        <p:spPr/>
        <p:txBody>
          <a:bodyPr/>
          <a:lstStyle/>
          <a:p>
            <a:pPr eaLnBrk="1" hangingPunct="1">
              <a:defRPr/>
            </a:pPr>
            <a:r>
              <a:rPr lang="fr-FR" altLang="fr-FR" smtClean="0">
                <a:effectLst>
                  <a:outerShdw blurRad="38100" dist="38100" dir="2700000" algn="tl">
                    <a:srgbClr val="C0C0C0"/>
                  </a:outerShdw>
                </a:effectLst>
              </a:rPr>
              <a:t>Fonctionnalités d’un SI</a:t>
            </a:r>
            <a:r>
              <a:rPr lang="fr-FR" altLang="fr-FR" sz="3200" smtClean="0">
                <a:effectLst>
                  <a:outerShdw blurRad="38100" dist="38100" dir="2700000" algn="tl">
                    <a:srgbClr val="C0C0C0"/>
                  </a:outerShdw>
                </a:effectLst>
                <a:latin typeface="Verdana" pitchFamily="34" charset="0"/>
              </a:rPr>
              <a:t> (3)</a:t>
            </a:r>
            <a:endParaRPr lang="fr-FR" sz="3200" smtClean="0">
              <a:effectLst>
                <a:outerShdw blurRad="38100" dist="38100" dir="2700000" algn="tl">
                  <a:srgbClr val="C0C0C0"/>
                </a:outerShdw>
              </a:effectLst>
              <a:latin typeface="Verdana" pitchFamily="34" charset="0"/>
            </a:endParaRPr>
          </a:p>
        </p:txBody>
      </p:sp>
      <p:sp>
        <p:nvSpPr>
          <p:cNvPr id="270339" name="Rectangle 1027"/>
          <p:cNvSpPr>
            <a:spLocks noGrp="1" noChangeArrowheads="1"/>
          </p:cNvSpPr>
          <p:nvPr>
            <p:ph type="body" idx="1"/>
          </p:nvPr>
        </p:nvSpPr>
        <p:spPr>
          <a:xfrm>
            <a:off x="838200" y="1447800"/>
            <a:ext cx="7696200" cy="2286000"/>
          </a:xfrm>
        </p:spPr>
        <p:txBody>
          <a:bodyPr/>
          <a:lstStyle/>
          <a:p>
            <a:pPr defTabSz="762000" eaLnBrk="1" hangingPunct="1">
              <a:lnSpc>
                <a:spcPct val="170000"/>
              </a:lnSpc>
              <a:spcBef>
                <a:spcPct val="0"/>
              </a:spcBef>
              <a:buClr>
                <a:srgbClr val="FF9900"/>
              </a:buClr>
              <a:buSzTx/>
              <a:defRPr/>
            </a:pPr>
            <a:r>
              <a:rPr lang="fr-FR" altLang="fr-FR" sz="2000" dirty="0" smtClean="0">
                <a:effectLst>
                  <a:outerShdw blurRad="38100" dist="38100" dir="2700000" algn="tl">
                    <a:srgbClr val="C0C0C0"/>
                  </a:outerShdw>
                </a:effectLst>
              </a:rPr>
              <a:t>Positionnement du SI dans l’Entreprise / DSI &amp; Clients</a:t>
            </a:r>
            <a:endParaRPr lang="fr-FR" sz="2800" dirty="0" smtClean="0">
              <a:effectLst>
                <a:outerShdw blurRad="38100" dist="38100" dir="2700000" algn="tl">
                  <a:srgbClr val="C0C0C0"/>
                </a:outerShdw>
              </a:effectLst>
            </a:endParaRPr>
          </a:p>
          <a:p>
            <a:pPr defTabSz="762000" eaLnBrk="1" hangingPunct="1">
              <a:lnSpc>
                <a:spcPct val="170000"/>
              </a:lnSpc>
              <a:spcBef>
                <a:spcPct val="0"/>
              </a:spcBef>
              <a:buClr>
                <a:schemeClr val="accent2"/>
              </a:buClr>
              <a:buSzTx/>
              <a:defRPr/>
            </a:pPr>
            <a:endParaRPr lang="fr-FR" sz="2000" dirty="0" smtClean="0">
              <a:effectLst>
                <a:outerShdw blurRad="38100" dist="38100" dir="2700000" algn="tl">
                  <a:srgbClr val="C0C0C0"/>
                </a:outerShdw>
              </a:effectLst>
            </a:endParaRPr>
          </a:p>
        </p:txBody>
      </p:sp>
      <p:sp>
        <p:nvSpPr>
          <p:cNvPr id="2055" name="Rectangle 1028"/>
          <p:cNvSpPr>
            <a:spLocks noChangeArrowheads="1"/>
          </p:cNvSpPr>
          <p:nvPr/>
        </p:nvSpPr>
        <p:spPr bwMode="auto">
          <a:xfrm>
            <a:off x="990600" y="25400"/>
            <a:ext cx="27765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Système d’Information : Généralités</a:t>
            </a:r>
            <a:endParaRPr lang="fr-FR" sz="1000" b="1">
              <a:solidFill>
                <a:schemeClr val="tx2"/>
              </a:solidFill>
              <a:latin typeface="Verdana" pitchFamily="34" charset="0"/>
            </a:endParaRPr>
          </a:p>
        </p:txBody>
      </p:sp>
      <p:graphicFrame>
        <p:nvGraphicFramePr>
          <p:cNvPr id="270341" name="Object 1029"/>
          <p:cNvGraphicFramePr>
            <a:graphicFrameLocks noChangeAspect="1"/>
          </p:cNvGraphicFramePr>
          <p:nvPr/>
        </p:nvGraphicFramePr>
        <p:xfrm>
          <a:off x="1219200" y="1981200"/>
          <a:ext cx="6858000" cy="4440238"/>
        </p:xfrm>
        <a:graphic>
          <a:graphicData uri="http://schemas.openxmlformats.org/presentationml/2006/ole">
            <mc:AlternateContent xmlns:mc="http://schemas.openxmlformats.org/markup-compatibility/2006">
              <mc:Choice xmlns:v="urn:schemas-microsoft-com:vml" Requires="v">
                <p:oleObj spid="_x0000_s2051" name="Photo Editor Photo" r:id="rId4" imgW="7621064" imgH="4933333" progId="">
                  <p:embed/>
                </p:oleObj>
              </mc:Choice>
              <mc:Fallback>
                <p:oleObj name="Photo Editor Photo" r:id="rId4" imgW="7621064" imgH="4933333" progId="">
                  <p:embed/>
                  <p:pic>
                    <p:nvPicPr>
                      <p:cNvPr id="0"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981200"/>
                        <a:ext cx="6858000"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70341"/>
                                        </p:tgtEl>
                                        <p:attrNameLst>
                                          <p:attrName>style.visibility</p:attrName>
                                        </p:attrNameLst>
                                      </p:cBhvr>
                                      <p:to>
                                        <p:strVal val="visible"/>
                                      </p:to>
                                    </p:set>
                                    <p:anim calcmode="lin" valueType="num">
                                      <p:cBhvr>
                                        <p:cTn id="7" dur="500" fill="hold"/>
                                        <p:tgtEl>
                                          <p:spTgt spid="270341"/>
                                        </p:tgtEl>
                                        <p:attrNameLst>
                                          <p:attrName>ppt_w</p:attrName>
                                        </p:attrNameLst>
                                      </p:cBhvr>
                                      <p:tavLst>
                                        <p:tav tm="0">
                                          <p:val>
                                            <p:fltVal val="0"/>
                                          </p:val>
                                        </p:tav>
                                        <p:tav tm="100000">
                                          <p:val>
                                            <p:strVal val="#ppt_w"/>
                                          </p:val>
                                        </p:tav>
                                      </p:tavLst>
                                    </p:anim>
                                    <p:anim calcmode="lin" valueType="num">
                                      <p:cBhvr>
                                        <p:cTn id="8" dur="500" fill="hold"/>
                                        <p:tgtEl>
                                          <p:spTgt spid="2703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Espace réservé du pied de page 4"/>
          <p:cNvSpPr>
            <a:spLocks noGrp="1"/>
          </p:cNvSpPr>
          <p:nvPr>
            <p:ph type="ftr" sz="quarter" idx="11"/>
          </p:nvPr>
        </p:nvSpPr>
        <p:spPr/>
        <p:txBody>
          <a:bodyPr/>
          <a:lstStyle/>
          <a:p>
            <a:pPr>
              <a:defRPr/>
            </a:pPr>
            <a:r>
              <a:rPr lang="fr-FR"/>
              <a:t>Système d’Information</a:t>
            </a:r>
          </a:p>
        </p:txBody>
      </p:sp>
      <p:sp>
        <p:nvSpPr>
          <p:cNvPr id="34" name="Espace réservé du numéro de diapositive 5"/>
          <p:cNvSpPr>
            <a:spLocks noGrp="1"/>
          </p:cNvSpPr>
          <p:nvPr>
            <p:ph type="sldNum" sz="quarter" idx="12"/>
          </p:nvPr>
        </p:nvSpPr>
        <p:spPr/>
        <p:txBody>
          <a:bodyPr/>
          <a:lstStyle/>
          <a:p>
            <a:pPr>
              <a:defRPr/>
            </a:pPr>
            <a:fld id="{E958F5BB-9051-45E7-B16D-6D4A995859F9}" type="slidenum">
              <a:rPr lang="fr-FR"/>
              <a:pPr>
                <a:defRPr/>
              </a:pPr>
              <a:t>70</a:t>
            </a:fld>
            <a:endParaRPr lang="fr-FR"/>
          </a:p>
        </p:txBody>
      </p:sp>
      <p:sp>
        <p:nvSpPr>
          <p:cNvPr id="198658" name="Rectangle 2"/>
          <p:cNvSpPr>
            <a:spLocks noChangeArrowheads="1"/>
          </p:cNvSpPr>
          <p:nvPr/>
        </p:nvSpPr>
        <p:spPr bwMode="auto">
          <a:xfrm>
            <a:off x="1371600" y="990600"/>
            <a:ext cx="7772400" cy="4283075"/>
          </a:xfrm>
          <a:prstGeom prst="rect">
            <a:avLst/>
          </a:prstGeom>
          <a:noFill/>
          <a:ln w="9525">
            <a:noFill/>
            <a:miter lim="800000"/>
            <a:headEnd/>
            <a:tailEnd/>
          </a:ln>
          <a:effectLst/>
        </p:spPr>
        <p:txBody>
          <a:bodyPr lIns="63500" tIns="26988" rIns="63500" bIns="26988"/>
          <a:lstStyle/>
          <a:p>
            <a:pPr defTabSz="923925" eaLnBrk="0" hangingPunct="0">
              <a:lnSpc>
                <a:spcPct val="90000"/>
              </a:lnSpc>
              <a:defRPr/>
            </a:pPr>
            <a:endParaRPr lang="fr-FR" altLang="fr-FR" sz="1600" b="1">
              <a:solidFill>
                <a:schemeClr val="accent2"/>
              </a:solidFill>
              <a:effectLst>
                <a:outerShdw blurRad="38100" dist="38100" dir="2700000" algn="tl">
                  <a:srgbClr val="C0C0C0"/>
                </a:outerShdw>
              </a:effectLst>
              <a:latin typeface="Verdana" pitchFamily="34" charset="0"/>
            </a:endParaRPr>
          </a:p>
        </p:txBody>
      </p:sp>
      <p:sp>
        <p:nvSpPr>
          <p:cNvPr id="198659" name="AutoShape 3"/>
          <p:cNvSpPr>
            <a:spLocks noChangeArrowheads="1"/>
          </p:cNvSpPr>
          <p:nvPr/>
        </p:nvSpPr>
        <p:spPr bwMode="auto">
          <a:xfrm>
            <a:off x="1600200" y="1516063"/>
            <a:ext cx="6148388" cy="561975"/>
          </a:xfrm>
          <a:prstGeom prst="downArrowCallout">
            <a:avLst>
              <a:gd name="adj1" fmla="val 273517"/>
              <a:gd name="adj2" fmla="val 273517"/>
              <a:gd name="adj3" fmla="val 16667"/>
              <a:gd name="adj4" fmla="val 66667"/>
            </a:avLst>
          </a:prstGeom>
          <a:solidFill>
            <a:srgbClr val="008080"/>
          </a:solidFill>
          <a:ln w="12700">
            <a:solidFill>
              <a:schemeClr val="tx1"/>
            </a:solidFill>
            <a:miter lim="800000"/>
            <a:headEnd/>
            <a:tailEnd/>
          </a:ln>
        </p:spPr>
        <p:txBody>
          <a:bodyPr anchor="ctr">
            <a:spAutoFit/>
          </a:bodyPr>
          <a:lstStyle/>
          <a:p>
            <a:pPr algn="ctr"/>
            <a:r>
              <a:rPr lang="fr-FR" sz="2000" b="1">
                <a:solidFill>
                  <a:schemeClr val="bg1"/>
                </a:solidFill>
                <a:latin typeface="Verdana" pitchFamily="34" charset="0"/>
              </a:rPr>
              <a:t>Dégager de la productivité administrative</a:t>
            </a:r>
          </a:p>
        </p:txBody>
      </p:sp>
      <p:graphicFrame>
        <p:nvGraphicFramePr>
          <p:cNvPr id="198660" name="Group 4"/>
          <p:cNvGraphicFramePr>
            <a:graphicFrameLocks noGrp="1"/>
          </p:cNvGraphicFramePr>
          <p:nvPr/>
        </p:nvGraphicFramePr>
        <p:xfrm>
          <a:off x="760413" y="2400300"/>
          <a:ext cx="7572375" cy="3462338"/>
        </p:xfrm>
        <a:graphic>
          <a:graphicData uri="http://schemas.openxmlformats.org/drawingml/2006/table">
            <a:tbl>
              <a:tblPr/>
              <a:tblGrid>
                <a:gridCol w="2405062"/>
                <a:gridCol w="4959350"/>
                <a:gridCol w="208280"/>
              </a:tblGrid>
              <a:tr h="533400">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0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Domaines concernés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0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Fonctions concernées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smtClean="0">
                        <a:ln>
                          <a:noFill/>
                        </a:ln>
                        <a:solidFill>
                          <a:schemeClr val="tx1"/>
                        </a:solidFill>
                        <a:effectLst>
                          <a:outerShdw blurRad="38100" dist="38100" dir="2700000" algn="tl">
                            <a:srgbClr val="FFFFFF"/>
                          </a:outerShdw>
                        </a:effectLst>
                        <a:latin typeface="Verdana" pitchFamily="34"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r>
              <a:tr h="781050">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800" b="0" i="1" u="none" strike="noStrike" cap="none" normalizeH="0" baseline="0" smtClean="0">
                          <a:ln>
                            <a:noFill/>
                          </a:ln>
                          <a:solidFill>
                            <a:schemeClr val="tx1"/>
                          </a:solidFill>
                          <a:effectLst>
                            <a:outerShdw blurRad="38100" dist="38100" dir="2700000" algn="tl">
                              <a:srgbClr val="C0C0C0"/>
                            </a:outerShdw>
                          </a:effectLst>
                          <a:latin typeface="Verdana" pitchFamily="34" charset="0"/>
                        </a:rPr>
                        <a:t>Achats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circuit des commandes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choix des fournisseurs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des appels d’offre</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circuit de validation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800" b="0" i="0" u="none" strike="noStrike" cap="none" normalizeH="0" baseline="0" smtClean="0">
                        <a:ln>
                          <a:noFill/>
                        </a:ln>
                        <a:solidFill>
                          <a:schemeClr val="tx1"/>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800" b="0" i="1" u="none" strike="noStrike" cap="none" normalizeH="0" baseline="0" smtClean="0">
                          <a:ln>
                            <a:noFill/>
                          </a:ln>
                          <a:solidFill>
                            <a:schemeClr val="tx1"/>
                          </a:solidFill>
                          <a:effectLst>
                            <a:outerShdw blurRad="38100" dist="38100" dir="2700000" algn="tl">
                              <a:srgbClr val="C0C0C0"/>
                            </a:outerShdw>
                          </a:effectLst>
                          <a:latin typeface="Verdana" pitchFamily="34" charset="0"/>
                        </a:rPr>
                        <a:t>Ventes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suivi des clients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élaboration de la facturation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800" b="0" i="0" u="none" strike="noStrike" cap="none" normalizeH="0" baseline="0" smtClean="0">
                        <a:ln>
                          <a:noFill/>
                        </a:ln>
                        <a:solidFill>
                          <a:schemeClr val="tx1"/>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1050">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800" b="0" i="1" u="none" strike="noStrike" cap="none" normalizeH="0" baseline="0" smtClean="0">
                          <a:ln>
                            <a:noFill/>
                          </a:ln>
                          <a:solidFill>
                            <a:schemeClr val="tx1"/>
                          </a:solidFill>
                          <a:effectLst>
                            <a:outerShdw blurRad="38100" dist="38100" dir="2700000" algn="tl">
                              <a:srgbClr val="C0C0C0"/>
                            </a:outerShdw>
                          </a:effectLst>
                          <a:latin typeface="Verdana" pitchFamily="34" charset="0"/>
                        </a:rPr>
                        <a:t>Comptabilité</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traitement des factures fournisseurs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Enregistrements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suivi des tiers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800" b="0" i="0" u="none" strike="noStrike" cap="none" normalizeH="0" baseline="0" smtClean="0">
                        <a:ln>
                          <a:noFill/>
                        </a:ln>
                        <a:solidFill>
                          <a:schemeClr val="tx1"/>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8686" name="Rectangle 30"/>
          <p:cNvSpPr>
            <a:spLocks noGrp="1" noChangeArrowheads="1"/>
          </p:cNvSpPr>
          <p:nvPr>
            <p:ph type="title"/>
          </p:nvPr>
        </p:nvSpPr>
        <p:spPr>
          <a:xfrm>
            <a:off x="1143000" y="76200"/>
            <a:ext cx="7793038" cy="1143000"/>
          </a:xfrm>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La productivité administrative et l’optimisation technique</a:t>
            </a:r>
          </a:p>
        </p:txBody>
      </p:sp>
      <p:sp>
        <p:nvSpPr>
          <p:cNvPr id="84001" name="Rectangle 31"/>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98659"/>
                                        </p:tgtEl>
                                        <p:attrNameLst>
                                          <p:attrName>style.visibility</p:attrName>
                                        </p:attrNameLst>
                                      </p:cBhvr>
                                      <p:to>
                                        <p:strVal val="visible"/>
                                      </p:to>
                                    </p:set>
                                    <p:anim calcmode="lin" valueType="num">
                                      <p:cBhvr>
                                        <p:cTn id="7" dur="500" fill="hold"/>
                                        <p:tgtEl>
                                          <p:spTgt spid="198659"/>
                                        </p:tgtEl>
                                        <p:attrNameLst>
                                          <p:attrName>ppt_x</p:attrName>
                                        </p:attrNameLst>
                                      </p:cBhvr>
                                      <p:tavLst>
                                        <p:tav tm="0">
                                          <p:val>
                                            <p:strVal val="#ppt_x"/>
                                          </p:val>
                                        </p:tav>
                                        <p:tav tm="100000">
                                          <p:val>
                                            <p:strVal val="#ppt_x"/>
                                          </p:val>
                                        </p:tav>
                                      </p:tavLst>
                                    </p:anim>
                                    <p:anim calcmode="lin" valueType="num">
                                      <p:cBhvr>
                                        <p:cTn id="8" dur="500" fill="hold"/>
                                        <p:tgtEl>
                                          <p:spTgt spid="198659"/>
                                        </p:tgtEl>
                                        <p:attrNameLst>
                                          <p:attrName>ppt_y</p:attrName>
                                        </p:attrNameLst>
                                      </p:cBhvr>
                                      <p:tavLst>
                                        <p:tav tm="0">
                                          <p:val>
                                            <p:strVal val="#ppt_y-#ppt_h/2"/>
                                          </p:val>
                                        </p:tav>
                                        <p:tav tm="100000">
                                          <p:val>
                                            <p:strVal val="#ppt_y"/>
                                          </p:val>
                                        </p:tav>
                                      </p:tavLst>
                                    </p:anim>
                                    <p:anim calcmode="lin" valueType="num">
                                      <p:cBhvr>
                                        <p:cTn id="9" dur="500" fill="hold"/>
                                        <p:tgtEl>
                                          <p:spTgt spid="198659"/>
                                        </p:tgtEl>
                                        <p:attrNameLst>
                                          <p:attrName>ppt_w</p:attrName>
                                        </p:attrNameLst>
                                      </p:cBhvr>
                                      <p:tavLst>
                                        <p:tav tm="0">
                                          <p:val>
                                            <p:strVal val="#ppt_w"/>
                                          </p:val>
                                        </p:tav>
                                        <p:tav tm="100000">
                                          <p:val>
                                            <p:strVal val="#ppt_w"/>
                                          </p:val>
                                        </p:tav>
                                      </p:tavLst>
                                    </p:anim>
                                    <p:anim calcmode="lin" valueType="num">
                                      <p:cBhvr>
                                        <p:cTn id="10" dur="500" fill="hold"/>
                                        <p:tgtEl>
                                          <p:spTgt spid="198659"/>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nodeType="clickEffect">
                                  <p:stCondLst>
                                    <p:cond delay="0"/>
                                  </p:stCondLst>
                                  <p:childTnLst>
                                    <p:set>
                                      <p:cBhvr>
                                        <p:cTn id="14" dur="1" fill="hold">
                                          <p:stCondLst>
                                            <p:cond delay="0"/>
                                          </p:stCondLst>
                                        </p:cTn>
                                        <p:tgtEl>
                                          <p:spTgt spid="198660"/>
                                        </p:tgtEl>
                                        <p:attrNameLst>
                                          <p:attrName>style.visibility</p:attrName>
                                        </p:attrNameLst>
                                      </p:cBhvr>
                                      <p:to>
                                        <p:strVal val="visible"/>
                                      </p:to>
                                    </p:set>
                                    <p:animEffect transition="in" filter="barn(outHorizontal)">
                                      <p:cBhvr>
                                        <p:cTn id="15" dur="500"/>
                                        <p:tgtEl>
                                          <p:spTgt spid="198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Espace réservé du pied de page 4"/>
          <p:cNvSpPr>
            <a:spLocks noGrp="1"/>
          </p:cNvSpPr>
          <p:nvPr>
            <p:ph type="ftr" sz="quarter" idx="11"/>
          </p:nvPr>
        </p:nvSpPr>
        <p:spPr/>
        <p:txBody>
          <a:bodyPr/>
          <a:lstStyle/>
          <a:p>
            <a:pPr>
              <a:defRPr/>
            </a:pPr>
            <a:r>
              <a:rPr lang="fr-FR"/>
              <a:t>Système d’Information</a:t>
            </a:r>
          </a:p>
        </p:txBody>
      </p:sp>
      <p:sp>
        <p:nvSpPr>
          <p:cNvPr id="37" name="Espace réservé du numéro de diapositive 5"/>
          <p:cNvSpPr>
            <a:spLocks noGrp="1"/>
          </p:cNvSpPr>
          <p:nvPr>
            <p:ph type="sldNum" sz="quarter" idx="12"/>
          </p:nvPr>
        </p:nvSpPr>
        <p:spPr/>
        <p:txBody>
          <a:bodyPr/>
          <a:lstStyle/>
          <a:p>
            <a:pPr>
              <a:defRPr/>
            </a:pPr>
            <a:fld id="{330446EB-DBB9-4836-A2C0-CA9B4885A82F}" type="slidenum">
              <a:rPr lang="fr-FR"/>
              <a:pPr>
                <a:defRPr/>
              </a:pPr>
              <a:t>71</a:t>
            </a:fld>
            <a:endParaRPr lang="fr-FR"/>
          </a:p>
        </p:txBody>
      </p:sp>
      <p:sp>
        <p:nvSpPr>
          <p:cNvPr id="200706" name="AutoShape 2"/>
          <p:cNvSpPr>
            <a:spLocks noChangeArrowheads="1"/>
          </p:cNvSpPr>
          <p:nvPr/>
        </p:nvSpPr>
        <p:spPr bwMode="auto">
          <a:xfrm>
            <a:off x="1600200" y="1524000"/>
            <a:ext cx="6148388" cy="561975"/>
          </a:xfrm>
          <a:prstGeom prst="downArrowCallout">
            <a:avLst>
              <a:gd name="adj1" fmla="val 273517"/>
              <a:gd name="adj2" fmla="val 273517"/>
              <a:gd name="adj3" fmla="val 16667"/>
              <a:gd name="adj4" fmla="val 66667"/>
            </a:avLst>
          </a:prstGeom>
          <a:solidFill>
            <a:srgbClr val="008080"/>
          </a:solidFill>
          <a:ln w="12700">
            <a:solidFill>
              <a:schemeClr val="tx1"/>
            </a:solidFill>
            <a:miter lim="800000"/>
            <a:headEnd/>
            <a:tailEnd/>
          </a:ln>
        </p:spPr>
        <p:txBody>
          <a:bodyPr anchor="ctr">
            <a:spAutoFit/>
          </a:bodyPr>
          <a:lstStyle/>
          <a:p>
            <a:pPr algn="ctr"/>
            <a:r>
              <a:rPr lang="fr-FR" sz="2000" b="1">
                <a:solidFill>
                  <a:schemeClr val="bg1"/>
                </a:solidFill>
                <a:latin typeface="Verdana" pitchFamily="34" charset="0"/>
              </a:rPr>
              <a:t>Dégager de la productivité administrative</a:t>
            </a:r>
          </a:p>
        </p:txBody>
      </p:sp>
      <p:graphicFrame>
        <p:nvGraphicFramePr>
          <p:cNvPr id="200707" name="Group 3"/>
          <p:cNvGraphicFramePr>
            <a:graphicFrameLocks noGrp="1"/>
          </p:cNvGraphicFramePr>
          <p:nvPr/>
        </p:nvGraphicFramePr>
        <p:xfrm>
          <a:off x="762000" y="2286000"/>
          <a:ext cx="7315200" cy="4057650"/>
        </p:xfrm>
        <a:graphic>
          <a:graphicData uri="http://schemas.openxmlformats.org/drawingml/2006/table">
            <a:tbl>
              <a:tblPr/>
              <a:tblGrid>
                <a:gridCol w="2438400"/>
                <a:gridCol w="4657725"/>
                <a:gridCol w="219075"/>
              </a:tblGrid>
              <a:tr h="533400">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Domaines concernés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Fonctions concernées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600" b="0" i="0" u="none" strike="noStrike" cap="none" normalizeH="0" baseline="0" smtClean="0">
                        <a:ln>
                          <a:noFill/>
                        </a:ln>
                        <a:solidFill>
                          <a:schemeClr val="bg1"/>
                        </a:solidFill>
                        <a:effectLst>
                          <a:outerShdw blurRad="38100" dist="38100" dir="2700000" algn="tl">
                            <a:srgbClr val="000000"/>
                          </a:outerShdw>
                        </a:effectLst>
                        <a:latin typeface="Verdana" pitchFamily="34"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r>
              <a:tr h="781050">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1" u="none" strike="noStrike" cap="none" normalizeH="0" baseline="0" smtClean="0">
                          <a:ln>
                            <a:noFill/>
                          </a:ln>
                          <a:solidFill>
                            <a:schemeClr val="tx1"/>
                          </a:solidFill>
                          <a:effectLst>
                            <a:outerShdw blurRad="38100" dist="38100" dir="2700000" algn="tl">
                              <a:srgbClr val="C0C0C0"/>
                            </a:outerShdw>
                          </a:effectLst>
                          <a:latin typeface="Verdana" pitchFamily="34" charset="0"/>
                        </a:rPr>
                        <a:t>Gestion/Budget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construction du budget</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calcul des coûts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reporting</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simulation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1" u="none" strike="noStrike" cap="none" normalizeH="0" baseline="0" smtClean="0">
                          <a:ln>
                            <a:noFill/>
                          </a:ln>
                          <a:solidFill>
                            <a:schemeClr val="tx1"/>
                          </a:solidFill>
                          <a:effectLst>
                            <a:outerShdw blurRad="38100" dist="38100" dir="2700000" algn="tl">
                              <a:srgbClr val="C0C0C0"/>
                            </a:outerShdw>
                          </a:effectLst>
                          <a:latin typeface="Verdana" pitchFamily="34" charset="0"/>
                        </a:rPr>
                        <a:t>Production/stocks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planification de la production</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suivi des travaux</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suivi des stocks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4388">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1" u="none" strike="noStrike" cap="none" normalizeH="0" baseline="0" smtClean="0">
                          <a:ln>
                            <a:noFill/>
                          </a:ln>
                          <a:solidFill>
                            <a:schemeClr val="tx1"/>
                          </a:solidFill>
                          <a:effectLst>
                            <a:outerShdw blurRad="38100" dist="38100" dir="2700000" algn="tl">
                              <a:srgbClr val="C0C0C0"/>
                            </a:outerShdw>
                          </a:effectLst>
                          <a:latin typeface="Verdana" pitchFamily="34" charset="0"/>
                        </a:rPr>
                        <a:t>Suivi des projets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affectation des ressources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suivi du point à fin d’affaires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des portefeuilles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1050">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1" u="none" strike="noStrike" cap="none" normalizeH="0" baseline="0" smtClean="0">
                          <a:ln>
                            <a:noFill/>
                          </a:ln>
                          <a:solidFill>
                            <a:schemeClr val="tx1"/>
                          </a:solidFill>
                          <a:effectLst>
                            <a:outerShdw blurRad="38100" dist="38100" dir="2700000" algn="tl">
                              <a:srgbClr val="C0C0C0"/>
                            </a:outerShdw>
                          </a:effectLst>
                          <a:latin typeface="Verdana" pitchFamily="34" charset="0"/>
                        </a:rPr>
                        <a:t>RH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paye</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des carrières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formation/recrutement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0737" name="Rectangle 33"/>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La productivité administrative et l’optimisation technique</a:t>
            </a:r>
          </a:p>
        </p:txBody>
      </p:sp>
      <p:sp>
        <p:nvSpPr>
          <p:cNvPr id="85028" name="Rectangle 34"/>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00706"/>
                                        </p:tgtEl>
                                        <p:attrNameLst>
                                          <p:attrName>style.visibility</p:attrName>
                                        </p:attrNameLst>
                                      </p:cBhvr>
                                      <p:to>
                                        <p:strVal val="visible"/>
                                      </p:to>
                                    </p:set>
                                    <p:anim calcmode="lin" valueType="num">
                                      <p:cBhvr>
                                        <p:cTn id="7" dur="500" fill="hold"/>
                                        <p:tgtEl>
                                          <p:spTgt spid="200706"/>
                                        </p:tgtEl>
                                        <p:attrNameLst>
                                          <p:attrName>ppt_w</p:attrName>
                                        </p:attrNameLst>
                                      </p:cBhvr>
                                      <p:tavLst>
                                        <p:tav tm="0">
                                          <p:val>
                                            <p:fltVal val="0"/>
                                          </p:val>
                                        </p:tav>
                                        <p:tav tm="100000">
                                          <p:val>
                                            <p:strVal val="#ppt_w"/>
                                          </p:val>
                                        </p:tav>
                                      </p:tavLst>
                                    </p:anim>
                                    <p:anim calcmode="lin" valueType="num">
                                      <p:cBhvr>
                                        <p:cTn id="8" dur="500" fill="hold"/>
                                        <p:tgtEl>
                                          <p:spTgt spid="20070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200707"/>
                                        </p:tgtEl>
                                        <p:attrNameLst>
                                          <p:attrName>style.visibility</p:attrName>
                                        </p:attrNameLst>
                                      </p:cBhvr>
                                      <p:to>
                                        <p:strVal val="visible"/>
                                      </p:to>
                                    </p:set>
                                    <p:animEffect transition="in" filter="barn(outVertical)">
                                      <p:cBhvr>
                                        <p:cTn id="13" dur="500"/>
                                        <p:tgtEl>
                                          <p:spTgt spid="200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6"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Espace réservé du pied de page 4"/>
          <p:cNvSpPr>
            <a:spLocks noGrp="1"/>
          </p:cNvSpPr>
          <p:nvPr>
            <p:ph type="ftr" sz="quarter" idx="11"/>
          </p:nvPr>
        </p:nvSpPr>
        <p:spPr/>
        <p:txBody>
          <a:bodyPr/>
          <a:lstStyle/>
          <a:p>
            <a:pPr>
              <a:defRPr/>
            </a:pPr>
            <a:r>
              <a:rPr lang="fr-FR"/>
              <a:t>Système d’Information</a:t>
            </a:r>
          </a:p>
        </p:txBody>
      </p:sp>
      <p:sp>
        <p:nvSpPr>
          <p:cNvPr id="21" name="Espace réservé du numéro de diapositive 5"/>
          <p:cNvSpPr>
            <a:spLocks noGrp="1"/>
          </p:cNvSpPr>
          <p:nvPr>
            <p:ph type="sldNum" sz="quarter" idx="12"/>
          </p:nvPr>
        </p:nvSpPr>
        <p:spPr/>
        <p:txBody>
          <a:bodyPr/>
          <a:lstStyle/>
          <a:p>
            <a:pPr>
              <a:defRPr/>
            </a:pPr>
            <a:fld id="{78A529F3-6F16-4BC2-8F5F-60C8EE67279A}" type="slidenum">
              <a:rPr lang="fr-FR"/>
              <a:pPr>
                <a:defRPr/>
              </a:pPr>
              <a:t>72</a:t>
            </a:fld>
            <a:endParaRPr lang="fr-FR"/>
          </a:p>
        </p:txBody>
      </p:sp>
      <p:sp>
        <p:nvSpPr>
          <p:cNvPr id="202754"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La productivité administrative et l’optimisation technique</a:t>
            </a:r>
          </a:p>
        </p:txBody>
      </p:sp>
      <p:sp>
        <p:nvSpPr>
          <p:cNvPr id="202755" name="AutoShape 3"/>
          <p:cNvSpPr>
            <a:spLocks noChangeArrowheads="1"/>
          </p:cNvSpPr>
          <p:nvPr/>
        </p:nvSpPr>
        <p:spPr bwMode="auto">
          <a:xfrm>
            <a:off x="2473325" y="1676400"/>
            <a:ext cx="4845050" cy="561975"/>
          </a:xfrm>
          <a:prstGeom prst="downArrowCallout">
            <a:avLst>
              <a:gd name="adj1" fmla="val 215537"/>
              <a:gd name="adj2" fmla="val 215537"/>
              <a:gd name="adj3" fmla="val 16667"/>
              <a:gd name="adj4" fmla="val 66667"/>
            </a:avLst>
          </a:prstGeom>
          <a:solidFill>
            <a:srgbClr val="008080"/>
          </a:solidFill>
          <a:ln w="12700">
            <a:solidFill>
              <a:schemeClr val="tx1"/>
            </a:solidFill>
            <a:miter lim="800000"/>
            <a:headEnd/>
            <a:tailEnd/>
          </a:ln>
        </p:spPr>
        <p:txBody>
          <a:bodyPr anchor="ctr">
            <a:spAutoFit/>
          </a:bodyPr>
          <a:lstStyle/>
          <a:p>
            <a:pPr algn="ctr"/>
            <a:r>
              <a:rPr lang="fr-FR" sz="2000" b="1">
                <a:solidFill>
                  <a:schemeClr val="bg1"/>
                </a:solidFill>
                <a:latin typeface="Verdana" pitchFamily="34" charset="0"/>
              </a:rPr>
              <a:t>Assurer l’optimisation technique</a:t>
            </a:r>
          </a:p>
        </p:txBody>
      </p:sp>
      <p:graphicFrame>
        <p:nvGraphicFramePr>
          <p:cNvPr id="202756" name="Group 4"/>
          <p:cNvGraphicFramePr>
            <a:graphicFrameLocks noGrp="1"/>
          </p:cNvGraphicFramePr>
          <p:nvPr/>
        </p:nvGraphicFramePr>
        <p:xfrm>
          <a:off x="838200" y="2590800"/>
          <a:ext cx="7848600" cy="2719388"/>
        </p:xfrm>
        <a:graphic>
          <a:graphicData uri="http://schemas.openxmlformats.org/drawingml/2006/table">
            <a:tbl>
              <a:tblPr/>
              <a:tblGrid>
                <a:gridCol w="7620000"/>
                <a:gridCol w="228600"/>
              </a:tblGrid>
              <a:tr h="555625">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8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Domaines concernés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800" b="0" i="0" u="none" strike="noStrike" cap="none" normalizeH="0" baseline="0" smtClean="0">
                        <a:ln>
                          <a:noFill/>
                        </a:ln>
                        <a:solidFill>
                          <a:schemeClr val="bg1"/>
                        </a:solidFill>
                        <a:effectLst>
                          <a:outerShdw blurRad="38100" dist="38100" dir="2700000" algn="tl">
                            <a:srgbClr val="000000"/>
                          </a:outerShdw>
                        </a:effectLst>
                        <a:latin typeface="Verdana" pitchFamily="34"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r>
              <a:tr h="78105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simplification de l’architecture technique</a:t>
                      </a:r>
                    </a:p>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simplification de l’architecture applicative</a:t>
                      </a:r>
                    </a:p>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limitation des développements informatiques spécifiques</a:t>
                      </a:r>
                    </a:p>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maintenance des applications</a:t>
                      </a:r>
                    </a:p>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allégement des configurations clients</a:t>
                      </a:r>
                    </a:p>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opportunités d’out-sourcing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50000"/>
                        </a:spcBef>
                        <a:spcAft>
                          <a:spcPct val="0"/>
                        </a:spcAft>
                        <a:buClr>
                          <a:schemeClr val="folHlink"/>
                        </a:buClr>
                        <a:buSzPct val="60000"/>
                        <a:buFont typeface="Wingdings" pitchFamily="2" charset="2"/>
                        <a:buNone/>
                        <a:tabLst/>
                      </a:pPr>
                      <a:endParaRPr kumimoji="0" lang="fr-FR" sz="1600" b="0" i="0" u="none" strike="noStrike" cap="none" normalizeH="0" baseline="0" smtClean="0">
                        <a:ln>
                          <a:noFill/>
                        </a:ln>
                        <a:solidFill>
                          <a:schemeClr val="hlink"/>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036" name="Rectangle 18"/>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02755"/>
                                        </p:tgtEl>
                                        <p:attrNameLst>
                                          <p:attrName>style.visibility</p:attrName>
                                        </p:attrNameLst>
                                      </p:cBhvr>
                                      <p:to>
                                        <p:strVal val="visible"/>
                                      </p:to>
                                    </p:set>
                                    <p:anim calcmode="lin" valueType="num">
                                      <p:cBhvr>
                                        <p:cTn id="7" dur="500" fill="hold"/>
                                        <p:tgtEl>
                                          <p:spTgt spid="202755"/>
                                        </p:tgtEl>
                                        <p:attrNameLst>
                                          <p:attrName>ppt_x</p:attrName>
                                        </p:attrNameLst>
                                      </p:cBhvr>
                                      <p:tavLst>
                                        <p:tav tm="0">
                                          <p:val>
                                            <p:strVal val="#ppt_x"/>
                                          </p:val>
                                        </p:tav>
                                        <p:tav tm="100000">
                                          <p:val>
                                            <p:strVal val="#ppt_x"/>
                                          </p:val>
                                        </p:tav>
                                      </p:tavLst>
                                    </p:anim>
                                    <p:anim calcmode="lin" valueType="num">
                                      <p:cBhvr>
                                        <p:cTn id="8" dur="500" fill="hold"/>
                                        <p:tgtEl>
                                          <p:spTgt spid="202755"/>
                                        </p:tgtEl>
                                        <p:attrNameLst>
                                          <p:attrName>ppt_y</p:attrName>
                                        </p:attrNameLst>
                                      </p:cBhvr>
                                      <p:tavLst>
                                        <p:tav tm="0">
                                          <p:val>
                                            <p:strVal val="#ppt_y-#ppt_h/2"/>
                                          </p:val>
                                        </p:tav>
                                        <p:tav tm="100000">
                                          <p:val>
                                            <p:strVal val="#ppt_y"/>
                                          </p:val>
                                        </p:tav>
                                      </p:tavLst>
                                    </p:anim>
                                    <p:anim calcmode="lin" valueType="num">
                                      <p:cBhvr>
                                        <p:cTn id="9" dur="500" fill="hold"/>
                                        <p:tgtEl>
                                          <p:spTgt spid="202755"/>
                                        </p:tgtEl>
                                        <p:attrNameLst>
                                          <p:attrName>ppt_w</p:attrName>
                                        </p:attrNameLst>
                                      </p:cBhvr>
                                      <p:tavLst>
                                        <p:tav tm="0">
                                          <p:val>
                                            <p:strVal val="#ppt_w"/>
                                          </p:val>
                                        </p:tav>
                                        <p:tav tm="100000">
                                          <p:val>
                                            <p:strVal val="#ppt_w"/>
                                          </p:val>
                                        </p:tav>
                                      </p:tavLst>
                                    </p:anim>
                                    <p:anim calcmode="lin" valueType="num">
                                      <p:cBhvr>
                                        <p:cTn id="10" dur="500" fill="hold"/>
                                        <p:tgtEl>
                                          <p:spTgt spid="202755"/>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202756"/>
                                        </p:tgtEl>
                                        <p:attrNameLst>
                                          <p:attrName>style.visibility</p:attrName>
                                        </p:attrNameLst>
                                      </p:cBhvr>
                                      <p:to>
                                        <p:strVal val="visible"/>
                                      </p:to>
                                    </p:set>
                                    <p:animEffect transition="in" filter="barn(outVertical)">
                                      <p:cBhvr>
                                        <p:cTn id="15" dur="500"/>
                                        <p:tgtEl>
                                          <p:spTgt spid="202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Espace réservé du pied de page 4"/>
          <p:cNvSpPr>
            <a:spLocks noGrp="1"/>
          </p:cNvSpPr>
          <p:nvPr>
            <p:ph type="ftr" sz="quarter" idx="11"/>
          </p:nvPr>
        </p:nvSpPr>
        <p:spPr/>
        <p:txBody>
          <a:bodyPr/>
          <a:lstStyle/>
          <a:p>
            <a:pPr>
              <a:defRPr/>
            </a:pPr>
            <a:r>
              <a:rPr lang="fr-FR"/>
              <a:t>Système d’Information</a:t>
            </a:r>
          </a:p>
        </p:txBody>
      </p:sp>
      <p:sp>
        <p:nvSpPr>
          <p:cNvPr id="36" name="Espace réservé du numéro de diapositive 5"/>
          <p:cNvSpPr>
            <a:spLocks noGrp="1"/>
          </p:cNvSpPr>
          <p:nvPr>
            <p:ph type="sldNum" sz="quarter" idx="12"/>
          </p:nvPr>
        </p:nvSpPr>
        <p:spPr/>
        <p:txBody>
          <a:bodyPr/>
          <a:lstStyle/>
          <a:p>
            <a:pPr>
              <a:defRPr/>
            </a:pPr>
            <a:fld id="{978D71C8-15B5-46F0-80C5-E0864A0770D1}" type="slidenum">
              <a:rPr lang="fr-FR"/>
              <a:pPr>
                <a:defRPr/>
              </a:pPr>
              <a:t>73</a:t>
            </a:fld>
            <a:endParaRPr lang="fr-FR"/>
          </a:p>
        </p:txBody>
      </p:sp>
      <p:sp>
        <p:nvSpPr>
          <p:cNvPr id="204802"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L’enrichissement des tâches</a:t>
            </a:r>
          </a:p>
        </p:txBody>
      </p:sp>
      <p:graphicFrame>
        <p:nvGraphicFramePr>
          <p:cNvPr id="204803" name="Group 3"/>
          <p:cNvGraphicFramePr>
            <a:graphicFrameLocks noGrp="1"/>
          </p:cNvGraphicFramePr>
          <p:nvPr/>
        </p:nvGraphicFramePr>
        <p:xfrm>
          <a:off x="457200" y="2233613"/>
          <a:ext cx="8229600" cy="3981450"/>
        </p:xfrm>
        <a:graphic>
          <a:graphicData uri="http://schemas.openxmlformats.org/drawingml/2006/table">
            <a:tbl>
              <a:tblPr/>
              <a:tblGrid>
                <a:gridCol w="4562475"/>
                <a:gridCol w="3667125"/>
              </a:tblGrid>
              <a:tr h="452438">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Opérations concernées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Exemples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r>
              <a:tr h="37465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élimination des tâches de saisie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facturation fournisseurs et clients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élimination des tâches de contrôle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101600" marR="0" lvl="0" indent="-10160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la saisie de la facture est rapprochée du bon de commande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amélioration des tâches de contrôle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navigation électronique au cours de la saisie d’une pièce comptable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1143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accès à des informations de meilleure qualité : </a:t>
                      </a:r>
                    </a:p>
                    <a:p>
                      <a:pPr marL="457200" marR="0" lvl="1" indent="0" algn="l" defTabSz="762000" rtl="0" eaLnBrk="1" fontAlgn="base" latinLnBrk="0" hangingPunct="1">
                        <a:lnSpc>
                          <a:spcPct val="100000"/>
                        </a:lnSpc>
                        <a:spcBef>
                          <a:spcPct val="50000"/>
                        </a:spcBef>
                        <a:spcAft>
                          <a:spcPct val="0"/>
                        </a:spcAft>
                        <a:buClr>
                          <a:schemeClr val="hlink"/>
                        </a:buClr>
                        <a:buSzPct val="55000"/>
                        <a:buFont typeface="Wingdings" pitchFamily="2" charset="2"/>
                        <a:buChar char="n"/>
                        <a:tabLst/>
                      </a:pPr>
                      <a:r>
                        <a:rPr kumimoji="0" lang="fr-FR" sz="1200" b="1"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a:t>
                      </a:r>
                      <a:r>
                        <a:rPr kumimoji="0" lang="fr-FR" sz="12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plus riches et plus nombreuses, </a:t>
                      </a:r>
                    </a:p>
                    <a:p>
                      <a:pPr marL="457200" marR="0" lvl="1" indent="0" algn="l" defTabSz="762000" rtl="0" eaLnBrk="1" fontAlgn="base" latinLnBrk="0" hangingPunct="1">
                        <a:lnSpc>
                          <a:spcPct val="100000"/>
                        </a:lnSpc>
                        <a:spcBef>
                          <a:spcPct val="50000"/>
                        </a:spcBef>
                        <a:spcAft>
                          <a:spcPct val="0"/>
                        </a:spcAft>
                        <a:buClr>
                          <a:schemeClr val="hlink"/>
                        </a:buClr>
                        <a:buSzPct val="55000"/>
                        <a:buFont typeface="Wingdings" pitchFamily="2" charset="2"/>
                        <a:buChar char="n"/>
                        <a:tabLst/>
                      </a:pPr>
                      <a:r>
                        <a:rPr kumimoji="0" lang="fr-FR" sz="12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relevant de domaines nouveaux</a:t>
                      </a:r>
                    </a:p>
                    <a:p>
                      <a:pPr marL="457200" marR="0" lvl="1" indent="0" algn="l" defTabSz="762000" rtl="0" eaLnBrk="1" fontAlgn="base" latinLnBrk="0" hangingPunct="1">
                        <a:lnSpc>
                          <a:spcPct val="100000"/>
                        </a:lnSpc>
                        <a:spcBef>
                          <a:spcPct val="50000"/>
                        </a:spcBef>
                        <a:spcAft>
                          <a:spcPct val="0"/>
                        </a:spcAft>
                        <a:buClr>
                          <a:schemeClr val="hlink"/>
                        </a:buClr>
                        <a:buSzPct val="55000"/>
                        <a:buFont typeface="Wingdings" pitchFamily="2" charset="2"/>
                        <a:buChar char="n"/>
                        <a:tabLst/>
                      </a:pPr>
                      <a:r>
                        <a:rPr kumimoji="0" lang="fr-FR" sz="12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grâce à des fonctions de recherche améliorées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101600" marR="0" lvl="0" indent="-101600" algn="l" defTabSz="762000" rtl="0" eaLnBrk="1" fontAlgn="base" latinLnBrk="0" hangingPunct="1">
                        <a:lnSpc>
                          <a:spcPct val="100000"/>
                        </a:lnSpc>
                        <a:spcBef>
                          <a:spcPct val="50000"/>
                        </a:spcBef>
                        <a:spcAft>
                          <a:spcPct val="0"/>
                        </a:spcAft>
                        <a:buClr>
                          <a:schemeClr val="folHlink"/>
                        </a:buClr>
                        <a:buSzPct val="60000"/>
                        <a:buFont typeface="Wingdings" pitchFamily="2" charset="2"/>
                        <a:buNone/>
                        <a:tabLst/>
                      </a:pPr>
                      <a:endPar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endParaRPr>
                    </a:p>
                    <a:p>
                      <a:pPr marL="101600" marR="0" lvl="0" indent="-10160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consultation du datawarehous</a:t>
                      </a:r>
                    </a:p>
                    <a:p>
                      <a:pPr marL="101600" marR="0" lvl="0" indent="-10160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navigation par l’intranet</a:t>
                      </a:r>
                    </a:p>
                    <a:p>
                      <a:pPr marL="101600" marR="0" lvl="0" indent="-10160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accès au Web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capacités d’analyse accrues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simulation</a:t>
                      </a:r>
                    </a:p>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croisement de données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101600" marR="0" lvl="0" indent="-10160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conditions de restitution des informations renforcées et améliorées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consultation</a:t>
                      </a:r>
                    </a:p>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outils de présentation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4832" name="AutoShape 32"/>
          <p:cNvSpPr>
            <a:spLocks noChangeArrowheads="1"/>
          </p:cNvSpPr>
          <p:nvPr/>
        </p:nvSpPr>
        <p:spPr bwMode="auto">
          <a:xfrm>
            <a:off x="2068513" y="1447800"/>
            <a:ext cx="4484687" cy="561975"/>
          </a:xfrm>
          <a:prstGeom prst="downArrowCallout">
            <a:avLst>
              <a:gd name="adj1" fmla="val 199506"/>
              <a:gd name="adj2" fmla="val 199506"/>
              <a:gd name="adj3" fmla="val 16667"/>
              <a:gd name="adj4" fmla="val 66667"/>
            </a:avLst>
          </a:prstGeom>
          <a:solidFill>
            <a:srgbClr val="008080"/>
          </a:solidFill>
          <a:ln w="12700">
            <a:solidFill>
              <a:schemeClr val="tx1"/>
            </a:solidFill>
            <a:miter lim="800000"/>
            <a:headEnd/>
            <a:tailEnd/>
          </a:ln>
        </p:spPr>
        <p:txBody>
          <a:bodyPr anchor="ctr">
            <a:spAutoFit/>
          </a:bodyPr>
          <a:lstStyle/>
          <a:p>
            <a:pPr algn="ctr"/>
            <a:r>
              <a:rPr lang="fr-FR" sz="2000" b="1">
                <a:solidFill>
                  <a:schemeClr val="bg1"/>
                </a:solidFill>
                <a:latin typeface="Verdana" pitchFamily="34" charset="0"/>
              </a:rPr>
              <a:t>Des fonctionnalités nouvelles </a:t>
            </a:r>
          </a:p>
        </p:txBody>
      </p:sp>
      <p:sp>
        <p:nvSpPr>
          <p:cNvPr id="87075" name="Rectangle 33"/>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04832"/>
                                        </p:tgtEl>
                                        <p:attrNameLst>
                                          <p:attrName>style.visibility</p:attrName>
                                        </p:attrNameLst>
                                      </p:cBhvr>
                                      <p:to>
                                        <p:strVal val="visible"/>
                                      </p:to>
                                    </p:set>
                                    <p:anim calcmode="lin" valueType="num">
                                      <p:cBhvr>
                                        <p:cTn id="7" dur="500" fill="hold"/>
                                        <p:tgtEl>
                                          <p:spTgt spid="204832"/>
                                        </p:tgtEl>
                                        <p:attrNameLst>
                                          <p:attrName>ppt_x</p:attrName>
                                        </p:attrNameLst>
                                      </p:cBhvr>
                                      <p:tavLst>
                                        <p:tav tm="0">
                                          <p:val>
                                            <p:strVal val="#ppt_x"/>
                                          </p:val>
                                        </p:tav>
                                        <p:tav tm="100000">
                                          <p:val>
                                            <p:strVal val="#ppt_x"/>
                                          </p:val>
                                        </p:tav>
                                      </p:tavLst>
                                    </p:anim>
                                    <p:anim calcmode="lin" valueType="num">
                                      <p:cBhvr>
                                        <p:cTn id="8" dur="500" fill="hold"/>
                                        <p:tgtEl>
                                          <p:spTgt spid="204832"/>
                                        </p:tgtEl>
                                        <p:attrNameLst>
                                          <p:attrName>ppt_y</p:attrName>
                                        </p:attrNameLst>
                                      </p:cBhvr>
                                      <p:tavLst>
                                        <p:tav tm="0">
                                          <p:val>
                                            <p:strVal val="#ppt_y-#ppt_h/2"/>
                                          </p:val>
                                        </p:tav>
                                        <p:tav tm="100000">
                                          <p:val>
                                            <p:strVal val="#ppt_y"/>
                                          </p:val>
                                        </p:tav>
                                      </p:tavLst>
                                    </p:anim>
                                    <p:anim calcmode="lin" valueType="num">
                                      <p:cBhvr>
                                        <p:cTn id="9" dur="500" fill="hold"/>
                                        <p:tgtEl>
                                          <p:spTgt spid="204832"/>
                                        </p:tgtEl>
                                        <p:attrNameLst>
                                          <p:attrName>ppt_w</p:attrName>
                                        </p:attrNameLst>
                                      </p:cBhvr>
                                      <p:tavLst>
                                        <p:tav tm="0">
                                          <p:val>
                                            <p:strVal val="#ppt_w"/>
                                          </p:val>
                                        </p:tav>
                                        <p:tav tm="100000">
                                          <p:val>
                                            <p:strVal val="#ppt_w"/>
                                          </p:val>
                                        </p:tav>
                                      </p:tavLst>
                                    </p:anim>
                                    <p:anim calcmode="lin" valueType="num">
                                      <p:cBhvr>
                                        <p:cTn id="10" dur="500" fill="hold"/>
                                        <p:tgtEl>
                                          <p:spTgt spid="20483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204803"/>
                                        </p:tgtEl>
                                        <p:attrNameLst>
                                          <p:attrName>style.visibility</p:attrName>
                                        </p:attrNameLst>
                                      </p:cBhvr>
                                      <p:to>
                                        <p:strVal val="visible"/>
                                      </p:to>
                                    </p:set>
                                    <p:animEffect transition="in" filter="barn(outVertical)">
                                      <p:cBhvr>
                                        <p:cTn id="15" dur="500"/>
                                        <p:tgtEl>
                                          <p:spTgt spid="204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2"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Espace réservé du pied de page 4"/>
          <p:cNvSpPr>
            <a:spLocks noGrp="1"/>
          </p:cNvSpPr>
          <p:nvPr>
            <p:ph type="ftr" sz="quarter" idx="11"/>
          </p:nvPr>
        </p:nvSpPr>
        <p:spPr/>
        <p:txBody>
          <a:bodyPr/>
          <a:lstStyle/>
          <a:p>
            <a:pPr>
              <a:defRPr/>
            </a:pPr>
            <a:r>
              <a:rPr lang="fr-FR"/>
              <a:t>Système d’Information</a:t>
            </a:r>
          </a:p>
        </p:txBody>
      </p:sp>
      <p:sp>
        <p:nvSpPr>
          <p:cNvPr id="38" name="Espace réservé du numéro de diapositive 5"/>
          <p:cNvSpPr>
            <a:spLocks noGrp="1"/>
          </p:cNvSpPr>
          <p:nvPr>
            <p:ph type="sldNum" sz="quarter" idx="12"/>
          </p:nvPr>
        </p:nvSpPr>
        <p:spPr/>
        <p:txBody>
          <a:bodyPr/>
          <a:lstStyle/>
          <a:p>
            <a:pPr>
              <a:defRPr/>
            </a:pPr>
            <a:fld id="{FE2453DB-8F0E-40D2-8704-E3C813FD2ABB}" type="slidenum">
              <a:rPr lang="fr-FR"/>
              <a:pPr>
                <a:defRPr/>
              </a:pPr>
              <a:t>74</a:t>
            </a:fld>
            <a:endParaRPr lang="fr-FR"/>
          </a:p>
        </p:txBody>
      </p:sp>
      <p:sp>
        <p:nvSpPr>
          <p:cNvPr id="206850" name="Rectangle 2"/>
          <p:cNvSpPr>
            <a:spLocks noChangeArrowheads="1"/>
          </p:cNvSpPr>
          <p:nvPr/>
        </p:nvSpPr>
        <p:spPr bwMode="auto">
          <a:xfrm>
            <a:off x="1371600" y="990600"/>
            <a:ext cx="7772400" cy="4283075"/>
          </a:xfrm>
          <a:prstGeom prst="rect">
            <a:avLst/>
          </a:prstGeom>
          <a:noFill/>
          <a:ln w="9525">
            <a:noFill/>
            <a:miter lim="800000"/>
            <a:headEnd/>
            <a:tailEnd/>
          </a:ln>
          <a:effectLst/>
        </p:spPr>
        <p:txBody>
          <a:bodyPr lIns="63500" tIns="26988" rIns="63500" bIns="26988"/>
          <a:lstStyle/>
          <a:p>
            <a:pPr defTabSz="923925" eaLnBrk="0" hangingPunct="0">
              <a:lnSpc>
                <a:spcPct val="90000"/>
              </a:lnSpc>
              <a:defRPr/>
            </a:pPr>
            <a:endParaRPr lang="fr-FR" altLang="fr-FR" sz="1600" b="1">
              <a:solidFill>
                <a:schemeClr val="accent2"/>
              </a:solidFill>
              <a:effectLst>
                <a:outerShdw blurRad="38100" dist="38100" dir="2700000" algn="tl">
                  <a:srgbClr val="C0C0C0"/>
                </a:outerShdw>
              </a:effectLst>
              <a:latin typeface="Verdana" pitchFamily="34" charset="0"/>
            </a:endParaRPr>
          </a:p>
        </p:txBody>
      </p:sp>
      <p:sp>
        <p:nvSpPr>
          <p:cNvPr id="88069" name="AutoShape 3"/>
          <p:cNvSpPr>
            <a:spLocks noChangeArrowheads="1"/>
          </p:cNvSpPr>
          <p:nvPr/>
        </p:nvSpPr>
        <p:spPr bwMode="auto">
          <a:xfrm>
            <a:off x="3124200" y="5638800"/>
            <a:ext cx="1752600" cy="685800"/>
          </a:xfrm>
          <a:prstGeom prst="roundRect">
            <a:avLst>
              <a:gd name="adj" fmla="val 16667"/>
            </a:avLst>
          </a:prstGeom>
          <a:noFill/>
          <a:ln w="9525">
            <a:noFill/>
            <a:round/>
            <a:headEnd/>
            <a:tailEnd/>
          </a:ln>
        </p:spPr>
        <p:txBody>
          <a:bodyPr wrap="none" anchor="ctr">
            <a:spAutoFit/>
          </a:bodyPr>
          <a:lstStyle/>
          <a:p>
            <a:endParaRPr lang="fr-FR"/>
          </a:p>
        </p:txBody>
      </p:sp>
      <p:sp>
        <p:nvSpPr>
          <p:cNvPr id="206852" name="AutoShape 4"/>
          <p:cNvSpPr>
            <a:spLocks noChangeArrowheads="1"/>
          </p:cNvSpPr>
          <p:nvPr/>
        </p:nvSpPr>
        <p:spPr bwMode="auto">
          <a:xfrm>
            <a:off x="2286000" y="1524000"/>
            <a:ext cx="5167313" cy="561975"/>
          </a:xfrm>
          <a:prstGeom prst="downArrowCallout">
            <a:avLst>
              <a:gd name="adj1" fmla="val 229873"/>
              <a:gd name="adj2" fmla="val 229873"/>
              <a:gd name="adj3" fmla="val 16667"/>
              <a:gd name="adj4" fmla="val 66667"/>
            </a:avLst>
          </a:prstGeom>
          <a:solidFill>
            <a:srgbClr val="008080"/>
          </a:solidFill>
          <a:ln w="12700">
            <a:solidFill>
              <a:schemeClr val="tx1"/>
            </a:solidFill>
            <a:miter lim="800000"/>
            <a:headEnd/>
            <a:tailEnd/>
          </a:ln>
        </p:spPr>
        <p:txBody>
          <a:bodyPr anchor="ctr">
            <a:spAutoFit/>
          </a:bodyPr>
          <a:lstStyle/>
          <a:p>
            <a:pPr algn="ctr"/>
            <a:r>
              <a:rPr lang="fr-FR" sz="2000" b="1">
                <a:solidFill>
                  <a:schemeClr val="bg1"/>
                </a:solidFill>
                <a:latin typeface="Verdana" pitchFamily="34" charset="0"/>
              </a:rPr>
              <a:t>Des capacités de dialogue accrues </a:t>
            </a:r>
          </a:p>
        </p:txBody>
      </p:sp>
      <p:graphicFrame>
        <p:nvGraphicFramePr>
          <p:cNvPr id="206853" name="Group 5"/>
          <p:cNvGraphicFramePr>
            <a:graphicFrameLocks noGrp="1"/>
          </p:cNvGraphicFramePr>
          <p:nvPr/>
        </p:nvGraphicFramePr>
        <p:xfrm>
          <a:off x="533400" y="2362200"/>
          <a:ext cx="8305800" cy="3814763"/>
        </p:xfrm>
        <a:graphic>
          <a:graphicData uri="http://schemas.openxmlformats.org/drawingml/2006/table">
            <a:tbl>
              <a:tblPr/>
              <a:tblGrid>
                <a:gridCol w="5105400"/>
                <a:gridCol w="3200400"/>
              </a:tblGrid>
              <a:tr h="452438">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Situations concernées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Exemples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r>
              <a:tr h="37465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une base de données communautaire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cas de l’utilisation d’un ERP ou d’un datawarehouse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un référentiel de gestion unique et partagée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nécessité de disposer de règles de gestion homogènes et conçues de manière communautaire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des outils de communication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construction unique du reporting et circulation plus facile des informations entre les acteurs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542925">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un contrôle de gestion partagé grâce à l’intranet de l’entreprise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mise à disposition des analyses de gestion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des possibilités d’échanges rapides et instantanés : messagerie, forum,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réunions électroniques et virtuelles</a:t>
                      </a:r>
                    </a:p>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web-conférences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un accès généralisé à l’information externe grâce à l’internet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se documenter sur les concurrents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6882" name="Rectangle 34"/>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La transparence de la gestion et la communication entre les acteurs</a:t>
            </a:r>
          </a:p>
        </p:txBody>
      </p:sp>
      <p:sp>
        <p:nvSpPr>
          <p:cNvPr id="88101" name="Rectangle 35"/>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06852"/>
                                        </p:tgtEl>
                                        <p:attrNameLst>
                                          <p:attrName>style.visibility</p:attrName>
                                        </p:attrNameLst>
                                      </p:cBhvr>
                                      <p:to>
                                        <p:strVal val="visible"/>
                                      </p:to>
                                    </p:set>
                                    <p:anim calcmode="lin" valueType="num">
                                      <p:cBhvr>
                                        <p:cTn id="7" dur="500" fill="hold"/>
                                        <p:tgtEl>
                                          <p:spTgt spid="206852"/>
                                        </p:tgtEl>
                                        <p:attrNameLst>
                                          <p:attrName>ppt_x</p:attrName>
                                        </p:attrNameLst>
                                      </p:cBhvr>
                                      <p:tavLst>
                                        <p:tav tm="0">
                                          <p:val>
                                            <p:strVal val="#ppt_x"/>
                                          </p:val>
                                        </p:tav>
                                        <p:tav tm="100000">
                                          <p:val>
                                            <p:strVal val="#ppt_x"/>
                                          </p:val>
                                        </p:tav>
                                      </p:tavLst>
                                    </p:anim>
                                    <p:anim calcmode="lin" valueType="num">
                                      <p:cBhvr>
                                        <p:cTn id="8" dur="500" fill="hold"/>
                                        <p:tgtEl>
                                          <p:spTgt spid="206852"/>
                                        </p:tgtEl>
                                        <p:attrNameLst>
                                          <p:attrName>ppt_y</p:attrName>
                                        </p:attrNameLst>
                                      </p:cBhvr>
                                      <p:tavLst>
                                        <p:tav tm="0">
                                          <p:val>
                                            <p:strVal val="#ppt_y-#ppt_h/2"/>
                                          </p:val>
                                        </p:tav>
                                        <p:tav tm="100000">
                                          <p:val>
                                            <p:strVal val="#ppt_y"/>
                                          </p:val>
                                        </p:tav>
                                      </p:tavLst>
                                    </p:anim>
                                    <p:anim calcmode="lin" valueType="num">
                                      <p:cBhvr>
                                        <p:cTn id="9" dur="500" fill="hold"/>
                                        <p:tgtEl>
                                          <p:spTgt spid="206852"/>
                                        </p:tgtEl>
                                        <p:attrNameLst>
                                          <p:attrName>ppt_w</p:attrName>
                                        </p:attrNameLst>
                                      </p:cBhvr>
                                      <p:tavLst>
                                        <p:tav tm="0">
                                          <p:val>
                                            <p:strVal val="#ppt_w"/>
                                          </p:val>
                                        </p:tav>
                                        <p:tav tm="100000">
                                          <p:val>
                                            <p:strVal val="#ppt_w"/>
                                          </p:val>
                                        </p:tav>
                                      </p:tavLst>
                                    </p:anim>
                                    <p:anim calcmode="lin" valueType="num">
                                      <p:cBhvr>
                                        <p:cTn id="10" dur="500" fill="hold"/>
                                        <p:tgtEl>
                                          <p:spTgt spid="20685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206853"/>
                                        </p:tgtEl>
                                        <p:attrNameLst>
                                          <p:attrName>style.visibility</p:attrName>
                                        </p:attrNameLst>
                                      </p:cBhvr>
                                      <p:to>
                                        <p:strVal val="visible"/>
                                      </p:to>
                                    </p:set>
                                    <p:animEffect transition="in" filter="barn(outVertical)">
                                      <p:cBhvr>
                                        <p:cTn id="15" dur="500"/>
                                        <p:tgtEl>
                                          <p:spTgt spid="206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animBg="1"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2"/>
          <p:cNvSpPr>
            <a:spLocks noGrp="1"/>
          </p:cNvSpPr>
          <p:nvPr>
            <p:ph type="ftr" sz="quarter" idx="11"/>
          </p:nvPr>
        </p:nvSpPr>
        <p:spPr/>
        <p:txBody>
          <a:bodyPr/>
          <a:lstStyle/>
          <a:p>
            <a:pPr>
              <a:defRPr/>
            </a:pPr>
            <a:r>
              <a:rPr lang="fr-FR"/>
              <a:t>Système d’Information</a:t>
            </a:r>
          </a:p>
        </p:txBody>
      </p:sp>
      <p:sp>
        <p:nvSpPr>
          <p:cNvPr id="7" name="Espace réservé du numéro de diapositive 3"/>
          <p:cNvSpPr>
            <a:spLocks noGrp="1"/>
          </p:cNvSpPr>
          <p:nvPr>
            <p:ph type="sldNum" sz="quarter" idx="12"/>
          </p:nvPr>
        </p:nvSpPr>
        <p:spPr/>
        <p:txBody>
          <a:bodyPr/>
          <a:lstStyle/>
          <a:p>
            <a:pPr>
              <a:defRPr/>
            </a:pPr>
            <a:fld id="{8C6EF28D-56C7-4A86-8CAB-0B40708D752E}" type="slidenum">
              <a:rPr lang="fr-FR"/>
              <a:pPr>
                <a:defRPr/>
              </a:pPr>
              <a:t>75</a:t>
            </a:fld>
            <a:endParaRPr lang="fr-FR"/>
          </a:p>
        </p:txBody>
      </p:sp>
      <p:sp>
        <p:nvSpPr>
          <p:cNvPr id="208898" name="Rectangle 2"/>
          <p:cNvSpPr>
            <a:spLocks noChangeArrowheads="1"/>
          </p:cNvSpPr>
          <p:nvPr/>
        </p:nvSpPr>
        <p:spPr bwMode="auto">
          <a:xfrm>
            <a:off x="457200" y="1812925"/>
            <a:ext cx="8001000" cy="4283075"/>
          </a:xfrm>
          <a:prstGeom prst="rect">
            <a:avLst/>
          </a:prstGeom>
          <a:noFill/>
          <a:ln w="9525">
            <a:noFill/>
            <a:miter lim="800000"/>
            <a:headEnd/>
            <a:tailEnd/>
          </a:ln>
          <a:effectLst/>
        </p:spPr>
        <p:txBody>
          <a:bodyPr lIns="63500" tIns="26988" rIns="63500" bIns="26988"/>
          <a:lstStyle/>
          <a:p>
            <a:pPr marL="284163" indent="-284163" defTabSz="923925" eaLnBrk="0" hangingPunct="0">
              <a:lnSpc>
                <a:spcPct val="130000"/>
              </a:lnSpc>
              <a:buClr>
                <a:schemeClr val="accent2"/>
              </a:buClr>
              <a:buFont typeface="Wingdings" pitchFamily="2" charset="2"/>
              <a:buChar char="q"/>
              <a:defRPr/>
            </a:pPr>
            <a:endParaRPr lang="fr-FR" altLang="fr-FR" sz="2000" b="1" u="sng">
              <a:effectLst>
                <a:outerShdw blurRad="38100" dist="38100" dir="2700000" algn="tl">
                  <a:srgbClr val="C0C0C0"/>
                </a:outerShdw>
              </a:effectLst>
              <a:latin typeface="Verdana" pitchFamily="34" charset="0"/>
            </a:endParaRPr>
          </a:p>
          <a:p>
            <a:pPr marL="284163" indent="-284163" defTabSz="923925" eaLnBrk="0" hangingPunct="0">
              <a:lnSpc>
                <a:spcPct val="130000"/>
              </a:lnSpc>
              <a:buClr>
                <a:schemeClr val="accent2"/>
              </a:buClr>
              <a:buFont typeface="Wingdings" pitchFamily="2" charset="2"/>
              <a:buChar char="q"/>
              <a:defRPr/>
            </a:pPr>
            <a:r>
              <a:rPr lang="fr-FR" altLang="fr-FR" sz="2000" b="1">
                <a:effectLst>
                  <a:outerShdw blurRad="38100" dist="38100" dir="2700000" algn="tl">
                    <a:srgbClr val="C0C0C0"/>
                  </a:outerShdw>
                </a:effectLst>
                <a:latin typeface="Verdana" pitchFamily="34" charset="0"/>
              </a:rPr>
              <a:t> </a:t>
            </a:r>
            <a:r>
              <a:rPr lang="fr-FR" altLang="fr-FR" sz="2000">
                <a:effectLst>
                  <a:outerShdw blurRad="38100" dist="38100" dir="2700000" algn="tl">
                    <a:srgbClr val="C0C0C0"/>
                  </a:outerShdw>
                </a:effectLst>
                <a:latin typeface="Verdana" pitchFamily="34" charset="0"/>
              </a:rPr>
              <a:t>Les différentes catégories de systèmes d’information de gestion :</a:t>
            </a:r>
          </a:p>
          <a:p>
            <a:pPr marL="1111250" lvl="2" indent="-346075" defTabSz="923925">
              <a:lnSpc>
                <a:spcPct val="130000"/>
              </a:lnSpc>
              <a:buClr>
                <a:schemeClr val="accent2"/>
              </a:buClr>
              <a:buFontTx/>
              <a:buChar char="•"/>
              <a:defRPr/>
            </a:pPr>
            <a:r>
              <a:rPr lang="fr-FR" altLang="fr-FR" sz="1800">
                <a:effectLst>
                  <a:outerShdw blurRad="38100" dist="38100" dir="2700000" algn="tl">
                    <a:srgbClr val="C0C0C0"/>
                  </a:outerShdw>
                </a:effectLst>
                <a:latin typeface="Verdana" pitchFamily="34" charset="0"/>
              </a:rPr>
              <a:t>Les systèmes opérants </a:t>
            </a:r>
          </a:p>
          <a:p>
            <a:pPr marL="1111250" lvl="2" indent="-346075" defTabSz="923925">
              <a:lnSpc>
                <a:spcPct val="130000"/>
              </a:lnSpc>
              <a:buClr>
                <a:schemeClr val="accent2"/>
              </a:buClr>
              <a:buFontTx/>
              <a:buChar char="•"/>
              <a:defRPr/>
            </a:pPr>
            <a:r>
              <a:rPr lang="fr-FR" altLang="fr-FR" sz="1800">
                <a:effectLst>
                  <a:outerShdw blurRad="38100" dist="38100" dir="2700000" algn="tl">
                    <a:srgbClr val="C0C0C0"/>
                  </a:outerShdw>
                </a:effectLst>
                <a:latin typeface="Verdana" pitchFamily="34" charset="0"/>
              </a:rPr>
              <a:t>Le système comptable et de gestion</a:t>
            </a:r>
          </a:p>
          <a:p>
            <a:pPr marL="1111250" lvl="2" indent="-346075" defTabSz="923925">
              <a:lnSpc>
                <a:spcPct val="130000"/>
              </a:lnSpc>
              <a:buClr>
                <a:schemeClr val="accent2"/>
              </a:buClr>
              <a:buFontTx/>
              <a:buChar char="•"/>
              <a:defRPr/>
            </a:pPr>
            <a:r>
              <a:rPr lang="fr-FR" altLang="fr-FR" sz="1800">
                <a:effectLst>
                  <a:outerShdw blurRad="38100" dist="38100" dir="2700000" algn="tl">
                    <a:srgbClr val="C0C0C0"/>
                  </a:outerShdw>
                </a:effectLst>
                <a:latin typeface="Verdana" pitchFamily="34" charset="0"/>
              </a:rPr>
              <a:t>Les systèmes d’aide à la décision</a:t>
            </a:r>
          </a:p>
          <a:p>
            <a:pPr marL="1111250" lvl="2" indent="-346075" defTabSz="923925">
              <a:lnSpc>
                <a:spcPct val="130000"/>
              </a:lnSpc>
              <a:buClr>
                <a:schemeClr val="accent2"/>
              </a:buClr>
              <a:buFontTx/>
              <a:buChar char="•"/>
              <a:defRPr/>
            </a:pPr>
            <a:r>
              <a:rPr lang="fr-FR" altLang="fr-FR" sz="1800">
                <a:effectLst>
                  <a:outerShdw blurRad="38100" dist="38100" dir="2700000" algn="tl">
                    <a:srgbClr val="C0C0C0"/>
                  </a:outerShdw>
                </a:effectLst>
                <a:latin typeface="Verdana" pitchFamily="34" charset="0"/>
              </a:rPr>
              <a:t>La couverture fonctionnelle d’un ERP</a:t>
            </a:r>
          </a:p>
        </p:txBody>
      </p:sp>
      <p:sp>
        <p:nvSpPr>
          <p:cNvPr id="208899" name="Rectangle 3"/>
          <p:cNvSpPr>
            <a:spLocks noChangeArrowheads="1"/>
          </p:cNvSpPr>
          <p:nvPr/>
        </p:nvSpPr>
        <p:spPr bwMode="auto">
          <a:xfrm>
            <a:off x="1447800" y="457200"/>
            <a:ext cx="6934200" cy="822325"/>
          </a:xfrm>
          <a:prstGeom prst="rect">
            <a:avLst/>
          </a:prstGeom>
          <a:noFill/>
          <a:ln w="9525">
            <a:noFill/>
            <a:miter lim="800000"/>
            <a:headEnd/>
            <a:tailEnd/>
          </a:ln>
          <a:effectLst/>
        </p:spPr>
        <p:txBody>
          <a:bodyPr anchor="b"/>
          <a:lstStyle/>
          <a:p>
            <a:pPr>
              <a:defRPr/>
            </a:pPr>
            <a:r>
              <a:rPr lang="fr-FR" altLang="fr-FR" sz="2800">
                <a:solidFill>
                  <a:srgbClr val="777777"/>
                </a:solidFill>
                <a:effectLst>
                  <a:outerShdw blurRad="38100" dist="38100" dir="2700000" algn="tl">
                    <a:srgbClr val="C0C0C0"/>
                  </a:outerShdw>
                </a:effectLst>
                <a:latin typeface="Verdana" pitchFamily="34" charset="0"/>
              </a:rPr>
              <a:t>Les typologies de systèmes d’information de gestion</a:t>
            </a:r>
            <a:endParaRPr lang="fr-FR" sz="2800">
              <a:solidFill>
                <a:srgbClr val="777777"/>
              </a:solidFill>
              <a:effectLst>
                <a:outerShdw blurRad="38100" dist="38100" dir="2700000" algn="tl">
                  <a:srgbClr val="C0C0C0"/>
                </a:outerShdw>
              </a:effectLst>
              <a:latin typeface="Verdana" pitchFamily="34" charset="0"/>
            </a:endParaRPr>
          </a:p>
        </p:txBody>
      </p:sp>
      <p:sp>
        <p:nvSpPr>
          <p:cNvPr id="89094" name="Rectangle 4"/>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8898">
                                            <p:txEl>
                                              <p:pRg st="1" end="1"/>
                                            </p:txEl>
                                          </p:spTgt>
                                        </p:tgtEl>
                                        <p:attrNameLst>
                                          <p:attrName>style.visibility</p:attrName>
                                        </p:attrNameLst>
                                      </p:cBhvr>
                                      <p:to>
                                        <p:strVal val="visible"/>
                                      </p:to>
                                    </p:set>
                                    <p:anim calcmode="lin" valueType="num">
                                      <p:cBhvr additive="base">
                                        <p:cTn id="7" dur="500" fill="hold"/>
                                        <p:tgtEl>
                                          <p:spTgt spid="208898">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8898">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8898">
                                            <p:txEl>
                                              <p:pRg st="2" end="2"/>
                                            </p:txEl>
                                          </p:spTgt>
                                        </p:tgtEl>
                                        <p:attrNameLst>
                                          <p:attrName>style.visibility</p:attrName>
                                        </p:attrNameLst>
                                      </p:cBhvr>
                                      <p:to>
                                        <p:strVal val="visible"/>
                                      </p:to>
                                    </p:set>
                                    <p:anim calcmode="lin" valueType="num">
                                      <p:cBhvr additive="base">
                                        <p:cTn id="11" dur="500" fill="hold"/>
                                        <p:tgtEl>
                                          <p:spTgt spid="208898">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8898">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08898">
                                            <p:txEl>
                                              <p:pRg st="3" end="3"/>
                                            </p:txEl>
                                          </p:spTgt>
                                        </p:tgtEl>
                                        <p:attrNameLst>
                                          <p:attrName>style.visibility</p:attrName>
                                        </p:attrNameLst>
                                      </p:cBhvr>
                                      <p:to>
                                        <p:strVal val="visible"/>
                                      </p:to>
                                    </p:set>
                                    <p:anim calcmode="lin" valueType="num">
                                      <p:cBhvr additive="base">
                                        <p:cTn id="15" dur="500" fill="hold"/>
                                        <p:tgtEl>
                                          <p:spTgt spid="208898">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08898">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08898">
                                            <p:txEl>
                                              <p:pRg st="4" end="4"/>
                                            </p:txEl>
                                          </p:spTgt>
                                        </p:tgtEl>
                                        <p:attrNameLst>
                                          <p:attrName>style.visibility</p:attrName>
                                        </p:attrNameLst>
                                      </p:cBhvr>
                                      <p:to>
                                        <p:strVal val="visible"/>
                                      </p:to>
                                    </p:set>
                                    <p:anim calcmode="lin" valueType="num">
                                      <p:cBhvr additive="base">
                                        <p:cTn id="19" dur="500" fill="hold"/>
                                        <p:tgtEl>
                                          <p:spTgt spid="208898">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8898">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08898">
                                            <p:txEl>
                                              <p:pRg st="5" end="5"/>
                                            </p:txEl>
                                          </p:spTgt>
                                        </p:tgtEl>
                                        <p:attrNameLst>
                                          <p:attrName>style.visibility</p:attrName>
                                        </p:attrNameLst>
                                      </p:cBhvr>
                                      <p:to>
                                        <p:strVal val="visible"/>
                                      </p:to>
                                    </p:set>
                                    <p:anim calcmode="lin" valueType="num">
                                      <p:cBhvr additive="base">
                                        <p:cTn id="23" dur="500" fill="hold"/>
                                        <p:tgtEl>
                                          <p:spTgt spid="208898">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0889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Espace réservé du pied de page 2"/>
          <p:cNvSpPr>
            <a:spLocks noGrp="1"/>
          </p:cNvSpPr>
          <p:nvPr>
            <p:ph type="ftr" sz="quarter" idx="11"/>
          </p:nvPr>
        </p:nvSpPr>
        <p:spPr/>
        <p:txBody>
          <a:bodyPr/>
          <a:lstStyle/>
          <a:p>
            <a:pPr>
              <a:defRPr/>
            </a:pPr>
            <a:r>
              <a:rPr lang="fr-FR"/>
              <a:t>Système d’Information</a:t>
            </a:r>
          </a:p>
        </p:txBody>
      </p:sp>
      <p:sp>
        <p:nvSpPr>
          <p:cNvPr id="28" name="Espace réservé du numéro de diapositive 3"/>
          <p:cNvSpPr>
            <a:spLocks noGrp="1"/>
          </p:cNvSpPr>
          <p:nvPr>
            <p:ph type="sldNum" sz="quarter" idx="12"/>
          </p:nvPr>
        </p:nvSpPr>
        <p:spPr/>
        <p:txBody>
          <a:bodyPr/>
          <a:lstStyle/>
          <a:p>
            <a:pPr>
              <a:defRPr/>
            </a:pPr>
            <a:fld id="{9222C755-6AEC-4747-B6FE-9E1074991A2E}" type="slidenum">
              <a:rPr lang="fr-FR"/>
              <a:pPr>
                <a:defRPr/>
              </a:pPr>
              <a:t>76</a:t>
            </a:fld>
            <a:endParaRPr lang="fr-FR"/>
          </a:p>
        </p:txBody>
      </p:sp>
      <p:sp>
        <p:nvSpPr>
          <p:cNvPr id="210946" name="Rectangle 2"/>
          <p:cNvSpPr>
            <a:spLocks noChangeArrowheads="1"/>
          </p:cNvSpPr>
          <p:nvPr/>
        </p:nvSpPr>
        <p:spPr bwMode="auto">
          <a:xfrm>
            <a:off x="1371600" y="990600"/>
            <a:ext cx="7772400" cy="4283075"/>
          </a:xfrm>
          <a:prstGeom prst="rect">
            <a:avLst/>
          </a:prstGeom>
          <a:noFill/>
          <a:ln w="9525">
            <a:noFill/>
            <a:miter lim="800000"/>
            <a:headEnd/>
            <a:tailEnd/>
          </a:ln>
          <a:effectLst/>
        </p:spPr>
        <p:txBody>
          <a:bodyPr lIns="63500" tIns="26988" rIns="63500" bIns="26988"/>
          <a:lstStyle/>
          <a:p>
            <a:pPr defTabSz="923925" eaLnBrk="0" hangingPunct="0">
              <a:lnSpc>
                <a:spcPct val="90000"/>
              </a:lnSpc>
              <a:defRPr/>
            </a:pPr>
            <a:endParaRPr lang="fr-FR" altLang="fr-FR" sz="1600" b="1">
              <a:solidFill>
                <a:schemeClr val="accent2"/>
              </a:solidFill>
              <a:effectLst>
                <a:outerShdw blurRad="38100" dist="38100" dir="2700000" algn="tl">
                  <a:srgbClr val="C0C0C0"/>
                </a:outerShdw>
              </a:effectLst>
              <a:latin typeface="Verdana" pitchFamily="34" charset="0"/>
            </a:endParaRPr>
          </a:p>
        </p:txBody>
      </p:sp>
      <p:sp>
        <p:nvSpPr>
          <p:cNvPr id="210947" name="Text Box 3"/>
          <p:cNvSpPr txBox="1">
            <a:spLocks noChangeArrowheads="1"/>
          </p:cNvSpPr>
          <p:nvPr/>
        </p:nvSpPr>
        <p:spPr bwMode="auto">
          <a:xfrm>
            <a:off x="1127125" y="914400"/>
            <a:ext cx="7483475" cy="396875"/>
          </a:xfrm>
          <a:prstGeom prst="rect">
            <a:avLst/>
          </a:prstGeom>
          <a:noFill/>
          <a:ln w="9525">
            <a:noFill/>
            <a:miter lim="800000"/>
            <a:headEnd/>
            <a:tailEnd/>
          </a:ln>
          <a:effectLst/>
        </p:spPr>
        <p:txBody>
          <a:bodyPr anchor="b"/>
          <a:lstStyle/>
          <a:p>
            <a:pPr>
              <a:defRPr/>
            </a:pPr>
            <a:r>
              <a:rPr lang="fr-FR" sz="2800">
                <a:solidFill>
                  <a:srgbClr val="777777"/>
                </a:solidFill>
                <a:effectLst>
                  <a:outerShdw blurRad="38100" dist="38100" dir="2700000" algn="tl">
                    <a:srgbClr val="C0C0C0"/>
                  </a:outerShdw>
                </a:effectLst>
                <a:latin typeface="Verdana" pitchFamily="34" charset="0"/>
              </a:rPr>
              <a:t>Les systèmes opérants</a:t>
            </a:r>
          </a:p>
        </p:txBody>
      </p:sp>
      <p:graphicFrame>
        <p:nvGraphicFramePr>
          <p:cNvPr id="210948" name="Group 4"/>
          <p:cNvGraphicFramePr>
            <a:graphicFrameLocks noGrp="1"/>
          </p:cNvGraphicFramePr>
          <p:nvPr/>
        </p:nvGraphicFramePr>
        <p:xfrm>
          <a:off x="2362200" y="3521075"/>
          <a:ext cx="5029200" cy="2879725"/>
        </p:xfrm>
        <a:graphic>
          <a:graphicData uri="http://schemas.openxmlformats.org/drawingml/2006/table">
            <a:tbl>
              <a:tblPr/>
              <a:tblGrid>
                <a:gridCol w="5029200"/>
              </a:tblGrid>
              <a:tr h="457200">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8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Les domaines d’application et modules fonctionnels concernés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r>
              <a:tr h="37465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commerciale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 production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des achats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des stocks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des projets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des ressources humaines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0968" name="Rectangle 24"/>
          <p:cNvSpPr>
            <a:spLocks noChangeArrowheads="1"/>
          </p:cNvSpPr>
          <p:nvPr/>
        </p:nvSpPr>
        <p:spPr bwMode="auto">
          <a:xfrm>
            <a:off x="685800" y="1676400"/>
            <a:ext cx="8001000" cy="1524000"/>
          </a:xfrm>
          <a:prstGeom prst="rect">
            <a:avLst/>
          </a:prstGeom>
          <a:noFill/>
          <a:ln w="9525">
            <a:noFill/>
            <a:miter lim="800000"/>
            <a:headEnd/>
            <a:tailEnd/>
          </a:ln>
        </p:spPr>
        <p:txBody>
          <a:bodyPr/>
          <a:lstStyle/>
          <a:p>
            <a:pPr marL="288925" indent="-288925" eaLnBrk="0" hangingPunct="0">
              <a:buFont typeface="Wingdings" pitchFamily="2" charset="2"/>
              <a:buNone/>
            </a:pPr>
            <a:r>
              <a:rPr lang="fr-FR" sz="1800" b="1" u="sng">
                <a:solidFill>
                  <a:srgbClr val="CC3300"/>
                </a:solidFill>
                <a:latin typeface="Verdana" pitchFamily="34" charset="0"/>
              </a:rPr>
              <a:t>Finalités</a:t>
            </a:r>
            <a:r>
              <a:rPr lang="fr-FR" sz="1800" b="1">
                <a:solidFill>
                  <a:srgbClr val="000099"/>
                </a:solidFill>
                <a:latin typeface="Verdana" pitchFamily="34" charset="0"/>
              </a:rPr>
              <a:t> :</a:t>
            </a:r>
          </a:p>
          <a:p>
            <a:pPr marL="288925" indent="-288925" eaLnBrk="0" hangingPunct="0">
              <a:buFont typeface="Wingdings" pitchFamily="2" charset="2"/>
              <a:buChar char="§"/>
            </a:pPr>
            <a:r>
              <a:rPr lang="fr-FR" sz="1800" b="1">
                <a:solidFill>
                  <a:srgbClr val="000099"/>
                </a:solidFill>
                <a:latin typeface="Verdana" pitchFamily="34" charset="0"/>
              </a:rPr>
              <a:t>traiter un besoin de gestion administrative et/ou technique opérationnelle pour une fonction donnée de l’entreprise</a:t>
            </a:r>
          </a:p>
          <a:p>
            <a:pPr marL="288925" indent="-288925" eaLnBrk="0" hangingPunct="0">
              <a:buFont typeface="Wingdings" pitchFamily="2" charset="2"/>
              <a:buChar char="§"/>
            </a:pPr>
            <a:r>
              <a:rPr lang="fr-FR" sz="1800" b="1">
                <a:solidFill>
                  <a:srgbClr val="000099"/>
                </a:solidFill>
                <a:latin typeface="Verdana" pitchFamily="34" charset="0"/>
              </a:rPr>
              <a:t>apporter des informations de pilotage local</a:t>
            </a:r>
            <a:endParaRPr lang="fr-FR" sz="1800" b="1">
              <a:solidFill>
                <a:srgbClr val="777777"/>
              </a:solidFill>
              <a:latin typeface="Verdana" pitchFamily="34" charset="0"/>
            </a:endParaRPr>
          </a:p>
        </p:txBody>
      </p:sp>
      <p:sp>
        <p:nvSpPr>
          <p:cNvPr id="90139" name="Rectangle 25"/>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968"/>
                                        </p:tgtEl>
                                        <p:attrNameLst>
                                          <p:attrName>style.visibility</p:attrName>
                                        </p:attrNameLst>
                                      </p:cBhvr>
                                      <p:to>
                                        <p:strVal val="visible"/>
                                      </p:to>
                                    </p:set>
                                    <p:anim calcmode="lin" valueType="num">
                                      <p:cBhvr additive="base">
                                        <p:cTn id="7" dur="500" fill="hold"/>
                                        <p:tgtEl>
                                          <p:spTgt spid="210968"/>
                                        </p:tgtEl>
                                        <p:attrNameLst>
                                          <p:attrName>ppt_x</p:attrName>
                                        </p:attrNameLst>
                                      </p:cBhvr>
                                      <p:tavLst>
                                        <p:tav tm="0">
                                          <p:val>
                                            <p:strVal val="0-#ppt_w/2"/>
                                          </p:val>
                                        </p:tav>
                                        <p:tav tm="100000">
                                          <p:val>
                                            <p:strVal val="#ppt_x"/>
                                          </p:val>
                                        </p:tav>
                                      </p:tavLst>
                                    </p:anim>
                                    <p:anim calcmode="lin" valueType="num">
                                      <p:cBhvr additive="base">
                                        <p:cTn id="8" dur="500" fill="hold"/>
                                        <p:tgtEl>
                                          <p:spTgt spid="2109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109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68"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Espace réservé du pied de page 2"/>
          <p:cNvSpPr>
            <a:spLocks noGrp="1"/>
          </p:cNvSpPr>
          <p:nvPr>
            <p:ph type="ftr" sz="quarter" idx="11"/>
          </p:nvPr>
        </p:nvSpPr>
        <p:spPr/>
        <p:txBody>
          <a:bodyPr/>
          <a:lstStyle/>
          <a:p>
            <a:pPr>
              <a:defRPr/>
            </a:pPr>
            <a:r>
              <a:rPr lang="fr-FR"/>
              <a:t>Système d’Information</a:t>
            </a:r>
          </a:p>
        </p:txBody>
      </p:sp>
      <p:sp>
        <p:nvSpPr>
          <p:cNvPr id="15" name="Espace réservé du numéro de diapositive 3"/>
          <p:cNvSpPr>
            <a:spLocks noGrp="1"/>
          </p:cNvSpPr>
          <p:nvPr>
            <p:ph type="sldNum" sz="quarter" idx="12"/>
          </p:nvPr>
        </p:nvSpPr>
        <p:spPr/>
        <p:txBody>
          <a:bodyPr/>
          <a:lstStyle/>
          <a:p>
            <a:pPr>
              <a:defRPr/>
            </a:pPr>
            <a:fld id="{FE58AC58-DBB0-4354-9E92-0B85EBDFCE3F}" type="slidenum">
              <a:rPr lang="fr-FR"/>
              <a:pPr>
                <a:defRPr/>
              </a:pPr>
              <a:t>77</a:t>
            </a:fld>
            <a:endParaRPr lang="fr-FR"/>
          </a:p>
        </p:txBody>
      </p:sp>
      <p:sp>
        <p:nvSpPr>
          <p:cNvPr id="212994" name="Rectangle 2"/>
          <p:cNvSpPr>
            <a:spLocks noChangeArrowheads="1"/>
          </p:cNvSpPr>
          <p:nvPr/>
        </p:nvSpPr>
        <p:spPr bwMode="auto">
          <a:xfrm>
            <a:off x="1371600" y="990600"/>
            <a:ext cx="7772400" cy="4283075"/>
          </a:xfrm>
          <a:prstGeom prst="rect">
            <a:avLst/>
          </a:prstGeom>
          <a:noFill/>
          <a:ln w="9525">
            <a:noFill/>
            <a:miter lim="800000"/>
            <a:headEnd/>
            <a:tailEnd/>
          </a:ln>
          <a:effectLst/>
        </p:spPr>
        <p:txBody>
          <a:bodyPr lIns="63500" tIns="26988" rIns="63500" bIns="26988"/>
          <a:lstStyle/>
          <a:p>
            <a:pPr defTabSz="923925" eaLnBrk="0" hangingPunct="0">
              <a:lnSpc>
                <a:spcPct val="90000"/>
              </a:lnSpc>
              <a:defRPr/>
            </a:pPr>
            <a:endParaRPr lang="fr-FR" altLang="fr-FR" sz="1600" b="1">
              <a:solidFill>
                <a:schemeClr val="accent2"/>
              </a:solidFill>
              <a:effectLst>
                <a:outerShdw blurRad="38100" dist="38100" dir="2700000" algn="tl">
                  <a:srgbClr val="C0C0C0"/>
                </a:outerShdw>
              </a:effectLst>
              <a:latin typeface="Verdana" pitchFamily="34" charset="0"/>
            </a:endParaRPr>
          </a:p>
        </p:txBody>
      </p:sp>
      <p:sp>
        <p:nvSpPr>
          <p:cNvPr id="212995" name="Text Box 3"/>
          <p:cNvSpPr txBox="1">
            <a:spLocks noChangeArrowheads="1"/>
          </p:cNvSpPr>
          <p:nvPr/>
        </p:nvSpPr>
        <p:spPr bwMode="auto">
          <a:xfrm>
            <a:off x="974725" y="746125"/>
            <a:ext cx="7483475" cy="396875"/>
          </a:xfrm>
          <a:prstGeom prst="rect">
            <a:avLst/>
          </a:prstGeom>
          <a:noFill/>
          <a:ln w="9525">
            <a:noFill/>
            <a:miter lim="800000"/>
            <a:headEnd/>
            <a:tailEnd/>
          </a:ln>
          <a:effectLst/>
        </p:spPr>
        <p:txBody>
          <a:bodyPr anchor="b"/>
          <a:lstStyle/>
          <a:p>
            <a:pPr>
              <a:defRPr/>
            </a:pPr>
            <a:r>
              <a:rPr lang="fr-FR" sz="2800">
                <a:solidFill>
                  <a:srgbClr val="777777"/>
                </a:solidFill>
                <a:effectLst>
                  <a:outerShdw blurRad="38100" dist="38100" dir="2700000" algn="tl">
                    <a:srgbClr val="C0C0C0"/>
                  </a:outerShdw>
                </a:effectLst>
                <a:latin typeface="Verdana" pitchFamily="34" charset="0"/>
              </a:rPr>
              <a:t>Les systèmes opérants</a:t>
            </a:r>
          </a:p>
        </p:txBody>
      </p:sp>
      <p:sp>
        <p:nvSpPr>
          <p:cNvPr id="91142" name="Text Box 4"/>
          <p:cNvSpPr txBox="1">
            <a:spLocks noChangeArrowheads="1"/>
          </p:cNvSpPr>
          <p:nvPr/>
        </p:nvSpPr>
        <p:spPr bwMode="auto">
          <a:xfrm>
            <a:off x="3489325" y="6284913"/>
            <a:ext cx="184150" cy="457200"/>
          </a:xfrm>
          <a:prstGeom prst="rect">
            <a:avLst/>
          </a:prstGeom>
          <a:noFill/>
          <a:ln w="9525">
            <a:noFill/>
            <a:miter lim="800000"/>
            <a:headEnd/>
            <a:tailEnd/>
          </a:ln>
        </p:spPr>
        <p:txBody>
          <a:bodyPr wrap="none">
            <a:spAutoFit/>
          </a:bodyPr>
          <a:lstStyle/>
          <a:p>
            <a:endParaRPr lang="fr-FR">
              <a:solidFill>
                <a:srgbClr val="777777"/>
              </a:solidFill>
              <a:latin typeface="Verdana" pitchFamily="34" charset="0"/>
            </a:endParaRPr>
          </a:p>
        </p:txBody>
      </p:sp>
      <p:graphicFrame>
        <p:nvGraphicFramePr>
          <p:cNvPr id="212997" name="Group 5"/>
          <p:cNvGraphicFramePr>
            <a:graphicFrameLocks noGrp="1"/>
          </p:cNvGraphicFramePr>
          <p:nvPr/>
        </p:nvGraphicFramePr>
        <p:xfrm>
          <a:off x="2590800" y="2209800"/>
          <a:ext cx="4267200" cy="4359275"/>
        </p:xfrm>
        <a:graphic>
          <a:graphicData uri="http://schemas.openxmlformats.org/drawingml/2006/table">
            <a:tbl>
              <a:tblPr/>
              <a:tblGrid>
                <a:gridCol w="4267200"/>
              </a:tblGrid>
              <a:tr h="374650">
                <a:tc>
                  <a:txBody>
                    <a:bodyPr/>
                    <a:lstStyle/>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statistiques clients </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délais de fabrication</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volumes de production</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taux de rebuts</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insuffisance de ressources</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statistiques fournisseurs</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statistiques achats</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statistiques sur les équipements</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consommations de ressources</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absentéisme</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accidents de travail</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3003" name="Rectangle 11"/>
          <p:cNvSpPr>
            <a:spLocks noChangeArrowheads="1"/>
          </p:cNvSpPr>
          <p:nvPr/>
        </p:nvSpPr>
        <p:spPr bwMode="auto">
          <a:xfrm>
            <a:off x="1219200" y="1600200"/>
            <a:ext cx="6553200" cy="381000"/>
          </a:xfrm>
          <a:prstGeom prst="rect">
            <a:avLst/>
          </a:prstGeom>
          <a:noFill/>
          <a:ln w="9525">
            <a:noFill/>
            <a:miter lim="800000"/>
            <a:headEnd/>
            <a:tailEnd/>
          </a:ln>
        </p:spPr>
        <p:txBody>
          <a:bodyPr/>
          <a:lstStyle/>
          <a:p>
            <a:pPr lvl="1" algn="ctr" eaLnBrk="0" hangingPunct="0">
              <a:buFont typeface="Wingdings" pitchFamily="2" charset="2"/>
              <a:buNone/>
            </a:pPr>
            <a:r>
              <a:rPr lang="fr-FR" sz="1800" b="1">
                <a:solidFill>
                  <a:srgbClr val="000099"/>
                </a:solidFill>
                <a:latin typeface="Verdana" pitchFamily="34" charset="0"/>
              </a:rPr>
              <a:t>La production d’indicateurs de pilotage</a:t>
            </a:r>
            <a:endParaRPr lang="fr-FR" sz="1800" b="1">
              <a:solidFill>
                <a:srgbClr val="777777"/>
              </a:solidFill>
              <a:latin typeface="Verdana" pitchFamily="34" charset="0"/>
            </a:endParaRPr>
          </a:p>
        </p:txBody>
      </p:sp>
      <p:sp>
        <p:nvSpPr>
          <p:cNvPr id="91150" name="Rectangle 12"/>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13003"/>
                                        </p:tgtEl>
                                        <p:attrNameLst>
                                          <p:attrName>style.visibility</p:attrName>
                                        </p:attrNameLst>
                                      </p:cBhvr>
                                      <p:to>
                                        <p:strVal val="visible"/>
                                      </p:to>
                                    </p:set>
                                    <p:animEffect transition="in" filter="barn(outHorizontal)">
                                      <p:cBhvr>
                                        <p:cTn id="7" dur="500"/>
                                        <p:tgtEl>
                                          <p:spTgt spid="21300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129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03"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Espace réservé du pied de page 2"/>
          <p:cNvSpPr>
            <a:spLocks noGrp="1"/>
          </p:cNvSpPr>
          <p:nvPr>
            <p:ph type="ftr" sz="quarter" idx="11"/>
          </p:nvPr>
        </p:nvSpPr>
        <p:spPr/>
        <p:txBody>
          <a:bodyPr/>
          <a:lstStyle/>
          <a:p>
            <a:pPr>
              <a:defRPr/>
            </a:pPr>
            <a:r>
              <a:rPr lang="fr-FR"/>
              <a:t>Système d’Information</a:t>
            </a:r>
          </a:p>
        </p:txBody>
      </p:sp>
      <p:sp>
        <p:nvSpPr>
          <p:cNvPr id="29" name="Espace réservé du numéro de diapositive 3"/>
          <p:cNvSpPr>
            <a:spLocks noGrp="1"/>
          </p:cNvSpPr>
          <p:nvPr>
            <p:ph type="sldNum" sz="quarter" idx="12"/>
          </p:nvPr>
        </p:nvSpPr>
        <p:spPr/>
        <p:txBody>
          <a:bodyPr/>
          <a:lstStyle/>
          <a:p>
            <a:pPr>
              <a:defRPr/>
            </a:pPr>
            <a:fld id="{6C26DD6A-008E-40EA-A3F3-791884E60EF0}" type="slidenum">
              <a:rPr lang="fr-FR"/>
              <a:pPr>
                <a:defRPr/>
              </a:pPr>
              <a:t>78</a:t>
            </a:fld>
            <a:endParaRPr lang="fr-FR"/>
          </a:p>
        </p:txBody>
      </p:sp>
      <p:sp>
        <p:nvSpPr>
          <p:cNvPr id="215042" name="Rectangle 2"/>
          <p:cNvSpPr>
            <a:spLocks noChangeArrowheads="1"/>
          </p:cNvSpPr>
          <p:nvPr/>
        </p:nvSpPr>
        <p:spPr bwMode="auto">
          <a:xfrm>
            <a:off x="1371600" y="990600"/>
            <a:ext cx="7772400" cy="4283075"/>
          </a:xfrm>
          <a:prstGeom prst="rect">
            <a:avLst/>
          </a:prstGeom>
          <a:noFill/>
          <a:ln w="9525">
            <a:noFill/>
            <a:miter lim="800000"/>
            <a:headEnd/>
            <a:tailEnd/>
          </a:ln>
          <a:effectLst/>
        </p:spPr>
        <p:txBody>
          <a:bodyPr lIns="63500" tIns="26988" rIns="63500" bIns="26988"/>
          <a:lstStyle/>
          <a:p>
            <a:pPr defTabSz="923925" eaLnBrk="0" hangingPunct="0">
              <a:lnSpc>
                <a:spcPct val="90000"/>
              </a:lnSpc>
              <a:defRPr/>
            </a:pPr>
            <a:endParaRPr lang="fr-FR" altLang="fr-FR" sz="1600" b="1">
              <a:solidFill>
                <a:schemeClr val="accent2"/>
              </a:solidFill>
              <a:effectLst>
                <a:outerShdw blurRad="38100" dist="38100" dir="2700000" algn="tl">
                  <a:srgbClr val="C0C0C0"/>
                </a:outerShdw>
              </a:effectLst>
              <a:latin typeface="Verdana" pitchFamily="34" charset="0"/>
            </a:endParaRPr>
          </a:p>
        </p:txBody>
      </p:sp>
      <p:sp>
        <p:nvSpPr>
          <p:cNvPr id="92165" name="Text Box 3"/>
          <p:cNvSpPr txBox="1">
            <a:spLocks noChangeArrowheads="1"/>
          </p:cNvSpPr>
          <p:nvPr/>
        </p:nvSpPr>
        <p:spPr bwMode="auto">
          <a:xfrm>
            <a:off x="3489325" y="6284913"/>
            <a:ext cx="184150" cy="457200"/>
          </a:xfrm>
          <a:prstGeom prst="rect">
            <a:avLst/>
          </a:prstGeom>
          <a:noFill/>
          <a:ln w="9525">
            <a:noFill/>
            <a:miter lim="800000"/>
            <a:headEnd/>
            <a:tailEnd/>
          </a:ln>
        </p:spPr>
        <p:txBody>
          <a:bodyPr wrap="none">
            <a:spAutoFit/>
          </a:bodyPr>
          <a:lstStyle/>
          <a:p>
            <a:endParaRPr lang="fr-FR">
              <a:solidFill>
                <a:srgbClr val="777777"/>
              </a:solidFill>
              <a:latin typeface="Verdana" pitchFamily="34" charset="0"/>
            </a:endParaRPr>
          </a:p>
        </p:txBody>
      </p:sp>
      <p:sp>
        <p:nvSpPr>
          <p:cNvPr id="215044" name="Text Box 4"/>
          <p:cNvSpPr txBox="1">
            <a:spLocks noChangeArrowheads="1"/>
          </p:cNvSpPr>
          <p:nvPr/>
        </p:nvSpPr>
        <p:spPr bwMode="auto">
          <a:xfrm>
            <a:off x="1279525" y="898525"/>
            <a:ext cx="7483475" cy="396875"/>
          </a:xfrm>
          <a:prstGeom prst="rect">
            <a:avLst/>
          </a:prstGeom>
          <a:noFill/>
          <a:ln w="9525">
            <a:noFill/>
            <a:miter lim="800000"/>
            <a:headEnd/>
            <a:tailEnd/>
          </a:ln>
          <a:effectLst/>
        </p:spPr>
        <p:txBody>
          <a:bodyPr anchor="b"/>
          <a:lstStyle/>
          <a:p>
            <a:pPr>
              <a:defRPr/>
            </a:pPr>
            <a:r>
              <a:rPr lang="fr-FR" sz="2800">
                <a:solidFill>
                  <a:srgbClr val="777777"/>
                </a:solidFill>
                <a:effectLst>
                  <a:outerShdw blurRad="38100" dist="38100" dir="2700000" algn="tl">
                    <a:srgbClr val="C0C0C0"/>
                  </a:outerShdw>
                </a:effectLst>
                <a:latin typeface="Verdana" pitchFamily="34" charset="0"/>
              </a:rPr>
              <a:t>Le système comptable et de gestion</a:t>
            </a:r>
          </a:p>
        </p:txBody>
      </p:sp>
      <p:graphicFrame>
        <p:nvGraphicFramePr>
          <p:cNvPr id="215045" name="Group 5"/>
          <p:cNvGraphicFramePr>
            <a:graphicFrameLocks noGrp="1"/>
          </p:cNvGraphicFramePr>
          <p:nvPr/>
        </p:nvGraphicFramePr>
        <p:xfrm>
          <a:off x="2835275" y="3124200"/>
          <a:ext cx="4267200" cy="3224213"/>
        </p:xfrm>
        <a:graphic>
          <a:graphicData uri="http://schemas.openxmlformats.org/drawingml/2006/table">
            <a:tbl>
              <a:tblPr/>
              <a:tblGrid>
                <a:gridCol w="4267200"/>
              </a:tblGrid>
              <a:tr h="457200">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0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Les domaines d’application et modules fonctionnels concernés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r>
              <a:tr h="37465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8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comptabilité fournisseurs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8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comptabilité clients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8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comptabilité générale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8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comptabilité budgétaire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8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comptabilité analytique et de gestion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8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des immobilisations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065" name="Rectangle 25"/>
          <p:cNvSpPr>
            <a:spLocks noChangeArrowheads="1"/>
          </p:cNvSpPr>
          <p:nvPr/>
        </p:nvSpPr>
        <p:spPr bwMode="auto">
          <a:xfrm>
            <a:off x="990600" y="1676400"/>
            <a:ext cx="7924800" cy="914400"/>
          </a:xfrm>
          <a:prstGeom prst="rect">
            <a:avLst/>
          </a:prstGeom>
          <a:noFill/>
          <a:ln w="9525">
            <a:noFill/>
            <a:miter lim="800000"/>
            <a:headEnd/>
            <a:tailEnd/>
          </a:ln>
        </p:spPr>
        <p:txBody>
          <a:bodyPr/>
          <a:lstStyle/>
          <a:p>
            <a:pPr marL="187325" indent="-187325" eaLnBrk="0" hangingPunct="0">
              <a:buFont typeface="Wingdings" pitchFamily="2" charset="2"/>
              <a:buNone/>
            </a:pPr>
            <a:r>
              <a:rPr lang="fr-FR" sz="1800" b="1" u="sng">
                <a:solidFill>
                  <a:srgbClr val="CC3300"/>
                </a:solidFill>
                <a:latin typeface="Verdana" pitchFamily="34" charset="0"/>
              </a:rPr>
              <a:t>Finalités</a:t>
            </a:r>
            <a:r>
              <a:rPr lang="fr-FR" sz="1800" b="1">
                <a:solidFill>
                  <a:srgbClr val="0033CC"/>
                </a:solidFill>
                <a:latin typeface="Verdana" pitchFamily="34" charset="0"/>
              </a:rPr>
              <a:t> :</a:t>
            </a:r>
          </a:p>
          <a:p>
            <a:pPr marL="187325" indent="-187325" eaLnBrk="0" hangingPunct="0">
              <a:buFont typeface="Wingdings" pitchFamily="2" charset="2"/>
              <a:buChar char="§"/>
            </a:pPr>
            <a:r>
              <a:rPr lang="fr-FR" sz="1800" b="1">
                <a:solidFill>
                  <a:srgbClr val="0033CC"/>
                </a:solidFill>
                <a:latin typeface="Verdana" pitchFamily="34" charset="0"/>
              </a:rPr>
              <a:t>à la fois appartient à la catégorie des systèmes opérants, mais également est considéré comme un outil de pilotage</a:t>
            </a:r>
            <a:r>
              <a:rPr lang="fr-FR" b="1">
                <a:solidFill>
                  <a:srgbClr val="000099"/>
                </a:solidFill>
                <a:latin typeface="Verdana" pitchFamily="34" charset="0"/>
              </a:rPr>
              <a:t> </a:t>
            </a:r>
          </a:p>
        </p:txBody>
      </p:sp>
      <p:sp>
        <p:nvSpPr>
          <p:cNvPr id="92188" name="Rectangle 26"/>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anim calcmode="lin" valueType="num">
                                      <p:cBhvr additive="base">
                                        <p:cTn id="7" dur="500" fill="hold"/>
                                        <p:tgtEl>
                                          <p:spTgt spid="215044"/>
                                        </p:tgtEl>
                                        <p:attrNameLst>
                                          <p:attrName>ppt_x</p:attrName>
                                        </p:attrNameLst>
                                      </p:cBhvr>
                                      <p:tavLst>
                                        <p:tav tm="0">
                                          <p:val>
                                            <p:strVal val="0-#ppt_w/2"/>
                                          </p:val>
                                        </p:tav>
                                        <p:tav tm="100000">
                                          <p:val>
                                            <p:strVal val="#ppt_x"/>
                                          </p:val>
                                        </p:tav>
                                      </p:tavLst>
                                    </p:anim>
                                    <p:anim calcmode="lin" valueType="num">
                                      <p:cBhvr additive="base">
                                        <p:cTn id="8" dur="500" fill="hold"/>
                                        <p:tgtEl>
                                          <p:spTgt spid="2150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65">
                                            <p:txEl>
                                              <p:pRg st="0" end="0"/>
                                            </p:txEl>
                                          </p:spTgt>
                                        </p:tgtEl>
                                        <p:attrNameLst>
                                          <p:attrName>style.visibility</p:attrName>
                                        </p:attrNameLst>
                                      </p:cBhvr>
                                      <p:to>
                                        <p:strVal val="visible"/>
                                      </p:to>
                                    </p:set>
                                    <p:anim calcmode="lin" valueType="num">
                                      <p:cBhvr additive="base">
                                        <p:cTn id="13" dur="500" fill="hold"/>
                                        <p:tgtEl>
                                          <p:spTgt spid="21506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5065">
                                            <p:txEl>
                                              <p:pRg st="1" end="1"/>
                                            </p:txEl>
                                          </p:spTgt>
                                        </p:tgtEl>
                                        <p:attrNameLst>
                                          <p:attrName>style.visibility</p:attrName>
                                        </p:attrNameLst>
                                      </p:cBhvr>
                                      <p:to>
                                        <p:strVal val="visible"/>
                                      </p:to>
                                    </p:set>
                                    <p:anim calcmode="lin" valueType="num">
                                      <p:cBhvr additive="base">
                                        <p:cTn id="19" dur="500" fill="hold"/>
                                        <p:tgtEl>
                                          <p:spTgt spid="21506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506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215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autoUpdateAnimBg="0"/>
      <p:bldP spid="215065"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Espace réservé du pied de page 2"/>
          <p:cNvSpPr>
            <a:spLocks noGrp="1"/>
          </p:cNvSpPr>
          <p:nvPr>
            <p:ph type="ftr" sz="quarter" idx="11"/>
          </p:nvPr>
        </p:nvSpPr>
        <p:spPr/>
        <p:txBody>
          <a:bodyPr/>
          <a:lstStyle/>
          <a:p>
            <a:pPr>
              <a:defRPr/>
            </a:pPr>
            <a:r>
              <a:rPr lang="fr-FR"/>
              <a:t>Système d’Information</a:t>
            </a:r>
          </a:p>
        </p:txBody>
      </p:sp>
      <p:sp>
        <p:nvSpPr>
          <p:cNvPr id="18" name="Espace réservé du numéro de diapositive 3"/>
          <p:cNvSpPr>
            <a:spLocks noGrp="1"/>
          </p:cNvSpPr>
          <p:nvPr>
            <p:ph type="sldNum" sz="quarter" idx="12"/>
          </p:nvPr>
        </p:nvSpPr>
        <p:spPr/>
        <p:txBody>
          <a:bodyPr/>
          <a:lstStyle/>
          <a:p>
            <a:pPr>
              <a:defRPr/>
            </a:pPr>
            <a:fld id="{A1642D32-939E-4CA8-B1A6-2E33160F28A4}" type="slidenum">
              <a:rPr lang="fr-FR"/>
              <a:pPr>
                <a:defRPr/>
              </a:pPr>
              <a:t>79</a:t>
            </a:fld>
            <a:endParaRPr lang="fr-FR"/>
          </a:p>
        </p:txBody>
      </p:sp>
      <p:sp>
        <p:nvSpPr>
          <p:cNvPr id="93188" name="Text Box 2"/>
          <p:cNvSpPr txBox="1">
            <a:spLocks noChangeArrowheads="1"/>
          </p:cNvSpPr>
          <p:nvPr/>
        </p:nvSpPr>
        <p:spPr bwMode="auto">
          <a:xfrm>
            <a:off x="3489325" y="6284913"/>
            <a:ext cx="184150" cy="457200"/>
          </a:xfrm>
          <a:prstGeom prst="rect">
            <a:avLst/>
          </a:prstGeom>
          <a:noFill/>
          <a:ln w="9525">
            <a:noFill/>
            <a:miter lim="800000"/>
            <a:headEnd/>
            <a:tailEnd/>
          </a:ln>
        </p:spPr>
        <p:txBody>
          <a:bodyPr wrap="none">
            <a:spAutoFit/>
          </a:bodyPr>
          <a:lstStyle/>
          <a:p>
            <a:endParaRPr lang="fr-FR">
              <a:solidFill>
                <a:srgbClr val="777777"/>
              </a:solidFill>
              <a:latin typeface="Verdana" pitchFamily="34" charset="0"/>
            </a:endParaRPr>
          </a:p>
        </p:txBody>
      </p:sp>
      <p:graphicFrame>
        <p:nvGraphicFramePr>
          <p:cNvPr id="217091" name="Group 3"/>
          <p:cNvGraphicFramePr>
            <a:graphicFrameLocks noGrp="1"/>
          </p:cNvGraphicFramePr>
          <p:nvPr/>
        </p:nvGraphicFramePr>
        <p:xfrm>
          <a:off x="1981200" y="2590800"/>
          <a:ext cx="5638800" cy="3108325"/>
        </p:xfrm>
        <a:graphic>
          <a:graphicData uri="http://schemas.openxmlformats.org/drawingml/2006/table">
            <a:tbl>
              <a:tblPr/>
              <a:tblGrid>
                <a:gridCol w="5638800"/>
              </a:tblGrid>
              <a:tr h="457200">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800" b="1" i="0" u="none" strike="noStrike" cap="none" normalizeH="0" baseline="0" smtClean="0">
                          <a:ln>
                            <a:noFill/>
                          </a:ln>
                          <a:solidFill>
                            <a:schemeClr val="bg1"/>
                          </a:solidFill>
                          <a:effectLst>
                            <a:outerShdw blurRad="38100" dist="38100" dir="2700000" algn="tl">
                              <a:srgbClr val="000000"/>
                            </a:outerShdw>
                          </a:effectLst>
                          <a:latin typeface="Verdana" pitchFamily="34" charset="0"/>
                        </a:rPr>
                        <a:t>Architecture technique et fonctionnalités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r>
              <a:tr h="374650">
                <a:tc>
                  <a:txBody>
                    <a:bodyPr/>
                    <a:lstStyle/>
                    <a:p>
                      <a:pPr marL="187325" marR="0" lvl="0" indent="-187325" algn="l" defTabSz="762000" rtl="0" eaLnBrk="1" fontAlgn="base" latinLnBrk="0" hangingPunct="1">
                        <a:lnSpc>
                          <a:spcPct val="100000"/>
                        </a:lnSpc>
                        <a:spcBef>
                          <a:spcPct val="50000"/>
                        </a:spcBef>
                        <a:spcAft>
                          <a:spcPct val="0"/>
                        </a:spcAft>
                        <a:buClr>
                          <a:schemeClr val="accent2"/>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Bases de données relationnelles dotées de fonctions de requêtes, de calcul et de simulation multi-critères</a:t>
                      </a:r>
                    </a:p>
                    <a:p>
                      <a:pPr marL="187325" marR="0" lvl="0" indent="-187325" algn="l" defTabSz="762000" rtl="0" eaLnBrk="1" fontAlgn="base" latinLnBrk="0" hangingPunct="1">
                        <a:lnSpc>
                          <a:spcPct val="100000"/>
                        </a:lnSpc>
                        <a:spcBef>
                          <a:spcPct val="50000"/>
                        </a:spcBef>
                        <a:spcAft>
                          <a:spcPct val="0"/>
                        </a:spcAft>
                        <a:buClr>
                          <a:schemeClr val="accent2"/>
                        </a:buClr>
                        <a:buSzTx/>
                        <a:buFontTx/>
                        <a:buChar char="o"/>
                        <a:tabLst/>
                      </a:pPr>
                      <a:endPar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endParaRPr>
                    </a:p>
                    <a:p>
                      <a:pPr marL="187325" marR="0" lvl="0" indent="-187325" algn="l" defTabSz="762000" rtl="0" eaLnBrk="1" fontAlgn="base" latinLnBrk="0" hangingPunct="1">
                        <a:lnSpc>
                          <a:spcPct val="100000"/>
                        </a:lnSpc>
                        <a:spcBef>
                          <a:spcPct val="0"/>
                        </a:spcBef>
                        <a:spcAft>
                          <a:spcPct val="0"/>
                        </a:spcAft>
                        <a:buClr>
                          <a:schemeClr val="accent2"/>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Articulées avec l’ensemble des systèmes d’information de l’entreprise</a:t>
                      </a:r>
                    </a:p>
                    <a:p>
                      <a:pPr marL="187325" marR="0" lvl="0" indent="-187325" algn="l" defTabSz="762000" rtl="0" eaLnBrk="1" fontAlgn="base" latinLnBrk="0" hangingPunct="1">
                        <a:lnSpc>
                          <a:spcPct val="100000"/>
                        </a:lnSpc>
                        <a:spcBef>
                          <a:spcPct val="0"/>
                        </a:spcBef>
                        <a:spcAft>
                          <a:spcPct val="0"/>
                        </a:spcAft>
                        <a:buClr>
                          <a:schemeClr val="accent2"/>
                        </a:buClr>
                        <a:buSzTx/>
                        <a:buFontTx/>
                        <a:buChar char="o"/>
                        <a:tabLst/>
                      </a:pPr>
                      <a:endPar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endParaRPr>
                    </a:p>
                    <a:p>
                      <a:pPr marL="187325" marR="0" lvl="0" indent="-187325" algn="l" defTabSz="762000" rtl="0" eaLnBrk="1" fontAlgn="base" latinLnBrk="0" hangingPunct="1">
                        <a:lnSpc>
                          <a:spcPct val="100000"/>
                        </a:lnSpc>
                        <a:spcBef>
                          <a:spcPct val="0"/>
                        </a:spcBef>
                        <a:spcAft>
                          <a:spcPct val="0"/>
                        </a:spcAft>
                        <a:buClr>
                          <a:schemeClr val="accent2"/>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Dotées de fonctions puissantes de restitutions d’information : tableaux de bord électroniques, navigation multi-critères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7101" name="Rectangle 13"/>
          <p:cNvSpPr>
            <a:spLocks noChangeArrowheads="1"/>
          </p:cNvSpPr>
          <p:nvPr/>
        </p:nvSpPr>
        <p:spPr bwMode="auto">
          <a:xfrm>
            <a:off x="609600" y="1752600"/>
            <a:ext cx="8153400" cy="685800"/>
          </a:xfrm>
          <a:prstGeom prst="rect">
            <a:avLst/>
          </a:prstGeom>
          <a:noFill/>
          <a:ln w="9525">
            <a:noFill/>
            <a:miter lim="800000"/>
            <a:headEnd/>
            <a:tailEnd/>
          </a:ln>
        </p:spPr>
        <p:txBody>
          <a:bodyPr/>
          <a:lstStyle/>
          <a:p>
            <a:pPr marL="187325" indent="-187325" eaLnBrk="0" hangingPunct="0">
              <a:buFont typeface="Wingdings" pitchFamily="2" charset="2"/>
              <a:buNone/>
            </a:pPr>
            <a:r>
              <a:rPr lang="fr-FR" sz="1600" b="1" u="sng">
                <a:solidFill>
                  <a:srgbClr val="CC3300"/>
                </a:solidFill>
                <a:latin typeface="Verdana" pitchFamily="34" charset="0"/>
              </a:rPr>
              <a:t>Finalités</a:t>
            </a:r>
            <a:r>
              <a:rPr lang="fr-FR" sz="1600" b="1">
                <a:solidFill>
                  <a:srgbClr val="0033CC"/>
                </a:solidFill>
                <a:latin typeface="Verdana" pitchFamily="34" charset="0"/>
              </a:rPr>
              <a:t> :</a:t>
            </a:r>
          </a:p>
          <a:p>
            <a:pPr marL="187325" indent="-187325" eaLnBrk="0" hangingPunct="0">
              <a:buFont typeface="Wingdings" pitchFamily="2" charset="2"/>
              <a:buChar char="§"/>
            </a:pPr>
            <a:r>
              <a:rPr lang="fr-FR" sz="1600" b="1">
                <a:solidFill>
                  <a:srgbClr val="0033CC"/>
                </a:solidFill>
                <a:latin typeface="Verdana" pitchFamily="34" charset="0"/>
              </a:rPr>
              <a:t>Produire de l’information décisionnelle pour piloter les activités</a:t>
            </a:r>
          </a:p>
          <a:p>
            <a:pPr lvl="2" eaLnBrk="0" hangingPunct="0">
              <a:buFont typeface="Wingdings" pitchFamily="2" charset="2"/>
              <a:buChar char="§"/>
            </a:pPr>
            <a:endParaRPr lang="fr-FR" sz="1600" b="1">
              <a:solidFill>
                <a:srgbClr val="0033CC"/>
              </a:solidFill>
              <a:latin typeface="Verdana" pitchFamily="34" charset="0"/>
            </a:endParaRPr>
          </a:p>
        </p:txBody>
      </p:sp>
      <p:sp>
        <p:nvSpPr>
          <p:cNvPr id="217102" name="Text Box 14"/>
          <p:cNvSpPr txBox="1">
            <a:spLocks noChangeArrowheads="1"/>
          </p:cNvSpPr>
          <p:nvPr/>
        </p:nvSpPr>
        <p:spPr bwMode="auto">
          <a:xfrm>
            <a:off x="1219200" y="898525"/>
            <a:ext cx="7483475" cy="396875"/>
          </a:xfrm>
          <a:prstGeom prst="rect">
            <a:avLst/>
          </a:prstGeom>
          <a:noFill/>
          <a:ln w="9525">
            <a:noFill/>
            <a:miter lim="800000"/>
            <a:headEnd/>
            <a:tailEnd/>
          </a:ln>
          <a:effectLst/>
        </p:spPr>
        <p:txBody>
          <a:bodyPr anchor="b"/>
          <a:lstStyle/>
          <a:p>
            <a:pPr>
              <a:defRPr/>
            </a:pPr>
            <a:r>
              <a:rPr lang="fr-FR" sz="2800">
                <a:solidFill>
                  <a:srgbClr val="777777"/>
                </a:solidFill>
                <a:effectLst>
                  <a:outerShdw blurRad="38100" dist="38100" dir="2700000" algn="tl">
                    <a:srgbClr val="C0C0C0"/>
                  </a:outerShdw>
                </a:effectLst>
                <a:latin typeface="Verdana" pitchFamily="34" charset="0"/>
              </a:rPr>
              <a:t>Les systèmes d’aide à la décision</a:t>
            </a:r>
          </a:p>
        </p:txBody>
      </p:sp>
      <p:sp>
        <p:nvSpPr>
          <p:cNvPr id="93201" name="Rectangle 15"/>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7102"/>
                                        </p:tgtEl>
                                        <p:attrNameLst>
                                          <p:attrName>style.visibility</p:attrName>
                                        </p:attrNameLst>
                                      </p:cBhvr>
                                      <p:to>
                                        <p:strVal val="visible"/>
                                      </p:to>
                                    </p:set>
                                    <p:anim calcmode="lin" valueType="num">
                                      <p:cBhvr additive="base">
                                        <p:cTn id="7" dur="500" fill="hold"/>
                                        <p:tgtEl>
                                          <p:spTgt spid="217102"/>
                                        </p:tgtEl>
                                        <p:attrNameLst>
                                          <p:attrName>ppt_x</p:attrName>
                                        </p:attrNameLst>
                                      </p:cBhvr>
                                      <p:tavLst>
                                        <p:tav tm="0">
                                          <p:val>
                                            <p:strVal val="0-#ppt_w/2"/>
                                          </p:val>
                                        </p:tav>
                                        <p:tav tm="100000">
                                          <p:val>
                                            <p:strVal val="#ppt_x"/>
                                          </p:val>
                                        </p:tav>
                                      </p:tavLst>
                                    </p:anim>
                                    <p:anim calcmode="lin" valueType="num">
                                      <p:cBhvr additive="base">
                                        <p:cTn id="8" dur="500" fill="hold"/>
                                        <p:tgtEl>
                                          <p:spTgt spid="2171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7101"/>
                                        </p:tgtEl>
                                        <p:attrNameLst>
                                          <p:attrName>style.visibility</p:attrName>
                                        </p:attrNameLst>
                                      </p:cBhvr>
                                      <p:to>
                                        <p:strVal val="visible"/>
                                      </p:to>
                                    </p:set>
                                    <p:anim calcmode="lin" valueType="num">
                                      <p:cBhvr additive="base">
                                        <p:cTn id="13" dur="500" fill="hold"/>
                                        <p:tgtEl>
                                          <p:spTgt spid="217101"/>
                                        </p:tgtEl>
                                        <p:attrNameLst>
                                          <p:attrName>ppt_x</p:attrName>
                                        </p:attrNameLst>
                                      </p:cBhvr>
                                      <p:tavLst>
                                        <p:tav tm="0">
                                          <p:val>
                                            <p:strVal val="0-#ppt_w/2"/>
                                          </p:val>
                                        </p:tav>
                                        <p:tav tm="100000">
                                          <p:val>
                                            <p:strVal val="#ppt_x"/>
                                          </p:val>
                                        </p:tav>
                                      </p:tavLst>
                                    </p:anim>
                                    <p:anim calcmode="lin" valueType="num">
                                      <p:cBhvr additive="base">
                                        <p:cTn id="14" dur="500" fill="hold"/>
                                        <p:tgtEl>
                                          <p:spTgt spid="21710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17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01" grpId="0" autoUpdateAnimBg="0"/>
      <p:bldP spid="21710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00DA2978-FD2F-485E-9278-E41F8F74BF58}" type="slidenum">
              <a:rPr lang="fr-FR"/>
              <a:pPr>
                <a:defRPr/>
              </a:pPr>
              <a:t>8</a:t>
            </a:fld>
            <a:endParaRPr lang="fr-FR"/>
          </a:p>
        </p:txBody>
      </p:sp>
      <p:sp>
        <p:nvSpPr>
          <p:cNvPr id="249858" name="Rectangle 1026"/>
          <p:cNvSpPr>
            <a:spLocks noGrp="1" noChangeArrowheads="1"/>
          </p:cNvSpPr>
          <p:nvPr>
            <p:ph type="title"/>
          </p:nvPr>
        </p:nvSpPr>
        <p:spPr>
          <a:xfrm>
            <a:off x="1150938" y="152400"/>
            <a:ext cx="7993062" cy="1143000"/>
          </a:xfrm>
        </p:spPr>
        <p:txBody>
          <a:bodyPr/>
          <a:lstStyle/>
          <a:p>
            <a:pPr eaLnBrk="1" hangingPunct="1">
              <a:defRPr/>
            </a:pPr>
            <a:r>
              <a:rPr lang="fr-FR" altLang="fr-FR" smtClean="0">
                <a:effectLst>
                  <a:outerShdw blurRad="38100" dist="38100" dir="2700000" algn="tl">
                    <a:srgbClr val="C0C0C0"/>
                  </a:outerShdw>
                </a:effectLst>
              </a:rPr>
              <a:t>Panorama des méthodes</a:t>
            </a:r>
            <a:endParaRPr lang="fr-FR" smtClean="0">
              <a:effectLst>
                <a:outerShdw blurRad="38100" dist="38100" dir="2700000" algn="tl">
                  <a:srgbClr val="C0C0C0"/>
                </a:outerShdw>
              </a:effectLst>
            </a:endParaRPr>
          </a:p>
        </p:txBody>
      </p:sp>
      <p:sp>
        <p:nvSpPr>
          <p:cNvPr id="249859" name="Rectangle 1027"/>
          <p:cNvSpPr>
            <a:spLocks noGrp="1" noChangeArrowheads="1"/>
          </p:cNvSpPr>
          <p:nvPr>
            <p:ph type="body" idx="1"/>
          </p:nvPr>
        </p:nvSpPr>
        <p:spPr>
          <a:xfrm>
            <a:off x="838200" y="1752600"/>
            <a:ext cx="7696200" cy="4648200"/>
          </a:xfrm>
        </p:spPr>
        <p:txBody>
          <a:bodyPr/>
          <a:lstStyle/>
          <a:p>
            <a:pPr defTabSz="762000" eaLnBrk="1" hangingPunct="1">
              <a:lnSpc>
                <a:spcPct val="120000"/>
              </a:lnSpc>
              <a:spcBef>
                <a:spcPct val="0"/>
              </a:spcBef>
              <a:buClr>
                <a:srgbClr val="FF9900"/>
              </a:buClr>
              <a:buSzTx/>
              <a:defRPr/>
            </a:pPr>
            <a:r>
              <a:rPr lang="fr-FR" altLang="fr-FR" sz="2000" dirty="0" smtClean="0">
                <a:effectLst>
                  <a:outerShdw blurRad="38100" dist="38100" dir="2700000" algn="tl">
                    <a:srgbClr val="C0C0C0"/>
                  </a:outerShdw>
                </a:effectLst>
              </a:rPr>
              <a:t>Définition : une méthode de développement de Système d’Information est une démarche:  </a:t>
            </a:r>
          </a:p>
          <a:p>
            <a:pPr lvl="1" defTabSz="762000" eaLnBrk="1" hangingPunct="1">
              <a:lnSpc>
                <a:spcPct val="120000"/>
              </a:lnSpc>
              <a:spcBef>
                <a:spcPct val="0"/>
              </a:spcBef>
              <a:buClr>
                <a:schemeClr val="tx2"/>
              </a:buClr>
              <a:buSzTx/>
              <a:buFont typeface="Symbol" pitchFamily="18" charset="2"/>
              <a:buChar char="Ø"/>
              <a:defRPr/>
            </a:pPr>
            <a:r>
              <a:rPr lang="fr-FR" altLang="fr-FR" sz="1800" dirty="0" smtClean="0">
                <a:effectLst>
                  <a:outerShdw blurRad="38100" dist="38100" dir="2700000" algn="tl">
                    <a:srgbClr val="C0C0C0"/>
                  </a:outerShdw>
                </a:effectLst>
              </a:rPr>
              <a:t>respectant une philosophie générale</a:t>
            </a:r>
            <a:endParaRPr lang="fr-FR" sz="1800" dirty="0" smtClean="0">
              <a:effectLst>
                <a:outerShdw blurRad="38100" dist="38100" dir="2700000" algn="tl">
                  <a:srgbClr val="C0C0C0"/>
                </a:outerShdw>
              </a:effectLst>
            </a:endParaRPr>
          </a:p>
          <a:p>
            <a:pPr lvl="1" defTabSz="762000" eaLnBrk="1" hangingPunct="1">
              <a:lnSpc>
                <a:spcPct val="120000"/>
              </a:lnSpc>
              <a:spcBef>
                <a:spcPct val="0"/>
              </a:spcBef>
              <a:buClr>
                <a:schemeClr val="tx2"/>
              </a:buClr>
              <a:buSzTx/>
              <a:buFont typeface="Symbol" pitchFamily="18" charset="2"/>
              <a:buChar char="Ø"/>
              <a:defRPr/>
            </a:pPr>
            <a:r>
              <a:rPr lang="fr-FR" altLang="fr-FR" sz="1800" dirty="0" smtClean="0">
                <a:effectLst>
                  <a:outerShdw blurRad="38100" dist="38100" dir="2700000" algn="tl">
                    <a:srgbClr val="C0C0C0"/>
                  </a:outerShdw>
                </a:effectLst>
              </a:rPr>
              <a:t>présentant des outils, de préférence graphiques, de modélisation du système</a:t>
            </a:r>
            <a:endParaRPr lang="fr-FR" sz="1800" dirty="0" smtClean="0">
              <a:effectLst>
                <a:outerShdw blurRad="38100" dist="38100" dir="2700000" algn="tl">
                  <a:srgbClr val="C0C0C0"/>
                </a:outerShdw>
              </a:effectLst>
            </a:endParaRPr>
          </a:p>
          <a:p>
            <a:pPr lvl="1" defTabSz="762000" eaLnBrk="1" hangingPunct="1">
              <a:lnSpc>
                <a:spcPct val="120000"/>
              </a:lnSpc>
              <a:spcBef>
                <a:spcPct val="0"/>
              </a:spcBef>
              <a:buClr>
                <a:schemeClr val="tx2"/>
              </a:buClr>
              <a:buSzTx/>
              <a:buFont typeface="Symbol" pitchFamily="18" charset="2"/>
              <a:buChar char="Ø"/>
              <a:defRPr/>
            </a:pPr>
            <a:r>
              <a:rPr lang="fr-FR" altLang="fr-FR" sz="1800" dirty="0" smtClean="0">
                <a:effectLst>
                  <a:outerShdw blurRad="38100" dist="38100" dir="2700000" algn="tl">
                    <a:srgbClr val="C0C0C0"/>
                  </a:outerShdw>
                </a:effectLst>
              </a:rPr>
              <a:t>permettant la validation des modèles </a:t>
            </a:r>
            <a:endParaRPr lang="fr-FR" sz="1800" dirty="0" smtClean="0">
              <a:effectLst>
                <a:outerShdw blurRad="38100" dist="38100" dir="2700000" algn="tl">
                  <a:srgbClr val="C0C0C0"/>
                </a:outerShdw>
              </a:effectLst>
            </a:endParaRPr>
          </a:p>
          <a:p>
            <a:pPr lvl="1" defTabSz="762000" eaLnBrk="1" hangingPunct="1">
              <a:lnSpc>
                <a:spcPct val="120000"/>
              </a:lnSpc>
              <a:spcBef>
                <a:spcPct val="0"/>
              </a:spcBef>
              <a:buClr>
                <a:schemeClr val="tx2"/>
              </a:buClr>
              <a:buSzTx/>
              <a:buFont typeface="Symbol" pitchFamily="18" charset="2"/>
              <a:buChar char="Ø"/>
              <a:defRPr/>
            </a:pPr>
            <a:r>
              <a:rPr lang="fr-FR" altLang="fr-FR" sz="1800" dirty="0" smtClean="0">
                <a:effectLst>
                  <a:outerShdw blurRad="38100" dist="38100" dir="2700000" algn="tl">
                    <a:srgbClr val="C0C0C0"/>
                  </a:outerShdw>
                </a:effectLst>
              </a:rPr>
              <a:t>et s’appuyant éventuellement sur des supports automatisés</a:t>
            </a:r>
          </a:p>
          <a:p>
            <a:pPr lvl="1" defTabSz="762000" eaLnBrk="1" hangingPunct="1">
              <a:lnSpc>
                <a:spcPct val="120000"/>
              </a:lnSpc>
              <a:spcBef>
                <a:spcPct val="0"/>
              </a:spcBef>
              <a:buClr>
                <a:schemeClr val="tx2"/>
              </a:buClr>
              <a:buSzTx/>
              <a:buFont typeface="Symbol" pitchFamily="18" charset="2"/>
              <a:buNone/>
              <a:defRPr/>
            </a:pPr>
            <a:endParaRPr lang="fr-FR" altLang="fr-FR" sz="1800" dirty="0" smtClean="0">
              <a:effectLst>
                <a:outerShdw blurRad="38100" dist="38100" dir="2700000" algn="tl">
                  <a:srgbClr val="C0C0C0"/>
                </a:outerShdw>
              </a:effectLst>
            </a:endParaRPr>
          </a:p>
          <a:p>
            <a:pPr defTabSz="762000" eaLnBrk="1" hangingPunct="1">
              <a:lnSpc>
                <a:spcPct val="120000"/>
              </a:lnSpc>
              <a:spcBef>
                <a:spcPct val="0"/>
              </a:spcBef>
              <a:buClr>
                <a:srgbClr val="FF9900"/>
              </a:buClr>
              <a:buSzTx/>
              <a:defRPr/>
            </a:pPr>
            <a:r>
              <a:rPr lang="fr-FR" altLang="fr-FR" sz="2000" dirty="0" smtClean="0">
                <a:effectLst>
                  <a:outerShdw blurRad="38100" dist="38100" dir="2700000" algn="tl">
                    <a:srgbClr val="C0C0C0"/>
                  </a:outerShdw>
                </a:effectLst>
              </a:rPr>
              <a:t>3 aspects à prendre en compte lors de la modélisation :</a:t>
            </a:r>
          </a:p>
          <a:p>
            <a:pPr lvl="1" defTabSz="762000" eaLnBrk="1" hangingPunct="1">
              <a:lnSpc>
                <a:spcPct val="120000"/>
              </a:lnSpc>
              <a:spcBef>
                <a:spcPct val="0"/>
              </a:spcBef>
              <a:buClr>
                <a:schemeClr val="tx2"/>
              </a:buClr>
              <a:buSzTx/>
              <a:buFont typeface="Symbol" pitchFamily="18" charset="2"/>
              <a:buChar char="Ø"/>
              <a:defRPr/>
            </a:pPr>
            <a:r>
              <a:rPr lang="fr-FR" altLang="fr-FR" sz="1800" dirty="0" smtClean="0">
                <a:effectLst>
                  <a:outerShdw blurRad="38100" dist="38100" dir="2700000" algn="tl">
                    <a:srgbClr val="C0C0C0"/>
                  </a:outerShdw>
                </a:effectLst>
              </a:rPr>
              <a:t>Données</a:t>
            </a:r>
          </a:p>
          <a:p>
            <a:pPr lvl="1" defTabSz="762000" eaLnBrk="1" hangingPunct="1">
              <a:lnSpc>
                <a:spcPct val="12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Traitement</a:t>
            </a:r>
          </a:p>
          <a:p>
            <a:pPr lvl="1" defTabSz="762000" eaLnBrk="1" hangingPunct="1">
              <a:lnSpc>
                <a:spcPct val="12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Événementiel</a:t>
            </a:r>
          </a:p>
        </p:txBody>
      </p:sp>
      <p:sp>
        <p:nvSpPr>
          <p:cNvPr id="20486" name="Rectangle 1028"/>
          <p:cNvSpPr>
            <a:spLocks noChangeArrowheads="1"/>
          </p:cNvSpPr>
          <p:nvPr/>
        </p:nvSpPr>
        <p:spPr bwMode="auto">
          <a:xfrm>
            <a:off x="990600" y="25400"/>
            <a:ext cx="27765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Système d’Information : Généralités</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98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49859">
                                            <p:txEl>
                                              <p:pRg st="0" end="0"/>
                                            </p:txEl>
                                          </p:spTgt>
                                        </p:tgtEl>
                                        <p:attrNameLst>
                                          <p:attrName>style.visibility</p:attrName>
                                        </p:attrNameLst>
                                      </p:cBhvr>
                                      <p:to>
                                        <p:strVal val="visible"/>
                                      </p:to>
                                    </p:set>
                                    <p:anim calcmode="lin" valueType="num">
                                      <p:cBhvr additive="base">
                                        <p:cTn id="11" dur="500" fill="hold"/>
                                        <p:tgtEl>
                                          <p:spTgt spid="249859">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49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49859">
                                            <p:txEl>
                                              <p:pRg st="1" end="1"/>
                                            </p:txEl>
                                          </p:spTgt>
                                        </p:tgtEl>
                                        <p:attrNameLst>
                                          <p:attrName>style.visibility</p:attrName>
                                        </p:attrNameLst>
                                      </p:cBhvr>
                                      <p:to>
                                        <p:strVal val="visible"/>
                                      </p:to>
                                    </p:set>
                                    <p:anim calcmode="lin" valueType="num">
                                      <p:cBhvr additive="base">
                                        <p:cTn id="17" dur="500" fill="hold"/>
                                        <p:tgtEl>
                                          <p:spTgt spid="249859">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498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49859">
                                            <p:txEl>
                                              <p:pRg st="2" end="2"/>
                                            </p:txEl>
                                          </p:spTgt>
                                        </p:tgtEl>
                                        <p:attrNameLst>
                                          <p:attrName>style.visibility</p:attrName>
                                        </p:attrNameLst>
                                      </p:cBhvr>
                                      <p:to>
                                        <p:strVal val="visible"/>
                                      </p:to>
                                    </p:set>
                                    <p:anim calcmode="lin" valueType="num">
                                      <p:cBhvr additive="base">
                                        <p:cTn id="23" dur="500" fill="hold"/>
                                        <p:tgtEl>
                                          <p:spTgt spid="249859">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498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49859">
                                            <p:txEl>
                                              <p:pRg st="3" end="3"/>
                                            </p:txEl>
                                          </p:spTgt>
                                        </p:tgtEl>
                                        <p:attrNameLst>
                                          <p:attrName>style.visibility</p:attrName>
                                        </p:attrNameLst>
                                      </p:cBhvr>
                                      <p:to>
                                        <p:strVal val="visible"/>
                                      </p:to>
                                    </p:set>
                                    <p:anim calcmode="lin" valueType="num">
                                      <p:cBhvr additive="base">
                                        <p:cTn id="29" dur="500" fill="hold"/>
                                        <p:tgtEl>
                                          <p:spTgt spid="249859">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498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49859">
                                            <p:txEl>
                                              <p:pRg st="4" end="4"/>
                                            </p:txEl>
                                          </p:spTgt>
                                        </p:tgtEl>
                                        <p:attrNameLst>
                                          <p:attrName>style.visibility</p:attrName>
                                        </p:attrNameLst>
                                      </p:cBhvr>
                                      <p:to>
                                        <p:strVal val="visible"/>
                                      </p:to>
                                    </p:set>
                                    <p:anim calcmode="lin" valueType="num">
                                      <p:cBhvr additive="base">
                                        <p:cTn id="35" dur="500" fill="hold"/>
                                        <p:tgtEl>
                                          <p:spTgt spid="249859">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498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49859">
                                            <p:txEl>
                                              <p:pRg st="6" end="6"/>
                                            </p:txEl>
                                          </p:spTgt>
                                        </p:tgtEl>
                                        <p:attrNameLst>
                                          <p:attrName>style.visibility</p:attrName>
                                        </p:attrNameLst>
                                      </p:cBhvr>
                                      <p:to>
                                        <p:strVal val="visible"/>
                                      </p:to>
                                    </p:set>
                                    <p:anim calcmode="lin" valueType="num">
                                      <p:cBhvr additive="base">
                                        <p:cTn id="41" dur="500" fill="hold"/>
                                        <p:tgtEl>
                                          <p:spTgt spid="249859">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498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49859">
                                            <p:txEl>
                                              <p:pRg st="7" end="7"/>
                                            </p:txEl>
                                          </p:spTgt>
                                        </p:tgtEl>
                                        <p:attrNameLst>
                                          <p:attrName>style.visibility</p:attrName>
                                        </p:attrNameLst>
                                      </p:cBhvr>
                                      <p:to>
                                        <p:strVal val="visible"/>
                                      </p:to>
                                    </p:set>
                                    <p:anim calcmode="lin" valueType="num">
                                      <p:cBhvr additive="base">
                                        <p:cTn id="47" dur="500" fill="hold"/>
                                        <p:tgtEl>
                                          <p:spTgt spid="249859">
                                            <p:txEl>
                                              <p:pRg st="7" end="7"/>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498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49859">
                                            <p:txEl>
                                              <p:pRg st="8" end="8"/>
                                            </p:txEl>
                                          </p:spTgt>
                                        </p:tgtEl>
                                        <p:attrNameLst>
                                          <p:attrName>style.visibility</p:attrName>
                                        </p:attrNameLst>
                                      </p:cBhvr>
                                      <p:to>
                                        <p:strVal val="visible"/>
                                      </p:to>
                                    </p:set>
                                    <p:anim calcmode="lin" valueType="num">
                                      <p:cBhvr additive="base">
                                        <p:cTn id="53" dur="500" fill="hold"/>
                                        <p:tgtEl>
                                          <p:spTgt spid="249859">
                                            <p:txEl>
                                              <p:pRg st="8" end="8"/>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4985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49859">
                                            <p:txEl>
                                              <p:pRg st="9" end="9"/>
                                            </p:txEl>
                                          </p:spTgt>
                                        </p:tgtEl>
                                        <p:attrNameLst>
                                          <p:attrName>style.visibility</p:attrName>
                                        </p:attrNameLst>
                                      </p:cBhvr>
                                      <p:to>
                                        <p:strVal val="visible"/>
                                      </p:to>
                                    </p:set>
                                    <p:anim calcmode="lin" valueType="num">
                                      <p:cBhvr additive="base">
                                        <p:cTn id="59" dur="500" fill="hold"/>
                                        <p:tgtEl>
                                          <p:spTgt spid="249859">
                                            <p:txEl>
                                              <p:pRg st="9" end="9"/>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4985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autoUpdateAnimBg="0"/>
      <p:bldP spid="249859" grpId="0" build="p" bldLvl="2"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C2C8F332-C54F-4565-91CE-7881109995DF}" type="slidenum">
              <a:rPr lang="fr-FR"/>
              <a:pPr>
                <a:defRPr/>
              </a:pPr>
              <a:t>80</a:t>
            </a:fld>
            <a:endParaRPr lang="fr-FR"/>
          </a:p>
        </p:txBody>
      </p:sp>
      <p:sp>
        <p:nvSpPr>
          <p:cNvPr id="239618"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Plan</a:t>
            </a:r>
          </a:p>
        </p:txBody>
      </p:sp>
      <p:sp>
        <p:nvSpPr>
          <p:cNvPr id="239619" name="Rectangle 3"/>
          <p:cNvSpPr>
            <a:spLocks noGrp="1" noChangeArrowheads="1"/>
          </p:cNvSpPr>
          <p:nvPr>
            <p:ph type="body" idx="1"/>
          </p:nvPr>
        </p:nvSpPr>
        <p:spPr>
          <a:xfrm>
            <a:off x="838200" y="1676400"/>
            <a:ext cx="7696200" cy="4038600"/>
          </a:xfrm>
        </p:spPr>
        <p:txBody>
          <a:bodyPr/>
          <a:lstStyle/>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Système d’Information : Généralités</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Présentation de la méthode Merise</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Modèles de conception</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Typologie des Systèmes</a:t>
            </a:r>
            <a:r>
              <a:rPr lang="fr-FR" altLang="fr-FR" sz="2400" smtClean="0">
                <a:effectLst>
                  <a:outerShdw blurRad="38100" dist="38100" dir="2700000" algn="tl">
                    <a:srgbClr val="C0C0C0"/>
                  </a:outerShdw>
                </a:effectLst>
              </a:rPr>
              <a:t> </a:t>
            </a:r>
            <a:r>
              <a:rPr lang="fr-FR" altLang="fr-FR" sz="2400" smtClean="0">
                <a:solidFill>
                  <a:srgbClr val="DDDDDD"/>
                </a:solidFill>
                <a:effectLst>
                  <a:outerShdw blurRad="38100" dist="38100" dir="2700000" algn="tl">
                    <a:srgbClr val="C0C0C0"/>
                  </a:outerShdw>
                </a:effectLst>
              </a:rPr>
              <a:t>d’Information</a:t>
            </a:r>
          </a:p>
          <a:p>
            <a:pPr defTabSz="762000" eaLnBrk="1" hangingPunct="1">
              <a:lnSpc>
                <a:spcPct val="170000"/>
              </a:lnSpc>
              <a:spcBef>
                <a:spcPct val="0"/>
              </a:spcBef>
              <a:buClr>
                <a:schemeClr val="accent2"/>
              </a:buClr>
              <a:buSzTx/>
              <a:defRPr/>
            </a:pPr>
            <a:r>
              <a:rPr lang="fr-FR" altLang="fr-FR" sz="2400" b="1" smtClean="0">
                <a:solidFill>
                  <a:srgbClr val="CC3300"/>
                </a:solidFill>
                <a:effectLst>
                  <a:outerShdw blurRad="38100" dist="38100" dir="2700000" algn="tl">
                    <a:srgbClr val="C0C0C0"/>
                  </a:outerShdw>
                </a:effectLst>
              </a:rPr>
              <a:t>ERP : Progiciel de Gestion Intégré</a:t>
            </a:r>
          </a:p>
          <a:p>
            <a:pPr defTabSz="762000" eaLnBrk="1" hangingPunct="1">
              <a:lnSpc>
                <a:spcPct val="170000"/>
              </a:lnSpc>
              <a:spcBef>
                <a:spcPct val="0"/>
              </a:spcBef>
              <a:buClr>
                <a:schemeClr val="accent2"/>
              </a:buClr>
              <a:buSzTx/>
              <a:defRPr/>
            </a:pPr>
            <a:r>
              <a:rPr lang="fr-FR" altLang="fr-FR" sz="2400" b="1" smtClean="0">
                <a:effectLst>
                  <a:outerShdw blurRad="38100" dist="38100" dir="2700000" algn="tl">
                    <a:srgbClr val="C0C0C0"/>
                  </a:outerShdw>
                </a:effectLst>
              </a:rPr>
              <a:t>Annexes</a:t>
            </a:r>
            <a:endParaRPr lang="fr-FR" sz="2400" b="1" smtClean="0">
              <a:effectLst>
                <a:outerShdw blurRad="38100" dist="38100" dir="2700000" algn="tl">
                  <a:srgbClr val="C0C0C0"/>
                </a:outerShdw>
              </a:effectLst>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5ABD7DBF-E0B8-4491-90E4-648599937E51}" type="slidenum">
              <a:rPr lang="fr-FR"/>
              <a:pPr>
                <a:defRPr/>
              </a:pPr>
              <a:t>81</a:t>
            </a:fld>
            <a:endParaRPr lang="fr-FR"/>
          </a:p>
        </p:txBody>
      </p:sp>
      <p:sp>
        <p:nvSpPr>
          <p:cNvPr id="221186" name="Rectangle 2"/>
          <p:cNvSpPr>
            <a:spLocks noGrp="1" noChangeArrowheads="1"/>
          </p:cNvSpPr>
          <p:nvPr>
            <p:ph type="title"/>
          </p:nvPr>
        </p:nvSpPr>
        <p:spPr>
          <a:xfrm>
            <a:off x="1150938" y="746125"/>
            <a:ext cx="7793037" cy="396875"/>
          </a:xfrm>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Niveaux de besoins des entreprises</a:t>
            </a:r>
          </a:p>
        </p:txBody>
      </p:sp>
      <p:sp>
        <p:nvSpPr>
          <p:cNvPr id="95237" name="Rectangle 3"/>
          <p:cNvSpPr>
            <a:spLocks noGrp="1" noChangeArrowheads="1"/>
          </p:cNvSpPr>
          <p:nvPr>
            <p:ph type="body" idx="1"/>
          </p:nvPr>
        </p:nvSpPr>
        <p:spPr>
          <a:xfrm>
            <a:off x="762000" y="1600200"/>
            <a:ext cx="7848600" cy="4953000"/>
          </a:xfrm>
        </p:spPr>
        <p:txBody>
          <a:bodyPr/>
          <a:lstStyle/>
          <a:p>
            <a:pPr algn="just" eaLnBrk="1" hangingPunct="1">
              <a:lnSpc>
                <a:spcPct val="120000"/>
              </a:lnSpc>
              <a:buClr>
                <a:schemeClr val="accent2"/>
              </a:buClr>
            </a:pPr>
            <a:r>
              <a:rPr lang="fr-FR" sz="2400" smtClean="0">
                <a:cs typeface="Times New Roman" pitchFamily="18" charset="0"/>
              </a:rPr>
              <a:t>Toutes les entreprises collectent, génèrent et accumulent de grandes quantités de données.  </a:t>
            </a:r>
          </a:p>
          <a:p>
            <a:pPr algn="just" eaLnBrk="1" hangingPunct="1">
              <a:lnSpc>
                <a:spcPct val="120000"/>
              </a:lnSpc>
              <a:buClr>
                <a:schemeClr val="accent2"/>
              </a:buClr>
            </a:pPr>
            <a:r>
              <a:rPr lang="fr-FR" sz="2400" smtClean="0">
                <a:cs typeface="Times New Roman" pitchFamily="18" charset="0"/>
              </a:rPr>
              <a:t>En général les données ne sont pas stockées en un seul endroit : </a:t>
            </a:r>
          </a:p>
          <a:p>
            <a:pPr lvl="1" algn="just" eaLnBrk="1" hangingPunct="1">
              <a:lnSpc>
                <a:spcPct val="120000"/>
              </a:lnSpc>
            </a:pPr>
            <a:r>
              <a:rPr lang="fr-FR" sz="2000" smtClean="0">
                <a:cs typeface="Times New Roman" pitchFamily="18" charset="0"/>
              </a:rPr>
              <a:t>l’information est dispersée sur des dizaines, voire des centaines de systèmes informatiques disjoints, </a:t>
            </a:r>
          </a:p>
          <a:p>
            <a:pPr lvl="1" algn="just" eaLnBrk="1" hangingPunct="1">
              <a:lnSpc>
                <a:spcPct val="120000"/>
              </a:lnSpc>
            </a:pPr>
            <a:r>
              <a:rPr lang="fr-FR" sz="2000" smtClean="0">
                <a:cs typeface="Times New Roman" pitchFamily="18" charset="0"/>
              </a:rPr>
              <a:t>Chaque sous-système est hébergé par une fonction, un département, une région, un site ou un bureau de l’entreprise.</a:t>
            </a:r>
          </a:p>
        </p:txBody>
      </p:sp>
      <p:sp>
        <p:nvSpPr>
          <p:cNvPr id="95238" name="Rectangle 4"/>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
        <p:nvSpPr>
          <p:cNvPr id="95239" name="Rectangle 5"/>
          <p:cNvSpPr>
            <a:spLocks noChangeArrowheads="1"/>
          </p:cNvSpPr>
          <p:nvPr/>
        </p:nvSpPr>
        <p:spPr bwMode="auto">
          <a:xfrm>
            <a:off x="2638425" y="1933575"/>
            <a:ext cx="9144000" cy="0"/>
          </a:xfrm>
          <a:prstGeom prst="rect">
            <a:avLst/>
          </a:prstGeom>
          <a:noFill/>
          <a:ln w="9525">
            <a:noFill/>
            <a:miter lim="800000"/>
            <a:headEnd/>
            <a:tailEnd/>
          </a:ln>
        </p:spPr>
        <p:txBody>
          <a:bodyPr>
            <a:spAutoFit/>
          </a:bodyPr>
          <a:lstStyle/>
          <a:p>
            <a:endParaRPr lang="fr-F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Espace réservé du pied de page 4"/>
          <p:cNvSpPr>
            <a:spLocks noGrp="1"/>
          </p:cNvSpPr>
          <p:nvPr>
            <p:ph type="ftr" sz="quarter" idx="11"/>
          </p:nvPr>
        </p:nvSpPr>
        <p:spPr/>
        <p:txBody>
          <a:bodyPr/>
          <a:lstStyle/>
          <a:p>
            <a:pPr>
              <a:defRPr/>
            </a:pPr>
            <a:r>
              <a:rPr lang="fr-FR"/>
              <a:t>Système d’Information</a:t>
            </a:r>
          </a:p>
        </p:txBody>
      </p:sp>
      <p:sp>
        <p:nvSpPr>
          <p:cNvPr id="9" name="Espace réservé du numéro de diapositive 5"/>
          <p:cNvSpPr>
            <a:spLocks noGrp="1"/>
          </p:cNvSpPr>
          <p:nvPr>
            <p:ph type="sldNum" sz="quarter" idx="12"/>
          </p:nvPr>
        </p:nvSpPr>
        <p:spPr/>
        <p:txBody>
          <a:bodyPr/>
          <a:lstStyle/>
          <a:p>
            <a:pPr>
              <a:defRPr/>
            </a:pPr>
            <a:fld id="{89776DE3-F26B-41AA-A968-7DB43CD3FA9E}" type="slidenum">
              <a:rPr lang="fr-FR"/>
              <a:pPr>
                <a:defRPr/>
              </a:pPr>
              <a:t>82</a:t>
            </a:fld>
            <a:endParaRPr lang="fr-FR"/>
          </a:p>
        </p:txBody>
      </p:sp>
      <p:sp>
        <p:nvSpPr>
          <p:cNvPr id="222210" name="Rectangle 2"/>
          <p:cNvSpPr>
            <a:spLocks noGrp="1" noChangeArrowheads="1"/>
          </p:cNvSpPr>
          <p:nvPr>
            <p:ph type="title"/>
          </p:nvPr>
        </p:nvSpPr>
        <p:spPr>
          <a:xfrm>
            <a:off x="1150938" y="822325"/>
            <a:ext cx="7793037" cy="396875"/>
          </a:xfrm>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Niveaux de besoins des entreprises</a:t>
            </a:r>
          </a:p>
        </p:txBody>
      </p:sp>
      <p:sp>
        <p:nvSpPr>
          <p:cNvPr id="96261" name="Rectangle 3"/>
          <p:cNvSpPr>
            <a:spLocks noGrp="1" noChangeArrowheads="1"/>
          </p:cNvSpPr>
          <p:nvPr>
            <p:ph type="body" idx="1"/>
          </p:nvPr>
        </p:nvSpPr>
        <p:spPr>
          <a:xfrm>
            <a:off x="304800" y="1547813"/>
            <a:ext cx="8421688" cy="3176587"/>
          </a:xfrm>
        </p:spPr>
        <p:txBody>
          <a:bodyPr/>
          <a:lstStyle/>
          <a:p>
            <a:pPr algn="just" eaLnBrk="1" hangingPunct="1">
              <a:lnSpc>
                <a:spcPct val="110000"/>
              </a:lnSpc>
              <a:buClr>
                <a:schemeClr val="accent2"/>
              </a:buClr>
            </a:pPr>
            <a:r>
              <a:rPr lang="fr-FR" sz="2400" smtClean="0">
                <a:cs typeface="Times New Roman" pitchFamily="18" charset="0"/>
              </a:rPr>
              <a:t>Chaque système hérité peut apporter un support parfait pour une activité donnée. </a:t>
            </a:r>
          </a:p>
          <a:p>
            <a:pPr algn="just" eaLnBrk="1" hangingPunct="1">
              <a:lnSpc>
                <a:spcPct val="110000"/>
              </a:lnSpc>
              <a:buClr>
                <a:schemeClr val="accent2"/>
              </a:buClr>
            </a:pPr>
            <a:r>
              <a:rPr lang="fr-FR" sz="2400" smtClean="0">
                <a:cs typeface="Times New Roman" pitchFamily="18" charset="0"/>
              </a:rPr>
              <a:t>Mais le puzzle complexe qu’ils forment est un poids mort pour la productivité et la performance globales de l’entreprise.</a:t>
            </a:r>
          </a:p>
        </p:txBody>
      </p:sp>
      <p:sp>
        <p:nvSpPr>
          <p:cNvPr id="96262" name="Rectangle 5"/>
          <p:cNvSpPr>
            <a:spLocks noChangeArrowheads="1"/>
          </p:cNvSpPr>
          <p:nvPr/>
        </p:nvSpPr>
        <p:spPr bwMode="auto">
          <a:xfrm>
            <a:off x="2638425" y="1933575"/>
            <a:ext cx="9144000" cy="0"/>
          </a:xfrm>
          <a:prstGeom prst="rect">
            <a:avLst/>
          </a:prstGeom>
          <a:noFill/>
          <a:ln w="9525">
            <a:noFill/>
            <a:miter lim="800000"/>
            <a:headEnd/>
            <a:tailEnd/>
          </a:ln>
        </p:spPr>
        <p:txBody>
          <a:bodyPr>
            <a:spAutoFit/>
          </a:bodyPr>
          <a:lstStyle/>
          <a:p>
            <a:endParaRPr lang="fr-FR"/>
          </a:p>
        </p:txBody>
      </p:sp>
      <p:pic>
        <p:nvPicPr>
          <p:cNvPr id="222214" name="Picture 6"/>
          <p:cNvPicPr>
            <a:picLocks noChangeAspect="1" noChangeArrowheads="1"/>
          </p:cNvPicPr>
          <p:nvPr/>
        </p:nvPicPr>
        <p:blipFill>
          <a:blip r:embed="rId2"/>
          <a:srcRect/>
          <a:stretch>
            <a:fillRect/>
          </a:stretch>
        </p:blipFill>
        <p:spPr bwMode="auto">
          <a:xfrm>
            <a:off x="2286000" y="3733800"/>
            <a:ext cx="4924425" cy="2514600"/>
          </a:xfrm>
          <a:prstGeom prst="rect">
            <a:avLst/>
          </a:prstGeom>
          <a:noFill/>
          <a:ln w="9525">
            <a:noFill/>
            <a:miter lim="800000"/>
            <a:headEnd/>
            <a:tailEnd/>
          </a:ln>
        </p:spPr>
      </p:pic>
      <p:sp>
        <p:nvSpPr>
          <p:cNvPr id="96264" name="Rectangle 7"/>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22214"/>
                                        </p:tgtEl>
                                        <p:attrNameLst>
                                          <p:attrName>style.visibility</p:attrName>
                                        </p:attrNameLst>
                                      </p:cBhvr>
                                      <p:to>
                                        <p:strVal val="visible"/>
                                      </p:to>
                                    </p:set>
                                    <p:anim calcmode="lin" valueType="num">
                                      <p:cBhvr>
                                        <p:cTn id="7" dur="500" fill="hold"/>
                                        <p:tgtEl>
                                          <p:spTgt spid="222214"/>
                                        </p:tgtEl>
                                        <p:attrNameLst>
                                          <p:attrName>ppt_w</p:attrName>
                                        </p:attrNameLst>
                                      </p:cBhvr>
                                      <p:tavLst>
                                        <p:tav tm="0">
                                          <p:val>
                                            <p:fltVal val="0"/>
                                          </p:val>
                                        </p:tav>
                                        <p:tav tm="100000">
                                          <p:val>
                                            <p:strVal val="#ppt_w"/>
                                          </p:val>
                                        </p:tav>
                                      </p:tavLst>
                                    </p:anim>
                                    <p:anim calcmode="lin" valueType="num">
                                      <p:cBhvr>
                                        <p:cTn id="8" dur="500" fill="hold"/>
                                        <p:tgtEl>
                                          <p:spTgt spid="2222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E1751F4D-E43A-4555-B4AC-0F13C5956224}" type="slidenum">
              <a:rPr lang="fr-FR"/>
              <a:pPr>
                <a:defRPr/>
              </a:pPr>
              <a:t>83</a:t>
            </a:fld>
            <a:endParaRPr lang="fr-FR"/>
          </a:p>
        </p:txBody>
      </p:sp>
      <p:sp>
        <p:nvSpPr>
          <p:cNvPr id="223234"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Niveaux de besoins des entreprises</a:t>
            </a:r>
          </a:p>
        </p:txBody>
      </p:sp>
      <p:sp>
        <p:nvSpPr>
          <p:cNvPr id="223235" name="Rectangle 3"/>
          <p:cNvSpPr>
            <a:spLocks noGrp="1" noChangeArrowheads="1"/>
          </p:cNvSpPr>
          <p:nvPr>
            <p:ph type="body" idx="1"/>
          </p:nvPr>
        </p:nvSpPr>
        <p:spPr>
          <a:xfrm>
            <a:off x="304800" y="1219200"/>
            <a:ext cx="8610600" cy="4038600"/>
          </a:xfrm>
        </p:spPr>
        <p:txBody>
          <a:bodyPr/>
          <a:lstStyle/>
          <a:p>
            <a:pPr algn="ctr" eaLnBrk="1" hangingPunct="1">
              <a:lnSpc>
                <a:spcPct val="140000"/>
              </a:lnSpc>
              <a:buFont typeface="Wingdings" pitchFamily="2" charset="2"/>
              <a:buNone/>
            </a:pPr>
            <a:endParaRPr lang="fr-FR" sz="2400" b="1" smtClean="0">
              <a:solidFill>
                <a:srgbClr val="CC3300"/>
              </a:solidFill>
              <a:ea typeface="Arial Unicode MS" pitchFamily="34" charset="-128"/>
              <a:cs typeface="Arial Unicode MS" pitchFamily="34" charset="-128"/>
            </a:endParaRPr>
          </a:p>
          <a:p>
            <a:pPr algn="ctr" eaLnBrk="1" hangingPunct="1">
              <a:lnSpc>
                <a:spcPct val="140000"/>
              </a:lnSpc>
              <a:buFont typeface="Wingdings" pitchFamily="2" charset="2"/>
              <a:buNone/>
            </a:pPr>
            <a:r>
              <a:rPr lang="fr-FR" sz="2400" b="1" smtClean="0">
                <a:solidFill>
                  <a:srgbClr val="CC3300"/>
                </a:solidFill>
                <a:ea typeface="Arial Unicode MS" pitchFamily="34" charset="-128"/>
                <a:cs typeface="Arial Unicode MS" pitchFamily="34" charset="-128"/>
              </a:rPr>
              <a:t>L’ERP </a:t>
            </a:r>
            <a:r>
              <a:rPr lang="fr-FR" sz="2000" b="1" smtClean="0">
                <a:solidFill>
                  <a:srgbClr val="CC3300"/>
                </a:solidFill>
                <a:ea typeface="Arial Unicode MS" pitchFamily="34" charset="-128"/>
                <a:cs typeface="Arial Unicode MS" pitchFamily="34" charset="-128"/>
              </a:rPr>
              <a:t>(</a:t>
            </a:r>
            <a:r>
              <a:rPr lang="fr-FR" sz="2400" b="1" smtClean="0">
                <a:solidFill>
                  <a:srgbClr val="CC3300"/>
                </a:solidFill>
                <a:ea typeface="Arial Unicode MS" pitchFamily="34" charset="-128"/>
                <a:cs typeface="Arial Unicode MS" pitchFamily="34" charset="-128"/>
              </a:rPr>
              <a:t>Enterprise Ressource Planning) propose l’intégration de tous les systèmes disjoints composant le Système d’Information et de toutes leurs fonctionnalités, en un seul progiciel.</a:t>
            </a:r>
          </a:p>
          <a:p>
            <a:pPr algn="ctr" eaLnBrk="1" hangingPunct="1">
              <a:lnSpc>
                <a:spcPct val="140000"/>
              </a:lnSpc>
              <a:buFont typeface="Wingdings" pitchFamily="2" charset="2"/>
              <a:buNone/>
            </a:pPr>
            <a:endParaRPr lang="fr-FR" sz="2400" b="1" smtClean="0">
              <a:solidFill>
                <a:srgbClr val="CC3300"/>
              </a:solidFill>
              <a:ea typeface="Arial Unicode MS" pitchFamily="34" charset="-128"/>
              <a:cs typeface="Arial Unicode MS" pitchFamily="34" charset="-128"/>
            </a:endParaRPr>
          </a:p>
          <a:p>
            <a:pPr algn="ctr" eaLnBrk="1" hangingPunct="1">
              <a:lnSpc>
                <a:spcPct val="130000"/>
              </a:lnSpc>
              <a:buFont typeface="Wingdings" pitchFamily="2" charset="2"/>
              <a:buNone/>
            </a:pPr>
            <a:r>
              <a:rPr lang="fr-FR" sz="1800" b="1" smtClean="0">
                <a:solidFill>
                  <a:srgbClr val="CC3300"/>
                </a:solidFill>
                <a:ea typeface="Arial Unicode MS" pitchFamily="34" charset="-128"/>
                <a:cs typeface="Arial Unicode MS" pitchFamily="34" charset="-128"/>
              </a:rPr>
              <a:t>ERP : ENSEMBLE DE MODULES PARAMÉTRABLES COUVRANT LES GRANDES FONCTIONS DE GESTION D ’UNE ENTREPRISE</a:t>
            </a:r>
          </a:p>
          <a:p>
            <a:pPr algn="ctr" eaLnBrk="1" hangingPunct="1">
              <a:lnSpc>
                <a:spcPct val="140000"/>
              </a:lnSpc>
              <a:buFont typeface="Wingdings" pitchFamily="2" charset="2"/>
              <a:buNone/>
            </a:pPr>
            <a:endParaRPr lang="fr-FR" sz="2400" b="1" smtClean="0">
              <a:solidFill>
                <a:srgbClr val="CC3300"/>
              </a:solidFill>
              <a:ea typeface="Arial Unicode MS" pitchFamily="34" charset="-128"/>
              <a:cs typeface="Arial Unicode MS" pitchFamily="34" charset="-128"/>
            </a:endParaRPr>
          </a:p>
        </p:txBody>
      </p:sp>
      <p:sp>
        <p:nvSpPr>
          <p:cNvPr id="97286" name="Rectangle 5"/>
          <p:cNvSpPr>
            <a:spLocks noChangeArrowheads="1"/>
          </p:cNvSpPr>
          <p:nvPr/>
        </p:nvSpPr>
        <p:spPr bwMode="auto">
          <a:xfrm>
            <a:off x="2638425" y="1933575"/>
            <a:ext cx="9144000" cy="0"/>
          </a:xfrm>
          <a:prstGeom prst="rect">
            <a:avLst/>
          </a:prstGeom>
          <a:noFill/>
          <a:ln w="9525">
            <a:noFill/>
            <a:miter lim="800000"/>
            <a:headEnd/>
            <a:tailEnd/>
          </a:ln>
        </p:spPr>
        <p:txBody>
          <a:bodyPr>
            <a:spAutoFit/>
          </a:bodyPr>
          <a:lstStyle/>
          <a:p>
            <a:endParaRPr lang="fr-FR"/>
          </a:p>
        </p:txBody>
      </p:sp>
      <p:sp>
        <p:nvSpPr>
          <p:cNvPr id="97287" name="Rectangle 6"/>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32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223235">
                                            <p:txEl>
                                              <p:pRg st="1" end="1"/>
                                            </p:txEl>
                                          </p:spTgt>
                                        </p:tgtEl>
                                        <p:attrNameLst>
                                          <p:attrName>style.visibility</p:attrName>
                                        </p:attrNameLst>
                                      </p:cBhvr>
                                      <p:to>
                                        <p:strVal val="visible"/>
                                      </p:to>
                                    </p:set>
                                    <p:animEffect transition="in" filter="box(out)">
                                      <p:cBhvr>
                                        <p:cTn id="11" dur="500"/>
                                        <p:tgtEl>
                                          <p:spTgt spid="22323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223235">
                                            <p:txEl>
                                              <p:pRg st="3" end="3"/>
                                            </p:txEl>
                                          </p:spTgt>
                                        </p:tgtEl>
                                        <p:attrNameLst>
                                          <p:attrName>style.visibility</p:attrName>
                                        </p:attrNameLst>
                                      </p:cBhvr>
                                      <p:to>
                                        <p:strVal val="visible"/>
                                      </p:to>
                                    </p:set>
                                    <p:animEffect transition="in" filter="box(out)">
                                      <p:cBhvr>
                                        <p:cTn id="16" dur="500"/>
                                        <p:tgtEl>
                                          <p:spTgt spid="2232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4" grpId="0" autoUpdateAnimBg="0"/>
      <p:bldP spid="223235" grpId="0" build="p" bldLvl="2"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6FC0B8D3-0612-403A-A8F6-8493DDB08260}" type="slidenum">
              <a:rPr lang="fr-FR"/>
              <a:pPr>
                <a:defRPr/>
              </a:pPr>
              <a:t>84</a:t>
            </a:fld>
            <a:endParaRPr lang="fr-FR"/>
          </a:p>
        </p:txBody>
      </p:sp>
      <p:sp>
        <p:nvSpPr>
          <p:cNvPr id="224258"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Définition de la notion d’ERP</a:t>
            </a:r>
          </a:p>
        </p:txBody>
      </p:sp>
      <p:sp>
        <p:nvSpPr>
          <p:cNvPr id="98309" name="Rectangle 3"/>
          <p:cNvSpPr>
            <a:spLocks noGrp="1" noChangeArrowheads="1"/>
          </p:cNvSpPr>
          <p:nvPr>
            <p:ph type="body" idx="1"/>
          </p:nvPr>
        </p:nvSpPr>
        <p:spPr>
          <a:xfrm>
            <a:off x="304800" y="1676400"/>
            <a:ext cx="8421688" cy="1905000"/>
          </a:xfrm>
        </p:spPr>
        <p:txBody>
          <a:bodyPr/>
          <a:lstStyle/>
          <a:p>
            <a:pPr eaLnBrk="1" hangingPunct="1">
              <a:lnSpc>
                <a:spcPct val="140000"/>
              </a:lnSpc>
            </a:pPr>
            <a:r>
              <a:rPr lang="fr-FR" sz="2400" smtClean="0">
                <a:ea typeface="Arial Unicode MS" pitchFamily="34" charset="-128"/>
                <a:cs typeface="Arial Unicode MS" pitchFamily="34" charset="-128"/>
              </a:rPr>
              <a:t>ERP signifie</a:t>
            </a:r>
            <a:r>
              <a:rPr lang="fr-FR" sz="2400" smtClean="0">
                <a:solidFill>
                  <a:schemeClr val="tx2"/>
                </a:solidFill>
                <a:ea typeface="Arial Unicode MS" pitchFamily="34" charset="-128"/>
                <a:cs typeface="Arial Unicode MS" pitchFamily="34" charset="-128"/>
              </a:rPr>
              <a:t> </a:t>
            </a:r>
            <a:r>
              <a:rPr lang="fr-FR" sz="2400" b="1" smtClean="0">
                <a:solidFill>
                  <a:srgbClr val="CC3300"/>
                </a:solidFill>
                <a:ea typeface="Arial Unicode MS" pitchFamily="34" charset="-128"/>
                <a:cs typeface="Arial Unicode MS" pitchFamily="34" charset="-128"/>
              </a:rPr>
              <a:t>Enterprise Ressource Planning</a:t>
            </a:r>
            <a:r>
              <a:rPr lang="fr-FR" sz="2400" smtClean="0">
                <a:ea typeface="Arial Unicode MS" pitchFamily="34" charset="-128"/>
                <a:cs typeface="Arial Unicode MS" pitchFamily="34" charset="-128"/>
              </a:rPr>
              <a:t>, ou PGI</a:t>
            </a:r>
            <a:r>
              <a:rPr lang="fr-FR" sz="2400" smtClean="0">
                <a:solidFill>
                  <a:schemeClr val="tx2"/>
                </a:solidFill>
                <a:ea typeface="Arial Unicode MS" pitchFamily="34" charset="-128"/>
                <a:cs typeface="Arial Unicode MS" pitchFamily="34" charset="-128"/>
              </a:rPr>
              <a:t> </a:t>
            </a:r>
            <a:r>
              <a:rPr lang="fr-FR" sz="2400" smtClean="0">
                <a:ea typeface="Arial Unicode MS" pitchFamily="34" charset="-128"/>
                <a:cs typeface="Arial Unicode MS" pitchFamily="34" charset="-128"/>
              </a:rPr>
              <a:t>pour</a:t>
            </a:r>
            <a:r>
              <a:rPr lang="fr-FR" sz="2400" smtClean="0">
                <a:solidFill>
                  <a:schemeClr val="tx2"/>
                </a:solidFill>
                <a:ea typeface="Arial Unicode MS" pitchFamily="34" charset="-128"/>
                <a:cs typeface="Arial Unicode MS" pitchFamily="34" charset="-128"/>
              </a:rPr>
              <a:t> </a:t>
            </a:r>
            <a:r>
              <a:rPr lang="fr-FR" sz="2400" b="1" smtClean="0">
                <a:solidFill>
                  <a:srgbClr val="CC3300"/>
                </a:solidFill>
                <a:ea typeface="Arial Unicode MS" pitchFamily="34" charset="-128"/>
                <a:cs typeface="Arial Unicode MS" pitchFamily="34" charset="-128"/>
              </a:rPr>
              <a:t>Progiciel de Gestion Intégré</a:t>
            </a:r>
            <a:r>
              <a:rPr lang="fr-FR" sz="2400" smtClean="0">
                <a:solidFill>
                  <a:schemeClr val="tx2"/>
                </a:solidFill>
                <a:ea typeface="Arial Unicode MS" pitchFamily="34" charset="-128"/>
                <a:cs typeface="Arial Unicode MS" pitchFamily="34" charset="-128"/>
              </a:rPr>
              <a:t> </a:t>
            </a:r>
            <a:r>
              <a:rPr lang="fr-FR" sz="2400" smtClean="0">
                <a:ea typeface="Arial Unicode MS" pitchFamily="34" charset="-128"/>
                <a:cs typeface="Arial Unicode MS" pitchFamily="34" charset="-128"/>
              </a:rPr>
              <a:t>: Ensemble de modules paramétrables couvrant les grandes fonctions de gestion d’une entreprise.</a:t>
            </a:r>
          </a:p>
          <a:p>
            <a:pPr eaLnBrk="1" hangingPunct="1">
              <a:lnSpc>
                <a:spcPct val="140000"/>
              </a:lnSpc>
            </a:pPr>
            <a:r>
              <a:rPr lang="fr-FR" sz="2400" smtClean="0">
                <a:ea typeface="Arial Unicode MS" pitchFamily="34" charset="-128"/>
                <a:cs typeface="Arial Unicode MS" pitchFamily="34" charset="-128"/>
              </a:rPr>
              <a:t>Les fonctions de l'entreprise sont reliées entre elles par l'utilisation d'un système d'information centralisé sur la base d'une configuration client/serveur.</a:t>
            </a:r>
            <a:endParaRPr lang="fr-FR" sz="2400" smtClean="0">
              <a:solidFill>
                <a:schemeClr val="tx2"/>
              </a:solidFill>
              <a:ea typeface="Arial Unicode MS" pitchFamily="34" charset="-128"/>
              <a:cs typeface="Arial Unicode MS" pitchFamily="34" charset="-128"/>
            </a:endParaRPr>
          </a:p>
        </p:txBody>
      </p:sp>
      <p:sp>
        <p:nvSpPr>
          <p:cNvPr id="98310" name="Rectangle 5"/>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9AA68259-A0B1-4F7C-9B25-6DBD1163B857}" type="slidenum">
              <a:rPr lang="fr-FR"/>
              <a:pPr>
                <a:defRPr/>
              </a:pPr>
              <a:t>85</a:t>
            </a:fld>
            <a:endParaRPr lang="fr-FR"/>
          </a:p>
        </p:txBody>
      </p:sp>
      <p:sp>
        <p:nvSpPr>
          <p:cNvPr id="225282"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Définition de la notion d’ERP</a:t>
            </a:r>
          </a:p>
        </p:txBody>
      </p:sp>
      <p:sp>
        <p:nvSpPr>
          <p:cNvPr id="99333" name="Rectangle 3"/>
          <p:cNvSpPr>
            <a:spLocks noGrp="1" noChangeArrowheads="1"/>
          </p:cNvSpPr>
          <p:nvPr>
            <p:ph type="body" idx="1"/>
          </p:nvPr>
        </p:nvSpPr>
        <p:spPr>
          <a:xfrm>
            <a:off x="76200" y="1600200"/>
            <a:ext cx="8839200" cy="3176588"/>
          </a:xfrm>
        </p:spPr>
        <p:txBody>
          <a:bodyPr/>
          <a:lstStyle/>
          <a:p>
            <a:pPr algn="just" eaLnBrk="1" hangingPunct="1">
              <a:lnSpc>
                <a:spcPct val="130000"/>
              </a:lnSpc>
            </a:pPr>
            <a:r>
              <a:rPr lang="fr-FR" sz="2400" b="1" i="1" smtClean="0">
                <a:solidFill>
                  <a:srgbClr val="CC3300"/>
                </a:solidFill>
                <a:ea typeface="Arial Unicode MS" pitchFamily="34" charset="-128"/>
                <a:cs typeface="Arial Unicode MS" pitchFamily="34" charset="-128"/>
              </a:rPr>
              <a:t>Progiciel :</a:t>
            </a:r>
            <a:endParaRPr lang="fr-FR" sz="2400" smtClean="0">
              <a:solidFill>
                <a:srgbClr val="2F4F88"/>
              </a:solidFill>
              <a:ea typeface="Arial Unicode MS" pitchFamily="34" charset="-128"/>
              <a:cs typeface="Arial Unicode MS" pitchFamily="34" charset="-128"/>
            </a:endParaRPr>
          </a:p>
          <a:p>
            <a:pPr lvl="1" algn="just" eaLnBrk="1" hangingPunct="1">
              <a:lnSpc>
                <a:spcPct val="130000"/>
              </a:lnSpc>
            </a:pPr>
            <a:r>
              <a:rPr lang="fr-FR" sz="2000" smtClean="0">
                <a:ea typeface="Arial Unicode MS" pitchFamily="34" charset="-128"/>
                <a:cs typeface="Arial Unicode MS" pitchFamily="34" charset="-128"/>
              </a:rPr>
              <a:t>Application développée par un éditeur et suffisamment générale pour répondre aux besoins de plusieurs clients. </a:t>
            </a:r>
          </a:p>
          <a:p>
            <a:pPr lvl="1" algn="just" eaLnBrk="1" hangingPunct="1">
              <a:lnSpc>
                <a:spcPct val="130000"/>
              </a:lnSpc>
            </a:pPr>
            <a:r>
              <a:rPr lang="fr-FR" sz="2000" smtClean="0">
                <a:ea typeface="Arial Unicode MS" pitchFamily="34" charset="-128"/>
                <a:cs typeface="Arial Unicode MS" pitchFamily="34" charset="-128"/>
              </a:rPr>
              <a:t>Il ne s’agit donc pas d’un logiciel spécifique maison développé par une entreprise. </a:t>
            </a:r>
          </a:p>
          <a:p>
            <a:pPr lvl="1" algn="just" eaLnBrk="1" hangingPunct="1">
              <a:lnSpc>
                <a:spcPct val="130000"/>
              </a:lnSpc>
            </a:pPr>
            <a:r>
              <a:rPr lang="fr-FR" sz="2000" smtClean="0">
                <a:ea typeface="Arial Unicode MS" pitchFamily="34" charset="-128"/>
                <a:cs typeface="Arial Unicode MS" pitchFamily="34" charset="-128"/>
              </a:rPr>
              <a:t>Il comprend en fait une base standard et une partie personnalisable à travers un paramétrage</a:t>
            </a:r>
            <a:r>
              <a:rPr lang="fr-FR" sz="2000" smtClean="0">
                <a:solidFill>
                  <a:srgbClr val="2F4F88"/>
                </a:solidFill>
                <a:ea typeface="Arial Unicode MS" pitchFamily="34" charset="-128"/>
                <a:cs typeface="Arial Unicode MS" pitchFamily="34" charset="-128"/>
              </a:rPr>
              <a:t>.</a:t>
            </a:r>
          </a:p>
        </p:txBody>
      </p:sp>
      <p:sp>
        <p:nvSpPr>
          <p:cNvPr id="99334" name="Rectangle 5"/>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0730F14D-ED20-4C3A-B75A-3F315A19F931}" type="slidenum">
              <a:rPr lang="fr-FR"/>
              <a:pPr>
                <a:defRPr/>
              </a:pPr>
              <a:t>86</a:t>
            </a:fld>
            <a:endParaRPr lang="fr-FR"/>
          </a:p>
        </p:txBody>
      </p:sp>
      <p:sp>
        <p:nvSpPr>
          <p:cNvPr id="226306"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Définition de la notion d’ERP</a:t>
            </a:r>
          </a:p>
        </p:txBody>
      </p:sp>
      <p:sp>
        <p:nvSpPr>
          <p:cNvPr id="100357" name="Rectangle 3"/>
          <p:cNvSpPr>
            <a:spLocks noGrp="1" noChangeArrowheads="1"/>
          </p:cNvSpPr>
          <p:nvPr>
            <p:ph type="body" idx="1"/>
          </p:nvPr>
        </p:nvSpPr>
        <p:spPr>
          <a:xfrm>
            <a:off x="609600" y="1676400"/>
            <a:ext cx="8085138" cy="3071813"/>
          </a:xfrm>
        </p:spPr>
        <p:txBody>
          <a:bodyPr/>
          <a:lstStyle/>
          <a:p>
            <a:pPr algn="just" eaLnBrk="1" hangingPunct="1">
              <a:lnSpc>
                <a:spcPct val="120000"/>
              </a:lnSpc>
            </a:pPr>
            <a:r>
              <a:rPr lang="fr-FR" sz="2400" b="1" i="1" smtClean="0">
                <a:solidFill>
                  <a:srgbClr val="CC3300"/>
                </a:solidFill>
                <a:ea typeface="Arial Unicode MS" pitchFamily="34" charset="-128"/>
                <a:cs typeface="Arial Unicode MS" pitchFamily="34" charset="-128"/>
              </a:rPr>
              <a:t>De gestion :</a:t>
            </a:r>
          </a:p>
          <a:p>
            <a:pPr lvl="1" algn="just" eaLnBrk="1" hangingPunct="1">
              <a:lnSpc>
                <a:spcPct val="120000"/>
              </a:lnSpc>
            </a:pPr>
            <a:r>
              <a:rPr lang="fr-FR" sz="2000" smtClean="0">
                <a:ea typeface="Arial Unicode MS" pitchFamily="34" charset="-128"/>
                <a:cs typeface="Arial Unicode MS" pitchFamily="34" charset="-128"/>
              </a:rPr>
              <a:t>Application dont le but premier est d’automatiser les transactions administratives de l’entreprise :</a:t>
            </a:r>
          </a:p>
          <a:p>
            <a:pPr lvl="2" algn="just" eaLnBrk="1" hangingPunct="1">
              <a:lnSpc>
                <a:spcPct val="120000"/>
              </a:lnSpc>
            </a:pPr>
            <a:r>
              <a:rPr lang="fr-FR" sz="1800" smtClean="0">
                <a:ea typeface="Arial Unicode MS" pitchFamily="34" charset="-128"/>
                <a:cs typeface="Arial Unicode MS" pitchFamily="34" charset="-128"/>
              </a:rPr>
              <a:t> comptabilité, </a:t>
            </a:r>
          </a:p>
          <a:p>
            <a:pPr lvl="2" algn="just" eaLnBrk="1" hangingPunct="1">
              <a:lnSpc>
                <a:spcPct val="120000"/>
              </a:lnSpc>
            </a:pPr>
            <a:r>
              <a:rPr lang="fr-FR" sz="1800" smtClean="0">
                <a:ea typeface="Arial Unicode MS" pitchFamily="34" charset="-128"/>
                <a:cs typeface="Arial Unicode MS" pitchFamily="34" charset="-128"/>
              </a:rPr>
              <a:t>gestion des stocks, </a:t>
            </a:r>
          </a:p>
          <a:p>
            <a:pPr lvl="2" algn="just" eaLnBrk="1" hangingPunct="1">
              <a:lnSpc>
                <a:spcPct val="120000"/>
              </a:lnSpc>
            </a:pPr>
            <a:r>
              <a:rPr lang="fr-FR" sz="1800" smtClean="0">
                <a:ea typeface="Arial Unicode MS" pitchFamily="34" charset="-128"/>
                <a:cs typeface="Arial Unicode MS" pitchFamily="34" charset="-128"/>
              </a:rPr>
              <a:t>suivi des commandes et du programme de production,</a:t>
            </a:r>
          </a:p>
          <a:p>
            <a:pPr lvl="2" algn="just" eaLnBrk="1" hangingPunct="1">
              <a:lnSpc>
                <a:spcPct val="120000"/>
              </a:lnSpc>
            </a:pPr>
            <a:r>
              <a:rPr lang="fr-FR" sz="1800" smtClean="0">
                <a:ea typeface="Arial Unicode MS" pitchFamily="34" charset="-128"/>
                <a:cs typeface="Arial Unicode MS" pitchFamily="34" charset="-128"/>
              </a:rPr>
              <a:t>… </a:t>
            </a:r>
          </a:p>
          <a:p>
            <a:pPr lvl="1" algn="just" eaLnBrk="1" hangingPunct="1">
              <a:lnSpc>
                <a:spcPct val="120000"/>
              </a:lnSpc>
            </a:pPr>
            <a:r>
              <a:rPr lang="fr-FR" sz="2000" smtClean="0">
                <a:ea typeface="Arial Unicode MS" pitchFamily="34" charset="-128"/>
                <a:cs typeface="Arial Unicode MS" pitchFamily="34" charset="-128"/>
              </a:rPr>
              <a:t>Un ERP permet de saisir les transactions et propage l’information recueillie vers les niveaux pertinents. </a:t>
            </a:r>
          </a:p>
          <a:p>
            <a:pPr lvl="1" algn="just" eaLnBrk="1" hangingPunct="1">
              <a:lnSpc>
                <a:spcPct val="120000"/>
              </a:lnSpc>
            </a:pPr>
            <a:r>
              <a:rPr lang="fr-FR" sz="2000" smtClean="0">
                <a:ea typeface="Arial Unicode MS" pitchFamily="34" charset="-128"/>
                <a:cs typeface="Arial Unicode MS" pitchFamily="34" charset="-128"/>
              </a:rPr>
              <a:t>Toutefois, l’ERP ne contient pas de programme d’optimisation ou de décision automatique.</a:t>
            </a:r>
          </a:p>
        </p:txBody>
      </p:sp>
      <p:sp>
        <p:nvSpPr>
          <p:cNvPr id="100358" name="Rectangle 5"/>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Espace réservé du pied de page 4"/>
          <p:cNvSpPr>
            <a:spLocks noGrp="1"/>
          </p:cNvSpPr>
          <p:nvPr>
            <p:ph type="ftr" sz="quarter" idx="11"/>
          </p:nvPr>
        </p:nvSpPr>
        <p:spPr/>
        <p:txBody>
          <a:bodyPr/>
          <a:lstStyle/>
          <a:p>
            <a:pPr>
              <a:defRPr/>
            </a:pPr>
            <a:r>
              <a:rPr lang="fr-FR"/>
              <a:t>Système d’Information</a:t>
            </a:r>
          </a:p>
        </p:txBody>
      </p:sp>
      <p:sp>
        <p:nvSpPr>
          <p:cNvPr id="14" name="Espace réservé du numéro de diapositive 5"/>
          <p:cNvSpPr>
            <a:spLocks noGrp="1"/>
          </p:cNvSpPr>
          <p:nvPr>
            <p:ph type="sldNum" sz="quarter" idx="12"/>
          </p:nvPr>
        </p:nvSpPr>
        <p:spPr/>
        <p:txBody>
          <a:bodyPr/>
          <a:lstStyle/>
          <a:p>
            <a:pPr>
              <a:defRPr/>
            </a:pPr>
            <a:fld id="{17F7C4D3-C5AF-4BC8-BC18-A25341D186F3}" type="slidenum">
              <a:rPr lang="fr-FR"/>
              <a:pPr>
                <a:defRPr/>
              </a:pPr>
              <a:t>87</a:t>
            </a:fld>
            <a:endParaRPr lang="fr-FR"/>
          </a:p>
        </p:txBody>
      </p:sp>
      <p:sp>
        <p:nvSpPr>
          <p:cNvPr id="227330"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Définition de la notion d’ERP</a:t>
            </a:r>
          </a:p>
        </p:txBody>
      </p:sp>
      <p:sp>
        <p:nvSpPr>
          <p:cNvPr id="101381" name="Rectangle 3"/>
          <p:cNvSpPr>
            <a:spLocks noGrp="1" noChangeArrowheads="1"/>
          </p:cNvSpPr>
          <p:nvPr>
            <p:ph type="body" idx="1"/>
          </p:nvPr>
        </p:nvSpPr>
        <p:spPr>
          <a:xfrm>
            <a:off x="304800" y="1524000"/>
            <a:ext cx="8534400" cy="1524000"/>
          </a:xfrm>
        </p:spPr>
        <p:txBody>
          <a:bodyPr/>
          <a:lstStyle/>
          <a:p>
            <a:pPr algn="just" eaLnBrk="1" hangingPunct="1">
              <a:lnSpc>
                <a:spcPct val="110000"/>
              </a:lnSpc>
            </a:pPr>
            <a:r>
              <a:rPr lang="fr-FR" sz="2400" smtClean="0">
                <a:solidFill>
                  <a:srgbClr val="2F4F88"/>
                </a:solidFill>
                <a:ea typeface="Arial Unicode MS" pitchFamily="34" charset="-128"/>
                <a:cs typeface="Arial Unicode MS" pitchFamily="34" charset="-128"/>
              </a:rPr>
              <a:t> </a:t>
            </a:r>
            <a:r>
              <a:rPr lang="fr-FR" sz="2400" b="1" i="1" smtClean="0">
                <a:solidFill>
                  <a:srgbClr val="CC3300"/>
                </a:solidFill>
                <a:ea typeface="Arial Unicode MS" pitchFamily="34" charset="-128"/>
                <a:cs typeface="Arial Unicode MS" pitchFamily="34" charset="-128"/>
              </a:rPr>
              <a:t>Intégré :</a:t>
            </a:r>
            <a:endParaRPr lang="fr-FR" sz="2400" smtClean="0">
              <a:solidFill>
                <a:srgbClr val="2F4F88"/>
              </a:solidFill>
              <a:ea typeface="Arial Unicode MS" pitchFamily="34" charset="-128"/>
              <a:cs typeface="Arial Unicode MS" pitchFamily="34" charset="-128"/>
            </a:endParaRPr>
          </a:p>
          <a:p>
            <a:pPr lvl="1" algn="just" eaLnBrk="1" hangingPunct="1">
              <a:lnSpc>
                <a:spcPct val="110000"/>
              </a:lnSpc>
            </a:pPr>
            <a:r>
              <a:rPr lang="fr-FR" sz="2000" smtClean="0">
                <a:ea typeface="Arial Unicode MS" pitchFamily="34" charset="-128"/>
                <a:cs typeface="Arial Unicode MS" pitchFamily="34" charset="-128"/>
              </a:rPr>
              <a:t>Il prend en compte l’ensemble des fonctions processus de l’entreprise de manière intégrée et automatisée. </a:t>
            </a:r>
          </a:p>
        </p:txBody>
      </p:sp>
      <p:sp>
        <p:nvSpPr>
          <p:cNvPr id="227333" name="Text Box 5"/>
          <p:cNvSpPr txBox="1">
            <a:spLocks noChangeArrowheads="1"/>
          </p:cNvSpPr>
          <p:nvPr/>
        </p:nvSpPr>
        <p:spPr bwMode="auto">
          <a:xfrm>
            <a:off x="1371600" y="3562350"/>
            <a:ext cx="1752600" cy="476250"/>
          </a:xfrm>
          <a:prstGeom prst="rect">
            <a:avLst/>
          </a:prstGeom>
          <a:noFill/>
          <a:ln w="9525">
            <a:noFill/>
            <a:miter lim="800000"/>
            <a:headEnd/>
            <a:tailEnd/>
          </a:ln>
          <a:effectLst/>
        </p:spPr>
        <p:txBody>
          <a:bodyPr>
            <a:spAutoFit/>
          </a:bodyPr>
          <a:lstStyle/>
          <a:p>
            <a:pPr algn="ctr">
              <a:lnSpc>
                <a:spcPct val="90000"/>
              </a:lnSpc>
              <a:defRPr/>
            </a:pPr>
            <a:r>
              <a:rPr lang="fr-FR" sz="1400" b="1">
                <a:solidFill>
                  <a:srgbClr val="336699"/>
                </a:solidFill>
                <a:effectLst>
                  <a:outerShdw blurRad="38100" dist="38100" dir="2700000" algn="tl">
                    <a:srgbClr val="C0C0C0"/>
                  </a:outerShdw>
                </a:effectLst>
                <a:latin typeface="Garamond" pitchFamily="18" charset="0"/>
              </a:rPr>
              <a:t>Gestion Comptable et Financière</a:t>
            </a:r>
          </a:p>
        </p:txBody>
      </p:sp>
      <p:sp>
        <p:nvSpPr>
          <p:cNvPr id="227334" name="Text Box 6"/>
          <p:cNvSpPr txBox="1">
            <a:spLocks noChangeArrowheads="1"/>
          </p:cNvSpPr>
          <p:nvPr/>
        </p:nvSpPr>
        <p:spPr bwMode="auto">
          <a:xfrm>
            <a:off x="1736725" y="5543550"/>
            <a:ext cx="1616075" cy="476250"/>
          </a:xfrm>
          <a:prstGeom prst="rect">
            <a:avLst/>
          </a:prstGeom>
          <a:noFill/>
          <a:ln w="9525">
            <a:noFill/>
            <a:miter lim="800000"/>
            <a:headEnd/>
            <a:tailEnd/>
          </a:ln>
          <a:effectLst/>
        </p:spPr>
        <p:txBody>
          <a:bodyPr>
            <a:spAutoFit/>
          </a:bodyPr>
          <a:lstStyle/>
          <a:p>
            <a:pPr algn="ctr">
              <a:lnSpc>
                <a:spcPct val="90000"/>
              </a:lnSpc>
              <a:defRPr/>
            </a:pPr>
            <a:r>
              <a:rPr lang="fr-FR" sz="1400" b="1">
                <a:solidFill>
                  <a:srgbClr val="336699"/>
                </a:solidFill>
                <a:effectLst>
                  <a:outerShdw blurRad="38100" dist="38100" dir="2700000" algn="tl">
                    <a:srgbClr val="C0C0C0"/>
                  </a:outerShdw>
                </a:effectLst>
                <a:latin typeface="Garamond" pitchFamily="18" charset="0"/>
              </a:rPr>
              <a:t>Gestion de Production</a:t>
            </a:r>
          </a:p>
        </p:txBody>
      </p:sp>
      <p:sp>
        <p:nvSpPr>
          <p:cNvPr id="227335" name="Text Box 7"/>
          <p:cNvSpPr txBox="1">
            <a:spLocks noChangeArrowheads="1"/>
          </p:cNvSpPr>
          <p:nvPr/>
        </p:nvSpPr>
        <p:spPr bwMode="auto">
          <a:xfrm>
            <a:off x="5562600" y="3257550"/>
            <a:ext cx="2057400" cy="476250"/>
          </a:xfrm>
          <a:prstGeom prst="rect">
            <a:avLst/>
          </a:prstGeom>
          <a:noFill/>
          <a:ln w="9525">
            <a:noFill/>
            <a:miter lim="800000"/>
            <a:headEnd/>
            <a:tailEnd/>
          </a:ln>
          <a:effectLst/>
        </p:spPr>
        <p:txBody>
          <a:bodyPr>
            <a:spAutoFit/>
          </a:bodyPr>
          <a:lstStyle/>
          <a:p>
            <a:pPr algn="ctr">
              <a:lnSpc>
                <a:spcPct val="90000"/>
              </a:lnSpc>
              <a:defRPr/>
            </a:pPr>
            <a:r>
              <a:rPr lang="fr-FR" sz="1400" b="1">
                <a:solidFill>
                  <a:srgbClr val="336699"/>
                </a:solidFill>
                <a:effectLst>
                  <a:outerShdw blurRad="38100" dist="38100" dir="2700000" algn="tl">
                    <a:srgbClr val="C0C0C0"/>
                  </a:outerShdw>
                </a:effectLst>
                <a:latin typeface="Garamond" pitchFamily="18" charset="0"/>
              </a:rPr>
              <a:t>Gestion des </a:t>
            </a:r>
          </a:p>
          <a:p>
            <a:pPr algn="ctr">
              <a:lnSpc>
                <a:spcPct val="90000"/>
              </a:lnSpc>
              <a:defRPr/>
            </a:pPr>
            <a:r>
              <a:rPr lang="fr-FR" sz="1400" b="1">
                <a:solidFill>
                  <a:srgbClr val="336699"/>
                </a:solidFill>
                <a:effectLst>
                  <a:outerShdw blurRad="38100" dist="38100" dir="2700000" algn="tl">
                    <a:srgbClr val="C0C0C0"/>
                  </a:outerShdw>
                </a:effectLst>
                <a:latin typeface="Garamond" pitchFamily="18" charset="0"/>
              </a:rPr>
              <a:t>Ressources Humaines</a:t>
            </a:r>
          </a:p>
        </p:txBody>
      </p:sp>
      <p:sp>
        <p:nvSpPr>
          <p:cNvPr id="227336" name="Text Box 8"/>
          <p:cNvSpPr txBox="1">
            <a:spLocks noChangeArrowheads="1"/>
          </p:cNvSpPr>
          <p:nvPr/>
        </p:nvSpPr>
        <p:spPr bwMode="auto">
          <a:xfrm>
            <a:off x="5791200" y="5848350"/>
            <a:ext cx="1219200" cy="476250"/>
          </a:xfrm>
          <a:prstGeom prst="rect">
            <a:avLst/>
          </a:prstGeom>
          <a:noFill/>
          <a:ln w="9525">
            <a:noFill/>
            <a:miter lim="800000"/>
            <a:headEnd/>
            <a:tailEnd/>
          </a:ln>
          <a:effectLst/>
        </p:spPr>
        <p:txBody>
          <a:bodyPr>
            <a:spAutoFit/>
          </a:bodyPr>
          <a:lstStyle/>
          <a:p>
            <a:pPr algn="ctr">
              <a:lnSpc>
                <a:spcPct val="90000"/>
              </a:lnSpc>
              <a:defRPr/>
            </a:pPr>
            <a:r>
              <a:rPr lang="fr-FR" sz="1400" b="1">
                <a:solidFill>
                  <a:srgbClr val="336699"/>
                </a:solidFill>
                <a:effectLst>
                  <a:outerShdw blurRad="38100" dist="38100" dir="2700000" algn="tl">
                    <a:srgbClr val="C0C0C0"/>
                  </a:outerShdw>
                </a:effectLst>
                <a:latin typeface="Garamond" pitchFamily="18" charset="0"/>
              </a:rPr>
              <a:t>Gestion des Achats</a:t>
            </a:r>
          </a:p>
        </p:txBody>
      </p:sp>
      <p:sp>
        <p:nvSpPr>
          <p:cNvPr id="227337" name="Text Box 9"/>
          <p:cNvSpPr txBox="1">
            <a:spLocks noChangeArrowheads="1"/>
          </p:cNvSpPr>
          <p:nvPr/>
        </p:nvSpPr>
        <p:spPr bwMode="auto">
          <a:xfrm>
            <a:off x="2667000" y="6400800"/>
            <a:ext cx="3733800" cy="284163"/>
          </a:xfrm>
          <a:prstGeom prst="rect">
            <a:avLst/>
          </a:prstGeom>
          <a:noFill/>
          <a:ln w="9525">
            <a:noFill/>
            <a:miter lim="800000"/>
            <a:headEnd/>
            <a:tailEnd/>
          </a:ln>
          <a:effectLst/>
        </p:spPr>
        <p:txBody>
          <a:bodyPr>
            <a:spAutoFit/>
          </a:bodyPr>
          <a:lstStyle/>
          <a:p>
            <a:pPr algn="ctr">
              <a:lnSpc>
                <a:spcPct val="90000"/>
              </a:lnSpc>
              <a:defRPr/>
            </a:pPr>
            <a:r>
              <a:rPr lang="fr-FR" sz="1400" b="1">
                <a:solidFill>
                  <a:srgbClr val="336699"/>
                </a:solidFill>
                <a:effectLst>
                  <a:outerShdw blurRad="38100" dist="38100" dir="2700000" algn="tl">
                    <a:srgbClr val="C0C0C0"/>
                  </a:outerShdw>
                </a:effectLst>
                <a:latin typeface="Garamond" pitchFamily="18" charset="0"/>
              </a:rPr>
              <a:t>Gestion de la Logistique et de la Distribution</a:t>
            </a:r>
          </a:p>
        </p:txBody>
      </p:sp>
      <p:sp>
        <p:nvSpPr>
          <p:cNvPr id="227338" name="Text Box 10"/>
          <p:cNvSpPr txBox="1">
            <a:spLocks noChangeArrowheads="1"/>
          </p:cNvSpPr>
          <p:nvPr/>
        </p:nvSpPr>
        <p:spPr bwMode="auto">
          <a:xfrm>
            <a:off x="2590800" y="2971800"/>
            <a:ext cx="3733800" cy="284163"/>
          </a:xfrm>
          <a:prstGeom prst="rect">
            <a:avLst/>
          </a:prstGeom>
          <a:noFill/>
          <a:ln w="9525">
            <a:noFill/>
            <a:miter lim="800000"/>
            <a:headEnd/>
            <a:tailEnd/>
          </a:ln>
          <a:effectLst/>
        </p:spPr>
        <p:txBody>
          <a:bodyPr>
            <a:spAutoFit/>
          </a:bodyPr>
          <a:lstStyle/>
          <a:p>
            <a:pPr algn="ctr">
              <a:lnSpc>
                <a:spcPct val="90000"/>
              </a:lnSpc>
              <a:defRPr/>
            </a:pPr>
            <a:r>
              <a:rPr lang="fr-FR" sz="1400" b="1">
                <a:solidFill>
                  <a:srgbClr val="336699"/>
                </a:solidFill>
                <a:effectLst>
                  <a:outerShdw blurRad="38100" dist="38100" dir="2700000" algn="tl">
                    <a:srgbClr val="C0C0C0"/>
                  </a:outerShdw>
                </a:effectLst>
                <a:latin typeface="Garamond" pitchFamily="18" charset="0"/>
              </a:rPr>
              <a:t>Gestion et Administration des Ventes</a:t>
            </a:r>
          </a:p>
        </p:txBody>
      </p:sp>
      <p:pic>
        <p:nvPicPr>
          <p:cNvPr id="227339" name="Picture 11"/>
          <p:cNvPicPr>
            <a:picLocks noChangeAspect="1" noChangeArrowheads="1"/>
          </p:cNvPicPr>
          <p:nvPr/>
        </p:nvPicPr>
        <p:blipFill>
          <a:blip r:embed="rId2"/>
          <a:srcRect/>
          <a:stretch>
            <a:fillRect/>
          </a:stretch>
        </p:blipFill>
        <p:spPr bwMode="auto">
          <a:xfrm>
            <a:off x="2820988" y="3352800"/>
            <a:ext cx="3351212" cy="3046413"/>
          </a:xfrm>
          <a:prstGeom prst="rect">
            <a:avLst/>
          </a:prstGeom>
          <a:noFill/>
          <a:ln w="9525">
            <a:noFill/>
            <a:miter lim="800000"/>
            <a:headEnd/>
            <a:tailEnd/>
          </a:ln>
        </p:spPr>
      </p:pic>
      <p:sp>
        <p:nvSpPr>
          <p:cNvPr id="101389" name="Rectangle 12"/>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73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73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73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73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73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73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7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3" grpId="0" autoUpdateAnimBg="0"/>
      <p:bldP spid="227334" grpId="0" autoUpdateAnimBg="0"/>
      <p:bldP spid="227335" grpId="0" autoUpdateAnimBg="0"/>
      <p:bldP spid="227336" grpId="0" autoUpdateAnimBg="0"/>
      <p:bldP spid="227337" grpId="0" autoUpdateAnimBg="0"/>
      <p:bldP spid="227338"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1AB3F598-4BAF-46D1-8FE0-63C56DE92983}" type="slidenum">
              <a:rPr lang="fr-FR"/>
              <a:pPr>
                <a:defRPr/>
              </a:pPr>
              <a:t>88</a:t>
            </a:fld>
            <a:endParaRPr lang="fr-FR"/>
          </a:p>
        </p:txBody>
      </p:sp>
      <p:sp>
        <p:nvSpPr>
          <p:cNvPr id="228354"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Définition de la notion d’ERP</a:t>
            </a:r>
          </a:p>
        </p:txBody>
      </p:sp>
      <p:sp>
        <p:nvSpPr>
          <p:cNvPr id="102405" name="Rectangle 3"/>
          <p:cNvSpPr>
            <a:spLocks noGrp="1" noChangeArrowheads="1"/>
          </p:cNvSpPr>
          <p:nvPr>
            <p:ph type="body" idx="1"/>
          </p:nvPr>
        </p:nvSpPr>
        <p:spPr>
          <a:xfrm>
            <a:off x="304800" y="1752600"/>
            <a:ext cx="8610600" cy="2859088"/>
          </a:xfrm>
        </p:spPr>
        <p:txBody>
          <a:bodyPr/>
          <a:lstStyle/>
          <a:p>
            <a:pPr algn="just" eaLnBrk="1" hangingPunct="1">
              <a:lnSpc>
                <a:spcPct val="130000"/>
              </a:lnSpc>
            </a:pPr>
            <a:r>
              <a:rPr lang="fr-FR" sz="2400" b="1" i="1" smtClean="0">
                <a:solidFill>
                  <a:srgbClr val="CC3300"/>
                </a:solidFill>
                <a:ea typeface="Arial Unicode MS" pitchFamily="34" charset="-128"/>
                <a:cs typeface="Arial Unicode MS" pitchFamily="34" charset="-128"/>
              </a:rPr>
              <a:t>Intégré (suite) :</a:t>
            </a:r>
            <a:endParaRPr lang="fr-FR" sz="2400" smtClean="0">
              <a:solidFill>
                <a:srgbClr val="2F4F88"/>
              </a:solidFill>
              <a:ea typeface="Arial Unicode MS" pitchFamily="34" charset="-128"/>
              <a:cs typeface="Arial Unicode MS" pitchFamily="34" charset="-128"/>
            </a:endParaRPr>
          </a:p>
          <a:p>
            <a:pPr lvl="1" algn="just" eaLnBrk="1" hangingPunct="1">
              <a:lnSpc>
                <a:spcPct val="130000"/>
              </a:lnSpc>
            </a:pPr>
            <a:r>
              <a:rPr lang="fr-FR" sz="2000" smtClean="0">
                <a:ea typeface="Arial Unicode MS" pitchFamily="34" charset="-128"/>
                <a:cs typeface="Arial Unicode MS" pitchFamily="34" charset="-128"/>
              </a:rPr>
              <a:t>Il est architecturé de sorte à assurer une gestion unique, cohérente et sécurisée des données en temps réel</a:t>
            </a:r>
          </a:p>
          <a:p>
            <a:pPr lvl="1" algn="just" eaLnBrk="1" hangingPunct="1">
              <a:lnSpc>
                <a:spcPct val="130000"/>
              </a:lnSpc>
            </a:pPr>
            <a:r>
              <a:rPr lang="fr-FR" sz="2000" smtClean="0">
                <a:ea typeface="Arial Unicode MS" pitchFamily="34" charset="-128"/>
                <a:cs typeface="Arial Unicode MS" pitchFamily="34" charset="-128"/>
              </a:rPr>
              <a:t>Il garantit à tout instant une intégrité et une cohérence parfaite des données pour tous les utilisateurs. </a:t>
            </a:r>
          </a:p>
          <a:p>
            <a:pPr lvl="1" algn="just" eaLnBrk="1" hangingPunct="1">
              <a:lnSpc>
                <a:spcPct val="130000"/>
              </a:lnSpc>
            </a:pPr>
            <a:r>
              <a:rPr lang="fr-FR" sz="2000" smtClean="0">
                <a:ea typeface="Arial Unicode MS" pitchFamily="34" charset="-128"/>
                <a:cs typeface="Arial Unicode MS" pitchFamily="34" charset="-128"/>
              </a:rPr>
              <a:t>Il a donc comme objectif de mettre fin aux problèmes d’interfaçage, de synchronisation et de doubles saisies.</a:t>
            </a:r>
            <a:endParaRPr lang="fr-FR" sz="2000" smtClean="0">
              <a:cs typeface="Times New Roman" pitchFamily="18" charset="0"/>
            </a:endParaRPr>
          </a:p>
          <a:p>
            <a:pPr lvl="1" eaLnBrk="1" hangingPunct="1">
              <a:lnSpc>
                <a:spcPct val="130000"/>
              </a:lnSpc>
            </a:pPr>
            <a:r>
              <a:rPr lang="fr-FR" sz="2000" smtClean="0">
                <a:ea typeface="Arial Unicode MS" pitchFamily="34" charset="-128"/>
                <a:cs typeface="Arial Unicode MS" pitchFamily="34" charset="-128"/>
              </a:rPr>
              <a:t>Cette intégration signifie que les données utiles sont stockées en un seul endroit, garantissant l'absence d'incohérences et supprimant les saisies redondantes </a:t>
            </a:r>
          </a:p>
        </p:txBody>
      </p:sp>
      <p:sp>
        <p:nvSpPr>
          <p:cNvPr id="102406" name="Rectangle 5"/>
          <p:cNvSpPr>
            <a:spLocks noChangeArrowheads="1"/>
          </p:cNvSpPr>
          <p:nvPr/>
        </p:nvSpPr>
        <p:spPr bwMode="auto">
          <a:xfrm>
            <a:off x="2733675" y="2214563"/>
            <a:ext cx="9144000" cy="0"/>
          </a:xfrm>
          <a:prstGeom prst="rect">
            <a:avLst/>
          </a:prstGeom>
          <a:noFill/>
          <a:ln w="9525">
            <a:noFill/>
            <a:miter lim="800000"/>
            <a:headEnd/>
            <a:tailEnd/>
          </a:ln>
        </p:spPr>
        <p:txBody>
          <a:bodyPr>
            <a:spAutoFit/>
          </a:bodyPr>
          <a:lstStyle/>
          <a:p>
            <a:endParaRPr lang="fr-FR"/>
          </a:p>
        </p:txBody>
      </p:sp>
      <p:sp>
        <p:nvSpPr>
          <p:cNvPr id="102407" name="Rectangle 6"/>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 name="Espace réservé du pied de page 4"/>
          <p:cNvSpPr>
            <a:spLocks noGrp="1"/>
          </p:cNvSpPr>
          <p:nvPr>
            <p:ph type="ftr" sz="quarter" idx="11"/>
          </p:nvPr>
        </p:nvSpPr>
        <p:spPr/>
        <p:txBody>
          <a:bodyPr/>
          <a:lstStyle/>
          <a:p>
            <a:pPr>
              <a:defRPr/>
            </a:pPr>
            <a:r>
              <a:rPr lang="fr-FR"/>
              <a:t>Système d’Information</a:t>
            </a:r>
          </a:p>
        </p:txBody>
      </p:sp>
      <p:sp>
        <p:nvSpPr>
          <p:cNvPr id="10" name="Espace réservé du numéro de diapositive 5"/>
          <p:cNvSpPr>
            <a:spLocks noGrp="1"/>
          </p:cNvSpPr>
          <p:nvPr>
            <p:ph type="sldNum" sz="quarter" idx="12"/>
          </p:nvPr>
        </p:nvSpPr>
        <p:spPr/>
        <p:txBody>
          <a:bodyPr/>
          <a:lstStyle/>
          <a:p>
            <a:pPr>
              <a:defRPr/>
            </a:pPr>
            <a:fld id="{F3BC98C4-85F0-4327-9B52-CE13C5529B7A}" type="slidenum">
              <a:rPr lang="fr-FR"/>
              <a:pPr>
                <a:defRPr/>
              </a:pPr>
              <a:t>89</a:t>
            </a:fld>
            <a:endParaRPr lang="fr-FR"/>
          </a:p>
        </p:txBody>
      </p:sp>
      <p:sp>
        <p:nvSpPr>
          <p:cNvPr id="229378"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Couverture de l’ERP</a:t>
            </a:r>
          </a:p>
        </p:txBody>
      </p:sp>
      <p:sp>
        <p:nvSpPr>
          <p:cNvPr id="229379" name="Rectangle 3"/>
          <p:cNvSpPr>
            <a:spLocks noGrp="1" noChangeArrowheads="1"/>
          </p:cNvSpPr>
          <p:nvPr>
            <p:ph type="body" idx="1"/>
          </p:nvPr>
        </p:nvSpPr>
        <p:spPr>
          <a:xfrm>
            <a:off x="4572000" y="1524000"/>
            <a:ext cx="4419600" cy="2057400"/>
          </a:xfrm>
          <a:noFill/>
        </p:spPr>
        <p:txBody>
          <a:bodyPr/>
          <a:lstStyle/>
          <a:p>
            <a:pPr algn="just" eaLnBrk="1" hangingPunct="1"/>
            <a:r>
              <a:rPr lang="fr-FR" sz="1800" smtClean="0">
                <a:cs typeface="Times New Roman" pitchFamily="18" charset="0"/>
              </a:rPr>
              <a:t>L’ERP s’applique à toutes les composantes du système d’information de gestion :</a:t>
            </a:r>
          </a:p>
          <a:p>
            <a:pPr lvl="1" algn="just" eaLnBrk="1" hangingPunct="1"/>
            <a:r>
              <a:rPr lang="fr-FR" sz="1600" smtClean="0">
                <a:cs typeface="Times New Roman" pitchFamily="18" charset="0"/>
              </a:rPr>
              <a:t>la totalité du système comptable et de gestion</a:t>
            </a:r>
          </a:p>
          <a:p>
            <a:pPr lvl="1" algn="just" eaLnBrk="1" hangingPunct="1"/>
            <a:r>
              <a:rPr lang="fr-FR" sz="1600" smtClean="0">
                <a:cs typeface="Times New Roman" pitchFamily="18" charset="0"/>
              </a:rPr>
              <a:t> à tout ou partie des systèmes opérants</a:t>
            </a:r>
          </a:p>
          <a:p>
            <a:pPr algn="just" eaLnBrk="1" hangingPunct="1"/>
            <a:endParaRPr lang="fr-FR" sz="1800" smtClean="0">
              <a:cs typeface="Times New Roman" pitchFamily="18" charset="0"/>
            </a:endParaRPr>
          </a:p>
        </p:txBody>
      </p:sp>
      <p:sp>
        <p:nvSpPr>
          <p:cNvPr id="229381" name="Rectangle 5"/>
          <p:cNvSpPr>
            <a:spLocks noChangeArrowheads="1"/>
          </p:cNvSpPr>
          <p:nvPr/>
        </p:nvSpPr>
        <p:spPr bwMode="auto">
          <a:xfrm>
            <a:off x="4583113" y="4724400"/>
            <a:ext cx="4419600" cy="1371600"/>
          </a:xfrm>
          <a:prstGeom prst="rect">
            <a:avLst/>
          </a:prstGeom>
          <a:noFill/>
          <a:ln w="9525">
            <a:noFill/>
            <a:miter lim="800000"/>
            <a:headEnd/>
            <a:tailEnd/>
          </a:ln>
        </p:spPr>
        <p:txBody>
          <a:bodyPr/>
          <a:lstStyle/>
          <a:p>
            <a:pPr marL="342900" indent="-342900" algn="just">
              <a:spcBef>
                <a:spcPct val="30000"/>
              </a:spcBef>
              <a:buClr>
                <a:schemeClr val="folHlink"/>
              </a:buClr>
              <a:buSzPct val="60000"/>
              <a:buFont typeface="Wingdings" pitchFamily="2" charset="2"/>
              <a:buChar char="n"/>
            </a:pPr>
            <a:r>
              <a:rPr lang="fr-FR" sz="1800">
                <a:latin typeface="Verdana" pitchFamily="34" charset="0"/>
                <a:cs typeface="Times New Roman" pitchFamily="18" charset="0"/>
              </a:rPr>
              <a:t>L’ERP a tendance à s’étendre vers les systèmes opérants et à offrir des solutions en terme de décisionnel</a:t>
            </a:r>
          </a:p>
        </p:txBody>
      </p:sp>
      <p:sp>
        <p:nvSpPr>
          <p:cNvPr id="229382" name="Rectangle 6"/>
          <p:cNvSpPr>
            <a:spLocks noChangeArrowheads="1"/>
          </p:cNvSpPr>
          <p:nvPr/>
        </p:nvSpPr>
        <p:spPr bwMode="auto">
          <a:xfrm>
            <a:off x="4572000" y="3581400"/>
            <a:ext cx="4419600" cy="990600"/>
          </a:xfrm>
          <a:prstGeom prst="rect">
            <a:avLst/>
          </a:prstGeom>
          <a:noFill/>
          <a:ln w="9525">
            <a:noFill/>
            <a:miter lim="800000"/>
            <a:headEnd/>
            <a:tailEnd/>
          </a:ln>
        </p:spPr>
        <p:txBody>
          <a:bodyPr/>
          <a:lstStyle/>
          <a:p>
            <a:pPr marL="342900" indent="-342900">
              <a:spcBef>
                <a:spcPct val="30000"/>
              </a:spcBef>
              <a:buClr>
                <a:schemeClr val="folHlink"/>
              </a:buClr>
              <a:buSzPct val="60000"/>
              <a:buFont typeface="Wingdings" pitchFamily="2" charset="2"/>
              <a:buChar char="n"/>
            </a:pPr>
            <a:r>
              <a:rPr lang="fr-FR" sz="1800">
                <a:latin typeface="Verdana" pitchFamily="34" charset="0"/>
                <a:cs typeface="Times New Roman" pitchFamily="18" charset="0"/>
              </a:rPr>
              <a:t>L’ERP peut être partiellement installé autour, en général, du noyau comptable et de gestion</a:t>
            </a:r>
          </a:p>
        </p:txBody>
      </p:sp>
      <p:pic>
        <p:nvPicPr>
          <p:cNvPr id="229383" name="Picture 7"/>
          <p:cNvPicPr>
            <a:picLocks noChangeAspect="1" noChangeArrowheads="1"/>
          </p:cNvPicPr>
          <p:nvPr/>
        </p:nvPicPr>
        <p:blipFill>
          <a:blip r:embed="rId2"/>
          <a:srcRect/>
          <a:stretch>
            <a:fillRect/>
          </a:stretch>
        </p:blipFill>
        <p:spPr bwMode="auto">
          <a:xfrm>
            <a:off x="762000" y="1752600"/>
            <a:ext cx="3095625" cy="3913188"/>
          </a:xfrm>
          <a:prstGeom prst="rect">
            <a:avLst/>
          </a:prstGeom>
          <a:noFill/>
          <a:ln w="9525">
            <a:noFill/>
            <a:miter lim="800000"/>
            <a:headEnd/>
            <a:tailEnd/>
          </a:ln>
        </p:spPr>
      </p:pic>
      <p:sp>
        <p:nvSpPr>
          <p:cNvPr id="103433" name="Rectangle 8"/>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93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29379">
                                            <p:txEl>
                                              <p:pRg st="0" end="0"/>
                                            </p:txEl>
                                          </p:spTgt>
                                        </p:tgtEl>
                                        <p:attrNameLst>
                                          <p:attrName>style.visibility</p:attrName>
                                        </p:attrNameLst>
                                      </p:cBhvr>
                                      <p:to>
                                        <p:strVal val="visible"/>
                                      </p:to>
                                    </p:set>
                                    <p:anim calcmode="lin" valueType="num">
                                      <p:cBhvr additive="base">
                                        <p:cTn id="11" dur="500" fill="hold"/>
                                        <p:tgtEl>
                                          <p:spTgt spid="229379">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293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29379">
                                            <p:txEl>
                                              <p:pRg st="1" end="1"/>
                                            </p:txEl>
                                          </p:spTgt>
                                        </p:tgtEl>
                                        <p:attrNameLst>
                                          <p:attrName>style.visibility</p:attrName>
                                        </p:attrNameLst>
                                      </p:cBhvr>
                                      <p:to>
                                        <p:strVal val="visible"/>
                                      </p:to>
                                    </p:set>
                                    <p:anim calcmode="lin" valueType="num">
                                      <p:cBhvr additive="base">
                                        <p:cTn id="17" dur="500" fill="hold"/>
                                        <p:tgtEl>
                                          <p:spTgt spid="229379">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293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29379">
                                            <p:txEl>
                                              <p:pRg st="2" end="2"/>
                                            </p:txEl>
                                          </p:spTgt>
                                        </p:tgtEl>
                                        <p:attrNameLst>
                                          <p:attrName>style.visibility</p:attrName>
                                        </p:attrNameLst>
                                      </p:cBhvr>
                                      <p:to>
                                        <p:strVal val="visible"/>
                                      </p:to>
                                    </p:set>
                                    <p:anim calcmode="lin" valueType="num">
                                      <p:cBhvr additive="base">
                                        <p:cTn id="23" dur="500" fill="hold"/>
                                        <p:tgtEl>
                                          <p:spTgt spid="229379">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293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nodeType="clickEffect">
                                  <p:stCondLst>
                                    <p:cond delay="0"/>
                                  </p:stCondLst>
                                  <p:childTnLst>
                                    <p:set>
                                      <p:cBhvr>
                                        <p:cTn id="28" dur="1" fill="hold">
                                          <p:stCondLst>
                                            <p:cond delay="0"/>
                                          </p:stCondLst>
                                        </p:cTn>
                                        <p:tgtEl>
                                          <p:spTgt spid="229383"/>
                                        </p:tgtEl>
                                        <p:attrNameLst>
                                          <p:attrName>style.visibility</p:attrName>
                                        </p:attrNameLst>
                                      </p:cBhvr>
                                      <p:to>
                                        <p:strVal val="visible"/>
                                      </p:to>
                                    </p:set>
                                    <p:anim calcmode="lin" valueType="num">
                                      <p:cBhvr>
                                        <p:cTn id="29" dur="500" fill="hold"/>
                                        <p:tgtEl>
                                          <p:spTgt spid="229383"/>
                                        </p:tgtEl>
                                        <p:attrNameLst>
                                          <p:attrName>ppt_w</p:attrName>
                                        </p:attrNameLst>
                                      </p:cBhvr>
                                      <p:tavLst>
                                        <p:tav tm="0">
                                          <p:val>
                                            <p:fltVal val="0"/>
                                          </p:val>
                                        </p:tav>
                                        <p:tav tm="100000">
                                          <p:val>
                                            <p:strVal val="#ppt_w"/>
                                          </p:val>
                                        </p:tav>
                                      </p:tavLst>
                                    </p:anim>
                                    <p:anim calcmode="lin" valueType="num">
                                      <p:cBhvr>
                                        <p:cTn id="30" dur="500" fill="hold"/>
                                        <p:tgtEl>
                                          <p:spTgt spid="229383"/>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293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29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autoUpdateAnimBg="0"/>
      <p:bldP spid="229379" grpId="0" build="p" bldLvl="2" autoUpdateAnimBg="0"/>
      <p:bldP spid="229381" grpId="0" autoUpdateAnimBg="0"/>
      <p:bldP spid="22938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C199AEFE-B10F-464B-A52C-936DD0367134}" type="slidenum">
              <a:rPr lang="fr-FR"/>
              <a:pPr>
                <a:defRPr/>
              </a:pPr>
              <a:t>9</a:t>
            </a:fld>
            <a:endParaRPr lang="fr-FR"/>
          </a:p>
        </p:txBody>
      </p:sp>
      <p:sp>
        <p:nvSpPr>
          <p:cNvPr id="86018" name="Rectangle 2"/>
          <p:cNvSpPr>
            <a:spLocks noGrp="1" noChangeArrowheads="1"/>
          </p:cNvSpPr>
          <p:nvPr>
            <p:ph type="title"/>
          </p:nvPr>
        </p:nvSpPr>
        <p:spPr/>
        <p:txBody>
          <a:bodyPr/>
          <a:lstStyle/>
          <a:p>
            <a:pPr eaLnBrk="1" hangingPunct="1">
              <a:defRPr/>
            </a:pPr>
            <a:r>
              <a:rPr lang="fr-FR" sz="4000" dirty="0" smtClean="0">
                <a:effectLst>
                  <a:outerShdw blurRad="38100" dist="38100" dir="2700000" algn="tl">
                    <a:srgbClr val="C0C0C0"/>
                  </a:outerShdw>
                </a:effectLst>
                <a:latin typeface="Verdana" pitchFamily="34" charset="0"/>
              </a:rPr>
              <a:t>Plan</a:t>
            </a:r>
          </a:p>
        </p:txBody>
      </p:sp>
      <p:sp>
        <p:nvSpPr>
          <p:cNvPr id="86019" name="Rectangle 3"/>
          <p:cNvSpPr>
            <a:spLocks noGrp="1" noChangeArrowheads="1"/>
          </p:cNvSpPr>
          <p:nvPr>
            <p:ph type="body" idx="1"/>
          </p:nvPr>
        </p:nvSpPr>
        <p:spPr>
          <a:xfrm>
            <a:off x="838200" y="1676400"/>
            <a:ext cx="7696200" cy="4038600"/>
          </a:xfrm>
        </p:spPr>
        <p:txBody>
          <a:bodyPr/>
          <a:lstStyle/>
          <a:p>
            <a:pPr defTabSz="762000" eaLnBrk="1" hangingPunct="1">
              <a:lnSpc>
                <a:spcPct val="170000"/>
              </a:lnSpc>
              <a:spcBef>
                <a:spcPct val="0"/>
              </a:spcBef>
              <a:buClr>
                <a:srgbClr val="FF9900"/>
              </a:buClr>
              <a:buSzTx/>
              <a:defRPr/>
            </a:pPr>
            <a:r>
              <a:rPr lang="fr-FR" altLang="fr-FR" sz="2400" smtClean="0">
                <a:solidFill>
                  <a:srgbClr val="DDDDDD"/>
                </a:solidFill>
                <a:effectLst>
                  <a:outerShdw blurRad="38100" dist="38100" dir="2700000" algn="tl">
                    <a:srgbClr val="C0C0C0"/>
                  </a:outerShdw>
                </a:effectLst>
              </a:rPr>
              <a:t>Système d’Information : Généralités</a:t>
            </a:r>
          </a:p>
          <a:p>
            <a:pPr defTabSz="762000" eaLnBrk="1" hangingPunct="1">
              <a:lnSpc>
                <a:spcPct val="170000"/>
              </a:lnSpc>
              <a:spcBef>
                <a:spcPct val="0"/>
              </a:spcBef>
              <a:buClr>
                <a:srgbClr val="FF9900"/>
              </a:buClr>
              <a:buSzTx/>
              <a:defRPr/>
            </a:pPr>
            <a:r>
              <a:rPr lang="fr-FR" altLang="fr-FR" sz="2400" b="1" smtClean="0">
                <a:solidFill>
                  <a:srgbClr val="CC3300"/>
                </a:solidFill>
                <a:effectLst>
                  <a:outerShdw blurRad="38100" dist="38100" dir="2700000" algn="tl">
                    <a:srgbClr val="C0C0C0"/>
                  </a:outerShdw>
                </a:effectLst>
              </a:rPr>
              <a:t>Présentation de la méthode Merise</a:t>
            </a:r>
          </a:p>
          <a:p>
            <a:pPr defTabSz="762000" eaLnBrk="1" hangingPunct="1">
              <a:lnSpc>
                <a:spcPct val="170000"/>
              </a:lnSpc>
              <a:spcBef>
                <a:spcPct val="0"/>
              </a:spcBef>
              <a:buClr>
                <a:srgbClr val="FF9900"/>
              </a:buClr>
              <a:buSzTx/>
              <a:defRPr/>
            </a:pPr>
            <a:r>
              <a:rPr lang="fr-FR" altLang="fr-FR" sz="2400" smtClean="0">
                <a:effectLst>
                  <a:outerShdw blurRad="38100" dist="38100" dir="2700000" algn="tl">
                    <a:srgbClr val="C0C0C0"/>
                  </a:outerShdw>
                </a:effectLst>
              </a:rPr>
              <a:t>Modèles de conception</a:t>
            </a:r>
          </a:p>
          <a:p>
            <a:pPr defTabSz="762000" eaLnBrk="1" hangingPunct="1">
              <a:lnSpc>
                <a:spcPct val="170000"/>
              </a:lnSpc>
              <a:spcBef>
                <a:spcPct val="0"/>
              </a:spcBef>
              <a:buClr>
                <a:srgbClr val="FF9900"/>
              </a:buClr>
              <a:buSzTx/>
              <a:defRPr/>
            </a:pPr>
            <a:r>
              <a:rPr lang="fr-FR" altLang="fr-FR" sz="2400" smtClean="0">
                <a:effectLst>
                  <a:outerShdw blurRad="38100" dist="38100" dir="2700000" algn="tl">
                    <a:srgbClr val="C0C0C0"/>
                  </a:outerShdw>
                </a:effectLst>
              </a:rPr>
              <a:t>Typologie des Systèmes d’Information</a:t>
            </a:r>
          </a:p>
          <a:p>
            <a:pPr defTabSz="762000" eaLnBrk="1" hangingPunct="1">
              <a:lnSpc>
                <a:spcPct val="170000"/>
              </a:lnSpc>
              <a:spcBef>
                <a:spcPct val="0"/>
              </a:spcBef>
              <a:buClr>
                <a:srgbClr val="FF9900"/>
              </a:buClr>
              <a:buSzTx/>
              <a:defRPr/>
            </a:pPr>
            <a:r>
              <a:rPr lang="fr-FR" altLang="fr-FR" sz="2400" smtClean="0">
                <a:effectLst>
                  <a:outerShdw blurRad="38100" dist="38100" dir="2700000" algn="tl">
                    <a:srgbClr val="C0C0C0"/>
                  </a:outerShdw>
                </a:effectLst>
              </a:rPr>
              <a:t>ERP : Progiciel de Gestion Intégré</a:t>
            </a:r>
          </a:p>
          <a:p>
            <a:pPr defTabSz="762000" eaLnBrk="1" hangingPunct="1">
              <a:lnSpc>
                <a:spcPct val="170000"/>
              </a:lnSpc>
              <a:spcBef>
                <a:spcPct val="0"/>
              </a:spcBef>
              <a:buClr>
                <a:srgbClr val="FF9900"/>
              </a:buClr>
              <a:buSzTx/>
              <a:defRPr/>
            </a:pPr>
            <a:r>
              <a:rPr lang="fr-FR" altLang="fr-FR" sz="2400" smtClean="0">
                <a:effectLst>
                  <a:outerShdw blurRad="38100" dist="38100" dir="2700000" algn="tl">
                    <a:srgbClr val="C0C0C0"/>
                  </a:outerShdw>
                </a:effectLst>
              </a:rPr>
              <a:t>Annexes</a:t>
            </a:r>
            <a:endParaRPr lang="fr-FR" sz="240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 name="Espace réservé du pied de page 4"/>
          <p:cNvSpPr>
            <a:spLocks noGrp="1"/>
          </p:cNvSpPr>
          <p:nvPr>
            <p:ph type="ftr" sz="quarter" idx="11"/>
          </p:nvPr>
        </p:nvSpPr>
        <p:spPr/>
        <p:txBody>
          <a:bodyPr/>
          <a:lstStyle/>
          <a:p>
            <a:pPr>
              <a:defRPr/>
            </a:pPr>
            <a:r>
              <a:rPr lang="fr-FR"/>
              <a:t>Système d’Information</a:t>
            </a:r>
          </a:p>
        </p:txBody>
      </p:sp>
      <p:sp>
        <p:nvSpPr>
          <p:cNvPr id="20" name="Espace réservé du numéro de diapositive 5"/>
          <p:cNvSpPr>
            <a:spLocks noGrp="1"/>
          </p:cNvSpPr>
          <p:nvPr>
            <p:ph type="sldNum" sz="quarter" idx="12"/>
          </p:nvPr>
        </p:nvSpPr>
        <p:spPr/>
        <p:txBody>
          <a:bodyPr/>
          <a:lstStyle/>
          <a:p>
            <a:pPr>
              <a:defRPr/>
            </a:pPr>
            <a:fld id="{992631A4-D75E-4F03-9571-A66891D91A5D}" type="slidenum">
              <a:rPr lang="fr-FR"/>
              <a:pPr>
                <a:defRPr/>
              </a:pPr>
              <a:t>90</a:t>
            </a:fld>
            <a:endParaRPr lang="fr-FR"/>
          </a:p>
        </p:txBody>
      </p:sp>
      <p:sp>
        <p:nvSpPr>
          <p:cNvPr id="234498"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Historique des ERP</a:t>
            </a:r>
          </a:p>
        </p:txBody>
      </p:sp>
      <p:sp>
        <p:nvSpPr>
          <p:cNvPr id="234499" name="AutoShape 3"/>
          <p:cNvSpPr>
            <a:spLocks noChangeArrowheads="1"/>
          </p:cNvSpPr>
          <p:nvPr/>
        </p:nvSpPr>
        <p:spPr bwMode="auto">
          <a:xfrm>
            <a:off x="3048000" y="3524250"/>
            <a:ext cx="2667000" cy="1431925"/>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5898240 60000 65536"/>
              <a:gd name="T10" fmla="*/ 11796480 60000 65536"/>
              <a:gd name="T11" fmla="*/ 1769472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rgbClr val="CC3300"/>
          </a:solidFill>
          <a:ln w="9525">
            <a:noFill/>
            <a:miter lim="800000"/>
            <a:headEnd/>
            <a:tailEnd/>
          </a:ln>
          <a:effectLst>
            <a:prstShdw prst="shdw13" dist="53882" dir="13500000">
              <a:schemeClr val="bg2"/>
            </a:prstShdw>
          </a:effectLst>
        </p:spPr>
        <p:txBody>
          <a:bodyPr>
            <a:spAutoFit/>
          </a:bodyPr>
          <a:lstStyle/>
          <a:p>
            <a:pPr algn="ctr"/>
            <a:r>
              <a:rPr lang="fr-FR" sz="4400" b="1">
                <a:solidFill>
                  <a:schemeClr val="bg1"/>
                </a:solidFill>
                <a:latin typeface="Garamond" pitchFamily="18" charset="0"/>
              </a:rPr>
              <a:t>ERP</a:t>
            </a:r>
          </a:p>
        </p:txBody>
      </p:sp>
      <p:sp>
        <p:nvSpPr>
          <p:cNvPr id="234500" name="Oval 4"/>
          <p:cNvSpPr>
            <a:spLocks noChangeArrowheads="1"/>
          </p:cNvSpPr>
          <p:nvPr/>
        </p:nvSpPr>
        <p:spPr bwMode="auto">
          <a:xfrm>
            <a:off x="5638800" y="2609850"/>
            <a:ext cx="1471613" cy="438150"/>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Formation</a:t>
            </a:r>
          </a:p>
        </p:txBody>
      </p:sp>
      <p:sp>
        <p:nvSpPr>
          <p:cNvPr id="234501" name="Oval 5"/>
          <p:cNvSpPr>
            <a:spLocks noChangeArrowheads="1"/>
          </p:cNvSpPr>
          <p:nvPr/>
        </p:nvSpPr>
        <p:spPr bwMode="auto">
          <a:xfrm>
            <a:off x="4114800" y="5734050"/>
            <a:ext cx="708025" cy="438150"/>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SSII</a:t>
            </a:r>
          </a:p>
        </p:txBody>
      </p:sp>
      <p:sp>
        <p:nvSpPr>
          <p:cNvPr id="234502" name="Oval 6"/>
          <p:cNvSpPr>
            <a:spLocks noChangeArrowheads="1"/>
          </p:cNvSpPr>
          <p:nvPr/>
        </p:nvSpPr>
        <p:spPr bwMode="auto">
          <a:xfrm>
            <a:off x="6781800" y="3219450"/>
            <a:ext cx="1371600" cy="438150"/>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Freelance</a:t>
            </a:r>
          </a:p>
        </p:txBody>
      </p:sp>
      <p:sp>
        <p:nvSpPr>
          <p:cNvPr id="234503" name="Oval 7"/>
          <p:cNvSpPr>
            <a:spLocks noChangeArrowheads="1"/>
          </p:cNvSpPr>
          <p:nvPr/>
        </p:nvSpPr>
        <p:spPr bwMode="auto">
          <a:xfrm>
            <a:off x="1682750" y="4516438"/>
            <a:ext cx="1090613" cy="784225"/>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Client-</a:t>
            </a:r>
          </a:p>
          <a:p>
            <a:pPr algn="ctr"/>
            <a:r>
              <a:rPr lang="fr-FR" sz="1600" b="1">
                <a:solidFill>
                  <a:schemeClr val="bg1"/>
                </a:solidFill>
                <a:latin typeface="Garamond" pitchFamily="18" charset="0"/>
              </a:rPr>
              <a:t>Serveur</a:t>
            </a:r>
          </a:p>
        </p:txBody>
      </p:sp>
      <p:sp>
        <p:nvSpPr>
          <p:cNvPr id="234504" name="Oval 8"/>
          <p:cNvSpPr>
            <a:spLocks noChangeArrowheads="1"/>
          </p:cNvSpPr>
          <p:nvPr/>
        </p:nvSpPr>
        <p:spPr bwMode="auto">
          <a:xfrm>
            <a:off x="1263650" y="2762250"/>
            <a:ext cx="1174750" cy="784225"/>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Conseil,</a:t>
            </a:r>
          </a:p>
          <a:p>
            <a:pPr algn="ctr"/>
            <a:r>
              <a:rPr lang="fr-FR" sz="1600" b="1">
                <a:solidFill>
                  <a:schemeClr val="bg1"/>
                </a:solidFill>
                <a:latin typeface="Garamond" pitchFamily="18" charset="0"/>
              </a:rPr>
              <a:t>audit</a:t>
            </a:r>
          </a:p>
        </p:txBody>
      </p:sp>
      <p:sp>
        <p:nvSpPr>
          <p:cNvPr id="234505" name="Oval 9"/>
          <p:cNvSpPr>
            <a:spLocks noChangeArrowheads="1"/>
          </p:cNvSpPr>
          <p:nvPr/>
        </p:nvSpPr>
        <p:spPr bwMode="auto">
          <a:xfrm>
            <a:off x="2239963" y="2535238"/>
            <a:ext cx="960437" cy="438150"/>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SGBD</a:t>
            </a:r>
          </a:p>
        </p:txBody>
      </p:sp>
      <p:sp>
        <p:nvSpPr>
          <p:cNvPr id="234506" name="Oval 10"/>
          <p:cNvSpPr>
            <a:spLocks noChangeArrowheads="1"/>
          </p:cNvSpPr>
          <p:nvPr/>
        </p:nvSpPr>
        <p:spPr bwMode="auto">
          <a:xfrm>
            <a:off x="4876800" y="5200650"/>
            <a:ext cx="2216150" cy="784225"/>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WorkFlow,</a:t>
            </a:r>
          </a:p>
          <a:p>
            <a:pPr algn="ctr"/>
            <a:r>
              <a:rPr lang="fr-FR" sz="1600" b="1">
                <a:solidFill>
                  <a:schemeClr val="bg1"/>
                </a:solidFill>
                <a:latin typeface="Garamond" pitchFamily="18" charset="0"/>
              </a:rPr>
              <a:t>DataWareHouse</a:t>
            </a:r>
          </a:p>
        </p:txBody>
      </p:sp>
      <p:sp>
        <p:nvSpPr>
          <p:cNvPr id="234507" name="Oval 11"/>
          <p:cNvSpPr>
            <a:spLocks noChangeArrowheads="1"/>
          </p:cNvSpPr>
          <p:nvPr/>
        </p:nvSpPr>
        <p:spPr bwMode="auto">
          <a:xfrm>
            <a:off x="6178550" y="4364038"/>
            <a:ext cx="1360488" cy="784225"/>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Réseaux, </a:t>
            </a:r>
          </a:p>
          <a:p>
            <a:pPr algn="ctr"/>
            <a:r>
              <a:rPr lang="fr-FR" sz="1600" b="1">
                <a:solidFill>
                  <a:schemeClr val="bg1"/>
                </a:solidFill>
                <a:latin typeface="Garamond" pitchFamily="18" charset="0"/>
              </a:rPr>
              <a:t>Internet</a:t>
            </a:r>
          </a:p>
        </p:txBody>
      </p:sp>
      <p:sp>
        <p:nvSpPr>
          <p:cNvPr id="234508" name="Oval 12"/>
          <p:cNvSpPr>
            <a:spLocks noChangeArrowheads="1"/>
          </p:cNvSpPr>
          <p:nvPr/>
        </p:nvSpPr>
        <p:spPr bwMode="auto">
          <a:xfrm>
            <a:off x="3733800" y="2228850"/>
            <a:ext cx="1633538" cy="784225"/>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EDI, e-com</a:t>
            </a:r>
          </a:p>
          <a:p>
            <a:pPr algn="ctr"/>
            <a:r>
              <a:rPr lang="fr-FR" sz="1600" b="1">
                <a:solidFill>
                  <a:schemeClr val="bg1"/>
                </a:solidFill>
                <a:latin typeface="Garamond" pitchFamily="18" charset="0"/>
              </a:rPr>
              <a:t>GED</a:t>
            </a:r>
          </a:p>
        </p:txBody>
      </p:sp>
      <p:sp>
        <p:nvSpPr>
          <p:cNvPr id="234509" name="Oval 13"/>
          <p:cNvSpPr>
            <a:spLocks noChangeArrowheads="1"/>
          </p:cNvSpPr>
          <p:nvPr/>
        </p:nvSpPr>
        <p:spPr bwMode="auto">
          <a:xfrm>
            <a:off x="1111250" y="3905250"/>
            <a:ext cx="1555750" cy="438150"/>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Intégration</a:t>
            </a:r>
          </a:p>
        </p:txBody>
      </p:sp>
      <p:sp>
        <p:nvSpPr>
          <p:cNvPr id="234510" name="Oval 14"/>
          <p:cNvSpPr>
            <a:spLocks noChangeArrowheads="1"/>
          </p:cNvSpPr>
          <p:nvPr/>
        </p:nvSpPr>
        <p:spPr bwMode="auto">
          <a:xfrm>
            <a:off x="6705600" y="3905250"/>
            <a:ext cx="1631950" cy="438150"/>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Middleware</a:t>
            </a:r>
          </a:p>
        </p:txBody>
      </p:sp>
      <p:sp>
        <p:nvSpPr>
          <p:cNvPr id="234511" name="Oval 15"/>
          <p:cNvSpPr>
            <a:spLocks noChangeArrowheads="1"/>
          </p:cNvSpPr>
          <p:nvPr/>
        </p:nvSpPr>
        <p:spPr bwMode="auto">
          <a:xfrm>
            <a:off x="2327275" y="5172075"/>
            <a:ext cx="1868488" cy="784225"/>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Système</a:t>
            </a:r>
          </a:p>
          <a:p>
            <a:pPr algn="ctr"/>
            <a:r>
              <a:rPr lang="fr-FR" sz="1600" b="1">
                <a:solidFill>
                  <a:schemeClr val="bg1"/>
                </a:solidFill>
                <a:latin typeface="Garamond" pitchFamily="18" charset="0"/>
              </a:rPr>
              <a:t>d’exploitation</a:t>
            </a:r>
          </a:p>
        </p:txBody>
      </p:sp>
      <p:sp>
        <p:nvSpPr>
          <p:cNvPr id="234513" name="Rectangle 17"/>
          <p:cNvSpPr>
            <a:spLocks noGrp="1" noChangeArrowheads="1"/>
          </p:cNvSpPr>
          <p:nvPr>
            <p:ph type="body" idx="1"/>
          </p:nvPr>
        </p:nvSpPr>
        <p:spPr/>
        <p:txBody>
          <a:bodyPr/>
          <a:lstStyle/>
          <a:p>
            <a:pPr algn="ctr" eaLnBrk="1" hangingPunct="1">
              <a:buFont typeface="Wingdings" pitchFamily="2" charset="2"/>
              <a:buNone/>
            </a:pPr>
            <a:r>
              <a:rPr lang="fr-FR" sz="2400" b="1" smtClean="0">
                <a:solidFill>
                  <a:srgbClr val="993300"/>
                </a:solidFill>
                <a:cs typeface="Times New Roman" pitchFamily="18" charset="0"/>
              </a:rPr>
              <a:t>Marchés satellites du marché des ERP</a:t>
            </a:r>
          </a:p>
        </p:txBody>
      </p:sp>
      <p:sp>
        <p:nvSpPr>
          <p:cNvPr id="104467" name="Rectangle 18"/>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44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45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9" presetClass="entr" presetSubtype="10" fill="hold" grpId="0" nodeType="clickEffect">
                                  <p:stCondLst>
                                    <p:cond delay="0"/>
                                  </p:stCondLst>
                                  <p:childTnLst>
                                    <p:set>
                                      <p:cBhvr>
                                        <p:cTn id="14" dur="1" fill="hold">
                                          <p:stCondLst>
                                            <p:cond delay="0"/>
                                          </p:stCondLst>
                                        </p:cTn>
                                        <p:tgtEl>
                                          <p:spTgt spid="234499"/>
                                        </p:tgtEl>
                                        <p:attrNameLst>
                                          <p:attrName>style.visibility</p:attrName>
                                        </p:attrNameLst>
                                      </p:cBhvr>
                                      <p:to>
                                        <p:strVal val="visible"/>
                                      </p:to>
                                    </p:set>
                                    <p:anim calcmode="lin" valueType="num">
                                      <p:cBhvr>
                                        <p:cTn id="15" dur="5000" fill="hold"/>
                                        <p:tgtEl>
                                          <p:spTgt spid="234499"/>
                                        </p:tgtEl>
                                        <p:attrNameLst>
                                          <p:attrName>ppt_w</p:attrName>
                                        </p:attrNameLst>
                                      </p:cBhvr>
                                      <p:tavLst>
                                        <p:tav tm="0" fmla="#ppt_w*sin(2.5*pi*$)">
                                          <p:val>
                                            <p:fltVal val="0"/>
                                          </p:val>
                                        </p:tav>
                                        <p:tav tm="100000">
                                          <p:val>
                                            <p:fltVal val="1"/>
                                          </p:val>
                                        </p:tav>
                                      </p:tavLst>
                                    </p:anim>
                                    <p:anim calcmode="lin" valueType="num">
                                      <p:cBhvr>
                                        <p:cTn id="16" dur="5000" fill="hold"/>
                                        <p:tgtEl>
                                          <p:spTgt spid="234499"/>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345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3450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3450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3450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3450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3450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3450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3450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3450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3450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2345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234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autoUpdateAnimBg="0"/>
      <p:bldP spid="234499" grpId="0" animBg="1" autoUpdateAnimBg="0"/>
      <p:bldP spid="234500" grpId="0" animBg="1" autoUpdateAnimBg="0"/>
      <p:bldP spid="234501" grpId="0" animBg="1" autoUpdateAnimBg="0"/>
      <p:bldP spid="234502" grpId="0" animBg="1" autoUpdateAnimBg="0"/>
      <p:bldP spid="234503" grpId="0" animBg="1" autoUpdateAnimBg="0"/>
      <p:bldP spid="234504" grpId="0" animBg="1" autoUpdateAnimBg="0"/>
      <p:bldP spid="234505" grpId="0" animBg="1" autoUpdateAnimBg="0"/>
      <p:bldP spid="234506" grpId="0" animBg="1" autoUpdateAnimBg="0"/>
      <p:bldP spid="234507" grpId="0" animBg="1" autoUpdateAnimBg="0"/>
      <p:bldP spid="234508" grpId="0" animBg="1" autoUpdateAnimBg="0"/>
      <p:bldP spid="234509" grpId="0" animBg="1" autoUpdateAnimBg="0"/>
      <p:bldP spid="234510" grpId="0" animBg="1" autoUpdateAnimBg="0"/>
      <p:bldP spid="234511" grpId="0" animBg="1" autoUpdateAnimBg="0"/>
      <p:bldP spid="234513" grpId="0" build="p" bldLvl="2"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9D855BC2-9DB3-4807-AC28-9BC1B281371D}" type="slidenum">
              <a:rPr lang="fr-FR"/>
              <a:pPr>
                <a:defRPr/>
              </a:pPr>
              <a:t>91</a:t>
            </a:fld>
            <a:endParaRPr lang="fr-FR"/>
          </a:p>
        </p:txBody>
      </p:sp>
      <p:sp>
        <p:nvSpPr>
          <p:cNvPr id="235522"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Caractéristiques générales d’un ERP</a:t>
            </a:r>
          </a:p>
        </p:txBody>
      </p:sp>
      <p:sp>
        <p:nvSpPr>
          <p:cNvPr id="105477" name="Rectangle 3"/>
          <p:cNvSpPr>
            <a:spLocks noGrp="1" noChangeArrowheads="1"/>
          </p:cNvSpPr>
          <p:nvPr>
            <p:ph type="body" idx="1"/>
          </p:nvPr>
        </p:nvSpPr>
        <p:spPr>
          <a:xfrm>
            <a:off x="457200" y="1447800"/>
            <a:ext cx="8382000" cy="4572000"/>
          </a:xfrm>
          <a:noFill/>
        </p:spPr>
        <p:txBody>
          <a:bodyPr/>
          <a:lstStyle/>
          <a:p>
            <a:pPr eaLnBrk="1" hangingPunct="1">
              <a:lnSpc>
                <a:spcPct val="140000"/>
              </a:lnSpc>
              <a:spcBef>
                <a:spcPct val="35000"/>
              </a:spcBef>
              <a:buClr>
                <a:schemeClr val="accent2"/>
              </a:buClr>
              <a:buSzTx/>
            </a:pPr>
            <a:r>
              <a:rPr lang="fr-FR" sz="2000" smtClean="0">
                <a:cs typeface="Arial" charset="0"/>
              </a:rPr>
              <a:t>Gestion effective de plusieurs domaines de l’entreprise par des modules intégrés ou des progiciels susceptibles d’assurer une collaboration des processus </a:t>
            </a:r>
          </a:p>
          <a:p>
            <a:pPr eaLnBrk="1" hangingPunct="1">
              <a:lnSpc>
                <a:spcPct val="140000"/>
              </a:lnSpc>
              <a:spcBef>
                <a:spcPct val="35000"/>
              </a:spcBef>
              <a:buClr>
                <a:schemeClr val="accent2"/>
              </a:buClr>
              <a:buSzTx/>
            </a:pPr>
            <a:r>
              <a:rPr lang="fr-FR" sz="2000" smtClean="0">
                <a:cs typeface="Arial" charset="0"/>
              </a:rPr>
              <a:t>Adaptations rapides aux règles de fonctionnement (professionnelles, légales ou liées à l’organisation interne de l’entreprise) </a:t>
            </a:r>
          </a:p>
          <a:p>
            <a:pPr eaLnBrk="1" hangingPunct="1">
              <a:lnSpc>
                <a:spcPct val="140000"/>
              </a:lnSpc>
              <a:spcBef>
                <a:spcPct val="35000"/>
              </a:spcBef>
              <a:buClr>
                <a:schemeClr val="accent2"/>
              </a:buClr>
              <a:buSzTx/>
            </a:pPr>
            <a:r>
              <a:rPr lang="fr-FR" sz="2000" smtClean="0">
                <a:cs typeface="Arial" charset="0"/>
              </a:rPr>
              <a:t>Existence d’un référentiel unique de données : ensemble des références des données ainsi que des indications nécessaires pour retrouver les données elles mêmes sur une base de données </a:t>
            </a:r>
          </a:p>
        </p:txBody>
      </p:sp>
      <p:sp>
        <p:nvSpPr>
          <p:cNvPr id="105478" name="Rectangle 5"/>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2ABB4183-3255-4130-A3FE-4E63E329D868}" type="slidenum">
              <a:rPr lang="fr-FR"/>
              <a:pPr>
                <a:defRPr/>
              </a:pPr>
              <a:t>92</a:t>
            </a:fld>
            <a:endParaRPr lang="fr-FR"/>
          </a:p>
        </p:txBody>
      </p:sp>
      <p:sp>
        <p:nvSpPr>
          <p:cNvPr id="236546" name="Rectangle 1026"/>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Caractéristiques générales d’un ERP</a:t>
            </a:r>
          </a:p>
        </p:txBody>
      </p:sp>
      <p:sp>
        <p:nvSpPr>
          <p:cNvPr id="106501" name="Rectangle 1027"/>
          <p:cNvSpPr>
            <a:spLocks noGrp="1" noChangeArrowheads="1"/>
          </p:cNvSpPr>
          <p:nvPr>
            <p:ph type="body" idx="1"/>
          </p:nvPr>
        </p:nvSpPr>
        <p:spPr>
          <a:xfrm>
            <a:off x="758825" y="1773238"/>
            <a:ext cx="7970838" cy="4249737"/>
          </a:xfrm>
          <a:noFill/>
        </p:spPr>
        <p:txBody>
          <a:bodyPr/>
          <a:lstStyle/>
          <a:p>
            <a:pPr eaLnBrk="1" hangingPunct="1">
              <a:lnSpc>
                <a:spcPct val="140000"/>
              </a:lnSpc>
              <a:spcBef>
                <a:spcPct val="35000"/>
              </a:spcBef>
              <a:buClr>
                <a:schemeClr val="accent2"/>
              </a:buClr>
              <a:buSzTx/>
            </a:pPr>
            <a:r>
              <a:rPr lang="fr-FR" sz="2000" smtClean="0">
                <a:cs typeface="Arial" charset="0"/>
              </a:rPr>
              <a:t>Adaptations à de nombreuses langues </a:t>
            </a:r>
          </a:p>
          <a:p>
            <a:pPr eaLnBrk="1" hangingPunct="1">
              <a:lnSpc>
                <a:spcPct val="140000"/>
              </a:lnSpc>
              <a:spcBef>
                <a:spcPct val="35000"/>
              </a:spcBef>
              <a:buClr>
                <a:schemeClr val="accent2"/>
              </a:buClr>
              <a:buSzTx/>
            </a:pPr>
            <a:r>
              <a:rPr lang="fr-FR" sz="2000" smtClean="0">
                <a:cs typeface="Arial" charset="0"/>
              </a:rPr>
              <a:t>Unicité d’administration du sous-système applicatif (les applications) </a:t>
            </a:r>
          </a:p>
          <a:p>
            <a:pPr eaLnBrk="1" hangingPunct="1">
              <a:lnSpc>
                <a:spcPct val="140000"/>
              </a:lnSpc>
              <a:spcBef>
                <a:spcPct val="35000"/>
              </a:spcBef>
              <a:buClr>
                <a:schemeClr val="accent2"/>
              </a:buClr>
              <a:buSzTx/>
            </a:pPr>
            <a:r>
              <a:rPr lang="fr-FR" sz="2000" smtClean="0">
                <a:cs typeface="Arial" charset="0"/>
              </a:rPr>
              <a:t>Uniformisation des interfaces homme-machine (mêmes écrans, mêmes boutons, même famille de barres de menu, même touches de fonctions et de raccourcis, etc.)</a:t>
            </a:r>
          </a:p>
          <a:p>
            <a:pPr eaLnBrk="1" hangingPunct="1">
              <a:lnSpc>
                <a:spcPct val="140000"/>
              </a:lnSpc>
              <a:spcBef>
                <a:spcPct val="35000"/>
              </a:spcBef>
              <a:buClr>
                <a:schemeClr val="accent2"/>
              </a:buClr>
              <a:buSzTx/>
            </a:pPr>
            <a:r>
              <a:rPr lang="fr-FR" sz="2000" smtClean="0">
                <a:cs typeface="Arial" charset="0"/>
              </a:rPr>
              <a:t>Existence d’outils de développement ou de personnalisation de compléments applicatifs.</a:t>
            </a:r>
          </a:p>
        </p:txBody>
      </p:sp>
      <p:sp>
        <p:nvSpPr>
          <p:cNvPr id="106502" name="Rectangle 1029"/>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0EA617E6-5285-4CE8-AB6B-BE2386D2C574}" type="slidenum">
              <a:rPr lang="fr-FR"/>
              <a:pPr>
                <a:defRPr/>
              </a:pPr>
              <a:t>93</a:t>
            </a:fld>
            <a:endParaRPr lang="fr-FR"/>
          </a:p>
        </p:txBody>
      </p:sp>
      <p:sp>
        <p:nvSpPr>
          <p:cNvPr id="237570"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Caractéristiques générales d’un ERP</a:t>
            </a:r>
          </a:p>
        </p:txBody>
      </p:sp>
      <p:sp>
        <p:nvSpPr>
          <p:cNvPr id="107525" name="Rectangle 3"/>
          <p:cNvSpPr>
            <a:spLocks noGrp="1" noChangeArrowheads="1"/>
          </p:cNvSpPr>
          <p:nvPr>
            <p:ph type="body" idx="1"/>
          </p:nvPr>
        </p:nvSpPr>
        <p:spPr>
          <a:xfrm>
            <a:off x="457200" y="1524000"/>
            <a:ext cx="8382000" cy="3176588"/>
          </a:xfrm>
          <a:noFill/>
        </p:spPr>
        <p:txBody>
          <a:bodyPr/>
          <a:lstStyle/>
          <a:p>
            <a:pPr algn="just" eaLnBrk="1" hangingPunct="1"/>
            <a:r>
              <a:rPr lang="fr-FR" sz="1800" b="1" smtClean="0">
                <a:solidFill>
                  <a:srgbClr val="CC3300"/>
                </a:solidFill>
                <a:cs typeface="Arial" charset="0"/>
              </a:rPr>
              <a:t>Apports sur le plan technique</a:t>
            </a:r>
          </a:p>
          <a:p>
            <a:pPr lvl="1" algn="just" eaLnBrk="1" hangingPunct="1"/>
            <a:r>
              <a:rPr lang="fr-FR" sz="1600" smtClean="0">
                <a:cs typeface="Arial" charset="0"/>
              </a:rPr>
              <a:t>Une couverture fonctionnelle de presque toutes les fonctions de l’entreprise à partir d’un même progiciel/éditeur</a:t>
            </a:r>
          </a:p>
          <a:p>
            <a:pPr lvl="1" algn="just" eaLnBrk="1" hangingPunct="1"/>
            <a:r>
              <a:rPr lang="fr-FR" sz="1600" smtClean="0">
                <a:cs typeface="Arial" charset="0"/>
              </a:rPr>
              <a:t>une manière de simplifier l’architecture du système d’information de gestion</a:t>
            </a:r>
          </a:p>
          <a:p>
            <a:pPr algn="just" eaLnBrk="1" hangingPunct="1"/>
            <a:r>
              <a:rPr lang="fr-FR" sz="1800" b="1" smtClean="0">
                <a:solidFill>
                  <a:srgbClr val="CC3300"/>
                </a:solidFill>
                <a:cs typeface="Arial" charset="0"/>
              </a:rPr>
              <a:t>Apports sur le plan d’organisation des processus</a:t>
            </a:r>
          </a:p>
          <a:p>
            <a:pPr lvl="1" algn="just" eaLnBrk="1" hangingPunct="1"/>
            <a:r>
              <a:rPr lang="fr-FR" sz="1600" smtClean="0">
                <a:cs typeface="Arial" charset="0"/>
              </a:rPr>
              <a:t>saisie unique de l’information</a:t>
            </a:r>
          </a:p>
          <a:p>
            <a:pPr lvl="1" algn="just" eaLnBrk="1" hangingPunct="1"/>
            <a:r>
              <a:rPr lang="fr-FR" sz="1600" smtClean="0">
                <a:cs typeface="Arial" charset="0"/>
              </a:rPr>
              <a:t>simplification/banalisation des processus grâce à une bibliothèque de processus standards</a:t>
            </a:r>
          </a:p>
          <a:p>
            <a:pPr lvl="1" algn="just" eaLnBrk="1" hangingPunct="1"/>
            <a:r>
              <a:rPr lang="fr-FR" sz="1600" smtClean="0">
                <a:cs typeface="Arial" charset="0"/>
              </a:rPr>
              <a:t>work-flow intégré</a:t>
            </a:r>
          </a:p>
          <a:p>
            <a:pPr lvl="1" algn="just" eaLnBrk="1" hangingPunct="1"/>
            <a:r>
              <a:rPr lang="fr-FR" sz="1600" smtClean="0">
                <a:cs typeface="Arial" charset="0"/>
              </a:rPr>
              <a:t>partage des tâches et fonctions entre plusieurs utilisateurs</a:t>
            </a:r>
          </a:p>
          <a:p>
            <a:pPr lvl="1" algn="just" eaLnBrk="1" hangingPunct="1"/>
            <a:r>
              <a:rPr lang="fr-FR" sz="1600" smtClean="0">
                <a:cs typeface="Arial" charset="0"/>
              </a:rPr>
              <a:t>une vision transversale des processus reliant les différents métiers d’une entité</a:t>
            </a:r>
          </a:p>
          <a:p>
            <a:pPr algn="just" eaLnBrk="1" hangingPunct="1"/>
            <a:r>
              <a:rPr lang="fr-FR" sz="1800" b="1" smtClean="0">
                <a:solidFill>
                  <a:srgbClr val="CC3300"/>
                </a:solidFill>
                <a:cs typeface="Arial" charset="0"/>
              </a:rPr>
              <a:t>Apports sur les plans de pilotage et de gestion</a:t>
            </a:r>
          </a:p>
          <a:p>
            <a:pPr lvl="1" algn="just" eaLnBrk="1" hangingPunct="1"/>
            <a:r>
              <a:rPr lang="fr-FR" sz="1600" smtClean="0">
                <a:cs typeface="Arial" charset="0"/>
              </a:rPr>
              <a:t>langage de gestion commun et partagé</a:t>
            </a:r>
          </a:p>
          <a:p>
            <a:pPr lvl="1" algn="just" eaLnBrk="1" hangingPunct="1"/>
            <a:r>
              <a:rPr lang="fr-FR" sz="1600" smtClean="0">
                <a:cs typeface="Arial" charset="0"/>
              </a:rPr>
              <a:t>cohérence des données</a:t>
            </a:r>
          </a:p>
          <a:p>
            <a:pPr lvl="1" algn="just" eaLnBrk="1" hangingPunct="1"/>
            <a:r>
              <a:rPr lang="fr-FR" sz="1600" smtClean="0">
                <a:cs typeface="Arial" charset="0"/>
              </a:rPr>
              <a:t>partage et circulation des informations décisionnelles</a:t>
            </a:r>
          </a:p>
        </p:txBody>
      </p:sp>
      <p:sp>
        <p:nvSpPr>
          <p:cNvPr id="107526" name="Rectangle 5"/>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 name="Espace réservé du pied de page 4"/>
          <p:cNvSpPr>
            <a:spLocks noGrp="1"/>
          </p:cNvSpPr>
          <p:nvPr>
            <p:ph type="ftr" sz="quarter" idx="11"/>
          </p:nvPr>
        </p:nvSpPr>
        <p:spPr/>
        <p:txBody>
          <a:bodyPr/>
          <a:lstStyle/>
          <a:p>
            <a:pPr>
              <a:defRPr/>
            </a:pPr>
            <a:r>
              <a:rPr lang="fr-FR"/>
              <a:t>Système d’Information</a:t>
            </a:r>
          </a:p>
        </p:txBody>
      </p:sp>
      <p:sp>
        <p:nvSpPr>
          <p:cNvPr id="14" name="Espace réservé du numéro de diapositive 5"/>
          <p:cNvSpPr>
            <a:spLocks noGrp="1"/>
          </p:cNvSpPr>
          <p:nvPr>
            <p:ph type="sldNum" sz="quarter" idx="12"/>
          </p:nvPr>
        </p:nvSpPr>
        <p:spPr/>
        <p:txBody>
          <a:bodyPr/>
          <a:lstStyle/>
          <a:p>
            <a:pPr>
              <a:defRPr/>
            </a:pPr>
            <a:fld id="{7FD176D9-B2C0-4FDA-AFD8-E04BF912DAAB}" type="slidenum">
              <a:rPr lang="fr-FR"/>
              <a:pPr>
                <a:defRPr/>
              </a:pPr>
              <a:t>94</a:t>
            </a:fld>
            <a:endParaRPr lang="fr-FR"/>
          </a:p>
        </p:txBody>
      </p:sp>
      <p:sp>
        <p:nvSpPr>
          <p:cNvPr id="238594"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Caractéristiques générales d’un ERP</a:t>
            </a:r>
          </a:p>
        </p:txBody>
      </p:sp>
      <p:sp>
        <p:nvSpPr>
          <p:cNvPr id="108549" name="Rectangle 4"/>
          <p:cNvSpPr>
            <a:spLocks noChangeArrowheads="1"/>
          </p:cNvSpPr>
          <p:nvPr/>
        </p:nvSpPr>
        <p:spPr bwMode="auto">
          <a:xfrm>
            <a:off x="2733675" y="2214563"/>
            <a:ext cx="9144000" cy="0"/>
          </a:xfrm>
          <a:prstGeom prst="rect">
            <a:avLst/>
          </a:prstGeom>
          <a:noFill/>
          <a:ln w="9525">
            <a:noFill/>
            <a:miter lim="800000"/>
            <a:headEnd/>
            <a:tailEnd/>
          </a:ln>
        </p:spPr>
        <p:txBody>
          <a:bodyPr>
            <a:spAutoFit/>
          </a:bodyPr>
          <a:lstStyle/>
          <a:p>
            <a:endParaRPr lang="fr-FR"/>
          </a:p>
        </p:txBody>
      </p:sp>
      <p:sp>
        <p:nvSpPr>
          <p:cNvPr id="238597" name="Rectangle 5"/>
          <p:cNvSpPr>
            <a:spLocks noGrp="1" noChangeArrowheads="1"/>
          </p:cNvSpPr>
          <p:nvPr>
            <p:ph type="body" idx="1"/>
          </p:nvPr>
        </p:nvSpPr>
        <p:spPr>
          <a:xfrm>
            <a:off x="685800" y="1676400"/>
            <a:ext cx="8153400" cy="736600"/>
          </a:xfrm>
        </p:spPr>
        <p:txBody>
          <a:bodyPr/>
          <a:lstStyle/>
          <a:p>
            <a:pPr algn="ctr" eaLnBrk="1" hangingPunct="1">
              <a:buFont typeface="Wingdings" pitchFamily="2" charset="2"/>
              <a:buNone/>
            </a:pPr>
            <a:r>
              <a:rPr lang="fr-FR" sz="2800" smtClean="0"/>
              <a:t>Le Système d’Information de l’Entreprise</a:t>
            </a:r>
          </a:p>
        </p:txBody>
      </p:sp>
      <p:sp>
        <p:nvSpPr>
          <p:cNvPr id="238598" name="Text Box 6"/>
          <p:cNvSpPr txBox="1">
            <a:spLocks noChangeArrowheads="1"/>
          </p:cNvSpPr>
          <p:nvPr/>
        </p:nvSpPr>
        <p:spPr bwMode="auto">
          <a:xfrm>
            <a:off x="1524000" y="2438400"/>
            <a:ext cx="1781175" cy="457200"/>
          </a:xfrm>
          <a:prstGeom prst="rect">
            <a:avLst/>
          </a:prstGeom>
          <a:noFill/>
          <a:ln w="9525">
            <a:noFill/>
            <a:miter lim="800000"/>
            <a:headEnd/>
            <a:tailEnd/>
          </a:ln>
        </p:spPr>
        <p:txBody>
          <a:bodyPr wrap="none">
            <a:spAutoFit/>
          </a:bodyPr>
          <a:lstStyle/>
          <a:p>
            <a:r>
              <a:rPr lang="fr-FR" b="1" u="sng">
                <a:latin typeface="Garamond" pitchFamily="18" charset="0"/>
              </a:rPr>
              <a:t>Avant l’ERP</a:t>
            </a:r>
          </a:p>
        </p:txBody>
      </p:sp>
      <p:sp>
        <p:nvSpPr>
          <p:cNvPr id="238599" name="Text Box 7"/>
          <p:cNvSpPr txBox="1">
            <a:spLocks noChangeArrowheads="1"/>
          </p:cNvSpPr>
          <p:nvPr/>
        </p:nvSpPr>
        <p:spPr bwMode="auto">
          <a:xfrm>
            <a:off x="6477000" y="2514600"/>
            <a:ext cx="1774825" cy="457200"/>
          </a:xfrm>
          <a:prstGeom prst="rect">
            <a:avLst/>
          </a:prstGeom>
          <a:noFill/>
          <a:ln w="9525">
            <a:noFill/>
            <a:miter lim="800000"/>
            <a:headEnd/>
            <a:tailEnd/>
          </a:ln>
        </p:spPr>
        <p:txBody>
          <a:bodyPr wrap="none">
            <a:spAutoFit/>
          </a:bodyPr>
          <a:lstStyle/>
          <a:p>
            <a:r>
              <a:rPr lang="fr-FR" b="1" u="sng">
                <a:latin typeface="Garamond" pitchFamily="18" charset="0"/>
              </a:rPr>
              <a:t>Après l’ERP</a:t>
            </a:r>
          </a:p>
        </p:txBody>
      </p:sp>
      <p:pic>
        <p:nvPicPr>
          <p:cNvPr id="238600" name="Picture 8"/>
          <p:cNvPicPr>
            <a:picLocks noChangeAspect="1" noChangeArrowheads="1"/>
          </p:cNvPicPr>
          <p:nvPr/>
        </p:nvPicPr>
        <p:blipFill>
          <a:blip r:embed="rId2"/>
          <a:srcRect/>
          <a:stretch>
            <a:fillRect/>
          </a:stretch>
        </p:blipFill>
        <p:spPr bwMode="auto">
          <a:xfrm>
            <a:off x="5486400" y="2895600"/>
            <a:ext cx="3657600" cy="2798763"/>
          </a:xfrm>
          <a:prstGeom prst="rect">
            <a:avLst/>
          </a:prstGeom>
          <a:noFill/>
          <a:ln w="9525">
            <a:noFill/>
            <a:miter lim="800000"/>
            <a:headEnd/>
            <a:tailEnd/>
          </a:ln>
        </p:spPr>
      </p:pic>
      <p:sp>
        <p:nvSpPr>
          <p:cNvPr id="238601" name="AutoShape 9"/>
          <p:cNvSpPr>
            <a:spLocks noChangeArrowheads="1"/>
          </p:cNvSpPr>
          <p:nvPr/>
        </p:nvSpPr>
        <p:spPr bwMode="auto">
          <a:xfrm>
            <a:off x="4800600" y="4267200"/>
            <a:ext cx="609600" cy="381000"/>
          </a:xfrm>
          <a:custGeom>
            <a:avLst/>
            <a:gdLst>
              <a:gd name="T0" fmla="*/ 364156733 w 21600"/>
              <a:gd name="T1" fmla="*/ 0 h 21600"/>
              <a:gd name="T2" fmla="*/ 0 w 21600"/>
              <a:gd name="T3" fmla="*/ 59270332 h 21600"/>
              <a:gd name="T4" fmla="*/ 364156733 w 21600"/>
              <a:gd name="T5" fmla="*/ 118540664 h 21600"/>
              <a:gd name="T6" fmla="*/ 485542386 w 21600"/>
              <a:gd name="T7" fmla="*/ 59270332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336699"/>
          </a:solidFill>
          <a:ln w="9525">
            <a:noFill/>
            <a:miter lim="800000"/>
            <a:headEnd/>
            <a:tailEnd/>
          </a:ln>
        </p:spPr>
        <p:txBody>
          <a:bodyPr wrap="none" anchor="ctr"/>
          <a:lstStyle/>
          <a:p>
            <a:endParaRPr lang="fr-FR"/>
          </a:p>
        </p:txBody>
      </p:sp>
      <p:pic>
        <p:nvPicPr>
          <p:cNvPr id="238602" name="Picture 10"/>
          <p:cNvPicPr>
            <a:picLocks noChangeAspect="1" noChangeArrowheads="1"/>
          </p:cNvPicPr>
          <p:nvPr/>
        </p:nvPicPr>
        <p:blipFill>
          <a:blip r:embed="rId3"/>
          <a:srcRect/>
          <a:stretch>
            <a:fillRect/>
          </a:stretch>
        </p:blipFill>
        <p:spPr bwMode="auto">
          <a:xfrm>
            <a:off x="228600" y="3124200"/>
            <a:ext cx="4495800" cy="2295525"/>
          </a:xfrm>
          <a:prstGeom prst="rect">
            <a:avLst/>
          </a:prstGeom>
          <a:noFill/>
          <a:ln w="9525">
            <a:noFill/>
            <a:miter lim="800000"/>
            <a:headEnd/>
            <a:tailEnd/>
          </a:ln>
        </p:spPr>
      </p:pic>
      <p:sp>
        <p:nvSpPr>
          <p:cNvPr id="238603" name="Text Box 11"/>
          <p:cNvSpPr txBox="1">
            <a:spLocks noChangeArrowheads="1"/>
          </p:cNvSpPr>
          <p:nvPr/>
        </p:nvSpPr>
        <p:spPr bwMode="auto">
          <a:xfrm>
            <a:off x="1295400" y="6019800"/>
            <a:ext cx="7772400" cy="396875"/>
          </a:xfrm>
          <a:prstGeom prst="rect">
            <a:avLst/>
          </a:prstGeom>
          <a:noFill/>
          <a:ln w="9525">
            <a:noFill/>
            <a:miter lim="800000"/>
            <a:headEnd/>
            <a:tailEnd/>
          </a:ln>
        </p:spPr>
        <p:txBody>
          <a:bodyPr>
            <a:spAutoFit/>
          </a:bodyPr>
          <a:lstStyle/>
          <a:p>
            <a:pPr algn="r"/>
            <a:r>
              <a:rPr lang="fr-FR" sz="2000" i="1">
                <a:solidFill>
                  <a:srgbClr val="CC3300"/>
                </a:solidFill>
                <a:latin typeface="Garamond" pitchFamily="18" charset="0"/>
              </a:rPr>
              <a:t>Lecture</a:t>
            </a:r>
            <a:r>
              <a:rPr lang="fr-FR" sz="2000" i="1">
                <a:latin typeface="Garamond" pitchFamily="18" charset="0"/>
              </a:rPr>
              <a:t> : « </a:t>
            </a:r>
            <a:r>
              <a:rPr lang="fr-FR" sz="2000" b="1" i="1">
                <a:latin typeface="Garamond" pitchFamily="18" charset="0"/>
                <a:cs typeface="Times New Roman" pitchFamily="18" charset="0"/>
              </a:rPr>
              <a:t>Les Progiciels de Gestion Intégrée</a:t>
            </a:r>
            <a:r>
              <a:rPr lang="fr-FR" sz="2000" i="1">
                <a:latin typeface="Garamond" pitchFamily="18" charset="0"/>
                <a:cs typeface="Times New Roman" pitchFamily="18" charset="0"/>
              </a:rPr>
              <a:t> », </a:t>
            </a:r>
            <a:r>
              <a:rPr lang="fr-FR" sz="2000" i="1">
                <a:latin typeface="Garamond" pitchFamily="18" charset="0"/>
              </a:rPr>
              <a:t>Compilation, page 3</a:t>
            </a:r>
          </a:p>
        </p:txBody>
      </p:sp>
      <p:sp>
        <p:nvSpPr>
          <p:cNvPr id="108557" name="Rectangle 12"/>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85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859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85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38602"/>
                                        </p:tgtEl>
                                        <p:attrNameLst>
                                          <p:attrName>style.visibility</p:attrName>
                                        </p:attrNameLst>
                                      </p:cBhvr>
                                      <p:to>
                                        <p:strVal val="visible"/>
                                      </p:to>
                                    </p:set>
                                    <p:animEffect transition="in" filter="dissolve">
                                      <p:cBhvr>
                                        <p:cTn id="19" dur="500"/>
                                        <p:tgtEl>
                                          <p:spTgt spid="238602"/>
                                        </p:tgtEl>
                                      </p:cBhvr>
                                    </p:animEffect>
                                  </p:childTnLst>
                                </p:cTn>
                              </p:par>
                            </p:childTnLst>
                          </p:cTn>
                        </p:par>
                      </p:childTnLst>
                    </p:cTn>
                  </p:par>
                  <p:par>
                    <p:cTn id="20" fill="hold">
                      <p:stCondLst>
                        <p:cond delay="indefinite"/>
                      </p:stCondLst>
                      <p:childTnLst>
                        <p:par>
                          <p:cTn id="21" fill="hold">
                            <p:stCondLst>
                              <p:cond delay="0"/>
                            </p:stCondLst>
                            <p:childTnLst>
                              <p:par>
                                <p:cTn id="22" presetID="17" presetClass="entr" presetSubtype="8" fill="hold" grpId="0" nodeType="clickEffect">
                                  <p:stCondLst>
                                    <p:cond delay="0"/>
                                  </p:stCondLst>
                                  <p:childTnLst>
                                    <p:set>
                                      <p:cBhvr>
                                        <p:cTn id="23" dur="1" fill="hold">
                                          <p:stCondLst>
                                            <p:cond delay="0"/>
                                          </p:stCondLst>
                                        </p:cTn>
                                        <p:tgtEl>
                                          <p:spTgt spid="238601"/>
                                        </p:tgtEl>
                                        <p:attrNameLst>
                                          <p:attrName>style.visibility</p:attrName>
                                        </p:attrNameLst>
                                      </p:cBhvr>
                                      <p:to>
                                        <p:strVal val="visible"/>
                                      </p:to>
                                    </p:set>
                                    <p:anim calcmode="lin" valueType="num">
                                      <p:cBhvr>
                                        <p:cTn id="24" dur="500" fill="hold"/>
                                        <p:tgtEl>
                                          <p:spTgt spid="238601"/>
                                        </p:tgtEl>
                                        <p:attrNameLst>
                                          <p:attrName>ppt_x</p:attrName>
                                        </p:attrNameLst>
                                      </p:cBhvr>
                                      <p:tavLst>
                                        <p:tav tm="0">
                                          <p:val>
                                            <p:strVal val="#ppt_x-#ppt_w/2"/>
                                          </p:val>
                                        </p:tav>
                                        <p:tav tm="100000">
                                          <p:val>
                                            <p:strVal val="#ppt_x"/>
                                          </p:val>
                                        </p:tav>
                                      </p:tavLst>
                                    </p:anim>
                                    <p:anim calcmode="lin" valueType="num">
                                      <p:cBhvr>
                                        <p:cTn id="25" dur="500" fill="hold"/>
                                        <p:tgtEl>
                                          <p:spTgt spid="238601"/>
                                        </p:tgtEl>
                                        <p:attrNameLst>
                                          <p:attrName>ppt_y</p:attrName>
                                        </p:attrNameLst>
                                      </p:cBhvr>
                                      <p:tavLst>
                                        <p:tav tm="0">
                                          <p:val>
                                            <p:strVal val="#ppt_y"/>
                                          </p:val>
                                        </p:tav>
                                        <p:tav tm="100000">
                                          <p:val>
                                            <p:strVal val="#ppt_y"/>
                                          </p:val>
                                        </p:tav>
                                      </p:tavLst>
                                    </p:anim>
                                    <p:anim calcmode="lin" valueType="num">
                                      <p:cBhvr>
                                        <p:cTn id="26" dur="500" fill="hold"/>
                                        <p:tgtEl>
                                          <p:spTgt spid="238601"/>
                                        </p:tgtEl>
                                        <p:attrNameLst>
                                          <p:attrName>ppt_w</p:attrName>
                                        </p:attrNameLst>
                                      </p:cBhvr>
                                      <p:tavLst>
                                        <p:tav tm="0">
                                          <p:val>
                                            <p:fltVal val="0"/>
                                          </p:val>
                                        </p:tav>
                                        <p:tav tm="100000">
                                          <p:val>
                                            <p:strVal val="#ppt_w"/>
                                          </p:val>
                                        </p:tav>
                                      </p:tavLst>
                                    </p:anim>
                                    <p:anim calcmode="lin" valueType="num">
                                      <p:cBhvr>
                                        <p:cTn id="27" dur="500" fill="hold"/>
                                        <p:tgtEl>
                                          <p:spTgt spid="238601"/>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3859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5" presetClass="entr" presetSubtype="0" fill="hold" nodeType="clickEffect">
                                  <p:stCondLst>
                                    <p:cond delay="0"/>
                                  </p:stCondLst>
                                  <p:childTnLst>
                                    <p:set>
                                      <p:cBhvr>
                                        <p:cTn id="35" dur="1" fill="hold">
                                          <p:stCondLst>
                                            <p:cond delay="0"/>
                                          </p:stCondLst>
                                        </p:cTn>
                                        <p:tgtEl>
                                          <p:spTgt spid="238600"/>
                                        </p:tgtEl>
                                        <p:attrNameLst>
                                          <p:attrName>style.visibility</p:attrName>
                                        </p:attrNameLst>
                                      </p:cBhvr>
                                      <p:to>
                                        <p:strVal val="visible"/>
                                      </p:to>
                                    </p:set>
                                    <p:anim calcmode="lin" valueType="num">
                                      <p:cBhvr>
                                        <p:cTn id="36" dur="1000" fill="hold"/>
                                        <p:tgtEl>
                                          <p:spTgt spid="238600"/>
                                        </p:tgtEl>
                                        <p:attrNameLst>
                                          <p:attrName>ppt_w</p:attrName>
                                        </p:attrNameLst>
                                      </p:cBhvr>
                                      <p:tavLst>
                                        <p:tav tm="0">
                                          <p:val>
                                            <p:fltVal val="0"/>
                                          </p:val>
                                        </p:tav>
                                        <p:tav tm="100000">
                                          <p:val>
                                            <p:strVal val="#ppt_w"/>
                                          </p:val>
                                        </p:tav>
                                      </p:tavLst>
                                    </p:anim>
                                    <p:anim calcmode="lin" valueType="num">
                                      <p:cBhvr>
                                        <p:cTn id="37" dur="1000" fill="hold"/>
                                        <p:tgtEl>
                                          <p:spTgt spid="238600"/>
                                        </p:tgtEl>
                                        <p:attrNameLst>
                                          <p:attrName>ppt_h</p:attrName>
                                        </p:attrNameLst>
                                      </p:cBhvr>
                                      <p:tavLst>
                                        <p:tav tm="0">
                                          <p:val>
                                            <p:fltVal val="0"/>
                                          </p:val>
                                        </p:tav>
                                        <p:tav tm="100000">
                                          <p:val>
                                            <p:strVal val="#ppt_h"/>
                                          </p:val>
                                        </p:tav>
                                      </p:tavLst>
                                    </p:anim>
                                    <p:anim calcmode="lin" valueType="num">
                                      <p:cBhvr>
                                        <p:cTn id="38" dur="1000" fill="hold"/>
                                        <p:tgtEl>
                                          <p:spTgt spid="238600"/>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23860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0" fill="hold">
                      <p:stCondLst>
                        <p:cond delay="indefinite"/>
                      </p:stCondLst>
                      <p:childTnLst>
                        <p:par>
                          <p:cTn id="41" fill="hold">
                            <p:stCondLst>
                              <p:cond delay="0"/>
                            </p:stCondLst>
                            <p:childTnLst>
                              <p:par>
                                <p:cTn id="42" presetID="7" presetClass="entr" presetSubtype="4" fill="hold" grpId="0" nodeType="clickEffect">
                                  <p:stCondLst>
                                    <p:cond delay="0"/>
                                  </p:stCondLst>
                                  <p:childTnLst>
                                    <p:set>
                                      <p:cBhvr>
                                        <p:cTn id="43" dur="1" fill="hold">
                                          <p:stCondLst>
                                            <p:cond delay="0"/>
                                          </p:stCondLst>
                                        </p:cTn>
                                        <p:tgtEl>
                                          <p:spTgt spid="238603"/>
                                        </p:tgtEl>
                                        <p:attrNameLst>
                                          <p:attrName>style.visibility</p:attrName>
                                        </p:attrNameLst>
                                      </p:cBhvr>
                                      <p:to>
                                        <p:strVal val="visible"/>
                                      </p:to>
                                    </p:set>
                                    <p:anim calcmode="lin" valueType="num">
                                      <p:cBhvr additive="base">
                                        <p:cTn id="44" dur="5000" fill="hold"/>
                                        <p:tgtEl>
                                          <p:spTgt spid="238603"/>
                                        </p:tgtEl>
                                        <p:attrNameLst>
                                          <p:attrName>ppt_x</p:attrName>
                                        </p:attrNameLst>
                                      </p:cBhvr>
                                      <p:tavLst>
                                        <p:tav tm="0">
                                          <p:val>
                                            <p:strVal val="#ppt_x"/>
                                          </p:val>
                                        </p:tav>
                                        <p:tav tm="100000">
                                          <p:val>
                                            <p:strVal val="#ppt_x"/>
                                          </p:val>
                                        </p:tav>
                                      </p:tavLst>
                                    </p:anim>
                                    <p:anim calcmode="lin" valueType="num">
                                      <p:cBhvr additive="base">
                                        <p:cTn id="45" dur="5000" fill="hold"/>
                                        <p:tgtEl>
                                          <p:spTgt spid="238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4" grpId="0" autoUpdateAnimBg="0"/>
      <p:bldP spid="238597" grpId="0" build="p" bldLvl="2" autoUpdateAnimBg="0"/>
      <p:bldP spid="238598" grpId="0" autoUpdateAnimBg="0"/>
      <p:bldP spid="238599" grpId="0" autoUpdateAnimBg="0"/>
      <p:bldP spid="238601" grpId="0" animBg="1"/>
      <p:bldP spid="238603"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37E335CD-FDBB-4532-82D4-349CD2E4AEDE}" type="slidenum">
              <a:rPr lang="fr-FR"/>
              <a:pPr>
                <a:defRPr/>
              </a:pPr>
              <a:t>95</a:t>
            </a:fld>
            <a:endParaRPr lang="fr-FR"/>
          </a:p>
        </p:txBody>
      </p:sp>
      <p:sp>
        <p:nvSpPr>
          <p:cNvPr id="92162"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Plan</a:t>
            </a:r>
          </a:p>
        </p:txBody>
      </p:sp>
      <p:sp>
        <p:nvSpPr>
          <p:cNvPr id="92163" name="Rectangle 3"/>
          <p:cNvSpPr>
            <a:spLocks noGrp="1" noChangeArrowheads="1"/>
          </p:cNvSpPr>
          <p:nvPr>
            <p:ph type="body" idx="1"/>
          </p:nvPr>
        </p:nvSpPr>
        <p:spPr>
          <a:xfrm>
            <a:off x="838200" y="1676400"/>
            <a:ext cx="7696200" cy="4038600"/>
          </a:xfrm>
        </p:spPr>
        <p:txBody>
          <a:bodyPr/>
          <a:lstStyle/>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Système d’Information : Généralités</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Présentation de la méthode Merise</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Modèles de conception</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Typologie des Systèmes</a:t>
            </a:r>
            <a:r>
              <a:rPr lang="fr-FR" altLang="fr-FR" sz="2400" smtClean="0">
                <a:effectLst>
                  <a:outerShdw blurRad="38100" dist="38100" dir="2700000" algn="tl">
                    <a:srgbClr val="C0C0C0"/>
                  </a:outerShdw>
                </a:effectLst>
              </a:rPr>
              <a:t> </a:t>
            </a:r>
            <a:r>
              <a:rPr lang="fr-FR" altLang="fr-FR" sz="2400" smtClean="0">
                <a:solidFill>
                  <a:srgbClr val="DDDDDD"/>
                </a:solidFill>
                <a:effectLst>
                  <a:outerShdw blurRad="38100" dist="38100" dir="2700000" algn="tl">
                    <a:srgbClr val="C0C0C0"/>
                  </a:outerShdw>
                </a:effectLst>
              </a:rPr>
              <a:t>d’Information</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ERP : Progiciel de Gestion Intégré</a:t>
            </a:r>
          </a:p>
          <a:p>
            <a:pPr defTabSz="762000" eaLnBrk="1" hangingPunct="1">
              <a:lnSpc>
                <a:spcPct val="170000"/>
              </a:lnSpc>
              <a:spcBef>
                <a:spcPct val="0"/>
              </a:spcBef>
              <a:buClr>
                <a:schemeClr val="accent2"/>
              </a:buClr>
              <a:buSzTx/>
              <a:defRPr/>
            </a:pPr>
            <a:r>
              <a:rPr lang="fr-FR" altLang="fr-FR" sz="2400" b="1" smtClean="0">
                <a:solidFill>
                  <a:srgbClr val="CC3300"/>
                </a:solidFill>
                <a:effectLst>
                  <a:outerShdw blurRad="38100" dist="38100" dir="2700000" algn="tl">
                    <a:srgbClr val="C0C0C0"/>
                  </a:outerShdw>
                </a:effectLst>
              </a:rPr>
              <a:t>Annexes</a:t>
            </a:r>
            <a:endParaRPr lang="fr-FR" sz="2400" b="1" smtClean="0">
              <a:solidFill>
                <a:srgbClr val="CC3300"/>
              </a:solidFill>
              <a:effectLst>
                <a:outerShdw blurRad="38100" dist="38100" dir="2700000" algn="tl">
                  <a:srgbClr val="C0C0C0"/>
                </a:outerShdw>
              </a:effectLst>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F8574DC9-DDF0-4C58-9C0D-B3706659BD13}" type="slidenum">
              <a:rPr lang="fr-FR"/>
              <a:pPr>
                <a:defRPr/>
              </a:pPr>
              <a:t>96</a:t>
            </a:fld>
            <a:endParaRPr lang="fr-FR"/>
          </a:p>
        </p:txBody>
      </p:sp>
      <p:sp>
        <p:nvSpPr>
          <p:cNvPr id="241666" name="Rectangle 2"/>
          <p:cNvSpPr>
            <a:spLocks noGrp="1" noChangeArrowheads="1"/>
          </p:cNvSpPr>
          <p:nvPr>
            <p:ph type="title"/>
          </p:nvPr>
        </p:nvSpPr>
        <p:spPr/>
        <p:txBody>
          <a:bodyPr/>
          <a:lstStyle/>
          <a:p>
            <a:pPr eaLnBrk="1" hangingPunct="1">
              <a:defRPr/>
            </a:pPr>
            <a:r>
              <a:rPr lang="fr-FR" altLang="fr-FR" sz="3200" smtClean="0">
                <a:effectLst>
                  <a:outerShdw blurRad="38100" dist="38100" dir="2700000" algn="tl">
                    <a:srgbClr val="C0C0C0"/>
                  </a:outerShdw>
                </a:effectLst>
                <a:latin typeface="Verdana" pitchFamily="34" charset="0"/>
              </a:rPr>
              <a:t>Annexes</a:t>
            </a:r>
            <a:endParaRPr lang="fr-FR" sz="3200" smtClean="0">
              <a:effectLst>
                <a:outerShdw blurRad="38100" dist="38100" dir="2700000" algn="tl">
                  <a:srgbClr val="C0C0C0"/>
                </a:outerShdw>
              </a:effectLst>
              <a:latin typeface="Verdana" pitchFamily="34" charset="0"/>
            </a:endParaRPr>
          </a:p>
        </p:txBody>
      </p:sp>
      <p:sp>
        <p:nvSpPr>
          <p:cNvPr id="241667" name="Rectangle 3"/>
          <p:cNvSpPr>
            <a:spLocks noGrp="1" noChangeArrowheads="1"/>
          </p:cNvSpPr>
          <p:nvPr>
            <p:ph type="body" idx="1"/>
          </p:nvPr>
        </p:nvSpPr>
        <p:spPr>
          <a:xfrm>
            <a:off x="838200" y="1676400"/>
            <a:ext cx="7696200" cy="4038600"/>
          </a:xfrm>
        </p:spPr>
        <p:txBody>
          <a:bodyPr/>
          <a:lstStyle/>
          <a:p>
            <a:pPr defTabSz="762000" eaLnBrk="1" hangingPunct="1">
              <a:lnSpc>
                <a:spcPct val="210000"/>
              </a:lnSpc>
              <a:spcBef>
                <a:spcPct val="0"/>
              </a:spcBef>
              <a:buClr>
                <a:schemeClr val="accent2"/>
              </a:buClr>
              <a:buSzTx/>
              <a:defRPr/>
            </a:pPr>
            <a:r>
              <a:rPr lang="fr-FR" altLang="fr-FR" sz="2000" smtClean="0">
                <a:effectLst>
                  <a:outerShdw blurRad="38100" dist="38100" dir="2700000" algn="tl">
                    <a:srgbClr val="C0C0C0"/>
                  </a:outerShdw>
                </a:effectLst>
              </a:rPr>
              <a:t>A : La problématique des Systèmes d’Information</a:t>
            </a:r>
          </a:p>
          <a:p>
            <a:pPr defTabSz="762000" eaLnBrk="1" hangingPunct="1">
              <a:lnSpc>
                <a:spcPct val="210000"/>
              </a:lnSpc>
              <a:spcBef>
                <a:spcPct val="0"/>
              </a:spcBef>
              <a:buClr>
                <a:schemeClr val="accent2"/>
              </a:buClr>
              <a:buSzTx/>
              <a:defRPr/>
            </a:pPr>
            <a:r>
              <a:rPr lang="fr-FR" altLang="fr-FR" sz="2000" smtClean="0">
                <a:effectLst>
                  <a:outerShdw blurRad="38100" dist="38100" dir="2700000" algn="tl">
                    <a:srgbClr val="C0C0C0"/>
                  </a:outerShdw>
                </a:effectLst>
              </a:rPr>
              <a:t>B : Les NTIC au cœur du Système d’Information</a:t>
            </a:r>
          </a:p>
          <a:p>
            <a:pPr defTabSz="762000" eaLnBrk="1" hangingPunct="1">
              <a:lnSpc>
                <a:spcPct val="210000"/>
              </a:lnSpc>
              <a:spcBef>
                <a:spcPct val="0"/>
              </a:spcBef>
              <a:buClr>
                <a:schemeClr val="accent2"/>
              </a:buClr>
              <a:buSzTx/>
              <a:defRPr/>
            </a:pPr>
            <a:r>
              <a:rPr lang="fr-FR" altLang="fr-FR" sz="2000" smtClean="0">
                <a:effectLst>
                  <a:outerShdw blurRad="38100" dist="38100" dir="2700000" algn="tl">
                    <a:srgbClr val="C0C0C0"/>
                  </a:outerShdw>
                </a:effectLst>
              </a:rPr>
              <a:t>C : La nouvelle gestion des processus</a:t>
            </a:r>
          </a:p>
          <a:p>
            <a:pPr defTabSz="762000" eaLnBrk="1" hangingPunct="1">
              <a:lnSpc>
                <a:spcPct val="210000"/>
              </a:lnSpc>
              <a:spcBef>
                <a:spcPct val="0"/>
              </a:spcBef>
              <a:buClr>
                <a:schemeClr val="accent2"/>
              </a:buClr>
              <a:buSzTx/>
              <a:defRPr/>
            </a:pPr>
            <a:r>
              <a:rPr lang="fr-FR" altLang="fr-FR" sz="2000" smtClean="0">
                <a:effectLst>
                  <a:outerShdw blurRad="38100" dist="38100" dir="2700000" algn="tl">
                    <a:srgbClr val="C0C0C0"/>
                  </a:outerShdw>
                </a:effectLst>
              </a:rPr>
              <a:t>D : Les Progiciels de Gestion Intégrée </a:t>
            </a:r>
          </a:p>
        </p:txBody>
      </p:sp>
    </p:spTree>
  </p:cSld>
  <p:clrMapOvr>
    <a:masterClrMapping/>
  </p:clrMapOvr>
</p:sld>
</file>

<file path=ppt/theme/theme1.xml><?xml version="1.0" encoding="utf-8"?>
<a:theme xmlns:a="http://schemas.openxmlformats.org/drawingml/2006/main" name="Fusion">
  <a:themeElements>
    <a:clrScheme name="Fusion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Fusion">
      <a:majorFont>
        <a:latin typeface="Tahom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Fus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Fusion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Fusion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Fusion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Fus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Fus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Fusion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Designs\Fusion.pot</Template>
  <TotalTime>2187</TotalTime>
  <Words>6330</Words>
  <Application>Microsoft Office PowerPoint</Application>
  <PresentationFormat>Affichage à l'écran (4:3)</PresentationFormat>
  <Paragraphs>1359</Paragraphs>
  <Slides>96</Slides>
  <Notes>81</Notes>
  <HiddenSlides>0</HiddenSlides>
  <MMClips>0</MMClips>
  <ScaleCrop>false</ScaleCrop>
  <HeadingPairs>
    <vt:vector size="6" baseType="variant">
      <vt:variant>
        <vt:lpstr>Thème</vt:lpstr>
      </vt:variant>
      <vt:variant>
        <vt:i4>1</vt:i4>
      </vt:variant>
      <vt:variant>
        <vt:lpstr>Serveurs OLE incorporés</vt:lpstr>
      </vt:variant>
      <vt:variant>
        <vt:i4>1</vt:i4>
      </vt:variant>
      <vt:variant>
        <vt:lpstr>Titres des diapositives</vt:lpstr>
      </vt:variant>
      <vt:variant>
        <vt:i4>96</vt:i4>
      </vt:variant>
    </vt:vector>
  </HeadingPairs>
  <TitlesOfParts>
    <vt:vector size="98" baseType="lpstr">
      <vt:lpstr>Fusion</vt:lpstr>
      <vt:lpstr>Photo Editor Photo</vt:lpstr>
      <vt:lpstr>Développement   des Systèmes d’Information</vt:lpstr>
      <vt:lpstr>Plan</vt:lpstr>
      <vt:lpstr>Système d’Information : Généralités</vt:lpstr>
      <vt:lpstr>Approche systémique du SI</vt:lpstr>
      <vt:lpstr>Fonctionnalités d’un SI (1)</vt:lpstr>
      <vt:lpstr>Fonctionnalités d’un SI (2) </vt:lpstr>
      <vt:lpstr>Fonctionnalités d’un SI (3)</vt:lpstr>
      <vt:lpstr>Panorama des méthodes</vt:lpstr>
      <vt:lpstr>Plan</vt:lpstr>
      <vt:lpstr>Présentation de la méthode Merise</vt:lpstr>
      <vt:lpstr>Principes de la méthode Merise</vt:lpstr>
      <vt:lpstr>Cycles du Système d’Information</vt:lpstr>
      <vt:lpstr>Cycles d’abstraction</vt:lpstr>
      <vt:lpstr>Séparation des données et des traitements</vt:lpstr>
      <vt:lpstr>Plan</vt:lpstr>
      <vt:lpstr>Modèles de Conception</vt:lpstr>
      <vt:lpstr>MCD / Présentation générale</vt:lpstr>
      <vt:lpstr>MCD / Modèle Entité-Association (1)</vt:lpstr>
      <vt:lpstr>MCD / Modèle Entité-Association (2)</vt:lpstr>
      <vt:lpstr>MCD / Modèle Entité-Association (3)</vt:lpstr>
      <vt:lpstr>MCD / Modèle Entité-Association (4)</vt:lpstr>
      <vt:lpstr>MCD / Modèle Entité-Association (5)</vt:lpstr>
      <vt:lpstr>MCD / Règles de validation sémantique (1)</vt:lpstr>
      <vt:lpstr>MCD / Règles de validation sémantique (2)</vt:lpstr>
      <vt:lpstr>MCD / Règles de validation sémantique (3)</vt:lpstr>
      <vt:lpstr>MCD / Règles de validation sémantique (4)</vt:lpstr>
      <vt:lpstr>MCD / Règles de validation sémantique (5)</vt:lpstr>
      <vt:lpstr>MCD / Règles de validation sémantique (6)</vt:lpstr>
      <vt:lpstr>MCD / Cardinalités d’une association (1)</vt:lpstr>
      <vt:lpstr>MCD / Cardinalités d’une association (2)</vt:lpstr>
      <vt:lpstr>MCD / Cardinalités d’une association (3)</vt:lpstr>
      <vt:lpstr>MCD / Dépendance Fonctionnelle </vt:lpstr>
      <vt:lpstr>MCD / Contrainte d’Intégrité Fonctionnelle (1)</vt:lpstr>
      <vt:lpstr>MCD / Démarche de construction</vt:lpstr>
      <vt:lpstr>Exercices (1)</vt:lpstr>
      <vt:lpstr>Exercices (2)</vt:lpstr>
      <vt:lpstr>Modèles de conception</vt:lpstr>
      <vt:lpstr>MCT / Définitions (1)</vt:lpstr>
      <vt:lpstr>MCT / Définitions (2)</vt:lpstr>
      <vt:lpstr>MCT / Définitions (3) </vt:lpstr>
      <vt:lpstr>MCT / Formalisme utilisé (1)</vt:lpstr>
      <vt:lpstr>MCT / Formalisme utilisé (2)</vt:lpstr>
      <vt:lpstr>MCT / Formalisme utilisé (3)</vt:lpstr>
      <vt:lpstr>MCT / Formalisme utilisé (4)</vt:lpstr>
      <vt:lpstr>MCT / Démarche de construction </vt:lpstr>
      <vt:lpstr>MCT / Exercices (1) </vt:lpstr>
      <vt:lpstr>MCT / Exercices (2) </vt:lpstr>
      <vt:lpstr>Modèles de conception</vt:lpstr>
      <vt:lpstr>MOT / Définitions</vt:lpstr>
      <vt:lpstr>MOT / Poste de travail </vt:lpstr>
      <vt:lpstr>MOT / Procédure  Fonctionnelle</vt:lpstr>
      <vt:lpstr>MOT / Démarche de construction</vt:lpstr>
      <vt:lpstr>Modèles de conception</vt:lpstr>
      <vt:lpstr>MLD/ Généralités</vt:lpstr>
      <vt:lpstr>MLD/ DBA : Fonction clé</vt:lpstr>
      <vt:lpstr>MLD/ Règles de passage</vt:lpstr>
      <vt:lpstr>Modèles de conception</vt:lpstr>
      <vt:lpstr>Généralités</vt:lpstr>
      <vt:lpstr>Eléments des Modèles Physiques</vt:lpstr>
      <vt:lpstr>Modèle Physique des Données</vt:lpstr>
      <vt:lpstr>Modèle Physique des Traitements</vt:lpstr>
      <vt:lpstr>Plan</vt:lpstr>
      <vt:lpstr>La Performance</vt:lpstr>
      <vt:lpstr>Les différentes formes d’apports des systèmes d’information de gestion</vt:lpstr>
      <vt:lpstr>Le pilotage des activités</vt:lpstr>
      <vt:lpstr>Le pilotage des activités</vt:lpstr>
      <vt:lpstr>Le pilotage des activités</vt:lpstr>
      <vt:lpstr>La maîtrise des coûts</vt:lpstr>
      <vt:lpstr>L’amélioration des performances</vt:lpstr>
      <vt:lpstr>La productivité administrative et l’optimisation technique</vt:lpstr>
      <vt:lpstr>La productivité administrative et l’optimisation technique</vt:lpstr>
      <vt:lpstr>La productivité administrative et l’optimisation technique</vt:lpstr>
      <vt:lpstr>L’enrichissement des tâches</vt:lpstr>
      <vt:lpstr>La transparence de la gestion et la communication entre les acteurs</vt:lpstr>
      <vt:lpstr>Présentation PowerPoint</vt:lpstr>
      <vt:lpstr>Présentation PowerPoint</vt:lpstr>
      <vt:lpstr>Présentation PowerPoint</vt:lpstr>
      <vt:lpstr>Présentation PowerPoint</vt:lpstr>
      <vt:lpstr>Présentation PowerPoint</vt:lpstr>
      <vt:lpstr>Plan</vt:lpstr>
      <vt:lpstr>Niveaux de besoins des entreprises</vt:lpstr>
      <vt:lpstr>Niveaux de besoins des entreprises</vt:lpstr>
      <vt:lpstr>Niveaux de besoins des entreprises</vt:lpstr>
      <vt:lpstr>Définition de la notion d’ERP</vt:lpstr>
      <vt:lpstr>Définition de la notion d’ERP</vt:lpstr>
      <vt:lpstr>Définition de la notion d’ERP</vt:lpstr>
      <vt:lpstr>Définition de la notion d’ERP</vt:lpstr>
      <vt:lpstr>Définition de la notion d’ERP</vt:lpstr>
      <vt:lpstr>Couverture de l’ERP</vt:lpstr>
      <vt:lpstr>Historique des ERP</vt:lpstr>
      <vt:lpstr>Caractéristiques générales d’un ERP</vt:lpstr>
      <vt:lpstr>Caractéristiques générales d’un ERP</vt:lpstr>
      <vt:lpstr>Caractéristiques générales d’un ERP</vt:lpstr>
      <vt:lpstr>Caractéristiques générales d’un ERP</vt:lpstr>
      <vt:lpstr>Plan</vt:lpstr>
      <vt:lpstr>Annexes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apports du Système d’Information pour la gestion et l’amélioration des performances</dc:title>
  <dc:creator>user</dc:creator>
  <cp:lastModifiedBy>ensias</cp:lastModifiedBy>
  <cp:revision>117</cp:revision>
  <dcterms:created xsi:type="dcterms:W3CDTF">2004-03-04T17:57:29Z</dcterms:created>
  <dcterms:modified xsi:type="dcterms:W3CDTF">2015-10-12T08:29:29Z</dcterms:modified>
</cp:coreProperties>
</file>