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0" r:id="rId13"/>
    <p:sldId id="271" r:id="rId14"/>
    <p:sldId id="272" r:id="rId15"/>
    <p:sldId id="273" r:id="rId16"/>
    <p:sldId id="275" r:id="rId17"/>
    <p:sldId id="274" r:id="rId18"/>
    <p:sldId id="276" r:id="rId19"/>
    <p:sldId id="277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59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58B1D-7406-40C5-ABDD-8279F3DBA26F}" type="datetimeFigureOut">
              <a:rPr lang="fr-FR" smtClean="0"/>
              <a:t>17/12/2019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79E9D-FEA6-4212-96B2-DEFEACD60CE2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5580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58B1D-7406-40C5-ABDD-8279F3DBA26F}" type="datetimeFigureOut">
              <a:rPr lang="fr-FR" smtClean="0"/>
              <a:t>17/12/2019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79E9D-FEA6-4212-96B2-DEFEACD60C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6328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58B1D-7406-40C5-ABDD-8279F3DBA26F}" type="datetimeFigureOut">
              <a:rPr lang="fr-FR" smtClean="0"/>
              <a:t>17/12/2019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79E9D-FEA6-4212-96B2-DEFEACD60C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1597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58B1D-7406-40C5-ABDD-8279F3DBA26F}" type="datetimeFigureOut">
              <a:rPr lang="fr-FR" smtClean="0"/>
              <a:t>17/12/2019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79E9D-FEA6-4212-96B2-DEFEACD60C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8506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58B1D-7406-40C5-ABDD-8279F3DBA26F}" type="datetimeFigureOut">
              <a:rPr lang="fr-FR" smtClean="0"/>
              <a:t>17/12/2019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79E9D-FEA6-4212-96B2-DEFEACD60CE2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796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58B1D-7406-40C5-ABDD-8279F3DBA26F}" type="datetimeFigureOut">
              <a:rPr lang="fr-FR" smtClean="0"/>
              <a:t>17/12/2019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79E9D-FEA6-4212-96B2-DEFEACD60C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503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58B1D-7406-40C5-ABDD-8279F3DBA26F}" type="datetimeFigureOut">
              <a:rPr lang="fr-FR" smtClean="0"/>
              <a:t>17/12/2019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79E9D-FEA6-4212-96B2-DEFEACD60C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0894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58B1D-7406-40C5-ABDD-8279F3DBA26F}" type="datetimeFigureOut">
              <a:rPr lang="fr-FR" smtClean="0"/>
              <a:t>17/12/2019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79E9D-FEA6-4212-96B2-DEFEACD60C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3310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58B1D-7406-40C5-ABDD-8279F3DBA26F}" type="datetimeFigureOut">
              <a:rPr lang="fr-FR" smtClean="0"/>
              <a:t>17/12/2019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79E9D-FEA6-4212-96B2-DEFEACD60C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908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F758B1D-7406-40C5-ABDD-8279F3DBA26F}" type="datetimeFigureOut">
              <a:rPr lang="fr-FR" smtClean="0"/>
              <a:t>17/12/2019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179E9D-FEA6-4212-96B2-DEFEACD60C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4929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58B1D-7406-40C5-ABDD-8279F3DBA26F}" type="datetimeFigureOut">
              <a:rPr lang="fr-FR" smtClean="0"/>
              <a:t>17/12/2019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79E9D-FEA6-4212-96B2-DEFEACD60C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096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F758B1D-7406-40C5-ABDD-8279F3DBA26F}" type="datetimeFigureOut">
              <a:rPr lang="fr-FR" smtClean="0"/>
              <a:t>17/12/2019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2179E9D-FEA6-4212-96B2-DEFEACD60CE2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8232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Programmation Objet Avancée</a:t>
            </a:r>
          </a:p>
        </p:txBody>
      </p:sp>
      <p:pic>
        <p:nvPicPr>
          <p:cNvPr id="5" name="Espace réservé pour une image 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915076"/>
          </a:xfrm>
        </p:spPr>
      </p:pic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79174" y="5907023"/>
            <a:ext cx="7168533" cy="594360"/>
          </a:xfrm>
        </p:spPr>
        <p:txBody>
          <a:bodyPr/>
          <a:lstStyle/>
          <a:p>
            <a:r>
              <a:rPr lang="fr-FR" dirty="0" smtClean="0"/>
              <a:t>Lasse9</a:t>
            </a:r>
          </a:p>
          <a:p>
            <a:r>
              <a:rPr lang="fr-FR" dirty="0" smtClean="0"/>
              <a:t>Réalisée par El Abbassi Badr</a:t>
            </a:r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8335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53509" y="890433"/>
            <a:ext cx="20595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dirty="0" smtClean="0"/>
              <a:t>Les priorités:</a:t>
            </a:r>
            <a:endParaRPr lang="fr-FR" sz="2800" dirty="0"/>
          </a:p>
        </p:txBody>
      </p:sp>
      <p:sp>
        <p:nvSpPr>
          <p:cNvPr id="4" name="ZoneTexte 3"/>
          <p:cNvSpPr txBox="1"/>
          <p:nvPr/>
        </p:nvSpPr>
        <p:spPr>
          <a:xfrm>
            <a:off x="3548958" y="967377"/>
            <a:ext cx="25802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 smtClean="0"/>
              <a:t>nomTh.setPriority</a:t>
            </a:r>
            <a:r>
              <a:rPr lang="fr-FR" sz="2000" dirty="0" smtClean="0"/>
              <a:t>(int)</a:t>
            </a:r>
            <a:endParaRPr lang="fr-FR" sz="2000" dirty="0"/>
          </a:p>
        </p:txBody>
      </p:sp>
      <p:sp>
        <p:nvSpPr>
          <p:cNvPr id="5" name="ZoneTexte 4"/>
          <p:cNvSpPr txBox="1"/>
          <p:nvPr/>
        </p:nvSpPr>
        <p:spPr>
          <a:xfrm>
            <a:off x="6241999" y="967377"/>
            <a:ext cx="25802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/>
              <a:t>nomTh.getPriority</a:t>
            </a:r>
            <a:r>
              <a:rPr lang="fr-FR" dirty="0" smtClean="0"/>
              <a:t>()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1910282" y="1683947"/>
            <a:ext cx="757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yield</a:t>
            </a:r>
            <a:r>
              <a:rPr lang="fr-FR" dirty="0"/>
              <a:t> </a:t>
            </a:r>
            <a:r>
              <a:rPr lang="fr-FR" dirty="0" smtClean="0"/>
              <a:t>(): </a:t>
            </a:r>
            <a:r>
              <a:rPr lang="fr-FR" dirty="0" smtClean="0">
                <a:solidFill>
                  <a:srgbClr val="FF0000"/>
                </a:solidFill>
              </a:rPr>
              <a:t>passer la main </a:t>
            </a:r>
            <a:r>
              <a:rPr lang="fr-FR" dirty="0" smtClean="0"/>
              <a:t>à un autre thread de priorité </a:t>
            </a:r>
            <a:r>
              <a:rPr lang="fr-FR" dirty="0" smtClean="0">
                <a:solidFill>
                  <a:srgbClr val="FF0000"/>
                </a:solidFill>
              </a:rPr>
              <a:t>supérieur</a:t>
            </a:r>
            <a:r>
              <a:rPr lang="fr-FR" dirty="0" smtClean="0"/>
              <a:t> ou </a:t>
            </a:r>
            <a:r>
              <a:rPr lang="fr-FR" dirty="0" smtClean="0">
                <a:solidFill>
                  <a:srgbClr val="FF0000"/>
                </a:solidFill>
              </a:rPr>
              <a:t>égal</a:t>
            </a:r>
            <a:endParaRPr lang="fr-FR" dirty="0">
              <a:solidFill>
                <a:srgbClr val="FF0000"/>
              </a:solidFill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9195" y="2228209"/>
            <a:ext cx="5386084" cy="317188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557" y="2468408"/>
            <a:ext cx="4283118" cy="2827265"/>
          </a:xfrm>
          <a:prstGeom prst="rect">
            <a:avLst/>
          </a:prstGeom>
        </p:spPr>
      </p:pic>
      <p:sp>
        <p:nvSpPr>
          <p:cNvPr id="2" name="Ellipse 1"/>
          <p:cNvSpPr/>
          <p:nvPr/>
        </p:nvSpPr>
        <p:spPr>
          <a:xfrm>
            <a:off x="6473230" y="3069125"/>
            <a:ext cx="2471596" cy="5884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Pensées 8"/>
          <p:cNvSpPr/>
          <p:nvPr/>
        </p:nvSpPr>
        <p:spPr>
          <a:xfrm rot="1178457">
            <a:off x="9078253" y="709930"/>
            <a:ext cx="2453489" cy="1948035"/>
          </a:xfrm>
          <a:prstGeom prst="cloud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Passer la main a mois </a:t>
            </a:r>
            <a:r>
              <a:rPr lang="fr-FR" dirty="0" err="1" smtClean="0">
                <a:solidFill>
                  <a:schemeClr val="tx1"/>
                </a:solidFill>
              </a:rPr>
              <a:t>meme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2367480" y="3814149"/>
            <a:ext cx="2471596" cy="64920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9772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3711" y="-81480"/>
            <a:ext cx="10058400" cy="741479"/>
          </a:xfrm>
        </p:spPr>
        <p:txBody>
          <a:bodyPr/>
          <a:lstStyle/>
          <a:p>
            <a:pPr lvl="2" algn="l" rtl="0">
              <a:lnSpc>
                <a:spcPct val="85000"/>
              </a:lnSpc>
              <a:spcBef>
                <a:spcPct val="0"/>
              </a:spcBef>
            </a:pPr>
            <a:r>
              <a:rPr lang="fr-FR" sz="4000" dirty="0" smtClean="0"/>
              <a:t>Concurrence d’accès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60655" y="840790"/>
            <a:ext cx="10058400" cy="1458790"/>
          </a:xfrm>
          <a:ln>
            <a:noFill/>
          </a:ln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fr-FR" dirty="0" smtClean="0"/>
              <a:t> </a:t>
            </a:r>
            <a:r>
              <a:rPr lang="fr-FR" sz="2400" dirty="0" smtClean="0"/>
              <a:t>Utiliser </a:t>
            </a:r>
            <a:r>
              <a:rPr lang="fr-FR" sz="2400" dirty="0" err="1"/>
              <a:t>join</a:t>
            </a:r>
            <a:r>
              <a:rPr lang="fr-FR" sz="2400" dirty="0" smtClean="0"/>
              <a:t>:</a:t>
            </a:r>
            <a:endParaRPr lang="fr-FR" sz="2400" dirty="0"/>
          </a:p>
          <a:p>
            <a:r>
              <a:rPr lang="fr-FR" dirty="0" smtClean="0"/>
              <a:t>bloque le thread courant jusqu’à la fin de l’ exécution du thread contrôlé par thread 2.</a:t>
            </a:r>
          </a:p>
          <a:p>
            <a:r>
              <a:rPr lang="fr-FR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Exemple: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525"/>
          <a:stretch/>
        </p:blipFill>
        <p:spPr>
          <a:xfrm>
            <a:off x="309629" y="2150414"/>
            <a:ext cx="3547147" cy="3734124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0887" y="2220401"/>
            <a:ext cx="4282811" cy="34674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3838" y="1822726"/>
            <a:ext cx="1676545" cy="406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432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2"/>
          <p:cNvSpPr txBox="1">
            <a:spLocks/>
          </p:cNvSpPr>
          <p:nvPr/>
        </p:nvSpPr>
        <p:spPr>
          <a:xfrm>
            <a:off x="680821" y="152736"/>
            <a:ext cx="10058400" cy="1938615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fr-FR" dirty="0" smtClean="0"/>
              <a:t> Ajouter « </a:t>
            </a:r>
            <a:r>
              <a:rPr lang="fr-FR" sz="2400" dirty="0" err="1" smtClean="0"/>
              <a:t>synchronized</a:t>
            </a:r>
            <a:r>
              <a:rPr lang="fr-FR" dirty="0" smtClean="0"/>
              <a:t> » à la méthode ou il y ‘a la section critique .</a:t>
            </a:r>
          </a:p>
          <a:p>
            <a:pPr marL="201168" lvl="1" indent="0">
              <a:buFont typeface="Calibri" pitchFamily="34" charset="0"/>
              <a:buNone/>
            </a:pPr>
            <a:r>
              <a:rPr lang="fr-FR" dirty="0" smtClean="0"/>
              <a:t>	Mais il n’est pas suffisant , on peut avoir un </a:t>
            </a:r>
            <a:r>
              <a:rPr lang="fr-FR" dirty="0" smtClean="0">
                <a:solidFill>
                  <a:srgbClr val="FF0000"/>
                </a:solidFill>
              </a:rPr>
              <a:t>DEADLOCK </a:t>
            </a:r>
            <a:r>
              <a:rPr lang="fr-FR" dirty="0" smtClean="0">
                <a:solidFill>
                  <a:schemeClr val="tx1"/>
                </a:solidFill>
              </a:rPr>
              <a:t>(</a:t>
            </a:r>
            <a:r>
              <a:rPr lang="fr-FR" dirty="0" err="1" smtClean="0">
                <a:solidFill>
                  <a:schemeClr val="tx1"/>
                </a:solidFill>
              </a:rPr>
              <a:t>producteur,consomateur</a:t>
            </a:r>
            <a:r>
              <a:rPr lang="fr-FR" dirty="0" smtClean="0">
                <a:solidFill>
                  <a:schemeClr val="tx1"/>
                </a:solidFill>
              </a:rPr>
              <a:t>)</a:t>
            </a:r>
          </a:p>
          <a:p>
            <a:pPr marL="201168" lvl="1" indent="0">
              <a:buFont typeface="Calibri" pitchFamily="34" charset="0"/>
              <a:buNone/>
            </a:pPr>
            <a:r>
              <a:rPr lang="fr-FR" dirty="0" smtClean="0">
                <a:solidFill>
                  <a:schemeClr val="tx1"/>
                </a:solidFill>
              </a:rPr>
              <a:t>=&gt;  solution utiliser </a:t>
            </a:r>
            <a:r>
              <a:rPr lang="fr-FR" sz="2000" dirty="0" err="1" smtClean="0">
                <a:solidFill>
                  <a:schemeClr val="accent3"/>
                </a:solidFill>
              </a:rPr>
              <a:t>wait</a:t>
            </a:r>
            <a:r>
              <a:rPr lang="fr-FR" sz="2000" dirty="0" smtClean="0">
                <a:solidFill>
                  <a:schemeClr val="accent3"/>
                </a:solidFill>
              </a:rPr>
              <a:t>() </a:t>
            </a:r>
            <a:r>
              <a:rPr lang="fr-FR" dirty="0" smtClean="0">
                <a:solidFill>
                  <a:schemeClr val="tx1"/>
                </a:solidFill>
              </a:rPr>
              <a:t>and </a:t>
            </a:r>
            <a:r>
              <a:rPr lang="fr-FR" sz="2000" dirty="0" err="1">
                <a:solidFill>
                  <a:schemeClr val="accent3"/>
                </a:solidFill>
              </a:rPr>
              <a:t>notify</a:t>
            </a:r>
            <a:r>
              <a:rPr lang="fr-FR" sz="2000" dirty="0" smtClean="0">
                <a:solidFill>
                  <a:schemeClr val="accent3"/>
                </a:solidFill>
              </a:rPr>
              <a:t>()/</a:t>
            </a:r>
            <a:r>
              <a:rPr lang="fr-FR" sz="2000" dirty="0" err="1" smtClean="0">
                <a:solidFill>
                  <a:schemeClr val="accent3"/>
                </a:solidFill>
              </a:rPr>
              <a:t>notifyAll</a:t>
            </a:r>
            <a:r>
              <a:rPr lang="fr-FR" sz="2000" dirty="0" smtClean="0">
                <a:solidFill>
                  <a:schemeClr val="accent3"/>
                </a:solidFill>
              </a:rPr>
              <a:t>()</a:t>
            </a:r>
            <a:r>
              <a:rPr lang="fr-FR" dirty="0" smtClean="0">
                <a:solidFill>
                  <a:schemeClr val="tx1"/>
                </a:solidFill>
              </a:rPr>
              <a:t>.</a:t>
            </a:r>
          </a:p>
          <a:p>
            <a:pPr marL="201168" lvl="1" indent="0">
              <a:buFont typeface="Calibri" pitchFamily="34" charset="0"/>
              <a:buNone/>
            </a:pPr>
            <a:r>
              <a:rPr lang="fr-FR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Exemple:</a:t>
            </a:r>
          </a:p>
          <a:p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612" y="1759345"/>
            <a:ext cx="7803556" cy="438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875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80408" y="1154286"/>
            <a:ext cx="10058400" cy="3123445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sz="4300" spc="-50" dirty="0">
                <a:latin typeface="+mj-lt"/>
                <a:ea typeface="+mj-ea"/>
                <a:cs typeface="+mj-cs"/>
              </a:rPr>
              <a:t>Classe </a:t>
            </a:r>
            <a:r>
              <a:rPr lang="fr-FR" sz="4300" spc="-50" dirty="0" err="1">
                <a:latin typeface="+mj-lt"/>
                <a:ea typeface="+mj-ea"/>
                <a:cs typeface="+mj-cs"/>
              </a:rPr>
              <a:t>ReentranLock</a:t>
            </a:r>
            <a:endParaRPr lang="fr-FR" sz="5200" spc="-50" dirty="0">
              <a:latin typeface="+mj-lt"/>
              <a:ea typeface="+mj-ea"/>
              <a:cs typeface="+mj-cs"/>
            </a:endParaRPr>
          </a:p>
          <a:p>
            <a:pPr>
              <a:buFont typeface="Wingdings" panose="05000000000000000000" pitchFamily="2" charset="2"/>
              <a:buChar char="v"/>
            </a:pPr>
            <a:endParaRPr lang="fr-FR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Créer un </a:t>
            </a:r>
            <a:r>
              <a:rPr lang="fr-FR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verro</a:t>
            </a:r>
            <a:r>
              <a:rPr lang="fr-FR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: 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sz="2400" dirty="0" smtClean="0"/>
              <a:t> 		</a:t>
            </a:r>
            <a:r>
              <a:rPr lang="fr-FR" sz="2400" dirty="0" err="1" smtClean="0">
                <a:solidFill>
                  <a:srgbClr val="FF0000"/>
                </a:solidFill>
              </a:rPr>
              <a:t>Lock</a:t>
            </a:r>
            <a:r>
              <a:rPr lang="fr-FR" sz="2400" dirty="0" smtClean="0">
                <a:solidFill>
                  <a:srgbClr val="FF0000"/>
                </a:solidFill>
              </a:rPr>
              <a:t> </a:t>
            </a:r>
            <a:r>
              <a:rPr lang="fr-FR" sz="2400" dirty="0" err="1" smtClean="0"/>
              <a:t>verro</a:t>
            </a:r>
            <a:r>
              <a:rPr lang="fr-FR" sz="2400" dirty="0" smtClean="0"/>
              <a:t>=new </a:t>
            </a:r>
            <a:r>
              <a:rPr lang="fr-FR" sz="2400" dirty="0" err="1" smtClean="0"/>
              <a:t>ReetrantLock</a:t>
            </a:r>
            <a:r>
              <a:rPr lang="fr-FR" sz="2400" dirty="0" smtClean="0"/>
              <a:t>();</a:t>
            </a:r>
          </a:p>
          <a:p>
            <a:pPr marL="0" indent="0">
              <a:buNone/>
            </a:pPr>
            <a:r>
              <a:rPr lang="fr-FR" sz="2400" dirty="0" smtClean="0"/>
              <a:t>		</a:t>
            </a:r>
          </a:p>
          <a:p>
            <a:pPr marL="0" indent="0">
              <a:buNone/>
            </a:pPr>
            <a:r>
              <a:rPr lang="fr-FR" sz="2400" dirty="0"/>
              <a:t>	</a:t>
            </a:r>
            <a:r>
              <a:rPr lang="fr-FR" sz="2400" dirty="0" smtClean="0"/>
              <a:t>	</a:t>
            </a:r>
            <a:r>
              <a:rPr lang="fr-FR" sz="2400" dirty="0" err="1"/>
              <a:t>v</a:t>
            </a:r>
            <a:r>
              <a:rPr lang="fr-FR" sz="2400" dirty="0" err="1" smtClean="0"/>
              <a:t>erro.lock</a:t>
            </a:r>
            <a:r>
              <a:rPr lang="fr-FR" sz="2400" dirty="0" smtClean="0"/>
              <a:t>()			</a:t>
            </a:r>
            <a:r>
              <a:rPr lang="fr-FR" sz="2400" dirty="0" err="1" smtClean="0"/>
              <a:t>verro.unlock</a:t>
            </a:r>
            <a:r>
              <a:rPr lang="fr-FR" sz="2400" dirty="0" smtClean="0"/>
              <a:t>()</a:t>
            </a:r>
          </a:p>
          <a:p>
            <a:pPr marL="0" indent="0">
              <a:buNone/>
            </a:pPr>
            <a:endParaRPr lang="fr-FR" sz="2400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fr-FR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Utiliser les </a:t>
            </a:r>
            <a:r>
              <a:rPr lang="fr-FR" sz="1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conditions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2824681" y="4159642"/>
            <a:ext cx="5668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rgbClr val="FF0000"/>
                </a:solidFill>
              </a:rPr>
              <a:t>Condition</a:t>
            </a: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nomCond</a:t>
            </a: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 </a:t>
            </a:r>
            <a:r>
              <a:rPr lang="fr-F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verro.newCondition</a:t>
            </a: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();</a:t>
            </a:r>
          </a:p>
        </p:txBody>
      </p:sp>
      <p:sp>
        <p:nvSpPr>
          <p:cNvPr id="6" name="Pensées 5"/>
          <p:cNvSpPr/>
          <p:nvPr/>
        </p:nvSpPr>
        <p:spPr>
          <a:xfrm rot="1327050">
            <a:off x="8144910" y="2145249"/>
            <a:ext cx="4173648" cy="2113474"/>
          </a:xfrm>
          <a:prstGeom prst="cloud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2"/>
                </a:solidFill>
              </a:rPr>
              <a:t>Un thread ne peut pas appeler </a:t>
            </a:r>
            <a:r>
              <a:rPr lang="fr-FR" dirty="0" err="1" smtClean="0">
                <a:solidFill>
                  <a:schemeClr val="accent2"/>
                </a:solidFill>
              </a:rPr>
              <a:t>await</a:t>
            </a:r>
            <a:r>
              <a:rPr lang="fr-FR" dirty="0" smtClean="0">
                <a:solidFill>
                  <a:schemeClr val="accent2"/>
                </a:solidFill>
              </a:rPr>
              <a:t>() ou signal() sur une condition que s’il possède le </a:t>
            </a:r>
            <a:r>
              <a:rPr lang="fr-FR" dirty="0" err="1" smtClean="0">
                <a:solidFill>
                  <a:schemeClr val="accent2"/>
                </a:solidFill>
              </a:rPr>
              <a:t>verro</a:t>
            </a:r>
            <a:r>
              <a:rPr lang="fr-FR" dirty="0" smtClean="0">
                <a:solidFill>
                  <a:schemeClr val="accent2"/>
                </a:solidFill>
              </a:rPr>
              <a:t> associé.</a:t>
            </a:r>
            <a:endParaRPr lang="fr-FR" dirty="0">
              <a:solidFill>
                <a:schemeClr val="accent2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167897" y="4964885"/>
            <a:ext cx="97674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nomCond.await</a:t>
            </a: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  		</a:t>
            </a:r>
            <a:r>
              <a:rPr lang="fr-F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nomCond.signalAll</a:t>
            </a: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 		</a:t>
            </a:r>
            <a:r>
              <a:rPr lang="fr-F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nomCond.signal</a:t>
            </a: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</a:t>
            </a:r>
          </a:p>
        </p:txBody>
      </p:sp>
      <p:cxnSp>
        <p:nvCxnSpPr>
          <p:cNvPr id="9" name="Connecteur droit avec flèche 8"/>
          <p:cNvCxnSpPr/>
          <p:nvPr/>
        </p:nvCxnSpPr>
        <p:spPr>
          <a:xfrm flipH="1">
            <a:off x="3385996" y="2643612"/>
            <a:ext cx="280657" cy="558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>
            <a:off x="6457202" y="2642722"/>
            <a:ext cx="387218" cy="559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>
            <a:off x="6985293" y="4513464"/>
            <a:ext cx="2128286" cy="451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>
            <a:off x="5590019" y="4513464"/>
            <a:ext cx="285680" cy="559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 flipH="1">
            <a:off x="2140732" y="4589306"/>
            <a:ext cx="1194478" cy="483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290617" y="5426550"/>
            <a:ext cx="77588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Bloquer le thread courant et rend le </a:t>
            </a:r>
            <a:r>
              <a:rPr lang="fr-FR" dirty="0" err="1" smtClean="0"/>
              <a:t>verro</a:t>
            </a:r>
            <a:r>
              <a:rPr lang="fr-FR" dirty="0" smtClean="0"/>
              <a:t>. Il reste bloqué jusqu’à ce qu’un thread appelle </a:t>
            </a:r>
            <a:r>
              <a:rPr lang="fr-FR" dirty="0" err="1" smtClean="0"/>
              <a:t>signalAll</a:t>
            </a:r>
            <a:r>
              <a:rPr lang="fr-FR" dirty="0" smtClean="0"/>
              <a:t>() sur la même condition</a:t>
            </a:r>
            <a:endParaRPr lang="fr-FR" dirty="0"/>
          </a:p>
        </p:txBody>
      </p:sp>
      <p:sp>
        <p:nvSpPr>
          <p:cNvPr id="20" name="ZoneTexte 19"/>
          <p:cNvSpPr txBox="1"/>
          <p:nvPr/>
        </p:nvSpPr>
        <p:spPr>
          <a:xfrm>
            <a:off x="8926716" y="5308463"/>
            <a:ext cx="21099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Débloquer un thread  aléatoirement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5990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458" y="3131909"/>
            <a:ext cx="7900932" cy="2495957"/>
          </a:xfr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458" y="2102532"/>
            <a:ext cx="5710787" cy="664205"/>
          </a:xfrm>
          <a:prstGeom prst="rect">
            <a:avLst/>
          </a:prstGeom>
        </p:spPr>
      </p:pic>
      <p:sp>
        <p:nvSpPr>
          <p:cNvPr id="6" name="Ellipse 5"/>
          <p:cNvSpPr/>
          <p:nvPr/>
        </p:nvSpPr>
        <p:spPr>
          <a:xfrm>
            <a:off x="2127564" y="3702867"/>
            <a:ext cx="968721" cy="344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9361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Socket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2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fr-FR" sz="4000" dirty="0" smtClean="0"/>
              <a:t>Les flots d’ E/S 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fr-FR" sz="4000" dirty="0" smtClean="0"/>
              <a:t>Client</a:t>
            </a:r>
            <a:endParaRPr lang="fr-FR" sz="4000" dirty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fr-FR" sz="4000" dirty="0" smtClean="0"/>
              <a:t>Serveur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fr-FR" sz="4000" dirty="0" smtClean="0"/>
              <a:t>Exemple</a:t>
            </a:r>
            <a:endParaRPr lang="fr-FR" sz="4000" dirty="0"/>
          </a:p>
          <a:p>
            <a:pPr>
              <a:lnSpc>
                <a:spcPct val="150000"/>
              </a:lnSpc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84236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Flots D’E/S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ECRIRE : out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26912" y="2575377"/>
            <a:ext cx="5403108" cy="2014730"/>
          </a:xfrm>
        </p:spPr>
        <p:txBody>
          <a:bodyPr/>
          <a:lstStyle/>
          <a:p>
            <a:r>
              <a:rPr lang="fr-FR" sz="2400" dirty="0" err="1">
                <a:solidFill>
                  <a:schemeClr val="accent2"/>
                </a:solidFill>
              </a:rPr>
              <a:t>PrintWriter</a:t>
            </a:r>
            <a:r>
              <a:rPr lang="fr-FR" dirty="0" smtClean="0"/>
              <a:t> out=new </a:t>
            </a:r>
            <a:r>
              <a:rPr lang="fr-FR" sz="2400" dirty="0" err="1">
                <a:solidFill>
                  <a:schemeClr val="accent2"/>
                </a:solidFill>
              </a:rPr>
              <a:t>PrintWriter</a:t>
            </a:r>
            <a:r>
              <a:rPr lang="fr-FR" dirty="0" smtClean="0"/>
              <a:t>(</a:t>
            </a:r>
            <a:r>
              <a:rPr lang="fr-FR" dirty="0" err="1" smtClean="0"/>
              <a:t>nomSoc.getOutPutStream</a:t>
            </a:r>
            <a:r>
              <a:rPr lang="fr-FR" dirty="0" smtClean="0"/>
              <a:t>(),</a:t>
            </a:r>
            <a:r>
              <a:rPr lang="fr-FR" dirty="0" err="1" smtClean="0"/>
              <a:t>true</a:t>
            </a:r>
            <a:r>
              <a:rPr lang="fr-FR" dirty="0" smtClean="0"/>
              <a:t>);</a:t>
            </a:r>
          </a:p>
          <a:p>
            <a:endParaRPr lang="fr-FR" dirty="0"/>
          </a:p>
          <a:p>
            <a:r>
              <a:rPr lang="fr-FR" dirty="0" err="1" smtClean="0"/>
              <a:t>out.print</a:t>
            </a:r>
            <a:r>
              <a:rPr lang="fr-FR" dirty="0" smtClean="0"/>
              <a:t>(message) /</a:t>
            </a:r>
            <a:r>
              <a:rPr lang="fr-FR" dirty="0" err="1" smtClean="0"/>
              <a:t>out.println</a:t>
            </a:r>
            <a:r>
              <a:rPr lang="fr-FR" dirty="0" smtClean="0"/>
              <a:t>(message)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 smtClean="0"/>
              <a:t>LIRE: in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5596852" cy="1763329"/>
          </a:xfrm>
        </p:spPr>
        <p:txBody>
          <a:bodyPr/>
          <a:lstStyle/>
          <a:p>
            <a:r>
              <a:rPr lang="fr-FR" sz="2400" dirty="0" err="1">
                <a:solidFill>
                  <a:schemeClr val="accent2"/>
                </a:solidFill>
              </a:rPr>
              <a:t>BufferedReader</a:t>
            </a:r>
            <a:r>
              <a:rPr lang="fr-FR" dirty="0" smtClean="0"/>
              <a:t> in=new</a:t>
            </a:r>
            <a:r>
              <a:rPr lang="fr-FR" dirty="0"/>
              <a:t> </a:t>
            </a:r>
            <a:r>
              <a:rPr lang="fr-FR" sz="2400" dirty="0" err="1" smtClean="0">
                <a:solidFill>
                  <a:schemeClr val="accent2"/>
                </a:solidFill>
              </a:rPr>
              <a:t>BufferedReader</a:t>
            </a:r>
            <a:r>
              <a:rPr lang="fr-FR" sz="2400" dirty="0" smtClean="0">
                <a:solidFill>
                  <a:schemeClr val="accent2"/>
                </a:solidFill>
              </a:rPr>
              <a:t> </a:t>
            </a:r>
            <a:r>
              <a:rPr lang="fr-FR" dirty="0" smtClean="0"/>
              <a:t>(new </a:t>
            </a:r>
            <a:r>
              <a:rPr lang="fr-FR" dirty="0" err="1" smtClean="0"/>
              <a:t>InputStreamReader</a:t>
            </a:r>
            <a:r>
              <a:rPr lang="fr-FR" dirty="0" smtClean="0"/>
              <a:t>(</a:t>
            </a:r>
            <a:r>
              <a:rPr lang="fr-FR" dirty="0" err="1" smtClean="0"/>
              <a:t>sc.getInputStream</a:t>
            </a:r>
            <a:r>
              <a:rPr lang="fr-FR" dirty="0" smtClean="0"/>
              <a:t>() ) );</a:t>
            </a:r>
          </a:p>
          <a:p>
            <a:endParaRPr lang="fr-FR" dirty="0" smtClean="0"/>
          </a:p>
          <a:p>
            <a:r>
              <a:rPr lang="fr-FR" dirty="0" smtClean="0"/>
              <a:t>String s=</a:t>
            </a:r>
            <a:r>
              <a:rPr lang="fr-FR" dirty="0" err="1" smtClean="0"/>
              <a:t>in.readLine</a:t>
            </a:r>
            <a:r>
              <a:rPr lang="fr-FR" dirty="0" smtClean="0"/>
              <a:t>(); 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2394641" y="4820335"/>
            <a:ext cx="69756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err="1">
                <a:solidFill>
                  <a:srgbClr val="FF0000"/>
                </a:solidFill>
              </a:rPr>
              <a:t>Tjr</a:t>
            </a:r>
            <a:r>
              <a:rPr lang="fr-FR" sz="2800" dirty="0">
                <a:solidFill>
                  <a:srgbClr val="FF0000"/>
                </a:solidFill>
              </a:rPr>
              <a:t> </a:t>
            </a:r>
            <a:r>
              <a:rPr lang="fr-FR" sz="2800" dirty="0" err="1">
                <a:solidFill>
                  <a:srgbClr val="FF0000"/>
                </a:solidFill>
              </a:rPr>
              <a:t>try</a:t>
            </a:r>
            <a:r>
              <a:rPr lang="fr-FR" sz="2800" dirty="0">
                <a:solidFill>
                  <a:srgbClr val="FF0000"/>
                </a:solidFill>
              </a:rPr>
              <a:t>{}catch</a:t>
            </a:r>
            <a:r>
              <a:rPr lang="fr-FR" sz="2800" dirty="0" smtClean="0">
                <a:solidFill>
                  <a:srgbClr val="FF0000"/>
                </a:solidFill>
              </a:rPr>
              <a:t>{}        ou        </a:t>
            </a:r>
            <a:r>
              <a:rPr lang="fr-FR" sz="2800" dirty="0" err="1" smtClean="0">
                <a:solidFill>
                  <a:srgbClr val="FF0000"/>
                </a:solidFill>
              </a:rPr>
              <a:t>throws</a:t>
            </a:r>
            <a:r>
              <a:rPr lang="fr-FR" sz="2800" dirty="0" smtClean="0">
                <a:solidFill>
                  <a:srgbClr val="FF0000"/>
                </a:solidFill>
              </a:rPr>
              <a:t> </a:t>
            </a:r>
            <a:r>
              <a:rPr lang="fr-FR" sz="2800" dirty="0" err="1" smtClean="0">
                <a:solidFill>
                  <a:srgbClr val="FF0000"/>
                </a:solidFill>
              </a:rPr>
              <a:t>IOException</a:t>
            </a:r>
            <a:endParaRPr lang="fr-FR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53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Client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Créer une Socket:</a:t>
            </a:r>
          </a:p>
          <a:p>
            <a:pPr algn="ctr"/>
            <a:r>
              <a:rPr lang="fr-FR" sz="2400" dirty="0" smtClean="0">
                <a:solidFill>
                  <a:schemeClr val="accent2"/>
                </a:solidFill>
              </a:rPr>
              <a:t>Socket</a:t>
            </a:r>
            <a:r>
              <a:rPr lang="fr-FR" sz="2400" dirty="0" smtClean="0"/>
              <a:t> </a:t>
            </a:r>
            <a:r>
              <a:rPr lang="fr-FR" dirty="0" err="1" smtClean="0"/>
              <a:t>sc</a:t>
            </a:r>
            <a:r>
              <a:rPr lang="fr-FR" dirty="0" smtClean="0"/>
              <a:t> =new </a:t>
            </a:r>
            <a:r>
              <a:rPr lang="fr-FR" sz="2400" dirty="0">
                <a:solidFill>
                  <a:schemeClr val="accent2"/>
                </a:solidFill>
              </a:rPr>
              <a:t>Socket</a:t>
            </a:r>
            <a:r>
              <a:rPr lang="fr-FR" dirty="0" smtClean="0"/>
              <a:t>(String </a:t>
            </a:r>
            <a:r>
              <a:rPr lang="fr-FR" dirty="0" err="1"/>
              <a:t>host,int</a:t>
            </a:r>
            <a:r>
              <a:rPr lang="fr-FR" dirty="0" smtClean="0"/>
              <a:t> port);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Traitement (IN/OUT)</a:t>
            </a:r>
          </a:p>
          <a:p>
            <a:pPr marL="0" indent="0">
              <a:buNone/>
            </a:pPr>
            <a:endParaRPr lang="fr-FR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fr-FR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Fermer la socket</a:t>
            </a:r>
          </a:p>
          <a:p>
            <a:pPr algn="ctr"/>
            <a:r>
              <a:rPr lang="fr-FR" dirty="0" err="1" smtClean="0"/>
              <a:t>sc.close</a:t>
            </a:r>
            <a:r>
              <a:rPr lang="fr-FR" dirty="0" smtClean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927873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Serveur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Créer une </a:t>
            </a:r>
            <a:r>
              <a:rPr lang="fr-FR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Socket Serveur:</a:t>
            </a:r>
          </a:p>
          <a:p>
            <a:pPr marL="0" indent="0" algn="ctr">
              <a:buNone/>
            </a:pPr>
            <a:r>
              <a:rPr lang="fr-FR" sz="2400" dirty="0" err="1">
                <a:solidFill>
                  <a:schemeClr val="accent2"/>
                </a:solidFill>
              </a:rPr>
              <a:t>ServerSocket</a:t>
            </a:r>
            <a:r>
              <a:rPr lang="fr-FR" dirty="0"/>
              <a:t> </a:t>
            </a:r>
            <a:r>
              <a:rPr lang="fr-FR" dirty="0" err="1"/>
              <a:t>ssc</a:t>
            </a:r>
            <a:r>
              <a:rPr lang="fr-FR" dirty="0"/>
              <a:t>=new </a:t>
            </a:r>
            <a:r>
              <a:rPr lang="fr-FR" sz="2400" dirty="0" err="1" smtClean="0">
                <a:solidFill>
                  <a:schemeClr val="accent2"/>
                </a:solidFill>
              </a:rPr>
              <a:t>ServerSocket</a:t>
            </a:r>
            <a:r>
              <a:rPr lang="fr-FR" sz="2400" dirty="0" smtClean="0">
                <a:solidFill>
                  <a:schemeClr val="accent2"/>
                </a:solidFill>
              </a:rPr>
              <a:t> </a:t>
            </a:r>
            <a:r>
              <a:rPr lang="fr-FR" dirty="0" smtClean="0"/>
              <a:t>(</a:t>
            </a:r>
            <a:r>
              <a:rPr lang="fr-FR" dirty="0"/>
              <a:t>int port);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Attendre une connexion avec client</a:t>
            </a:r>
          </a:p>
          <a:p>
            <a:pPr marL="0" indent="0" algn="ctr">
              <a:buNone/>
            </a:pPr>
            <a:r>
              <a:rPr lang="fr-FR" sz="2400" dirty="0">
                <a:solidFill>
                  <a:schemeClr val="accent2"/>
                </a:solidFill>
              </a:rPr>
              <a:t>Socket</a:t>
            </a:r>
            <a:r>
              <a:rPr lang="fr-FR" dirty="0"/>
              <a:t> </a:t>
            </a:r>
            <a:r>
              <a:rPr lang="fr-FR" dirty="0" err="1"/>
              <a:t>sc</a:t>
            </a:r>
            <a:r>
              <a:rPr lang="fr-FR" dirty="0"/>
              <a:t>=</a:t>
            </a:r>
            <a:r>
              <a:rPr lang="fr-FR" dirty="0" err="1"/>
              <a:t>ssc.accept</a:t>
            </a:r>
            <a:r>
              <a:rPr lang="fr-FR" dirty="0"/>
              <a:t>();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Traitement (IN/OUT)</a:t>
            </a:r>
          </a:p>
          <a:p>
            <a:pPr marL="384048" lvl="2" indent="0">
              <a:buNone/>
            </a:pPr>
            <a:r>
              <a:rPr lang="fr-FR" sz="2000" dirty="0"/>
              <a:t>Ajouter les threads si on a un serveur </a:t>
            </a:r>
            <a:r>
              <a:rPr lang="fr-FR" sz="2000" dirty="0" err="1"/>
              <a:t>multiclient</a:t>
            </a:r>
            <a:r>
              <a:rPr lang="fr-FR" sz="2000" dirty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Fermer la socket</a:t>
            </a:r>
          </a:p>
          <a:p>
            <a:pPr algn="ctr"/>
            <a:r>
              <a:rPr lang="fr-FR" dirty="0" err="1"/>
              <a:t>s</a:t>
            </a:r>
            <a:r>
              <a:rPr lang="fr-FR" dirty="0" err="1" smtClean="0"/>
              <a:t>sc.close</a:t>
            </a:r>
            <a:r>
              <a:rPr lang="fr-FR" dirty="0"/>
              <a:t>();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9765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Client</a:t>
            </a:r>
            <a:endParaRPr lang="fr-FR" dirty="0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32" y="2408222"/>
            <a:ext cx="5412161" cy="3739081"/>
          </a:xfrm>
        </p:spPr>
      </p:pic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 smtClean="0"/>
              <a:t>Serveur</a:t>
            </a:r>
            <a:endParaRPr lang="fr-FR" dirty="0"/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9073" y="2408222"/>
            <a:ext cx="5821377" cy="3739081"/>
          </a:xfrm>
        </p:spPr>
      </p:pic>
    </p:spTree>
    <p:extLst>
      <p:ext uri="{BB962C8B-B14F-4D97-AF65-F5344CB8AC3E}">
        <p14:creationId xmlns:p14="http://schemas.microsoft.com/office/powerpoint/2010/main" val="316087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r-FR" sz="4000" dirty="0" smtClean="0"/>
              <a:t>Thread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r-FR" sz="4000" dirty="0" smtClean="0"/>
              <a:t>Socket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r-FR" sz="4000" dirty="0" smtClean="0"/>
              <a:t>RMI</a:t>
            </a:r>
          </a:p>
        </p:txBody>
      </p:sp>
    </p:spTree>
    <p:extLst>
      <p:ext uri="{BB962C8B-B14F-4D97-AF65-F5344CB8AC3E}">
        <p14:creationId xmlns:p14="http://schemas.microsoft.com/office/powerpoint/2010/main" val="9093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RMI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fr-FR" sz="4000" dirty="0"/>
              <a:t>Pattern Proxy </a:t>
            </a:r>
            <a:endParaRPr lang="fr-FR" sz="4000" dirty="0" smtClean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fr-FR" sz="4000" dirty="0"/>
              <a:t>Etapes de </a:t>
            </a:r>
            <a:r>
              <a:rPr lang="fr-FR" sz="4000" dirty="0" smtClean="0"/>
              <a:t>développement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fr-FR" sz="4000" dirty="0" smtClean="0"/>
              <a:t>Exemple</a:t>
            </a:r>
            <a:endParaRPr lang="fr-FR" sz="4000" dirty="0"/>
          </a:p>
          <a:p>
            <a:pPr>
              <a:lnSpc>
                <a:spcPct val="150000"/>
              </a:lnSpc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27376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 algn="l" rtl="0">
              <a:lnSpc>
                <a:spcPct val="85000"/>
              </a:lnSpc>
              <a:spcBef>
                <a:spcPct val="0"/>
              </a:spcBef>
            </a:pPr>
            <a:r>
              <a:rPr lang="fr-FR" sz="4000" dirty="0" smtClean="0"/>
              <a:t>Pattern Proxy </a:t>
            </a:r>
            <a:br>
              <a:rPr lang="fr-FR" sz="4000" dirty="0" smtClean="0"/>
            </a:b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774" y="1920836"/>
            <a:ext cx="7660204" cy="3609981"/>
          </a:xfrm>
        </p:spPr>
      </p:pic>
    </p:spTree>
    <p:extLst>
      <p:ext uri="{BB962C8B-B14F-4D97-AF65-F5344CB8AC3E}">
        <p14:creationId xmlns:p14="http://schemas.microsoft.com/office/powerpoint/2010/main" val="281776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 algn="l" rtl="0">
              <a:lnSpc>
                <a:spcPct val="85000"/>
              </a:lnSpc>
              <a:spcBef>
                <a:spcPct val="0"/>
              </a:spcBef>
            </a:pPr>
            <a:r>
              <a:rPr lang="fr-FR" sz="4000" dirty="0" smtClean="0"/>
              <a:t>Etapes de développement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1" y="1846263"/>
            <a:ext cx="9201866" cy="4022725"/>
          </a:xfrm>
        </p:spPr>
      </p:pic>
    </p:spTree>
    <p:extLst>
      <p:ext uri="{BB962C8B-B14F-4D97-AF65-F5344CB8AC3E}">
        <p14:creationId xmlns:p14="http://schemas.microsoft.com/office/powerpoint/2010/main" val="2666202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437" y="2869948"/>
            <a:ext cx="5946716" cy="1243914"/>
          </a:xfrm>
        </p:spPr>
      </p:pic>
      <p:sp>
        <p:nvSpPr>
          <p:cNvPr id="5" name="ZoneTexte 4"/>
          <p:cNvSpPr txBox="1"/>
          <p:nvPr/>
        </p:nvSpPr>
        <p:spPr>
          <a:xfrm>
            <a:off x="1548743" y="2173786"/>
            <a:ext cx="895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Etape1: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7276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1548743" y="2173786"/>
            <a:ext cx="948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Etape 2:</a:t>
            </a:r>
            <a:endParaRPr lang="fr-FR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502" y="1810693"/>
            <a:ext cx="7161540" cy="4445252"/>
          </a:xfrm>
        </p:spPr>
      </p:pic>
    </p:spTree>
    <p:extLst>
      <p:ext uri="{BB962C8B-B14F-4D97-AF65-F5344CB8AC3E}">
        <p14:creationId xmlns:p14="http://schemas.microsoft.com/office/powerpoint/2010/main" val="172044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1548743" y="2173786"/>
            <a:ext cx="841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Client :</a:t>
            </a:r>
            <a:endParaRPr lang="fr-FR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177" y="1810693"/>
            <a:ext cx="7183094" cy="4065006"/>
          </a:xfrm>
        </p:spPr>
      </p:pic>
    </p:spTree>
    <p:extLst>
      <p:ext uri="{BB962C8B-B14F-4D97-AF65-F5344CB8AC3E}">
        <p14:creationId xmlns:p14="http://schemas.microsoft.com/office/powerpoint/2010/main" val="95093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Gestionnaire de Sécurité 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4049" y="2071355"/>
            <a:ext cx="6934200" cy="689949"/>
          </a:xfrm>
          <a:prstGeom prst="rect">
            <a:avLst/>
          </a:prstGeom>
        </p:spPr>
      </p:pic>
      <p:cxnSp>
        <p:nvCxnSpPr>
          <p:cNvPr id="6" name="Connecteur droit 5"/>
          <p:cNvCxnSpPr/>
          <p:nvPr/>
        </p:nvCxnSpPr>
        <p:spPr>
          <a:xfrm flipV="1">
            <a:off x="857420" y="2399162"/>
            <a:ext cx="6693167" cy="1895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Flèche vers le bas 6"/>
          <p:cNvSpPr/>
          <p:nvPr/>
        </p:nvSpPr>
        <p:spPr>
          <a:xfrm>
            <a:off x="3159659" y="2761304"/>
            <a:ext cx="1448555" cy="5613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3404103" y="3395049"/>
            <a:ext cx="1108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Policy File</a:t>
            </a:r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455" y="4009840"/>
            <a:ext cx="5979798" cy="1024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34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Gestionnaire de Sécurité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ln>
            <a:solidFill>
              <a:schemeClr val="accent2"/>
            </a:solidFill>
          </a:ln>
        </p:spPr>
        <p:txBody>
          <a:bodyPr/>
          <a:lstStyle/>
          <a:p>
            <a:r>
              <a:rPr lang="fr-FR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L’ exécution du client sur un terminal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ln>
            <a:solidFill>
              <a:schemeClr val="accent2"/>
            </a:solidFill>
          </a:ln>
        </p:spPr>
        <p:txBody>
          <a:bodyPr/>
          <a:lstStyle/>
          <a:p>
            <a:r>
              <a:rPr lang="fr-FR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Sinon dans le programme</a:t>
            </a:r>
          </a:p>
          <a:p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1153973" y="3277354"/>
            <a:ext cx="4824372" cy="92333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/>
              <a:t>javac</a:t>
            </a:r>
            <a:r>
              <a:rPr lang="fr-FR" dirty="0"/>
              <a:t> </a:t>
            </a:r>
            <a:r>
              <a:rPr lang="fr-FR" dirty="0" smtClean="0"/>
              <a:t>Client.java</a:t>
            </a:r>
            <a:endParaRPr lang="fr-FR" dirty="0"/>
          </a:p>
          <a:p>
            <a:r>
              <a:rPr lang="fr-FR" dirty="0"/>
              <a:t>java –</a:t>
            </a:r>
            <a:r>
              <a:rPr lang="fr-FR" dirty="0" err="1"/>
              <a:t>Djava.security.policy</a:t>
            </a:r>
            <a:r>
              <a:rPr lang="fr-FR" dirty="0"/>
              <a:t>=</a:t>
            </a:r>
            <a:r>
              <a:rPr lang="fr-FR" dirty="0" err="1"/>
              <a:t>client.policy</a:t>
            </a:r>
            <a:r>
              <a:rPr lang="fr-FR" dirty="0"/>
              <a:t> </a:t>
            </a:r>
            <a:r>
              <a:rPr lang="fr-FR" dirty="0" smtClean="0"/>
              <a:t>Client</a:t>
            </a:r>
            <a:endParaRPr lang="fr-FR" dirty="0"/>
          </a:p>
          <a:p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2514801"/>
            <a:ext cx="4754879" cy="2817689"/>
          </a:xfrm>
          <a:prstGeom prst="rect">
            <a:avLst/>
          </a:prstGeom>
        </p:spPr>
      </p:pic>
      <p:sp>
        <p:nvSpPr>
          <p:cNvPr id="7" name="Ellipse 6"/>
          <p:cNvSpPr/>
          <p:nvPr/>
        </p:nvSpPr>
        <p:spPr>
          <a:xfrm>
            <a:off x="6293968" y="3277354"/>
            <a:ext cx="4861711" cy="461665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901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Des questions ?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4919" y="880377"/>
            <a:ext cx="5151422" cy="4987014"/>
          </a:xfrm>
        </p:spPr>
      </p:pic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fr-FR" dirty="0" smtClean="0"/>
              <a:t>NB:</a:t>
            </a:r>
          </a:p>
          <a:p>
            <a:r>
              <a:rPr lang="fr-FR" dirty="0" smtClean="0"/>
              <a:t>N’oublier pas de réviser les questions de cours.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3959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Threads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fr-FR" sz="4000" dirty="0"/>
              <a:t>Cycle de vie d’un thread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fr-FR" sz="4000" dirty="0"/>
              <a:t>Concurrence d’accès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fr-FR" sz="4000" dirty="0"/>
              <a:t>Exemple</a:t>
            </a:r>
          </a:p>
          <a:p>
            <a:pPr>
              <a:lnSpc>
                <a:spcPct val="150000"/>
              </a:lnSpc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26648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 algn="l" rtl="0">
              <a:lnSpc>
                <a:spcPct val="85000"/>
              </a:lnSpc>
              <a:spcBef>
                <a:spcPct val="0"/>
              </a:spcBef>
            </a:pPr>
            <a:r>
              <a:rPr lang="fr-FR" sz="4000" dirty="0" smtClean="0"/>
              <a:t>Cycle de vie d’un thread</a:t>
            </a:r>
            <a:br>
              <a:rPr lang="fr-FR" sz="4000" dirty="0" smtClean="0"/>
            </a:b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975520"/>
            <a:ext cx="10058400" cy="3827751"/>
          </a:xfrm>
        </p:spPr>
      </p:pic>
    </p:spTree>
    <p:extLst>
      <p:ext uri="{BB962C8B-B14F-4D97-AF65-F5344CB8AC3E}">
        <p14:creationId xmlns:p14="http://schemas.microsoft.com/office/powerpoint/2010/main" val="2077362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Créer un thread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Méthode 1:</a:t>
            </a:r>
          </a:p>
          <a:p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72" y="2346535"/>
            <a:ext cx="4359018" cy="2834886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592"/>
          <a:stretch/>
        </p:blipFill>
        <p:spPr>
          <a:xfrm>
            <a:off x="7019515" y="2521022"/>
            <a:ext cx="4671465" cy="2123405"/>
          </a:xfrm>
          <a:prstGeom prst="rect">
            <a:avLst/>
          </a:prstGeom>
        </p:spPr>
      </p:pic>
      <p:sp>
        <p:nvSpPr>
          <p:cNvPr id="8" name="Flèche droite 7"/>
          <p:cNvSpPr/>
          <p:nvPr/>
        </p:nvSpPr>
        <p:spPr>
          <a:xfrm>
            <a:off x="5072290" y="3496900"/>
            <a:ext cx="1427090" cy="5341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985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651850" y="1439501"/>
            <a:ext cx="107555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Méthode 2:</a:t>
            </a:r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96" y="2119226"/>
            <a:ext cx="5105653" cy="2906771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422" y="2119226"/>
            <a:ext cx="5532599" cy="2842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36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1284" y="892635"/>
            <a:ext cx="4762913" cy="3726503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977775" y="892635"/>
            <a:ext cx="21909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 smtClean="0"/>
              <a:t>Actif:</a:t>
            </a:r>
          </a:p>
        </p:txBody>
      </p:sp>
      <p:sp>
        <p:nvSpPr>
          <p:cNvPr id="8" name="Flèche droite 7"/>
          <p:cNvSpPr/>
          <p:nvPr/>
        </p:nvSpPr>
        <p:spPr>
          <a:xfrm>
            <a:off x="3947015" y="2388709"/>
            <a:ext cx="1656784" cy="3231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1318592" y="2041045"/>
            <a:ext cx="2190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r>
              <a:rPr lang="fr-FR" dirty="0" err="1" smtClean="0"/>
              <a:t>nomThread.start</a:t>
            </a:r>
            <a:r>
              <a:rPr lang="fr-FR" dirty="0" smtClean="0"/>
              <a:t>();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4096496" y="1742378"/>
            <a:ext cx="2190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r>
              <a:rPr lang="fr-FR" dirty="0" smtClean="0"/>
              <a:t>exemple</a:t>
            </a:r>
            <a:endParaRPr lang="fr-FR" dirty="0"/>
          </a:p>
        </p:txBody>
      </p:sp>
      <p:sp>
        <p:nvSpPr>
          <p:cNvPr id="11" name="Ellipse 10"/>
          <p:cNvSpPr/>
          <p:nvPr/>
        </p:nvSpPr>
        <p:spPr>
          <a:xfrm>
            <a:off x="5712736" y="3576118"/>
            <a:ext cx="1783533" cy="87818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528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902329" y="3267206"/>
            <a:ext cx="382358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rgbClr val="FF0000"/>
                </a:solidFill>
              </a:rPr>
              <a:t>NB: </a:t>
            </a:r>
          </a:p>
          <a:p>
            <a:r>
              <a:rPr lang="fr-FR" sz="3200" dirty="0" smtClean="0">
                <a:solidFill>
                  <a:srgbClr val="FF0000"/>
                </a:solidFill>
              </a:rPr>
              <a:t> ajouter </a:t>
            </a:r>
            <a:r>
              <a:rPr lang="fr-FR" sz="3200" dirty="0" err="1" smtClean="0">
                <a:solidFill>
                  <a:srgbClr val="FF0000"/>
                </a:solidFill>
              </a:rPr>
              <a:t>try</a:t>
            </a:r>
            <a:r>
              <a:rPr lang="fr-FR" sz="3200" dirty="0" smtClean="0">
                <a:solidFill>
                  <a:srgbClr val="FF0000"/>
                </a:solidFill>
              </a:rPr>
              <a:t>{}catch{}           		!!!!</a:t>
            </a:r>
          </a:p>
          <a:p>
            <a:endParaRPr lang="fr-FR" sz="3200" dirty="0" smtClean="0">
              <a:solidFill>
                <a:srgbClr val="FF0000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639778" y="877346"/>
            <a:ext cx="51678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Bloqué ou Endormi: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513326" y="2388709"/>
            <a:ext cx="2818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Thread.sleep</a:t>
            </a:r>
            <a:r>
              <a:rPr lang="fr-FR" dirty="0" smtClean="0"/>
              <a:t>(</a:t>
            </a:r>
            <a:r>
              <a:rPr lang="fr-FR" dirty="0" err="1" smtClean="0"/>
              <a:t>milisec</a:t>
            </a:r>
            <a:r>
              <a:rPr lang="fr-FR" dirty="0" smtClean="0"/>
              <a:t>)</a:t>
            </a:r>
          </a:p>
          <a:p>
            <a:endParaRPr lang="fr-FR" dirty="0" smtClean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432" y="877346"/>
            <a:ext cx="4709568" cy="4351397"/>
          </a:xfrm>
          <a:prstGeom prst="rect">
            <a:avLst/>
          </a:prstGeom>
        </p:spPr>
      </p:pic>
      <p:sp>
        <p:nvSpPr>
          <p:cNvPr id="6" name="Flèche droite 5"/>
          <p:cNvSpPr/>
          <p:nvPr/>
        </p:nvSpPr>
        <p:spPr>
          <a:xfrm>
            <a:off x="3947015" y="2388709"/>
            <a:ext cx="1656784" cy="3231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4096496" y="1742378"/>
            <a:ext cx="2190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r>
              <a:rPr lang="fr-FR" dirty="0" smtClean="0"/>
              <a:t>exemple</a:t>
            </a:r>
            <a:endParaRPr lang="fr-FR" dirty="0"/>
          </a:p>
        </p:txBody>
      </p:sp>
      <p:sp>
        <p:nvSpPr>
          <p:cNvPr id="8" name="Ellipse 7"/>
          <p:cNvSpPr/>
          <p:nvPr/>
        </p:nvSpPr>
        <p:spPr>
          <a:xfrm>
            <a:off x="6545655" y="2514362"/>
            <a:ext cx="3576119" cy="10798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107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285592" y="3484078"/>
            <a:ext cx="37481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stop() est appelé explicitement  quand </a:t>
            </a:r>
            <a:r>
              <a:rPr lang="fr-FR" dirty="0" err="1" smtClean="0"/>
              <a:t>run</a:t>
            </a:r>
            <a:r>
              <a:rPr lang="fr-FR" dirty="0" smtClean="0"/>
              <a:t>() a terminé son exécution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2046083" y="1883298"/>
            <a:ext cx="82386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stop, 		suspend,		</a:t>
            </a:r>
            <a:r>
              <a:rPr lang="fr-FR" dirty="0" err="1" smtClean="0"/>
              <a:t>resume</a:t>
            </a:r>
            <a:r>
              <a:rPr lang="fr-FR" dirty="0" smtClean="0"/>
              <a:t>,		destroy :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706171" y="944409"/>
            <a:ext cx="4707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Méthodes </a:t>
            </a:r>
            <a:r>
              <a:rPr lang="fr-FR" sz="3600" dirty="0" err="1"/>
              <a:t>deprecated</a:t>
            </a:r>
            <a:r>
              <a:rPr lang="fr-FR" sz="3600" dirty="0"/>
              <a:t> </a:t>
            </a:r>
          </a:p>
        </p:txBody>
      </p:sp>
      <p:sp>
        <p:nvSpPr>
          <p:cNvPr id="5" name="Flèche vers le bas 4"/>
          <p:cNvSpPr/>
          <p:nvPr/>
        </p:nvSpPr>
        <p:spPr>
          <a:xfrm>
            <a:off x="2046083" y="2379150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6085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étrospective">
  <a:themeElements>
    <a:clrScheme name="Rétrospectiv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180</TotalTime>
  <Words>366</Words>
  <Application>Microsoft Office PowerPoint</Application>
  <PresentationFormat>Grand écran</PresentationFormat>
  <Paragraphs>114</Paragraphs>
  <Slides>28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33" baseType="lpstr">
      <vt:lpstr>Calibri</vt:lpstr>
      <vt:lpstr>Calibri Light</vt:lpstr>
      <vt:lpstr>Courier New</vt:lpstr>
      <vt:lpstr>Wingdings</vt:lpstr>
      <vt:lpstr>Rétrospective</vt:lpstr>
      <vt:lpstr>Programmation Objet Avancée</vt:lpstr>
      <vt:lpstr>Plan</vt:lpstr>
      <vt:lpstr>Threads</vt:lpstr>
      <vt:lpstr>Cycle de vie d’un thread </vt:lpstr>
      <vt:lpstr>Créer un thread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Concurrence d’accès</vt:lpstr>
      <vt:lpstr>Présentation PowerPoint</vt:lpstr>
      <vt:lpstr>Présentation PowerPoint</vt:lpstr>
      <vt:lpstr>Exemple</vt:lpstr>
      <vt:lpstr>Socket</vt:lpstr>
      <vt:lpstr>Les Flots D’E/S</vt:lpstr>
      <vt:lpstr>Client</vt:lpstr>
      <vt:lpstr>Serveur</vt:lpstr>
      <vt:lpstr>Exemple</vt:lpstr>
      <vt:lpstr>RMI</vt:lpstr>
      <vt:lpstr>Pattern Proxy  </vt:lpstr>
      <vt:lpstr>Etapes de développement</vt:lpstr>
      <vt:lpstr>Exemple</vt:lpstr>
      <vt:lpstr>Exemple</vt:lpstr>
      <vt:lpstr>Exemple</vt:lpstr>
      <vt:lpstr>Gestionnaire de Sécurité </vt:lpstr>
      <vt:lpstr>Gestionnaire de Sécurité </vt:lpstr>
      <vt:lpstr>Des questions ?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POA</dc:title>
  <dc:creator>badr_el_abbassi@outlook.com</dc:creator>
  <cp:lastModifiedBy>badr_el_abbassi@outlook.com</cp:lastModifiedBy>
  <cp:revision>79</cp:revision>
  <dcterms:created xsi:type="dcterms:W3CDTF">2019-12-16T15:53:16Z</dcterms:created>
  <dcterms:modified xsi:type="dcterms:W3CDTF">2019-12-17T15:15:33Z</dcterms:modified>
</cp:coreProperties>
</file>