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62" r:id="rId4"/>
    <p:sldId id="261" r:id="rId5"/>
    <p:sldId id="427" r:id="rId6"/>
    <p:sldId id="269" r:id="rId7"/>
    <p:sldId id="272" r:id="rId8"/>
    <p:sldId id="428" r:id="rId9"/>
    <p:sldId id="277" r:id="rId10"/>
    <p:sldId id="278" r:id="rId11"/>
    <p:sldId id="279" r:id="rId12"/>
    <p:sldId id="280" r:id="rId13"/>
    <p:sldId id="429" r:id="rId14"/>
    <p:sldId id="281" r:id="rId15"/>
    <p:sldId id="282" r:id="rId16"/>
    <p:sldId id="431" r:id="rId17"/>
    <p:sldId id="430" r:id="rId18"/>
    <p:sldId id="285" r:id="rId19"/>
    <p:sldId id="286" r:id="rId20"/>
    <p:sldId id="290" r:id="rId21"/>
    <p:sldId id="319" r:id="rId22"/>
    <p:sldId id="313" r:id="rId23"/>
    <p:sldId id="291" r:id="rId24"/>
    <p:sldId id="320" r:id="rId25"/>
    <p:sldId id="292" r:id="rId26"/>
    <p:sldId id="321" r:id="rId27"/>
    <p:sldId id="322" r:id="rId28"/>
    <p:sldId id="332" r:id="rId29"/>
    <p:sldId id="335" r:id="rId30"/>
    <p:sldId id="336" r:id="rId31"/>
    <p:sldId id="337" r:id="rId32"/>
    <p:sldId id="353" r:id="rId33"/>
    <p:sldId id="326" r:id="rId34"/>
    <p:sldId id="357" r:id="rId35"/>
    <p:sldId id="362" r:id="rId36"/>
    <p:sldId id="363" r:id="rId37"/>
    <p:sldId id="364" r:id="rId38"/>
    <p:sldId id="338" r:id="rId39"/>
    <p:sldId id="339" r:id="rId40"/>
    <p:sldId id="340" r:id="rId41"/>
    <p:sldId id="341" r:id="rId42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6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3931" y="662431"/>
            <a:ext cx="652553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24516" y="5153048"/>
            <a:ext cx="4644366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spc="-5" dirty="0"/>
              <a:t>Original Set by </a:t>
            </a:r>
            <a:r>
              <a:rPr dirty="0"/>
              <a:t>Cisco </a:t>
            </a:r>
            <a:r>
              <a:rPr spc="-5" dirty="0"/>
              <a:t>Systems, Inc. Updated by M. EL</a:t>
            </a:r>
            <a:r>
              <a:rPr spc="35" dirty="0"/>
              <a:t> </a:t>
            </a:r>
            <a:r>
              <a:rPr spc="-10" dirty="0"/>
              <a:t>KOUTBI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spc="-5" dirty="0"/>
              <a:t>Original Set by </a:t>
            </a:r>
            <a:r>
              <a:rPr dirty="0"/>
              <a:t>Cisco </a:t>
            </a:r>
            <a:r>
              <a:rPr spc="-5" dirty="0"/>
              <a:t>Systems, Inc. Updated by M. EL</a:t>
            </a:r>
            <a:r>
              <a:rPr spc="35" dirty="0"/>
              <a:t> </a:t>
            </a:r>
            <a:r>
              <a:rPr spc="-10" dirty="0"/>
              <a:t>KOUTBI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spc="-5" dirty="0"/>
              <a:t>Original Set by </a:t>
            </a:r>
            <a:r>
              <a:rPr dirty="0"/>
              <a:t>Cisco </a:t>
            </a:r>
            <a:r>
              <a:rPr spc="-5" dirty="0"/>
              <a:t>Systems, Inc. Updated by M. EL</a:t>
            </a:r>
            <a:r>
              <a:rPr spc="35" dirty="0"/>
              <a:t> </a:t>
            </a:r>
            <a:r>
              <a:rPr spc="-10" dirty="0"/>
              <a:t>KOUTBI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spc="-5" dirty="0"/>
              <a:t>Original Set by </a:t>
            </a:r>
            <a:r>
              <a:rPr dirty="0"/>
              <a:t>Cisco </a:t>
            </a:r>
            <a:r>
              <a:rPr spc="-5" dirty="0"/>
              <a:t>Systems, Inc. Updated by M. EL</a:t>
            </a:r>
            <a:r>
              <a:rPr spc="35" dirty="0"/>
              <a:t> </a:t>
            </a:r>
            <a:r>
              <a:rPr spc="-10" dirty="0"/>
              <a:t>KOUTBI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spc="-5" dirty="0"/>
              <a:t>Original Set by </a:t>
            </a:r>
            <a:r>
              <a:rPr dirty="0"/>
              <a:t>Cisco </a:t>
            </a:r>
            <a:r>
              <a:rPr spc="-5" dirty="0"/>
              <a:t>Systems, Inc. Updated by M. EL</a:t>
            </a:r>
            <a:r>
              <a:rPr spc="35" dirty="0"/>
              <a:t> </a:t>
            </a:r>
            <a:r>
              <a:rPr spc="-10" dirty="0"/>
              <a:t>KOUTBI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073" y="1402080"/>
            <a:ext cx="9143996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26429" y="1475231"/>
            <a:ext cx="1477010" cy="367665"/>
          </a:xfrm>
          <a:custGeom>
            <a:avLst/>
            <a:gdLst/>
            <a:ahLst/>
            <a:cxnLst/>
            <a:rect l="l" t="t" r="r" b="b"/>
            <a:pathLst>
              <a:path w="1477009" h="367664">
                <a:moveTo>
                  <a:pt x="1476755" y="367283"/>
                </a:moveTo>
                <a:lnTo>
                  <a:pt x="1476755" y="0"/>
                </a:lnTo>
                <a:lnTo>
                  <a:pt x="0" y="0"/>
                </a:lnTo>
                <a:lnTo>
                  <a:pt x="0" y="367283"/>
                </a:lnTo>
                <a:lnTo>
                  <a:pt x="1476755" y="3672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5356" y="318007"/>
            <a:ext cx="6442686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2306" y="2504947"/>
            <a:ext cx="8128786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35084" y="6923933"/>
            <a:ext cx="5687059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spc="-5" dirty="0"/>
              <a:t>Original Set by </a:t>
            </a:r>
            <a:r>
              <a:rPr dirty="0"/>
              <a:t>Cisco </a:t>
            </a:r>
            <a:r>
              <a:rPr spc="-5" dirty="0"/>
              <a:t>Systems, Inc. Updated by M. EL</a:t>
            </a:r>
            <a:r>
              <a:rPr spc="35" dirty="0"/>
              <a:t> </a:t>
            </a:r>
            <a:r>
              <a:rPr spc="-10" dirty="0"/>
              <a:t>KOUTBI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03065" y="6988712"/>
            <a:ext cx="2679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10393" y="2940050"/>
            <a:ext cx="5111750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1435" marR="5080" indent="-1309370">
              <a:lnSpc>
                <a:spcPct val="100000"/>
              </a:lnSpc>
              <a:spcBef>
                <a:spcPts val="100"/>
              </a:spcBef>
            </a:pPr>
            <a:r>
              <a:rPr sz="4100" spc="-5" dirty="0">
                <a:latin typeface="Arial"/>
                <a:cs typeface="Arial"/>
              </a:rPr>
              <a:t>Internet, Protocoles</a:t>
            </a:r>
            <a:r>
              <a:rPr sz="4100" spc="-114" dirty="0">
                <a:latin typeface="Arial"/>
                <a:cs typeface="Arial"/>
              </a:rPr>
              <a:t> </a:t>
            </a:r>
            <a:r>
              <a:rPr sz="4100" spc="-5" dirty="0">
                <a:latin typeface="Arial"/>
                <a:cs typeface="Arial"/>
              </a:rPr>
              <a:t>et  Applications</a:t>
            </a:r>
            <a:endParaRPr sz="41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4100" b="1" spc="-5" dirty="0">
                <a:latin typeface="Arial"/>
                <a:cs typeface="Arial"/>
              </a:rPr>
              <a:t>TCP/IP</a:t>
            </a:r>
            <a:endParaRPr sz="4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1912" y="653287"/>
            <a:ext cx="66014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Réseau </a:t>
            </a:r>
            <a:r>
              <a:rPr sz="4000" spc="-5" dirty="0">
                <a:latin typeface="Arial"/>
                <a:cs typeface="Arial"/>
              </a:rPr>
              <a:t>Ethernet :</a:t>
            </a:r>
            <a:r>
              <a:rPr sz="4000" spc="15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Répéteurs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719" y="2266188"/>
            <a:ext cx="7776971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7300" y="653287"/>
            <a:ext cx="6096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 err="1">
                <a:latin typeface="Arial"/>
                <a:cs typeface="Arial"/>
              </a:rPr>
              <a:t>Réseau</a:t>
            </a:r>
            <a:r>
              <a:rPr sz="4000" spc="-55" dirty="0">
                <a:latin typeface="Arial"/>
                <a:cs typeface="Arial"/>
              </a:rPr>
              <a:t> </a:t>
            </a:r>
            <a:r>
              <a:rPr sz="4000" spc="-5" dirty="0" smtClean="0">
                <a:latin typeface="Arial"/>
                <a:cs typeface="Arial"/>
              </a:rPr>
              <a:t>Ethernet</a:t>
            </a:r>
            <a:r>
              <a:rPr lang="fr-FR" sz="4000" spc="-5" dirty="0" smtClean="0">
                <a:latin typeface="Arial"/>
                <a:cs typeface="Arial"/>
              </a:rPr>
              <a:t> : Pont</a:t>
            </a:r>
            <a:endParaRPr sz="40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3777" y="1828800"/>
            <a:ext cx="7671434" cy="4681855"/>
            <a:chOff x="1453777" y="1828800"/>
            <a:chExt cx="7671434" cy="4681855"/>
          </a:xfrm>
        </p:grpSpPr>
        <p:sp>
          <p:nvSpPr>
            <p:cNvPr id="5" name="object 5"/>
            <p:cNvSpPr/>
            <p:nvPr/>
          </p:nvSpPr>
          <p:spPr>
            <a:xfrm>
              <a:off x="1601602" y="1906523"/>
              <a:ext cx="7523502" cy="18714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3769" y="1828812"/>
              <a:ext cx="441959" cy="441959"/>
            </a:xfrm>
            <a:custGeom>
              <a:avLst/>
              <a:gdLst/>
              <a:ahLst/>
              <a:cxnLst/>
              <a:rect l="l" t="t" r="r" b="b"/>
              <a:pathLst>
                <a:path w="441960" h="441960">
                  <a:moveTo>
                    <a:pt x="441960" y="4572"/>
                  </a:moveTo>
                  <a:lnTo>
                    <a:pt x="440436" y="1524"/>
                  </a:lnTo>
                  <a:lnTo>
                    <a:pt x="437388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294132"/>
                  </a:lnTo>
                  <a:lnTo>
                    <a:pt x="1524" y="297180"/>
                  </a:lnTo>
                  <a:lnTo>
                    <a:pt x="4572" y="298704"/>
                  </a:lnTo>
                  <a:lnTo>
                    <a:pt x="10668" y="298704"/>
                  </a:lnTo>
                  <a:lnTo>
                    <a:pt x="71628" y="298704"/>
                  </a:lnTo>
                  <a:lnTo>
                    <a:pt x="71628" y="437388"/>
                  </a:lnTo>
                  <a:lnTo>
                    <a:pt x="73152" y="440436"/>
                  </a:lnTo>
                  <a:lnTo>
                    <a:pt x="76200" y="441960"/>
                  </a:lnTo>
                  <a:lnTo>
                    <a:pt x="80772" y="441960"/>
                  </a:lnTo>
                  <a:lnTo>
                    <a:pt x="432816" y="441960"/>
                  </a:lnTo>
                  <a:lnTo>
                    <a:pt x="437388" y="441960"/>
                  </a:lnTo>
                  <a:lnTo>
                    <a:pt x="440436" y="440436"/>
                  </a:lnTo>
                  <a:lnTo>
                    <a:pt x="441960" y="437388"/>
                  </a:lnTo>
                  <a:lnTo>
                    <a:pt x="441960" y="294132"/>
                  </a:lnTo>
                  <a:lnTo>
                    <a:pt x="441960" y="220980"/>
                  </a:lnTo>
                  <a:lnTo>
                    <a:pt x="441960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1602" y="3777995"/>
              <a:ext cx="7523502" cy="2732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2892" y="653287"/>
            <a:ext cx="5869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 err="1">
                <a:latin typeface="Arial"/>
                <a:cs typeface="Arial"/>
              </a:rPr>
              <a:t>Réseau</a:t>
            </a:r>
            <a:r>
              <a:rPr sz="4000" spc="-10" dirty="0">
                <a:latin typeface="Arial"/>
                <a:cs typeface="Arial"/>
              </a:rPr>
              <a:t> </a:t>
            </a:r>
            <a:r>
              <a:rPr sz="4000" spc="-5" dirty="0" smtClean="0">
                <a:latin typeface="Arial"/>
                <a:cs typeface="Arial"/>
              </a:rPr>
              <a:t>Ethernet</a:t>
            </a:r>
            <a:r>
              <a:rPr lang="fr-FR" sz="4000" spc="-5" dirty="0" smtClean="0">
                <a:latin typeface="Arial"/>
                <a:cs typeface="Arial"/>
              </a:rPr>
              <a:t>:</a:t>
            </a:r>
            <a:r>
              <a:rPr sz="4000" spc="-10" dirty="0" smtClean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Switchs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801875"/>
            <a:ext cx="5238750" cy="32289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08577" y="2809724"/>
            <a:ext cx="2132950" cy="1771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9"/>
          <p:cNvCxnSpPr>
            <a:stCxn id="8" idx="0"/>
            <a:endCxn id="8" idx="2"/>
          </p:cNvCxnSpPr>
          <p:nvPr/>
        </p:nvCxnSpPr>
        <p:spPr>
          <a:xfrm>
            <a:off x="8075052" y="2809724"/>
            <a:ext cx="0" cy="177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026357" y="3222363"/>
            <a:ext cx="2132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bject 3"/>
          <p:cNvSpPr txBox="1"/>
          <p:nvPr/>
        </p:nvSpPr>
        <p:spPr>
          <a:xfrm>
            <a:off x="8102992" y="2811638"/>
            <a:ext cx="990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400" spc="-10" dirty="0">
                <a:latin typeface="Arial"/>
                <a:cs typeface="Arial"/>
              </a:rPr>
              <a:t> </a:t>
            </a:r>
            <a:r>
              <a:rPr lang="fr-FR" sz="2400" spc="-10" dirty="0" smtClean="0">
                <a:latin typeface="Arial"/>
                <a:cs typeface="Arial"/>
              </a:rPr>
              <a:t> Port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7102232" y="2816982"/>
            <a:ext cx="990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400" spc="-10" dirty="0" smtClean="0">
                <a:latin typeface="Arial"/>
                <a:cs typeface="Arial"/>
              </a:rPr>
              <a:t>@Mac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0" name="object 3"/>
          <p:cNvSpPr txBox="1"/>
          <p:nvPr/>
        </p:nvSpPr>
        <p:spPr>
          <a:xfrm>
            <a:off x="927100" y="5544438"/>
            <a:ext cx="990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400" dirty="0" smtClean="0">
                <a:latin typeface="Arial"/>
                <a:cs typeface="Arial"/>
              </a:rPr>
              <a:t>Switch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2746374" y="5030850"/>
            <a:ext cx="488632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400" dirty="0" smtClean="0">
                <a:latin typeface="Arial"/>
                <a:cs typeface="Arial"/>
              </a:rPr>
              <a:t>Apprentissage(table de switching)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2746374" y="6168149"/>
            <a:ext cx="206692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400" dirty="0" smtClean="0">
                <a:latin typeface="Arial"/>
                <a:cs typeface="Arial"/>
              </a:rPr>
              <a:t>Filtrage</a:t>
            </a:r>
            <a:endParaRPr sz="2400" dirty="0">
              <a:latin typeface="Arial"/>
              <a:cs typeface="Arial"/>
            </a:endParaRPr>
          </a:p>
        </p:txBody>
      </p:sp>
      <p:cxnSp>
        <p:nvCxnSpPr>
          <p:cNvPr id="24" name="Connecteur droit avec flèche 23"/>
          <p:cNvCxnSpPr>
            <a:stCxn id="20" idx="3"/>
            <a:endCxn id="21" idx="1"/>
          </p:cNvCxnSpPr>
          <p:nvPr/>
        </p:nvCxnSpPr>
        <p:spPr>
          <a:xfrm flipV="1">
            <a:off x="1917700" y="5221608"/>
            <a:ext cx="828674" cy="51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3"/>
            <a:endCxn id="22" idx="1"/>
          </p:cNvCxnSpPr>
          <p:nvPr/>
        </p:nvCxnSpPr>
        <p:spPr>
          <a:xfrm>
            <a:off x="1917700" y="5735196"/>
            <a:ext cx="828674" cy="62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0" y="653287"/>
            <a:ext cx="89915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4000" spc="-10" dirty="0" smtClean="0">
                <a:latin typeface="Arial"/>
                <a:cs typeface="Arial"/>
              </a:rPr>
              <a:t>Domaines de Collision et de Broadcast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566" y="2254250"/>
            <a:ext cx="5602828" cy="38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6776" y="653287"/>
            <a:ext cx="6490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Couche </a:t>
            </a:r>
            <a:r>
              <a:rPr sz="4000" spc="-5" dirty="0">
                <a:latin typeface="Arial"/>
                <a:cs typeface="Arial"/>
              </a:rPr>
              <a:t>Internet : Adressage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4418" y="1833372"/>
            <a:ext cx="6623304" cy="4565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6776" y="653287"/>
            <a:ext cx="6490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Couche </a:t>
            </a:r>
            <a:r>
              <a:rPr sz="4000" spc="-5" dirty="0">
                <a:latin typeface="Arial"/>
                <a:cs typeface="Arial"/>
              </a:rPr>
              <a:t>Internet : Adressage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9974" y="2049779"/>
            <a:ext cx="7633716" cy="4639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13100" y="577850"/>
            <a:ext cx="4059544" cy="553998"/>
          </a:xfrm>
        </p:spPr>
        <p:txBody>
          <a:bodyPr/>
          <a:lstStyle/>
          <a:p>
            <a:r>
              <a:rPr lang="fr-FR" dirty="0" smtClean="0"/>
              <a:t>Adresses Privées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940050"/>
            <a:ext cx="9448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3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4100" y="654050"/>
            <a:ext cx="3886200" cy="1107996"/>
          </a:xfrm>
        </p:spPr>
        <p:txBody>
          <a:bodyPr/>
          <a:lstStyle/>
          <a:p>
            <a:r>
              <a:rPr lang="fr-FR" dirty="0" smtClean="0"/>
              <a:t>Protocole ARP</a:t>
            </a:r>
            <a:endParaRPr lang="fr-FR" dirty="0"/>
          </a:p>
        </p:txBody>
      </p:sp>
      <p:sp>
        <p:nvSpPr>
          <p:cNvPr id="4" name="object 4"/>
          <p:cNvSpPr/>
          <p:nvPr/>
        </p:nvSpPr>
        <p:spPr>
          <a:xfrm>
            <a:off x="1818010" y="2049780"/>
            <a:ext cx="7127747" cy="4239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883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6776" y="653287"/>
            <a:ext cx="6490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Couche </a:t>
            </a:r>
            <a:r>
              <a:rPr sz="4000" spc="-5" dirty="0">
                <a:latin typeface="Arial"/>
                <a:cs typeface="Arial"/>
              </a:rPr>
              <a:t>Internet : Adressage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15091" y="2122931"/>
            <a:ext cx="7991856" cy="4165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6776" y="653287"/>
            <a:ext cx="6490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Couche </a:t>
            </a:r>
            <a:r>
              <a:rPr sz="4000" spc="-5" dirty="0">
                <a:latin typeface="Arial"/>
                <a:cs typeface="Arial"/>
              </a:rPr>
              <a:t>Internet : Adressage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9714" y="1764791"/>
            <a:ext cx="4463796" cy="4750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1860" y="662431"/>
            <a:ext cx="2948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Introduction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3230" y="1906523"/>
            <a:ext cx="7345680" cy="4620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284" y="653287"/>
            <a:ext cx="5982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Couche </a:t>
            </a:r>
            <a:r>
              <a:rPr sz="4000" spc="-5" dirty="0">
                <a:latin typeface="Arial"/>
                <a:cs typeface="Arial"/>
              </a:rPr>
              <a:t>Internet :</a:t>
            </a:r>
            <a:r>
              <a:rPr sz="4000" spc="15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Routage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0522" y="1828800"/>
            <a:ext cx="224154" cy="370841"/>
          </a:xfrm>
          <a:custGeom>
            <a:avLst/>
            <a:gdLst/>
            <a:ahLst/>
            <a:cxnLst/>
            <a:rect l="l" t="t" r="r" b="b"/>
            <a:pathLst>
              <a:path w="224155" h="370839">
                <a:moveTo>
                  <a:pt x="224028" y="1524"/>
                </a:moveTo>
                <a:lnTo>
                  <a:pt x="219456" y="0"/>
                </a:lnTo>
                <a:lnTo>
                  <a:pt x="4572" y="0"/>
                </a:lnTo>
                <a:lnTo>
                  <a:pt x="0" y="1524"/>
                </a:lnTo>
                <a:lnTo>
                  <a:pt x="0" y="368808"/>
                </a:lnTo>
                <a:lnTo>
                  <a:pt x="4572" y="370332"/>
                </a:lnTo>
                <a:lnTo>
                  <a:pt x="9144" y="370332"/>
                </a:lnTo>
                <a:lnTo>
                  <a:pt x="214884" y="370332"/>
                </a:lnTo>
                <a:lnTo>
                  <a:pt x="219456" y="370332"/>
                </a:lnTo>
                <a:lnTo>
                  <a:pt x="224028" y="368808"/>
                </a:lnTo>
                <a:lnTo>
                  <a:pt x="224028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76" y="1801875"/>
            <a:ext cx="7829550" cy="3533775"/>
          </a:xfrm>
          <a:prstGeom prst="rect">
            <a:avLst/>
          </a:prstGeom>
        </p:spPr>
      </p:pic>
      <p:sp>
        <p:nvSpPr>
          <p:cNvPr id="11" name="object 3"/>
          <p:cNvSpPr txBox="1"/>
          <p:nvPr/>
        </p:nvSpPr>
        <p:spPr>
          <a:xfrm>
            <a:off x="2679700" y="5405847"/>
            <a:ext cx="5982335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800" spc="-5" dirty="0" smtClean="0">
                <a:latin typeface="Arial"/>
                <a:cs typeface="Arial"/>
              </a:rPr>
              <a:t>IGP :  Interior Gateway Protocol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800" spc="-5" dirty="0" smtClean="0">
                <a:latin typeface="Arial"/>
                <a:cs typeface="Arial"/>
              </a:rPr>
              <a:t>EGP : Exterior Gateway Protocol 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6520" y="709776"/>
            <a:ext cx="77465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4000" spc="-10" dirty="0" smtClean="0">
                <a:latin typeface="Arial"/>
                <a:cs typeface="Arial"/>
              </a:rPr>
              <a:t>Que fait un protocole de </a:t>
            </a:r>
            <a:r>
              <a:rPr lang="fr-FR" sz="4000" spc="-10" dirty="0">
                <a:latin typeface="Arial"/>
                <a:cs typeface="Arial"/>
              </a:rPr>
              <a:t>r</a:t>
            </a:r>
            <a:r>
              <a:rPr sz="4000" spc="-10" dirty="0" smtClean="0">
                <a:latin typeface="Arial"/>
                <a:cs typeface="Arial"/>
              </a:rPr>
              <a:t>outage</a:t>
            </a:r>
            <a:r>
              <a:rPr lang="fr-FR" sz="4000" spc="-10" dirty="0">
                <a:latin typeface="Arial"/>
                <a:cs typeface="Arial"/>
              </a:rPr>
              <a:t>?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6355" y="1800605"/>
            <a:ext cx="7632192" cy="3014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7" name="object 3"/>
          <p:cNvSpPr txBox="1"/>
          <p:nvPr/>
        </p:nvSpPr>
        <p:spPr>
          <a:xfrm>
            <a:off x="1203154" y="5180024"/>
            <a:ext cx="8467881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fr-FR" sz="2000" dirty="0" smtClean="0">
                <a:latin typeface="Arial"/>
                <a:cs typeface="Arial"/>
              </a:rPr>
              <a:t>Découvrir les réseaux distants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fr-FR" sz="2000" dirty="0" smtClean="0">
                <a:latin typeface="Arial"/>
                <a:cs typeface="Arial"/>
              </a:rPr>
              <a:t>Mettre à jour les informations de routage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fr-FR" sz="2000" dirty="0" smtClean="0">
                <a:latin typeface="Arial"/>
                <a:cs typeface="Arial"/>
              </a:rPr>
              <a:t>Choisir le meilleur chemin vers le réseau destination</a:t>
            </a: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</a:pPr>
            <a:r>
              <a:rPr lang="fr-FR" sz="2000" dirty="0" smtClean="0">
                <a:latin typeface="Arial"/>
                <a:cs typeface="Arial"/>
              </a:rPr>
              <a:t>Retrouver un nouveau chemin si le chemin actuel n’est pas disponible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4328" y="653287"/>
            <a:ext cx="4515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Routage </a:t>
            </a:r>
            <a:r>
              <a:rPr sz="4000" spc="-5" dirty="0">
                <a:latin typeface="Arial"/>
                <a:cs typeface="Arial"/>
              </a:rPr>
              <a:t>(cas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cisco)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38862" y="1833371"/>
            <a:ext cx="5257799" cy="4710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284" y="653287"/>
            <a:ext cx="5982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Couche </a:t>
            </a:r>
            <a:r>
              <a:rPr sz="4000" spc="-5" dirty="0">
                <a:latin typeface="Arial"/>
                <a:cs typeface="Arial"/>
              </a:rPr>
              <a:t>Internet :</a:t>
            </a:r>
            <a:r>
              <a:rPr sz="4000" spc="15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Routage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0182" y="1901952"/>
            <a:ext cx="6628130" cy="4893945"/>
            <a:chOff x="1670182" y="1901952"/>
            <a:chExt cx="6628130" cy="4893945"/>
          </a:xfrm>
        </p:grpSpPr>
        <p:sp>
          <p:nvSpPr>
            <p:cNvPr id="5" name="object 5"/>
            <p:cNvSpPr/>
            <p:nvPr/>
          </p:nvSpPr>
          <p:spPr>
            <a:xfrm>
              <a:off x="1746382" y="1978152"/>
              <a:ext cx="6551676" cy="17998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0177" y="1901964"/>
              <a:ext cx="226060" cy="1018540"/>
            </a:xfrm>
            <a:custGeom>
              <a:avLst/>
              <a:gdLst/>
              <a:ahLst/>
              <a:cxnLst/>
              <a:rect l="l" t="t" r="r" b="b"/>
              <a:pathLst>
                <a:path w="226060" h="1018539">
                  <a:moveTo>
                    <a:pt x="225552" y="4572"/>
                  </a:moveTo>
                  <a:lnTo>
                    <a:pt x="224028" y="1524"/>
                  </a:lnTo>
                  <a:lnTo>
                    <a:pt x="220980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1013460"/>
                  </a:lnTo>
                  <a:lnTo>
                    <a:pt x="1524" y="1016508"/>
                  </a:lnTo>
                  <a:lnTo>
                    <a:pt x="4572" y="1018032"/>
                  </a:lnTo>
                  <a:lnTo>
                    <a:pt x="9144" y="1018032"/>
                  </a:lnTo>
                  <a:lnTo>
                    <a:pt x="216408" y="1018032"/>
                  </a:lnTo>
                  <a:lnTo>
                    <a:pt x="220980" y="1018032"/>
                  </a:lnTo>
                  <a:lnTo>
                    <a:pt x="224028" y="1016508"/>
                  </a:lnTo>
                  <a:lnTo>
                    <a:pt x="225552" y="1013460"/>
                  </a:lnTo>
                  <a:lnTo>
                    <a:pt x="225552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6382" y="3777995"/>
              <a:ext cx="6551676" cy="3017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0584" y="653287"/>
            <a:ext cx="1943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Routage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4754" y="1833372"/>
            <a:ext cx="7056119" cy="479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284" y="653287"/>
            <a:ext cx="5982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Couche </a:t>
            </a:r>
            <a:r>
              <a:rPr sz="4000" spc="-5" dirty="0">
                <a:latin typeface="Arial"/>
                <a:cs typeface="Arial"/>
              </a:rPr>
              <a:t>Internet :</a:t>
            </a:r>
            <a:r>
              <a:rPr sz="4000" spc="15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Routage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8347" y="2699003"/>
            <a:ext cx="7633716" cy="188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0584" y="653287"/>
            <a:ext cx="1943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Routage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6046" y="1763267"/>
            <a:ext cx="6120384" cy="4738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0584" y="653287"/>
            <a:ext cx="1943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Routage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1602" y="1763267"/>
            <a:ext cx="7200900" cy="4960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7553" y="653287"/>
            <a:ext cx="7791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Routage </a:t>
            </a:r>
            <a:r>
              <a:rPr sz="4000" spc="-5" dirty="0">
                <a:latin typeface="Arial"/>
                <a:cs typeface="Arial"/>
              </a:rPr>
              <a:t>(Caractéristiques de</a:t>
            </a:r>
            <a:r>
              <a:rPr sz="4000" spc="3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RIP)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0303" y="2689937"/>
            <a:ext cx="7344156" cy="238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3268" y="653287"/>
            <a:ext cx="6238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Routage </a:t>
            </a:r>
            <a:r>
              <a:rPr sz="4000" spc="-5" dirty="0">
                <a:latin typeface="Arial"/>
                <a:cs typeface="Arial"/>
              </a:rPr>
              <a:t>(passive</a:t>
            </a:r>
            <a:r>
              <a:rPr sz="4000" spc="1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interface)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9974" y="1978151"/>
            <a:ext cx="7057643" cy="4482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1860" y="662431"/>
            <a:ext cx="2948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Introduction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4754" y="1833372"/>
            <a:ext cx="7272528" cy="4863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9389" y="653287"/>
            <a:ext cx="7367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Routage </a:t>
            </a:r>
            <a:r>
              <a:rPr sz="4000" spc="-5" dirty="0">
                <a:latin typeface="Arial"/>
                <a:cs typeface="Arial"/>
              </a:rPr>
              <a:t>(Équilibrage de</a:t>
            </a:r>
            <a:r>
              <a:rPr sz="4000" spc="1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charge)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1602" y="2122932"/>
            <a:ext cx="7490459" cy="4206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7657" y="653287"/>
            <a:ext cx="765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Routage </a:t>
            </a:r>
            <a:r>
              <a:rPr sz="4000" spc="-5" dirty="0">
                <a:latin typeface="Arial"/>
                <a:cs typeface="Arial"/>
              </a:rPr>
              <a:t>(Route statique</a:t>
            </a:r>
            <a:r>
              <a:rPr sz="4000" spc="4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flottante)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6382" y="1833372"/>
            <a:ext cx="6984492" cy="4814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9992" y="715771"/>
            <a:ext cx="617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Comparing RIPv1 and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RIPv2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671" y="2177795"/>
            <a:ext cx="8001000" cy="3616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4328" y="653287"/>
            <a:ext cx="526084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4000" spc="-10" dirty="0" smtClean="0">
                <a:latin typeface="Arial"/>
                <a:cs typeface="Arial"/>
              </a:rPr>
              <a:t>Distance administrative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6823" y="2122931"/>
            <a:ext cx="7706868" cy="3851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3516" y="715771"/>
            <a:ext cx="4646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Réseaux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Discontinus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0454" y="1706880"/>
            <a:ext cx="7572756" cy="5071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3808" y="653287"/>
            <a:ext cx="5218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Routage </a:t>
            </a:r>
            <a:r>
              <a:rPr sz="4000" spc="-5" dirty="0">
                <a:latin typeface="Arial"/>
                <a:cs typeface="Arial"/>
              </a:rPr>
              <a:t>(Split</a:t>
            </a:r>
            <a:r>
              <a:rPr sz="4000" spc="-2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horizon)</a:t>
            </a:r>
            <a:endParaRPr sz="40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0625" y="1901952"/>
            <a:ext cx="7304405" cy="4613275"/>
            <a:chOff x="1380625" y="1901952"/>
            <a:chExt cx="7304405" cy="4613275"/>
          </a:xfrm>
        </p:grpSpPr>
        <p:sp>
          <p:nvSpPr>
            <p:cNvPr id="5" name="object 5"/>
            <p:cNvSpPr/>
            <p:nvPr/>
          </p:nvSpPr>
          <p:spPr>
            <a:xfrm>
              <a:off x="1529974" y="2039112"/>
              <a:ext cx="6701482" cy="17388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0617" y="1901964"/>
              <a:ext cx="370840" cy="586740"/>
            </a:xfrm>
            <a:custGeom>
              <a:avLst/>
              <a:gdLst/>
              <a:ahLst/>
              <a:cxnLst/>
              <a:rect l="l" t="t" r="r" b="b"/>
              <a:pathLst>
                <a:path w="370839" h="586739">
                  <a:moveTo>
                    <a:pt x="370332" y="4572"/>
                  </a:moveTo>
                  <a:lnTo>
                    <a:pt x="368808" y="1524"/>
                  </a:lnTo>
                  <a:lnTo>
                    <a:pt x="365760" y="0"/>
                  </a:lnTo>
                  <a:lnTo>
                    <a:pt x="6096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580644"/>
                  </a:lnTo>
                  <a:lnTo>
                    <a:pt x="1524" y="585216"/>
                  </a:lnTo>
                  <a:lnTo>
                    <a:pt x="6096" y="586740"/>
                  </a:lnTo>
                  <a:lnTo>
                    <a:pt x="10668" y="586740"/>
                  </a:lnTo>
                  <a:lnTo>
                    <a:pt x="361188" y="586740"/>
                  </a:lnTo>
                  <a:lnTo>
                    <a:pt x="365760" y="586740"/>
                  </a:lnTo>
                  <a:lnTo>
                    <a:pt x="368808" y="585216"/>
                  </a:lnTo>
                  <a:lnTo>
                    <a:pt x="370332" y="580644"/>
                  </a:lnTo>
                  <a:lnTo>
                    <a:pt x="370332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4503" y="3777995"/>
              <a:ext cx="7049913" cy="27371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4060" y="653287"/>
            <a:ext cx="5758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Routage </a:t>
            </a:r>
            <a:r>
              <a:rPr sz="4000" spc="-5" dirty="0">
                <a:latin typeface="Arial"/>
                <a:cs typeface="Arial"/>
              </a:rPr>
              <a:t>(poison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reverse)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8010" y="1978151"/>
            <a:ext cx="6769607" cy="4514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5732" y="653287"/>
            <a:ext cx="6433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Routage </a:t>
            </a:r>
            <a:r>
              <a:rPr sz="4000" spc="-5" dirty="0">
                <a:latin typeface="Arial"/>
                <a:cs typeface="Arial"/>
              </a:rPr>
              <a:t>(MAJ</a:t>
            </a:r>
            <a:r>
              <a:rPr sz="4000" spc="-1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déclenchées)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2790" y="1978151"/>
            <a:ext cx="6192011" cy="436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6732" y="590803"/>
            <a:ext cx="4999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Introduction</a:t>
            </a:r>
            <a:r>
              <a:rPr sz="4400" spc="-6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(VLSM)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9974" y="1833372"/>
            <a:ext cx="7633716" cy="483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6732" y="590803"/>
            <a:ext cx="4999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Introduction</a:t>
            </a:r>
            <a:r>
              <a:rPr sz="4400" spc="-6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(VLSM)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7030" y="1757172"/>
            <a:ext cx="7101840" cy="5001260"/>
            <a:chOff x="1597030" y="1757172"/>
            <a:chExt cx="7101840" cy="5001260"/>
          </a:xfrm>
        </p:grpSpPr>
        <p:sp>
          <p:nvSpPr>
            <p:cNvPr id="5" name="object 5"/>
            <p:cNvSpPr/>
            <p:nvPr/>
          </p:nvSpPr>
          <p:spPr>
            <a:xfrm>
              <a:off x="1764670" y="1865375"/>
              <a:ext cx="6633718" cy="19126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7025" y="1757184"/>
              <a:ext cx="370840" cy="1234440"/>
            </a:xfrm>
            <a:custGeom>
              <a:avLst/>
              <a:gdLst/>
              <a:ahLst/>
              <a:cxnLst/>
              <a:rect l="l" t="t" r="r" b="b"/>
              <a:pathLst>
                <a:path w="370839" h="1234439">
                  <a:moveTo>
                    <a:pt x="370332" y="6096"/>
                  </a:moveTo>
                  <a:lnTo>
                    <a:pt x="368808" y="1524"/>
                  </a:lnTo>
                  <a:lnTo>
                    <a:pt x="365760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6096"/>
                  </a:lnTo>
                  <a:lnTo>
                    <a:pt x="0" y="1229868"/>
                  </a:lnTo>
                  <a:lnTo>
                    <a:pt x="1524" y="1232916"/>
                  </a:lnTo>
                  <a:lnTo>
                    <a:pt x="4572" y="1234440"/>
                  </a:lnTo>
                  <a:lnTo>
                    <a:pt x="9144" y="1234440"/>
                  </a:lnTo>
                  <a:lnTo>
                    <a:pt x="361188" y="1234440"/>
                  </a:lnTo>
                  <a:lnTo>
                    <a:pt x="365760" y="1234440"/>
                  </a:lnTo>
                  <a:lnTo>
                    <a:pt x="368808" y="1232916"/>
                  </a:lnTo>
                  <a:lnTo>
                    <a:pt x="370332" y="1229868"/>
                  </a:lnTo>
                  <a:lnTo>
                    <a:pt x="370332" y="6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58287" y="5331086"/>
              <a:ext cx="6389370" cy="14272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4670" y="3777995"/>
              <a:ext cx="6934200" cy="1600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1860" y="662431"/>
            <a:ext cx="2948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 smtClean="0">
                <a:latin typeface="Arial"/>
                <a:cs typeface="Arial"/>
              </a:rPr>
              <a:t>Introduction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7" name="object 4"/>
          <p:cNvSpPr txBox="1"/>
          <p:nvPr/>
        </p:nvSpPr>
        <p:spPr>
          <a:xfrm>
            <a:off x="3952490" y="2179975"/>
            <a:ext cx="278768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3200" b="1" dirty="0" smtClean="0">
                <a:latin typeface="Arial"/>
                <a:cs typeface="Arial"/>
              </a:rPr>
              <a:t>Classification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1045508" y="3381908"/>
            <a:ext cx="2144968" cy="46487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800" b="1" spc="-5" dirty="0">
                <a:solidFill>
                  <a:srgbClr val="009999"/>
                </a:solidFill>
                <a:latin typeface="Arial"/>
                <a:cs typeface="Arial"/>
              </a:rPr>
              <a:t>Topologique</a:t>
            </a:r>
            <a:endParaRPr sz="2800" b="1" spc="-5" dirty="0">
              <a:solidFill>
                <a:srgbClr val="009999"/>
              </a:solidFill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111344" y="3358393"/>
            <a:ext cx="2469972" cy="46487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800" b="1" spc="-5" dirty="0">
                <a:solidFill>
                  <a:srgbClr val="009999"/>
                </a:solidFill>
                <a:latin typeface="Arial"/>
                <a:cs typeface="Arial"/>
              </a:rPr>
              <a:t>Géographique</a:t>
            </a:r>
            <a:endParaRPr sz="2800" b="1" spc="-5" dirty="0">
              <a:solidFill>
                <a:srgbClr val="009999"/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7502184" y="3381909"/>
            <a:ext cx="2340316" cy="46487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800" b="1" spc="-5" dirty="0">
                <a:solidFill>
                  <a:srgbClr val="009999"/>
                </a:solidFill>
                <a:latin typeface="Arial"/>
                <a:cs typeface="Arial"/>
              </a:rPr>
              <a:t>Fonctionnelle</a:t>
            </a:r>
            <a:endParaRPr sz="2800" b="1" spc="-5" dirty="0">
              <a:solidFill>
                <a:srgbClr val="009999"/>
              </a:solidFill>
              <a:latin typeface="Arial"/>
              <a:cs typeface="Arial"/>
            </a:endParaRPr>
          </a:p>
        </p:txBody>
      </p:sp>
      <p:cxnSp>
        <p:nvCxnSpPr>
          <p:cNvPr id="12" name="Connecteur droit avec flèche 11"/>
          <p:cNvCxnSpPr>
            <a:stCxn id="7" idx="2"/>
            <a:endCxn id="8" idx="0"/>
          </p:cNvCxnSpPr>
          <p:nvPr/>
        </p:nvCxnSpPr>
        <p:spPr>
          <a:xfrm flipH="1">
            <a:off x="2117992" y="2706401"/>
            <a:ext cx="3228338" cy="67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7" idx="2"/>
            <a:endCxn id="10" idx="0"/>
          </p:cNvCxnSpPr>
          <p:nvPr/>
        </p:nvCxnSpPr>
        <p:spPr>
          <a:xfrm>
            <a:off x="5346330" y="2706401"/>
            <a:ext cx="3326012" cy="67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7" idx="2"/>
            <a:endCxn id="9" idx="0"/>
          </p:cNvCxnSpPr>
          <p:nvPr/>
        </p:nvCxnSpPr>
        <p:spPr>
          <a:xfrm>
            <a:off x="5346330" y="2706401"/>
            <a:ext cx="0" cy="65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4"/>
          <p:cNvSpPr txBox="1"/>
          <p:nvPr/>
        </p:nvSpPr>
        <p:spPr>
          <a:xfrm>
            <a:off x="1127746" y="3981766"/>
            <a:ext cx="2062730" cy="14035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6235" algn="l"/>
              </a:tabLst>
            </a:pPr>
            <a:r>
              <a:rPr lang="fr-FR" sz="2800" dirty="0" smtClean="0">
                <a:latin typeface="Arial"/>
                <a:cs typeface="Arial"/>
              </a:rPr>
              <a:t>Bus</a:t>
            </a: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6235" algn="l"/>
              </a:tabLst>
            </a:pPr>
            <a:r>
              <a:rPr lang="fr-FR" sz="2800" dirty="0" smtClean="0">
                <a:latin typeface="Arial"/>
                <a:cs typeface="Arial"/>
              </a:rPr>
              <a:t>Anneau</a:t>
            </a: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6235" algn="l"/>
              </a:tabLst>
            </a:pPr>
            <a:r>
              <a:rPr lang="fr-FR" sz="2800" dirty="0" smtClean="0">
                <a:latin typeface="Arial"/>
                <a:cs typeface="Arial"/>
              </a:rPr>
              <a:t>Etoile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4191842" y="3981765"/>
            <a:ext cx="2062730" cy="25115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6235" algn="l"/>
              </a:tabLst>
            </a:pPr>
            <a:r>
              <a:rPr lang="fr-FR" sz="2800" dirty="0" smtClean="0">
                <a:latin typeface="Arial"/>
                <a:cs typeface="Arial"/>
              </a:rPr>
              <a:t>WAN</a:t>
            </a:r>
            <a:r>
              <a:rPr lang="fr-FR" dirty="0"/>
              <a:t>(</a:t>
            </a:r>
            <a:r>
              <a:rPr lang="en-US" dirty="0" smtClean="0"/>
              <a:t>Wide </a:t>
            </a:r>
            <a:r>
              <a:rPr lang="en-US" dirty="0"/>
              <a:t>Area </a:t>
            </a:r>
            <a:r>
              <a:rPr lang="en-US" dirty="0" smtClean="0"/>
              <a:t>Network)</a:t>
            </a:r>
            <a:endParaRPr lang="fr-FR" sz="2800" dirty="0" smtClean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6235" algn="l"/>
              </a:tabLst>
            </a:pPr>
            <a:r>
              <a:rPr lang="fr-FR" sz="2800" dirty="0" smtClean="0">
                <a:latin typeface="Arial"/>
                <a:cs typeface="Arial"/>
              </a:rPr>
              <a:t>LAN</a:t>
            </a:r>
            <a:r>
              <a:rPr lang="en-US" b="1" dirty="0"/>
              <a:t> </a:t>
            </a:r>
            <a:r>
              <a:rPr lang="en-US" dirty="0"/>
              <a:t>(Local Area Network)</a:t>
            </a:r>
            <a:endParaRPr lang="fr-FR" dirty="0"/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6235" algn="l"/>
              </a:tabLst>
            </a:pPr>
            <a:r>
              <a:rPr lang="fr-FR" sz="2800" dirty="0" smtClean="0">
                <a:latin typeface="Arial"/>
                <a:cs typeface="Arial"/>
              </a:rPr>
              <a:t>MAN</a:t>
            </a:r>
            <a:r>
              <a:rPr lang="fr-FR" dirty="0"/>
              <a:t>(</a:t>
            </a:r>
            <a:r>
              <a:rPr lang="en-US" dirty="0"/>
              <a:t>Metropolitan Area </a:t>
            </a:r>
            <a:r>
              <a:rPr lang="en-US" dirty="0" smtClean="0"/>
              <a:t>Network)</a:t>
            </a:r>
            <a:endParaRPr lang="fr-FR" sz="2800" dirty="0" smtClean="0">
              <a:latin typeface="Arial"/>
              <a:cs typeface="Arial"/>
            </a:endParaRPr>
          </a:p>
        </p:txBody>
      </p:sp>
      <p:sp>
        <p:nvSpPr>
          <p:cNvPr id="28" name="object 4"/>
          <p:cNvSpPr txBox="1"/>
          <p:nvPr/>
        </p:nvSpPr>
        <p:spPr>
          <a:xfrm>
            <a:off x="7506094" y="3981765"/>
            <a:ext cx="2565006" cy="136511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6235" algn="l"/>
              </a:tabLst>
            </a:pPr>
            <a:r>
              <a:rPr lang="fr-FR" sz="2800" dirty="0" smtClean="0">
                <a:latin typeface="Arial"/>
                <a:cs typeface="Arial"/>
              </a:rPr>
              <a:t>Sécurité (VPN, VLAN)</a:t>
            </a: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6235" algn="l"/>
              </a:tabLst>
            </a:pPr>
            <a:r>
              <a:rPr lang="fr-FR" sz="2800" dirty="0" smtClean="0">
                <a:latin typeface="Arial"/>
                <a:cs typeface="Arial"/>
              </a:rPr>
              <a:t>Stockage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5980" y="590803"/>
            <a:ext cx="4842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Introduction</a:t>
            </a:r>
            <a:r>
              <a:rPr sz="4400" spc="-6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(CIDR)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0910" y="1975866"/>
            <a:ext cx="6240780" cy="120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469" y="3473196"/>
            <a:ext cx="6400800" cy="2994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5980" y="590803"/>
            <a:ext cx="4842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Arial"/>
                <a:cs typeface="Arial"/>
              </a:rPr>
              <a:t>Introduction</a:t>
            </a:r>
            <a:r>
              <a:rPr sz="4400" spc="-6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(CIDR)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6070" y="2095500"/>
            <a:ext cx="7467600" cy="4044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7" name="object 4"/>
          <p:cNvSpPr txBox="1"/>
          <p:nvPr/>
        </p:nvSpPr>
        <p:spPr>
          <a:xfrm>
            <a:off x="3136530" y="1765848"/>
            <a:ext cx="4419600" cy="46487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800" b="1" dirty="0" smtClean="0">
                <a:latin typeface="Arial"/>
                <a:cs typeface="Arial"/>
              </a:rPr>
              <a:t>Media de communication</a:t>
            </a:r>
            <a:endParaRPr sz="2800" b="1" dirty="0">
              <a:latin typeface="Arial"/>
              <a:cs typeface="Arial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3579958" y="2546601"/>
            <a:ext cx="2144968" cy="46487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800" b="1" spc="-5" dirty="0" smtClean="0">
                <a:solidFill>
                  <a:srgbClr val="009999"/>
                </a:solidFill>
                <a:latin typeface="Arial"/>
                <a:cs typeface="Arial"/>
              </a:rPr>
              <a:t>Filaire</a:t>
            </a:r>
            <a:endParaRPr sz="2800" b="1" spc="-5" dirty="0">
              <a:solidFill>
                <a:srgbClr val="009999"/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5546099" y="2519040"/>
            <a:ext cx="2340316" cy="46487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800" b="1" spc="-5" dirty="0" smtClean="0">
                <a:solidFill>
                  <a:srgbClr val="009999"/>
                </a:solidFill>
                <a:latin typeface="Arial"/>
                <a:cs typeface="Arial"/>
              </a:rPr>
              <a:t>Sans Fil</a:t>
            </a:r>
            <a:endParaRPr sz="2800" b="1" spc="-5" dirty="0">
              <a:solidFill>
                <a:srgbClr val="009999"/>
              </a:solidFill>
              <a:latin typeface="Arial"/>
              <a:cs typeface="Arial"/>
            </a:endParaRPr>
          </a:p>
        </p:txBody>
      </p:sp>
      <p:sp>
        <p:nvSpPr>
          <p:cNvPr id="21" name="object 4"/>
          <p:cNvSpPr txBox="1"/>
          <p:nvPr/>
        </p:nvSpPr>
        <p:spPr>
          <a:xfrm>
            <a:off x="1681415" y="3316236"/>
            <a:ext cx="1107338" cy="46487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800" dirty="0" smtClean="0">
                <a:latin typeface="Arial"/>
                <a:cs typeface="Arial"/>
              </a:rPr>
              <a:t>Cuivre</a:t>
            </a:r>
          </a:p>
        </p:txBody>
      </p:sp>
      <p:sp>
        <p:nvSpPr>
          <p:cNvPr id="27" name="object 4"/>
          <p:cNvSpPr txBox="1"/>
          <p:nvPr/>
        </p:nvSpPr>
        <p:spPr>
          <a:xfrm>
            <a:off x="5749603" y="3352779"/>
            <a:ext cx="1459658" cy="46487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800" dirty="0" smtClean="0">
                <a:latin typeface="Arial"/>
                <a:cs typeface="Arial"/>
              </a:rPr>
              <a:t>Optique</a:t>
            </a:r>
          </a:p>
        </p:txBody>
      </p:sp>
      <p:sp>
        <p:nvSpPr>
          <p:cNvPr id="22" name="object 4"/>
          <p:cNvSpPr txBox="1"/>
          <p:nvPr/>
        </p:nvSpPr>
        <p:spPr>
          <a:xfrm>
            <a:off x="317500" y="4186518"/>
            <a:ext cx="2057400" cy="40331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400" dirty="0" smtClean="0">
                <a:latin typeface="Arial"/>
                <a:cs typeface="Arial"/>
              </a:rPr>
              <a:t>Paire torsadée</a:t>
            </a:r>
          </a:p>
        </p:txBody>
      </p:sp>
      <p:sp>
        <p:nvSpPr>
          <p:cNvPr id="23" name="object 4"/>
          <p:cNvSpPr txBox="1"/>
          <p:nvPr/>
        </p:nvSpPr>
        <p:spPr>
          <a:xfrm>
            <a:off x="3488699" y="4201974"/>
            <a:ext cx="2057400" cy="40331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400" dirty="0" smtClean="0">
                <a:latin typeface="Arial"/>
                <a:cs typeface="Arial"/>
              </a:rPr>
              <a:t>Cable coaxial</a:t>
            </a:r>
          </a:p>
        </p:txBody>
      </p:sp>
      <p:sp>
        <p:nvSpPr>
          <p:cNvPr id="24" name="object 4"/>
          <p:cNvSpPr txBox="1"/>
          <p:nvPr/>
        </p:nvSpPr>
        <p:spPr>
          <a:xfrm>
            <a:off x="5724926" y="4186518"/>
            <a:ext cx="1526774" cy="40331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400" dirty="0" smtClean="0">
                <a:latin typeface="Arial"/>
                <a:cs typeface="Arial"/>
              </a:rPr>
              <a:t>Multimode</a:t>
            </a:r>
          </a:p>
        </p:txBody>
      </p:sp>
      <p:sp>
        <p:nvSpPr>
          <p:cNvPr id="25" name="object 4"/>
          <p:cNvSpPr txBox="1"/>
          <p:nvPr/>
        </p:nvSpPr>
        <p:spPr>
          <a:xfrm>
            <a:off x="8173612" y="4201974"/>
            <a:ext cx="1745088" cy="40331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400" dirty="0" smtClean="0">
                <a:latin typeface="Arial"/>
                <a:cs typeface="Arial"/>
              </a:rPr>
              <a:t>Monomode</a:t>
            </a:r>
          </a:p>
        </p:txBody>
      </p:sp>
      <p:sp>
        <p:nvSpPr>
          <p:cNvPr id="26" name="object 4"/>
          <p:cNvSpPr txBox="1"/>
          <p:nvPr/>
        </p:nvSpPr>
        <p:spPr>
          <a:xfrm>
            <a:off x="312170" y="4707279"/>
            <a:ext cx="2824360" cy="242694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6235" algn="l"/>
              </a:tabLst>
            </a:pPr>
            <a:r>
              <a:rPr lang="fr-FR" sz="2000" dirty="0" smtClean="0">
                <a:latin typeface="Arial"/>
                <a:cs typeface="Arial"/>
              </a:rPr>
              <a:t>Non blindé UTP (</a:t>
            </a:r>
            <a:r>
              <a:rPr lang="en-US" dirty="0"/>
              <a:t> Unshielded twisted </a:t>
            </a:r>
            <a:r>
              <a:rPr lang="en-US" dirty="0" smtClean="0"/>
              <a:t>pair)</a:t>
            </a:r>
            <a:endParaRPr lang="fr-FR" sz="2000" dirty="0" smtClean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6235" algn="l"/>
              </a:tabLst>
            </a:pPr>
            <a:r>
              <a:rPr lang="fr-FR" sz="2000" dirty="0" smtClean="0">
                <a:latin typeface="Arial"/>
                <a:cs typeface="Arial"/>
              </a:rPr>
              <a:t>Simplement blindée ScTP</a:t>
            </a: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6235" algn="l"/>
              </a:tabLst>
            </a:pPr>
            <a:r>
              <a:rPr lang="fr-FR" sz="2000" dirty="0" smtClean="0">
                <a:latin typeface="Arial"/>
                <a:cs typeface="Arial"/>
              </a:rPr>
              <a:t>Doublement blindée STP</a:t>
            </a: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6235" algn="l"/>
              </a:tabLst>
            </a:pPr>
            <a:endParaRPr sz="2800" dirty="0">
              <a:latin typeface="Arial"/>
              <a:cs typeface="Arial"/>
            </a:endParaRPr>
          </a:p>
        </p:txBody>
      </p:sp>
      <p:cxnSp>
        <p:nvCxnSpPr>
          <p:cNvPr id="19" name="Connecteur droit avec flèche 18"/>
          <p:cNvCxnSpPr>
            <a:stCxn id="7" idx="2"/>
          </p:cNvCxnSpPr>
          <p:nvPr/>
        </p:nvCxnSpPr>
        <p:spPr>
          <a:xfrm flipH="1">
            <a:off x="4127500" y="2230719"/>
            <a:ext cx="1218830" cy="31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7" idx="2"/>
            <a:endCxn id="10" idx="0"/>
          </p:cNvCxnSpPr>
          <p:nvPr/>
        </p:nvCxnSpPr>
        <p:spPr>
          <a:xfrm>
            <a:off x="5346330" y="2230719"/>
            <a:ext cx="1369927" cy="288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21" idx="0"/>
          </p:cNvCxnSpPr>
          <p:nvPr/>
        </p:nvCxnSpPr>
        <p:spPr>
          <a:xfrm flipH="1">
            <a:off x="2235084" y="2915469"/>
            <a:ext cx="1692647" cy="40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27" idx="0"/>
          </p:cNvCxnSpPr>
          <p:nvPr/>
        </p:nvCxnSpPr>
        <p:spPr>
          <a:xfrm>
            <a:off x="3927731" y="2915469"/>
            <a:ext cx="2551701" cy="43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21" idx="2"/>
            <a:endCxn id="22" idx="0"/>
          </p:cNvCxnSpPr>
          <p:nvPr/>
        </p:nvCxnSpPr>
        <p:spPr>
          <a:xfrm flipH="1">
            <a:off x="1346200" y="3781107"/>
            <a:ext cx="888884" cy="40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21" idx="2"/>
            <a:endCxn id="23" idx="0"/>
          </p:cNvCxnSpPr>
          <p:nvPr/>
        </p:nvCxnSpPr>
        <p:spPr>
          <a:xfrm>
            <a:off x="2235084" y="3781107"/>
            <a:ext cx="2282315" cy="42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7" idx="2"/>
            <a:endCxn id="24" idx="0"/>
          </p:cNvCxnSpPr>
          <p:nvPr/>
        </p:nvCxnSpPr>
        <p:spPr>
          <a:xfrm>
            <a:off x="6479432" y="3817650"/>
            <a:ext cx="8881" cy="36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7" idx="2"/>
            <a:endCxn id="25" idx="0"/>
          </p:cNvCxnSpPr>
          <p:nvPr/>
        </p:nvCxnSpPr>
        <p:spPr>
          <a:xfrm>
            <a:off x="6479432" y="3817650"/>
            <a:ext cx="2566724" cy="38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ject 4"/>
          <p:cNvSpPr txBox="1"/>
          <p:nvPr/>
        </p:nvSpPr>
        <p:spPr>
          <a:xfrm>
            <a:off x="3396561" y="4707279"/>
            <a:ext cx="2291330" cy="115736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6235" algn="l"/>
              </a:tabLst>
            </a:pPr>
            <a:r>
              <a:rPr lang="fr-FR" sz="2000" dirty="0" smtClean="0">
                <a:latin typeface="Arial"/>
                <a:cs typeface="Arial"/>
              </a:rPr>
              <a:t>Fin /2</a:t>
            </a: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6235" algn="l"/>
              </a:tabLst>
            </a:pPr>
            <a:r>
              <a:rPr lang="fr-FR" sz="2000" dirty="0" smtClean="0">
                <a:latin typeface="Arial"/>
                <a:cs typeface="Arial"/>
              </a:rPr>
              <a:t>Epais /5</a:t>
            </a: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  <a:tab pos="356235" algn="l"/>
              </a:tabLst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48" name="object 3"/>
          <p:cNvSpPr txBox="1">
            <a:spLocks noGrp="1"/>
          </p:cNvSpPr>
          <p:nvPr>
            <p:ph type="ctrTitle"/>
          </p:nvPr>
        </p:nvSpPr>
        <p:spPr>
          <a:xfrm>
            <a:off x="2083931" y="662431"/>
            <a:ext cx="6525537" cy="696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Médias </a:t>
            </a:r>
            <a:r>
              <a:rPr spc="-5" dirty="0"/>
              <a:t>de</a:t>
            </a:r>
            <a:r>
              <a:rPr spc="-90" dirty="0"/>
              <a:t> </a:t>
            </a:r>
            <a:r>
              <a:rPr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6158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Médias </a:t>
            </a:r>
            <a:r>
              <a:rPr spc="-5" dirty="0"/>
              <a:t>de</a:t>
            </a:r>
            <a:r>
              <a:rPr spc="-90" dirty="0"/>
              <a:t> </a:t>
            </a:r>
            <a:r>
              <a:rPr dirty="0"/>
              <a:t>communication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4452619" y="1976859"/>
            <a:ext cx="194083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dirty="0" smtClean="0"/>
              <a:t>X base Y</a:t>
            </a:r>
            <a:endParaRPr lang="en-US" sz="3200" kern="0" dirty="0"/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1155700" y="4415821"/>
            <a:ext cx="380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dirty="0" smtClean="0"/>
              <a:t>Y</a:t>
            </a:r>
            <a:endParaRPr lang="en-US" sz="3200" kern="0" dirty="0"/>
          </a:p>
        </p:txBody>
      </p:sp>
      <p:sp>
        <p:nvSpPr>
          <p:cNvPr id="10" name="object 3"/>
          <p:cNvSpPr txBox="1">
            <a:spLocks/>
          </p:cNvSpPr>
          <p:nvPr/>
        </p:nvSpPr>
        <p:spPr>
          <a:xfrm>
            <a:off x="2895116" y="3539668"/>
            <a:ext cx="1295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dirty="0" smtClean="0"/>
              <a:t>Lettre</a:t>
            </a:r>
            <a:endParaRPr lang="en-US" sz="3200" kern="0" dirty="0"/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2895115" y="5451654"/>
            <a:ext cx="129540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dirty="0" smtClean="0"/>
              <a:t>Chiffre</a:t>
            </a:r>
            <a:endParaRPr lang="en-US" sz="3200" kern="0" dirty="0"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5515914" y="3125260"/>
            <a:ext cx="380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dirty="0"/>
              <a:t>T</a:t>
            </a:r>
          </a:p>
        </p:txBody>
      </p:sp>
      <p:sp>
        <p:nvSpPr>
          <p:cNvPr id="13" name="object 3"/>
          <p:cNvSpPr txBox="1">
            <a:spLocks/>
          </p:cNvSpPr>
          <p:nvPr/>
        </p:nvSpPr>
        <p:spPr>
          <a:xfrm>
            <a:off x="5515913" y="4067310"/>
            <a:ext cx="380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dirty="0" smtClean="0"/>
              <a:t>F</a:t>
            </a:r>
            <a:endParaRPr lang="en-US" sz="3200" kern="0" dirty="0"/>
          </a:p>
        </p:txBody>
      </p:sp>
      <p:sp>
        <p:nvSpPr>
          <p:cNvPr id="14" name="object 3"/>
          <p:cNvSpPr txBox="1">
            <a:spLocks/>
          </p:cNvSpPr>
          <p:nvPr/>
        </p:nvSpPr>
        <p:spPr>
          <a:xfrm>
            <a:off x="5515912" y="4946387"/>
            <a:ext cx="380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dirty="0"/>
              <a:t>2</a:t>
            </a:r>
          </a:p>
        </p:txBody>
      </p:sp>
      <p:sp>
        <p:nvSpPr>
          <p:cNvPr id="15" name="object 3"/>
          <p:cNvSpPr txBox="1">
            <a:spLocks/>
          </p:cNvSpPr>
          <p:nvPr/>
        </p:nvSpPr>
        <p:spPr>
          <a:xfrm>
            <a:off x="5515912" y="5947809"/>
            <a:ext cx="3809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dirty="0" smtClean="0"/>
              <a:t>5</a:t>
            </a:r>
            <a:endParaRPr lang="en-US" sz="3200" kern="0" dirty="0"/>
          </a:p>
        </p:txBody>
      </p:sp>
      <p:cxnSp>
        <p:nvCxnSpPr>
          <p:cNvPr id="17" name="Connecteur droit avec flèche 16"/>
          <p:cNvCxnSpPr>
            <a:stCxn id="9" idx="3"/>
            <a:endCxn id="10" idx="1"/>
          </p:cNvCxnSpPr>
          <p:nvPr/>
        </p:nvCxnSpPr>
        <p:spPr>
          <a:xfrm flipV="1">
            <a:off x="1536699" y="3792302"/>
            <a:ext cx="1358417" cy="87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9" idx="3"/>
            <a:endCxn id="11" idx="1"/>
          </p:cNvCxnSpPr>
          <p:nvPr/>
        </p:nvCxnSpPr>
        <p:spPr>
          <a:xfrm>
            <a:off x="1536699" y="4668455"/>
            <a:ext cx="1358416" cy="103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0" idx="3"/>
            <a:endCxn id="12" idx="1"/>
          </p:cNvCxnSpPr>
          <p:nvPr/>
        </p:nvCxnSpPr>
        <p:spPr>
          <a:xfrm flipV="1">
            <a:off x="4190516" y="3377894"/>
            <a:ext cx="1325398" cy="41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0" idx="3"/>
            <a:endCxn id="13" idx="1"/>
          </p:cNvCxnSpPr>
          <p:nvPr/>
        </p:nvCxnSpPr>
        <p:spPr>
          <a:xfrm>
            <a:off x="4190516" y="3792302"/>
            <a:ext cx="1325397" cy="52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1" idx="3"/>
            <a:endCxn id="14" idx="1"/>
          </p:cNvCxnSpPr>
          <p:nvPr/>
        </p:nvCxnSpPr>
        <p:spPr>
          <a:xfrm flipV="1">
            <a:off x="4190516" y="5199021"/>
            <a:ext cx="1325396" cy="50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1" idx="3"/>
            <a:endCxn id="15" idx="1"/>
          </p:cNvCxnSpPr>
          <p:nvPr/>
        </p:nvCxnSpPr>
        <p:spPr>
          <a:xfrm>
            <a:off x="4190516" y="5704288"/>
            <a:ext cx="1325396" cy="496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3"/>
          <p:cNvSpPr txBox="1">
            <a:spLocks/>
          </p:cNvSpPr>
          <p:nvPr/>
        </p:nvSpPr>
        <p:spPr>
          <a:xfrm>
            <a:off x="5896911" y="3099960"/>
            <a:ext cx="31240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dirty="0" smtClean="0"/>
              <a:t>: Paire tosad</a:t>
            </a:r>
            <a:r>
              <a:rPr lang="en-US" sz="3200" kern="0" dirty="0"/>
              <a:t>é</a:t>
            </a:r>
          </a:p>
        </p:txBody>
      </p:sp>
      <p:sp>
        <p:nvSpPr>
          <p:cNvPr id="29" name="object 3"/>
          <p:cNvSpPr txBox="1">
            <a:spLocks/>
          </p:cNvSpPr>
          <p:nvPr/>
        </p:nvSpPr>
        <p:spPr>
          <a:xfrm>
            <a:off x="5896911" y="4044655"/>
            <a:ext cx="31240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dirty="0" smtClean="0"/>
              <a:t>: Fibre optique</a:t>
            </a:r>
            <a:endParaRPr lang="en-US" sz="3200" kern="0" dirty="0"/>
          </a:p>
        </p:txBody>
      </p:sp>
      <p:sp>
        <p:nvSpPr>
          <p:cNvPr id="30" name="object 3"/>
          <p:cNvSpPr txBox="1">
            <a:spLocks/>
          </p:cNvSpPr>
          <p:nvPr/>
        </p:nvSpPr>
        <p:spPr>
          <a:xfrm>
            <a:off x="5896911" y="4938417"/>
            <a:ext cx="31240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dirty="0" smtClean="0"/>
              <a:t>: 185 m</a:t>
            </a:r>
            <a:endParaRPr lang="en-US" sz="3200" kern="0" dirty="0"/>
          </a:p>
        </p:txBody>
      </p:sp>
      <p:sp>
        <p:nvSpPr>
          <p:cNvPr id="31" name="object 3"/>
          <p:cNvSpPr txBox="1">
            <a:spLocks/>
          </p:cNvSpPr>
          <p:nvPr/>
        </p:nvSpPr>
        <p:spPr>
          <a:xfrm>
            <a:off x="5896911" y="5935734"/>
            <a:ext cx="312406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kern="0" dirty="0" smtClean="0"/>
              <a:t>: 500 m</a:t>
            </a:r>
            <a:endParaRPr lang="en-US" sz="3200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1700" y="725014"/>
            <a:ext cx="377469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4000" spc="-10" dirty="0" smtClean="0">
                <a:latin typeface="Arial"/>
                <a:cs typeface="Arial"/>
              </a:rPr>
              <a:t>Types de liaison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6073" y="1859263"/>
            <a:ext cx="2951988" cy="2232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894" y="1680065"/>
            <a:ext cx="7985119" cy="4966970"/>
            <a:chOff x="953903" y="1691640"/>
            <a:chExt cx="8711565" cy="4966970"/>
          </a:xfrm>
        </p:grpSpPr>
        <p:sp>
          <p:nvSpPr>
            <p:cNvPr id="6" name="object 6"/>
            <p:cNvSpPr/>
            <p:nvPr/>
          </p:nvSpPr>
          <p:spPr>
            <a:xfrm>
              <a:off x="953903" y="1691640"/>
              <a:ext cx="4608576" cy="32659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55086" y="4355592"/>
              <a:ext cx="3810000" cy="23027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10490" y="4355592"/>
              <a:ext cx="2948939" cy="23027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1" name="object 3"/>
          <p:cNvSpPr txBox="1"/>
          <p:nvPr/>
        </p:nvSpPr>
        <p:spPr>
          <a:xfrm>
            <a:off x="5850140" y="4126419"/>
            <a:ext cx="23578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000" dirty="0" smtClean="0">
                <a:latin typeface="Arial"/>
                <a:cs typeface="Arial"/>
              </a:rPr>
              <a:t>Câble direct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2278013" y="6603972"/>
            <a:ext cx="23578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000" dirty="0" smtClean="0">
                <a:latin typeface="Arial"/>
                <a:cs typeface="Arial"/>
              </a:rPr>
              <a:t>Câble console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5816110" y="6603973"/>
            <a:ext cx="23578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000" dirty="0" smtClean="0">
                <a:latin typeface="Arial"/>
                <a:cs typeface="Arial"/>
              </a:rPr>
              <a:t>Câble croisé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8305174" y="4460348"/>
            <a:ext cx="2573777" cy="2551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000" dirty="0" smtClean="0">
                <a:latin typeface="Arial"/>
                <a:cs typeface="Arial"/>
              </a:rPr>
              <a:t>Câble croisé ( de même nature)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/>
                <a:cs typeface="Arial"/>
              </a:rPr>
              <a:t>Routeur – Routeur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/>
                <a:cs typeface="Arial"/>
              </a:rPr>
              <a:t>Routeur – PC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/>
                <a:cs typeface="Arial"/>
              </a:rPr>
              <a:t>Switch – Switch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/>
                <a:cs typeface="Arial"/>
              </a:rPr>
              <a:t>Switch – Hub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Arial"/>
                <a:cs typeface="Arial"/>
              </a:rPr>
              <a:t>Hub – Hub</a:t>
            </a: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8305175" y="2503375"/>
            <a:ext cx="207072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2000" dirty="0" smtClean="0">
                <a:latin typeface="Arial"/>
                <a:cs typeface="Arial"/>
              </a:rPr>
              <a:t>Câble </a:t>
            </a:r>
            <a:r>
              <a:rPr lang="fr-FR" sz="2000" dirty="0" smtClean="0">
                <a:latin typeface="Arial"/>
                <a:cs typeface="Arial"/>
              </a:rPr>
              <a:t>direct </a:t>
            </a:r>
            <a:r>
              <a:rPr lang="fr-FR" sz="2000" dirty="0" smtClean="0">
                <a:latin typeface="Arial"/>
                <a:cs typeface="Arial"/>
              </a:rPr>
              <a:t>( de nature différente)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4"/>
          <p:cNvSpPr txBox="1"/>
          <p:nvPr/>
        </p:nvSpPr>
        <p:spPr>
          <a:xfrm>
            <a:off x="3136530" y="1765848"/>
            <a:ext cx="5168644" cy="46487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800" b="1" dirty="0" smtClean="0">
                <a:latin typeface="Arial"/>
                <a:cs typeface="Arial"/>
              </a:rPr>
              <a:t>Politique d’accès au support</a:t>
            </a:r>
            <a:endParaRPr sz="2800" b="1" dirty="0">
              <a:latin typeface="Arial"/>
              <a:cs typeface="Arial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1765300" y="2546601"/>
            <a:ext cx="1694514" cy="46487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800" b="1" spc="-5" dirty="0" smtClean="0">
                <a:solidFill>
                  <a:srgbClr val="009999"/>
                </a:solidFill>
                <a:latin typeface="Arial"/>
                <a:cs typeface="Arial"/>
              </a:rPr>
              <a:t>Statique</a:t>
            </a:r>
            <a:endParaRPr sz="2800" b="1" spc="-5" dirty="0">
              <a:solidFill>
                <a:srgbClr val="009999"/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6870700" y="2519040"/>
            <a:ext cx="2340316" cy="46487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800" b="1" spc="-5" dirty="0" smtClean="0">
                <a:solidFill>
                  <a:srgbClr val="009999"/>
                </a:solidFill>
                <a:latin typeface="Arial"/>
                <a:cs typeface="Arial"/>
              </a:rPr>
              <a:t>Dynamique</a:t>
            </a:r>
            <a:endParaRPr sz="2800" b="1" spc="-5" dirty="0">
              <a:solidFill>
                <a:srgbClr val="009999"/>
              </a:solidFill>
              <a:latin typeface="Arial"/>
              <a:cs typeface="Arial"/>
            </a:endParaRPr>
          </a:p>
        </p:txBody>
      </p:sp>
      <p:sp>
        <p:nvSpPr>
          <p:cNvPr id="22" name="object 4"/>
          <p:cNvSpPr txBox="1"/>
          <p:nvPr/>
        </p:nvSpPr>
        <p:spPr>
          <a:xfrm>
            <a:off x="8541465" y="3217031"/>
            <a:ext cx="1497140" cy="46487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800" dirty="0">
                <a:latin typeface="Arial"/>
                <a:cs typeface="Arial"/>
              </a:rPr>
              <a:t>Aléatoire</a:t>
            </a:r>
          </a:p>
        </p:txBody>
      </p:sp>
      <p:sp>
        <p:nvSpPr>
          <p:cNvPr id="26" name="object 4"/>
          <p:cNvSpPr txBox="1"/>
          <p:nvPr/>
        </p:nvSpPr>
        <p:spPr>
          <a:xfrm>
            <a:off x="1470839" y="3140898"/>
            <a:ext cx="3371340" cy="179600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800" dirty="0" smtClean="0">
                <a:latin typeface="Arial"/>
                <a:cs typeface="Arial"/>
              </a:rPr>
              <a:t>(2G, 3G…)</a:t>
            </a:r>
          </a:p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800" dirty="0" smtClean="0">
                <a:latin typeface="Arial"/>
                <a:cs typeface="Arial"/>
              </a:rPr>
              <a:t>Plusieurs utilisateurs peuvent transmettre en même temps </a:t>
            </a:r>
            <a:endParaRPr sz="2800" dirty="0">
              <a:latin typeface="Arial"/>
              <a:cs typeface="Arial"/>
            </a:endParaRPr>
          </a:p>
        </p:txBody>
      </p:sp>
      <p:cxnSp>
        <p:nvCxnSpPr>
          <p:cNvPr id="19" name="Connecteur droit avec flèche 18"/>
          <p:cNvCxnSpPr>
            <a:endCxn id="8" idx="0"/>
          </p:cNvCxnSpPr>
          <p:nvPr/>
        </p:nvCxnSpPr>
        <p:spPr>
          <a:xfrm flipH="1">
            <a:off x="2612557" y="2221868"/>
            <a:ext cx="2316333" cy="32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7" idx="2"/>
          </p:cNvCxnSpPr>
          <p:nvPr/>
        </p:nvCxnSpPr>
        <p:spPr>
          <a:xfrm>
            <a:off x="5720852" y="2230719"/>
            <a:ext cx="2318220" cy="33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bject 3"/>
          <p:cNvSpPr txBox="1">
            <a:spLocks noGrp="1"/>
          </p:cNvSpPr>
          <p:nvPr>
            <p:ph type="ctrTitle"/>
          </p:nvPr>
        </p:nvSpPr>
        <p:spPr>
          <a:xfrm>
            <a:off x="1346201" y="662431"/>
            <a:ext cx="82226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/>
              <a:t>Politique d’accès au support</a:t>
            </a:r>
            <a:endParaRPr dirty="0"/>
          </a:p>
        </p:txBody>
      </p:sp>
      <p:sp>
        <p:nvSpPr>
          <p:cNvPr id="28" name="object 4"/>
          <p:cNvSpPr txBox="1"/>
          <p:nvPr/>
        </p:nvSpPr>
        <p:spPr>
          <a:xfrm>
            <a:off x="5346330" y="3217032"/>
            <a:ext cx="2057770" cy="46487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800" dirty="0">
                <a:latin typeface="Arial"/>
                <a:cs typeface="Arial"/>
              </a:rPr>
              <a:t>Déterministe</a:t>
            </a:r>
          </a:p>
        </p:txBody>
      </p:sp>
      <p:sp>
        <p:nvSpPr>
          <p:cNvPr id="30" name="object 4"/>
          <p:cNvSpPr txBox="1"/>
          <p:nvPr/>
        </p:nvSpPr>
        <p:spPr>
          <a:xfrm>
            <a:off x="7982695" y="3789605"/>
            <a:ext cx="2710705" cy="121892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265"/>
              </a:spcBef>
              <a:tabLst>
                <a:tab pos="354965" algn="l"/>
                <a:tab pos="356235" algn="l"/>
              </a:tabLst>
            </a:pPr>
            <a:r>
              <a:rPr lang="fr-FR" sz="2400" dirty="0" smtClean="0">
                <a:latin typeface="Arial"/>
                <a:cs typeface="Arial"/>
              </a:rPr>
              <a:t>Exemple:</a:t>
            </a:r>
          </a:p>
          <a:p>
            <a:pPr marL="354965" indent="-342900">
              <a:lnSpc>
                <a:spcPct val="10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354965" algn="l"/>
                <a:tab pos="356235" algn="l"/>
              </a:tabLst>
            </a:pPr>
            <a:r>
              <a:rPr lang="fr-FR" sz="2400" dirty="0" smtClean="0">
                <a:latin typeface="Arial"/>
                <a:cs typeface="Arial"/>
              </a:rPr>
              <a:t>CSMA/CD</a:t>
            </a:r>
          </a:p>
          <a:p>
            <a:pPr marL="354965" indent="-342900"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354965" algn="l"/>
                <a:tab pos="356235" algn="l"/>
              </a:tabLst>
            </a:pPr>
            <a:r>
              <a:rPr lang="fr-FR" sz="2400" dirty="0" smtClean="0">
                <a:latin typeface="Arial"/>
                <a:cs typeface="Arial"/>
              </a:rPr>
              <a:t>CSMA/CA</a:t>
            </a:r>
          </a:p>
        </p:txBody>
      </p:sp>
      <p:cxnSp>
        <p:nvCxnSpPr>
          <p:cNvPr id="4" name="Connecteur droit avec flèche 3"/>
          <p:cNvCxnSpPr>
            <a:stCxn id="10" idx="2"/>
            <a:endCxn id="28" idx="0"/>
          </p:cNvCxnSpPr>
          <p:nvPr/>
        </p:nvCxnSpPr>
        <p:spPr>
          <a:xfrm flipH="1">
            <a:off x="6375215" y="2983911"/>
            <a:ext cx="1665643" cy="23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10" idx="2"/>
            <a:endCxn id="22" idx="0"/>
          </p:cNvCxnSpPr>
          <p:nvPr/>
        </p:nvCxnSpPr>
        <p:spPr>
          <a:xfrm>
            <a:off x="8040858" y="2983911"/>
            <a:ext cx="1249177" cy="23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2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5174" y="1502155"/>
            <a:ext cx="1263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ENS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I</a:t>
            </a:r>
            <a:r>
              <a:rPr sz="1800" b="1" spc="-55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.</a:t>
            </a:r>
            <a:r>
              <a:rPr sz="1800" b="1" spc="-5" dirty="0">
                <a:solidFill>
                  <a:srgbClr val="009999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00999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15881" y="1949450"/>
            <a:ext cx="4501894" cy="4443983"/>
            <a:chOff x="774073" y="1978152"/>
            <a:chExt cx="4501894" cy="4443983"/>
          </a:xfrm>
        </p:grpSpPr>
        <p:sp>
          <p:nvSpPr>
            <p:cNvPr id="6" name="object 6"/>
            <p:cNvSpPr/>
            <p:nvPr/>
          </p:nvSpPr>
          <p:spPr>
            <a:xfrm>
              <a:off x="774073" y="1978152"/>
              <a:ext cx="4501894" cy="17998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73" y="3777995"/>
              <a:ext cx="4501894" cy="26441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413</Words>
  <Application>Microsoft Office PowerPoint</Application>
  <PresentationFormat>Personnalisé</PresentationFormat>
  <Paragraphs>188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Médias de communication</vt:lpstr>
      <vt:lpstr>Médias de communication</vt:lpstr>
      <vt:lpstr>Présentation PowerPoint</vt:lpstr>
      <vt:lpstr>Politique d’accès au support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Adresses Privées</vt:lpstr>
      <vt:lpstr>Protocole ARP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TCPIP-2016</dc:title>
  <dc:creator>user</dc:creator>
  <cp:lastModifiedBy>Maryam</cp:lastModifiedBy>
  <cp:revision>24</cp:revision>
  <dcterms:created xsi:type="dcterms:W3CDTF">2019-12-19T10:12:04Z</dcterms:created>
  <dcterms:modified xsi:type="dcterms:W3CDTF">2019-12-19T22:48:08Z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2016-10-01T00:00:00Z</vt:filetime>
  </property>
  <property fmtid="{D5CDD505-2E9C-101B-9397-08002B2CF9AE}" pid="3" name="Creator">
    <vt:lpwstr>PDFCreator Version 1.2.3</vt:lpwstr>
  </property>
  <property fmtid="{D5CDD505-2E9C-101B-9397-08002B2CF9AE}" pid="4" name="LastSaved">
    <vt:filetime>2019-12-19T00:00:00Z</vt:filetime>
  </property>
</Properties>
</file>