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Nunito"/>
      <p:regular r:id="rId50"/>
      <p:bold r:id="rId51"/>
      <p:italic r:id="rId52"/>
      <p:boldItalic r:id="rId53"/>
    </p:embeddedFont>
    <p:embeddedFont>
      <p:font typeface="Maven Pro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6.xml"/><Relationship Id="rId55" Type="http://schemas.openxmlformats.org/officeDocument/2006/relationships/font" Target="fonts/MavenPro-bold.fntdata"/><Relationship Id="rId10" Type="http://schemas.openxmlformats.org/officeDocument/2006/relationships/slide" Target="slides/slide5.xml"/><Relationship Id="rId54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cf58b37e7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cf58b37e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cf58b37e7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cf58b37e7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cf58b37e7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cf58b37e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cf58b37e7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cf58b37e7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cf58b37e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cf58b37e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cf58b37e7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cf58b37e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cf58b37e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cf58b37e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cf58b37e7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cf58b37e7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cf58b37e7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cf58b37e7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cf58b37e7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cf58b37e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cf58b3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cf58b3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cf58b37e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cf58b37e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cf58b37e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cf58b37e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cf58b37e7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cf58b37e7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cf58b37e7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cf58b37e7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cf58b37e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cf58b37e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cf58b37e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cf58b37e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f58b37e7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f58b37e7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f58b37e7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f58b37e7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f58b37e7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f58b37e7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f58b37e7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f58b37e7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cf58b37e7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cf58b37e7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f58b37e7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f58b37e7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f58b37e7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f58b37e7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cf7ab90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cf7ab90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cf58b37e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cf58b37e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cf58b37e7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cf58b37e7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cf58b37e7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cf58b37e7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6cf58b37e7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6cf58b37e7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cf58b37e7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cf58b37e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cf58b37e7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cf58b37e7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f58b37e7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cf58b37e7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cf58b37e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6cf58b37e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cf58b37e7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cf58b37e7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cf58b37e7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cf58b37e7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6cf58b37e7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6cf58b37e7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cf58b37e7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cf58b37e7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6cf58b37e7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6cf58b37e7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cf58b37e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cf58b37e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cf58b37e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cf58b37e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cf58b37e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cf58b37e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cf58b37e7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cf58b37e7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cf58b37e7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cf58b37e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Statistique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Wafae Bourjilat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Formules à connaître</a:t>
            </a: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325" y="1479150"/>
            <a:ext cx="543289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Formules à connaître</a:t>
            </a:r>
            <a:endParaRPr/>
          </a:p>
        </p:txBody>
      </p:sp>
      <p:pic>
        <p:nvPicPr>
          <p:cNvPr id="341" name="Google Shape;3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950" y="1909663"/>
            <a:ext cx="59340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Formules à connaître</a:t>
            </a:r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06625"/>
            <a:ext cx="566015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Formules </a:t>
            </a:r>
            <a:r>
              <a:rPr lang="fr"/>
              <a:t>à connaître</a:t>
            </a:r>
            <a:endParaRPr/>
          </a:p>
        </p:txBody>
      </p:sp>
      <p:pic>
        <p:nvPicPr>
          <p:cNvPr id="353" name="Google Shape;3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8875" y="1368225"/>
            <a:ext cx="526634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Formules à </a:t>
            </a:r>
            <a:r>
              <a:rPr lang="fr"/>
              <a:t>connaitre</a:t>
            </a:r>
            <a:r>
              <a:rPr lang="fr"/>
              <a:t> : cas petit </a:t>
            </a:r>
            <a:r>
              <a:rPr lang="fr"/>
              <a:t>échantillon</a:t>
            </a:r>
            <a:r>
              <a:rPr lang="fr"/>
              <a:t> </a:t>
            </a:r>
            <a:endParaRPr/>
          </a:p>
        </p:txBody>
      </p:sp>
      <p:pic>
        <p:nvPicPr>
          <p:cNvPr id="359" name="Google Shape;3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25" y="1947450"/>
            <a:ext cx="59817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Examen 2017</a:t>
            </a:r>
            <a:endParaRPr/>
          </a:p>
        </p:txBody>
      </p:sp>
      <p:pic>
        <p:nvPicPr>
          <p:cNvPr id="365" name="Google Shape;3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100" y="1725625"/>
            <a:ext cx="5895975" cy="21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Examen 2017: corrigé</a:t>
            </a:r>
            <a:endParaRPr/>
          </a:p>
        </p:txBody>
      </p:sp>
      <p:pic>
        <p:nvPicPr>
          <p:cNvPr id="371" name="Google Shape;3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275" y="1597875"/>
            <a:ext cx="454194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630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Bivarié </a:t>
            </a:r>
            <a:endParaRPr/>
          </a:p>
        </p:txBody>
      </p:sp>
      <p:pic>
        <p:nvPicPr>
          <p:cNvPr id="377" name="Google Shape;3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597875"/>
            <a:ext cx="57150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03800" y="598575"/>
            <a:ext cx="7630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Bivarié</a:t>
            </a:r>
            <a:endParaRPr/>
          </a:p>
        </p:txBody>
      </p:sp>
      <p:pic>
        <p:nvPicPr>
          <p:cNvPr id="383" name="Google Shape;3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850" y="1355925"/>
            <a:ext cx="4091500" cy="353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Ponctuelle</a:t>
            </a:r>
            <a:endParaRPr/>
          </a:p>
        </p:txBody>
      </p:sp>
      <p:pic>
        <p:nvPicPr>
          <p:cNvPr id="389" name="Google Shape;3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438" y="1839688"/>
            <a:ext cx="59721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 sz="1800"/>
              <a:t>Définitions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 sz="1800"/>
              <a:t>Formules et </a:t>
            </a:r>
            <a:r>
              <a:rPr b="1" lang="fr" sz="1800"/>
              <a:t>théorèmes</a:t>
            </a:r>
            <a:r>
              <a:rPr b="1" lang="fr" sz="1800"/>
              <a:t> à </a:t>
            </a:r>
            <a:r>
              <a:rPr b="1" lang="fr" sz="1800"/>
              <a:t>connaître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 sz="1800"/>
              <a:t>Analyse bivarié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 sz="1800"/>
              <a:t>Estimation ponctuelle</a:t>
            </a:r>
            <a:r>
              <a:rPr b="1" lang="fr" sz="1800"/>
              <a:t>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 sz="1800"/>
              <a:t>Estimation par intervalle de confiance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fr" sz="1800"/>
              <a:t>Test d’hypothèses</a:t>
            </a:r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Ponctuelle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95" name="Google Shape;3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92900"/>
            <a:ext cx="59721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Ponctuelle</a:t>
            </a:r>
            <a:endParaRPr/>
          </a:p>
        </p:txBody>
      </p:sp>
      <p:pic>
        <p:nvPicPr>
          <p:cNvPr id="401" name="Google Shape;4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13" y="1762600"/>
            <a:ext cx="5972175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Ponctuelle</a:t>
            </a:r>
            <a:endParaRPr/>
          </a:p>
        </p:txBody>
      </p:sp>
      <p:pic>
        <p:nvPicPr>
          <p:cNvPr id="407" name="Google Shape;4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372750"/>
            <a:ext cx="59436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25" y="2039500"/>
            <a:ext cx="60007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Ponctuelle</a:t>
            </a:r>
            <a:endParaRPr/>
          </a:p>
        </p:txBody>
      </p:sp>
      <p:pic>
        <p:nvPicPr>
          <p:cNvPr id="414" name="Google Shape;4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725" y="1417550"/>
            <a:ext cx="6010275" cy="29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Ponctuelle</a:t>
            </a:r>
            <a:endParaRPr/>
          </a:p>
        </p:txBody>
      </p:sp>
      <p:pic>
        <p:nvPicPr>
          <p:cNvPr id="420" name="Google Shape;4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750" y="1676350"/>
            <a:ext cx="60293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Ponctuelle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µ=moyenne</a:t>
            </a:r>
            <a:endParaRPr sz="1800"/>
          </a:p>
        </p:txBody>
      </p:sp>
      <p:pic>
        <p:nvPicPr>
          <p:cNvPr id="426" name="Google Shape;4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300" y="1597875"/>
            <a:ext cx="567371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 2015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32" name="Google Shape;4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600" y="1714500"/>
            <a:ext cx="54483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 2015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38" name="Google Shape;4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325" y="1650900"/>
            <a:ext cx="54102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par intervalle de confiance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44" name="Google Shape;4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1728788"/>
            <a:ext cx="596265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par intervalle de confiance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50" name="Google Shape;4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00" y="1688150"/>
            <a:ext cx="59531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Définitions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331275"/>
            <a:ext cx="6096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par intervalle de confiance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	Moyenne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56" name="Google Shape;4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000" y="1597875"/>
            <a:ext cx="589155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>
            <p:ph type="title"/>
          </p:nvPr>
        </p:nvSpPr>
        <p:spPr>
          <a:xfrm>
            <a:off x="788750" y="598575"/>
            <a:ext cx="8677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par intervalle de confiance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	Moyenne </a:t>
            </a:r>
            <a:r>
              <a:rPr lang="fr" sz="1400"/>
              <a:t>(ex : valeur de </a:t>
            </a:r>
            <a:r>
              <a:rPr lang="fr" sz="1400"/>
              <a:t>l'écart</a:t>
            </a:r>
            <a:r>
              <a:rPr lang="fr" sz="1400"/>
              <a:t> type à partir de </a:t>
            </a:r>
            <a:r>
              <a:rPr lang="fr" sz="1400"/>
              <a:t>l'échantillon= S</a:t>
            </a:r>
            <a:r>
              <a:rPr lang="fr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62" name="Google Shape;4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875" y="1683625"/>
            <a:ext cx="586166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par intervalle de confiance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	Moyenne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68" name="Google Shape;4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550" y="1714300"/>
            <a:ext cx="59436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74" name="Google Shape;4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25425"/>
            <a:ext cx="56007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80" name="Google Shape;4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50" y="1377550"/>
            <a:ext cx="3595804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/>
        </p:nvSpPr>
        <p:spPr>
          <a:xfrm>
            <a:off x="1310875" y="488800"/>
            <a:ext cx="6187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Nunito"/>
                <a:ea typeface="Nunito"/>
                <a:cs typeface="Nunito"/>
                <a:sym typeface="Nunito"/>
              </a:rPr>
              <a:t>Lecture de la table student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6" name="Google Shape;4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275" y="1236925"/>
            <a:ext cx="2981725" cy="3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par intervalle de confiance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	Variance(</a:t>
            </a:r>
            <a:r>
              <a:rPr lang="fr" sz="1400"/>
              <a:t>m connu degré n </a:t>
            </a:r>
            <a:r>
              <a:rPr lang="f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2" name="Google Shape;49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200" y="1725425"/>
            <a:ext cx="483819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title"/>
          </p:nvPr>
        </p:nvSpPr>
        <p:spPr>
          <a:xfrm>
            <a:off x="1303800" y="598575"/>
            <a:ext cx="7961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par intervalle de confiance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			Variance</a:t>
            </a:r>
            <a:r>
              <a:rPr lang="fr" sz="1400"/>
              <a:t>(cas m inconnu(ex: prise à partir de </a:t>
            </a:r>
            <a:r>
              <a:rPr lang="fr" sz="1400"/>
              <a:t>l'échantillon</a:t>
            </a:r>
            <a:r>
              <a:rPr lang="fr" sz="1400"/>
              <a:t>) !! degré n-1</a:t>
            </a:r>
            <a:r>
              <a:rPr lang="fr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325" y="1725425"/>
            <a:ext cx="59721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04" name="Google Shape;5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725425"/>
            <a:ext cx="56007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10" name="Google Shape;51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125" y="1377575"/>
            <a:ext cx="52578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Définitions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925" y="1417525"/>
            <a:ext cx="4787247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Exam 2017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16" name="Google Shape;5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075" y="1390000"/>
            <a:ext cx="4659975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Estimation de la fréquence (voir exo 2 -exam 2017)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22" name="Google Shape;52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75" y="1526625"/>
            <a:ext cx="542730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Test d’hypothèses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28" name="Google Shape;5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450" y="1650875"/>
            <a:ext cx="56769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Exercice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534" name="Google Shape;5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550" y="1597875"/>
            <a:ext cx="56769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 chance !!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 quantitatives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75" y="1540775"/>
            <a:ext cx="4986475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525" y="1774925"/>
            <a:ext cx="3712651" cy="2207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Variables qualitative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355" y="1647175"/>
            <a:ext cx="5785875" cy="22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00" y="1466850"/>
            <a:ext cx="61150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1391475" y="777275"/>
            <a:ext cx="36402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latin typeface="Nunito"/>
                <a:ea typeface="Nunito"/>
                <a:cs typeface="Nunito"/>
                <a:sym typeface="Nunito"/>
              </a:rPr>
              <a:t>Formules à </a:t>
            </a:r>
            <a:r>
              <a:rPr b="1" lang="fr" sz="2400">
                <a:latin typeface="Nunito"/>
                <a:ea typeface="Nunito"/>
                <a:cs typeface="Nunito"/>
                <a:sym typeface="Nunito"/>
              </a:rPr>
              <a:t>connaître</a:t>
            </a:r>
            <a:r>
              <a:rPr b="1" lang="fr" sz="2400">
                <a:latin typeface="Nunito"/>
                <a:ea typeface="Nunito"/>
                <a:cs typeface="Nunito"/>
                <a:sym typeface="Nunito"/>
              </a:rPr>
              <a:t> </a:t>
            </a:r>
            <a:endParaRPr b="1"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Formules à connaître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000" y="1466850"/>
            <a:ext cx="61150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Formules à connaître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300" y="1454400"/>
            <a:ext cx="423862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150" y="3185075"/>
            <a:ext cx="5026705" cy="19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