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95" r:id="rId14"/>
    <p:sldId id="269" r:id="rId15"/>
    <p:sldId id="285" r:id="rId16"/>
    <p:sldId id="286" r:id="rId17"/>
    <p:sldId id="287" r:id="rId18"/>
    <p:sldId id="288" r:id="rId19"/>
    <p:sldId id="270" r:id="rId20"/>
    <p:sldId id="289" r:id="rId21"/>
    <p:sldId id="290" r:id="rId22"/>
    <p:sldId id="291" r:id="rId23"/>
    <p:sldId id="271" r:id="rId24"/>
    <p:sldId id="272" r:id="rId25"/>
    <p:sldId id="273" r:id="rId26"/>
    <p:sldId id="276" r:id="rId27"/>
    <p:sldId id="281" r:id="rId28"/>
    <p:sldId id="280" r:id="rId29"/>
    <p:sldId id="282" r:id="rId30"/>
    <p:sldId id="279" r:id="rId31"/>
    <p:sldId id="283" r:id="rId32"/>
    <p:sldId id="292" r:id="rId33"/>
    <p:sldId id="284" r:id="rId34"/>
    <p:sldId id="293" r:id="rId35"/>
    <p:sldId id="294" r:id="rId36"/>
    <p:sldId id="296" r:id="rId37"/>
    <p:sldId id="304" r:id="rId38"/>
    <p:sldId id="305" r:id="rId39"/>
    <p:sldId id="297" r:id="rId40"/>
    <p:sldId id="298" r:id="rId41"/>
    <p:sldId id="299" r:id="rId42"/>
    <p:sldId id="306" r:id="rId43"/>
    <p:sldId id="307" r:id="rId44"/>
    <p:sldId id="300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87" d="100"/>
          <a:sy n="8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83F6-86CA-4B8B-8AFD-27F8CF882BFA}" type="datetimeFigureOut">
              <a:rPr lang="fr-FR" smtClean="0"/>
              <a:pPr/>
              <a:t>01/01/2018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A62-AA43-4E90-9A7F-A955A6E2249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1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83F6-86CA-4B8B-8AFD-27F8CF882BFA}" type="datetimeFigureOut">
              <a:rPr lang="fr-FR" smtClean="0"/>
              <a:pPr/>
              <a:t>01/01/2018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A62-AA43-4E90-9A7F-A955A6E2249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7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83F6-86CA-4B8B-8AFD-27F8CF882BFA}" type="datetimeFigureOut">
              <a:rPr lang="fr-FR" smtClean="0"/>
              <a:pPr/>
              <a:t>01/01/2018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A62-AA43-4E90-9A7F-A955A6E2249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7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83F6-86CA-4B8B-8AFD-27F8CF882BFA}" type="datetimeFigureOut">
              <a:rPr lang="fr-FR" smtClean="0"/>
              <a:pPr/>
              <a:t>01/01/2018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A62-AA43-4E90-9A7F-A955A6E2249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83F6-86CA-4B8B-8AFD-27F8CF882BFA}" type="datetimeFigureOut">
              <a:rPr lang="fr-FR" smtClean="0"/>
              <a:pPr/>
              <a:t>01/01/2018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A62-AA43-4E90-9A7F-A955A6E2249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83F6-86CA-4B8B-8AFD-27F8CF882BFA}" type="datetimeFigureOut">
              <a:rPr lang="fr-FR" smtClean="0"/>
              <a:pPr/>
              <a:t>01/01/2018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A62-AA43-4E90-9A7F-A955A6E2249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1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83F6-86CA-4B8B-8AFD-27F8CF882BFA}" type="datetimeFigureOut">
              <a:rPr lang="fr-FR" smtClean="0"/>
              <a:pPr/>
              <a:t>01/01/2018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A62-AA43-4E90-9A7F-A955A6E2249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0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83F6-86CA-4B8B-8AFD-27F8CF882BFA}" type="datetimeFigureOut">
              <a:rPr lang="fr-FR" smtClean="0"/>
              <a:pPr/>
              <a:t>01/01/2018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A62-AA43-4E90-9A7F-A955A6E2249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2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83F6-86CA-4B8B-8AFD-27F8CF882BFA}" type="datetimeFigureOut">
              <a:rPr lang="fr-FR" smtClean="0"/>
              <a:pPr/>
              <a:t>01/01/2018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A62-AA43-4E90-9A7F-A955A6E2249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7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83F6-86CA-4B8B-8AFD-27F8CF882BFA}" type="datetimeFigureOut">
              <a:rPr lang="fr-FR" smtClean="0"/>
              <a:pPr/>
              <a:t>01/01/2018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A62-AA43-4E90-9A7F-A955A6E2249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3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83F6-86CA-4B8B-8AFD-27F8CF882BFA}" type="datetimeFigureOut">
              <a:rPr lang="fr-FR" smtClean="0"/>
              <a:pPr/>
              <a:t>01/01/2018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A62-AA43-4E90-9A7F-A955A6E2249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1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783F6-86CA-4B8B-8AFD-27F8CF882BFA}" type="datetimeFigureOut">
              <a:rPr lang="fr-FR" smtClean="0"/>
              <a:pPr/>
              <a:t>01/01/2018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43A62-AA43-4E90-9A7F-A955A6E2249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3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b="1" dirty="0" smtClean="0"/>
              <a:t>SOA</a:t>
            </a:r>
            <a:endParaRPr lang="en-US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71520"/>
          </a:xfrm>
        </p:spPr>
        <p:txBody>
          <a:bodyPr>
            <a:normAutofit/>
          </a:bodyPr>
          <a:lstStyle/>
          <a:p>
            <a:r>
              <a:rPr lang="en-US" dirty="0" smtClean="0"/>
              <a:t>CONVERGENCES DE SOLUTION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07223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ACER\Desktop\2017-12-29_1608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8072494" cy="5550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71520"/>
          </a:xfrm>
        </p:spPr>
        <p:txBody>
          <a:bodyPr>
            <a:normAutofit/>
          </a:bodyPr>
          <a:lstStyle/>
          <a:p>
            <a:r>
              <a:rPr lang="en-US" dirty="0" smtClean="0"/>
              <a:t>BENEFICES SOA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857916"/>
          </a:xfrm>
        </p:spPr>
        <p:txBody>
          <a:bodyPr/>
          <a:lstStyle/>
          <a:p>
            <a:r>
              <a:rPr lang="en-US" dirty="0" smtClean="0"/>
              <a:t>METIERS </a:t>
            </a:r>
          </a:p>
          <a:p>
            <a:r>
              <a:rPr lang="en-US" dirty="0" smtClean="0"/>
              <a:t>TECHNIQUES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00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PUBLISH – FIND – BIND </a:t>
            </a:r>
            <a:endParaRPr lang="en-US" dirty="0"/>
          </a:p>
        </p:txBody>
      </p:sp>
      <p:pic>
        <p:nvPicPr>
          <p:cNvPr id="5" name="Espace réservé du contenu 4" descr="2017-12-29_1835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357298"/>
            <a:ext cx="8421621" cy="46434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00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PUBLISH – FIND – BIND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8579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ACER\Desktop\architectures-ntiers-et-oriente-services-52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8001056" cy="6072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71520"/>
          </a:xfrm>
        </p:spPr>
        <p:txBody>
          <a:bodyPr>
            <a:normAutofit/>
          </a:bodyPr>
          <a:lstStyle/>
          <a:p>
            <a:r>
              <a:rPr lang="en-US" dirty="0" smtClean="0"/>
              <a:t>INTEROPERABILITE - DEFINITION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14042"/>
          </a:xfrm>
        </p:spPr>
        <p:txBody>
          <a:bodyPr/>
          <a:lstStyle/>
          <a:p>
            <a:r>
              <a:rPr lang="en-US" dirty="0" smtClean="0"/>
              <a:t>RECONNAITRE INTERPRETER UTILISER TRAITER LES DONNEES AVEC MIN D’EFFORT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2910" y="1928802"/>
            <a:ext cx="2071702" cy="292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SYSTEME HETEROGENE S1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2198" y="2000240"/>
            <a:ext cx="2071702" cy="300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SYSTEME HETEROGENE S2</a:t>
            </a:r>
            <a:endParaRPr lang="en-US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000364" y="2498718"/>
            <a:ext cx="292895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0800000">
            <a:off x="3000364" y="2998783"/>
            <a:ext cx="285752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000364" y="3427412"/>
            <a:ext cx="278608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rot="10800000">
            <a:off x="3000364" y="3929064"/>
            <a:ext cx="292895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00430" y="1857364"/>
            <a:ext cx="1643074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ECHANGE DE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28992" y="4000504"/>
            <a:ext cx="2000264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EMETTRE DATA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71520"/>
          </a:xfrm>
        </p:spPr>
        <p:txBody>
          <a:bodyPr>
            <a:normAutofit/>
          </a:bodyPr>
          <a:lstStyle/>
          <a:p>
            <a:r>
              <a:rPr lang="en-US" dirty="0" smtClean="0"/>
              <a:t>INTEROPERABILITE - DOMAINES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59293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ACER\Desktop\2017-12-29_1620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40"/>
            <a:ext cx="8929718" cy="269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INTEROPERABILITE – NIVEAUX</a:t>
            </a:r>
            <a:br>
              <a:rPr lang="en-US" dirty="0" smtClean="0"/>
            </a:br>
            <a:r>
              <a:rPr lang="en-US" dirty="0" smtClean="0"/>
              <a:t>D’APPLICATIONS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CHAQUE NIVEAU A SA DIFFICULTE ET SPECIFICTE </a:t>
            </a:r>
          </a:p>
          <a:p>
            <a:endParaRPr lang="en-US" dirty="0"/>
          </a:p>
        </p:txBody>
      </p:sp>
      <p:pic>
        <p:nvPicPr>
          <p:cNvPr id="5122" name="Picture 2" descr="C:\Users\ACER\Desktop\2017-12-29_1622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14554"/>
            <a:ext cx="7450644" cy="2890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INTEROPERABILITE – CE N’EST PAS SIMPLE POURQUOI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BEAUCOUP DE FACTEURS DE DIVERGENCE</a:t>
            </a:r>
          </a:p>
          <a:p>
            <a:r>
              <a:rPr lang="en-US" dirty="0" smtClean="0"/>
              <a:t>MANQUE DE COMMUNICATION </a:t>
            </a:r>
          </a:p>
          <a:p>
            <a:r>
              <a:rPr lang="en-US" dirty="0" smtClean="0"/>
              <a:t>PLUSIEURS NORMES POUR MM SUJET</a:t>
            </a:r>
          </a:p>
          <a:p>
            <a:r>
              <a:rPr lang="en-US" dirty="0" smtClean="0"/>
              <a:t>NON RESPET DE CE QUI EST DEFINI</a:t>
            </a:r>
          </a:p>
          <a:p>
            <a:r>
              <a:rPr lang="en-US" dirty="0" smtClean="0"/>
              <a:t>GRAND COUT D’INVESTISSEMENT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71520"/>
          </a:xfrm>
        </p:spPr>
        <p:txBody>
          <a:bodyPr>
            <a:normAutofit/>
          </a:bodyPr>
          <a:lstStyle/>
          <a:p>
            <a:r>
              <a:rPr lang="en-US" dirty="0" smtClean="0"/>
              <a:t>INTEROPERABILITE – PRINCIPES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14042"/>
          </a:xfrm>
        </p:spPr>
        <p:txBody>
          <a:bodyPr/>
          <a:lstStyle/>
          <a:p>
            <a:r>
              <a:rPr lang="en-US" dirty="0" smtClean="0"/>
              <a:t>NON AMNIGUE ET EXHAUSTIVE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FORMALISER</a:t>
            </a:r>
          </a:p>
          <a:p>
            <a:r>
              <a:rPr lang="en-US" dirty="0" smtClean="0"/>
              <a:t>EFFORT</a:t>
            </a:r>
          </a:p>
          <a:p>
            <a:r>
              <a:rPr lang="en-US" dirty="0" smtClean="0"/>
              <a:t>ASSURE AU NIVEAU SEMANTIQUE</a:t>
            </a:r>
          </a:p>
          <a:p>
            <a:r>
              <a:rPr lang="en-US" dirty="0" smtClean="0"/>
              <a:t>EFFORT COMMUN POUR BENEFICE COMMUN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398"/>
            <a:ext cx="8229600" cy="571520"/>
          </a:xfrm>
        </p:spPr>
        <p:txBody>
          <a:bodyPr>
            <a:normAutofit/>
          </a:bodyPr>
          <a:lstStyle/>
          <a:p>
            <a:r>
              <a:rPr lang="en-US" dirty="0" smtClean="0"/>
              <a:t>ESB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929354"/>
          </a:xfrm>
        </p:spPr>
        <p:txBody>
          <a:bodyPr/>
          <a:lstStyle/>
          <a:p>
            <a:r>
              <a:rPr lang="en-US" dirty="0" smtClean="0"/>
              <a:t>ECHANGE ENTRE SI </a:t>
            </a:r>
          </a:p>
          <a:p>
            <a:r>
              <a:rPr lang="en-US" dirty="0" smtClean="0"/>
              <a:t>GERE MEDIATION ET INTEGRATION DES SERVICES DANS SOA</a:t>
            </a:r>
          </a:p>
          <a:p>
            <a:r>
              <a:rPr lang="en-US" dirty="0" smtClean="0"/>
              <a:t>OUTIL D’INTEGRATION ET PAS INTERPERABILITE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NATURE</a:t>
            </a:r>
            <a:r>
              <a:rPr lang="en-US" dirty="0" smtClean="0"/>
              <a:t> : MIDDLWARE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</a:t>
            </a:r>
            <a:r>
              <a:rPr lang="en-US" dirty="0" smtClean="0"/>
              <a:t> : IL ROUTE / ENRICHIE / TRANSFORME / VERIFIE / VALIDE ET EXPLOITE LES MESSAGES ENTRE LES ≠ SERVICES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INTERET</a:t>
            </a:r>
            <a:r>
              <a:rPr lang="en-US" dirty="0" smtClean="0"/>
              <a:t> : COUPLAGE FAIBLE -&gt; AGILITE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00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642918"/>
            <a:ext cx="8229600" cy="6215082"/>
          </a:xfrm>
        </p:spPr>
        <p:txBody>
          <a:bodyPr>
            <a:normAutofit/>
          </a:bodyPr>
          <a:lstStyle/>
          <a:p>
            <a:r>
              <a:rPr lang="en-US" dirty="0" smtClean="0"/>
              <a:t>SOA DEFINITION</a:t>
            </a:r>
          </a:p>
          <a:p>
            <a:r>
              <a:rPr lang="en-US" dirty="0" smtClean="0"/>
              <a:t>BESOINS SOA</a:t>
            </a:r>
          </a:p>
          <a:p>
            <a:r>
              <a:rPr lang="en-US" dirty="0" smtClean="0"/>
              <a:t>QUE FAIT SOA ?</a:t>
            </a:r>
          </a:p>
          <a:p>
            <a:r>
              <a:rPr lang="en-US" dirty="0" smtClean="0"/>
              <a:t>MISE EN OEUVRE SOA</a:t>
            </a:r>
          </a:p>
          <a:p>
            <a:r>
              <a:rPr lang="en-US" dirty="0" smtClean="0"/>
              <a:t>ELEMENTS SOA</a:t>
            </a:r>
          </a:p>
          <a:p>
            <a:r>
              <a:rPr lang="en-US" dirty="0" smtClean="0"/>
              <a:t>INTERETS SOA</a:t>
            </a:r>
          </a:p>
          <a:p>
            <a:r>
              <a:rPr lang="en-US" dirty="0" smtClean="0"/>
              <a:t>AVANTAGES SOA</a:t>
            </a:r>
          </a:p>
          <a:p>
            <a:r>
              <a:rPr lang="en-US" dirty="0" smtClean="0"/>
              <a:t>SOA – CONVERGENCES DE SOLUTIONS</a:t>
            </a:r>
          </a:p>
          <a:p>
            <a:r>
              <a:rPr lang="en-US" dirty="0" smtClean="0"/>
              <a:t>BENEFICES SOA</a:t>
            </a:r>
          </a:p>
          <a:p>
            <a:r>
              <a:rPr lang="en-US" dirty="0" smtClean="0"/>
              <a:t>PUBLISH – FIND – BIND</a:t>
            </a:r>
          </a:p>
          <a:p>
            <a:r>
              <a:rPr lang="en-US" dirty="0" smtClean="0"/>
              <a:t>INTEROPERABILITE</a:t>
            </a:r>
          </a:p>
          <a:p>
            <a:r>
              <a:rPr lang="en-US" dirty="0" smtClean="0"/>
              <a:t>ESB</a:t>
            </a:r>
          </a:p>
          <a:p>
            <a:r>
              <a:rPr lang="en-US" dirty="0" smtClean="0"/>
              <a:t>SERVICES DEFINITION</a:t>
            </a:r>
          </a:p>
          <a:p>
            <a:r>
              <a:rPr lang="en-US" dirty="0" smtClean="0"/>
              <a:t>EVOLUTION SILOS SERVICES</a:t>
            </a:r>
          </a:p>
          <a:p>
            <a:r>
              <a:rPr lang="en-US" dirty="0" smtClean="0"/>
              <a:t>SERVICES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398"/>
            <a:ext cx="8229600" cy="571520"/>
          </a:xfrm>
        </p:spPr>
        <p:txBody>
          <a:bodyPr>
            <a:normAutofit/>
          </a:bodyPr>
          <a:lstStyle/>
          <a:p>
            <a:r>
              <a:rPr lang="en-US" dirty="0" smtClean="0"/>
              <a:t>ESB - POSITIONNEMENT OUTILS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929354"/>
          </a:xfrm>
        </p:spPr>
        <p:txBody>
          <a:bodyPr/>
          <a:lstStyle/>
          <a:p>
            <a:r>
              <a:rPr lang="en-US" dirty="0" smtClean="0"/>
              <a:t>ETL  : SYNCHRONISATION MASSIVE DES DONNEES -- BD</a:t>
            </a:r>
          </a:p>
          <a:p>
            <a:r>
              <a:rPr lang="en-US" dirty="0" smtClean="0"/>
              <a:t>EAI : INTEGRATION ENTRE APPLICATION : ARCHITECTURE ORIENTEE PROGICIELS </a:t>
            </a:r>
          </a:p>
          <a:p>
            <a:r>
              <a:rPr lang="en-US" dirty="0" smtClean="0"/>
              <a:t>ESB : SOA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398"/>
            <a:ext cx="8229600" cy="571520"/>
          </a:xfrm>
        </p:spPr>
        <p:txBody>
          <a:bodyPr>
            <a:normAutofit/>
          </a:bodyPr>
          <a:lstStyle/>
          <a:p>
            <a:r>
              <a:rPr lang="en-US" dirty="0" smtClean="0"/>
              <a:t>ESB – CADRE UTILISATION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929354"/>
          </a:xfrm>
        </p:spPr>
        <p:txBody>
          <a:bodyPr/>
          <a:lstStyle/>
          <a:p>
            <a:r>
              <a:rPr lang="en-US" dirty="0" smtClean="0"/>
              <a:t>ESB COMME EAI SAUF QU’IL EST POUR SOA</a:t>
            </a:r>
          </a:p>
          <a:p>
            <a:r>
              <a:rPr lang="en-US" dirty="0" smtClean="0"/>
              <a:t>PAS OBLIGATOIRE MAIS RECOMMANDE</a:t>
            </a:r>
          </a:p>
          <a:p>
            <a:r>
              <a:rPr lang="en-US" dirty="0" smtClean="0"/>
              <a:t>IL FAUT AVOIR UN SI URBANISE TQ: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 descr="C:\Users\ACER\Desktop\2017-12-29_1641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786058"/>
            <a:ext cx="8664263" cy="171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398"/>
            <a:ext cx="8229600" cy="571520"/>
          </a:xfrm>
        </p:spPr>
        <p:txBody>
          <a:bodyPr>
            <a:normAutofit/>
          </a:bodyPr>
          <a:lstStyle/>
          <a:p>
            <a:r>
              <a:rPr lang="en-US" dirty="0" smtClean="0"/>
              <a:t>ESB - EXEMPLES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9293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ACER\Desktop\2017-12-29_16415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1928802"/>
            <a:ext cx="8001056" cy="2476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00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SERVICES DEFINITION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072230"/>
          </a:xfrm>
        </p:spPr>
        <p:txBody>
          <a:bodyPr/>
          <a:lstStyle/>
          <a:p>
            <a:r>
              <a:rPr lang="en-US" dirty="0" smtClean="0"/>
              <a:t>ENTITE </a:t>
            </a:r>
          </a:p>
          <a:p>
            <a:r>
              <a:rPr lang="en-US" dirty="0" smtClean="0"/>
              <a:t>PRESENTE LES OBJECTIFS / FONCTIONNALITES ET PARTICULARITES D’UN SYSTEME </a:t>
            </a:r>
          </a:p>
          <a:p>
            <a:r>
              <a:rPr lang="en-US" dirty="0" smtClean="0"/>
              <a:t>ENCAPSULE UNE  FCT REUTILISABLE</a:t>
            </a:r>
          </a:p>
          <a:p>
            <a:r>
              <a:rPr lang="en-US" dirty="0" smtClean="0"/>
              <a:t>DEFINI PAR DES INTERFACES INDEPENDANTES DE L’IMPLEMENTATION</a:t>
            </a:r>
          </a:p>
          <a:p>
            <a:r>
              <a:rPr lang="en-US" dirty="0" smtClean="0"/>
              <a:t>INVOQUE PAR UN PROTOCOLE DE COMMUNICATION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642958"/>
          </a:xfrm>
        </p:spPr>
        <p:txBody>
          <a:bodyPr/>
          <a:lstStyle/>
          <a:p>
            <a:r>
              <a:rPr lang="en-US" dirty="0" smtClean="0"/>
              <a:t>EVOLUTION SILOS - SERVICES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/>
          <a:lstStyle/>
          <a:p>
            <a:r>
              <a:rPr lang="en-US" dirty="0" smtClean="0"/>
              <a:t>VISION TECHNOLOGIQUE</a:t>
            </a:r>
          </a:p>
          <a:p>
            <a:r>
              <a:rPr lang="en-US" dirty="0" smtClean="0"/>
              <a:t>VISION ECONOMIQUE</a:t>
            </a:r>
          </a:p>
          <a:p>
            <a:endParaRPr lang="en-US" dirty="0"/>
          </a:p>
        </p:txBody>
      </p:sp>
      <p:pic>
        <p:nvPicPr>
          <p:cNvPr id="8194" name="Picture 2" descr="C:\Users\ACER\Desktop\2017-12-29_1650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38375"/>
            <a:ext cx="1733550" cy="4619625"/>
          </a:xfrm>
          <a:prstGeom prst="rect">
            <a:avLst/>
          </a:prstGeom>
          <a:noFill/>
        </p:spPr>
      </p:pic>
      <p:pic>
        <p:nvPicPr>
          <p:cNvPr id="8195" name="Picture 3" descr="C:\Users\ACER\Desktop\2017-12-29_16503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571744"/>
            <a:ext cx="5857884" cy="3500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71520"/>
          </a:xfrm>
        </p:spPr>
        <p:txBody>
          <a:bodyPr>
            <a:normAutofit/>
          </a:bodyPr>
          <a:lstStyle/>
          <a:p>
            <a:r>
              <a:rPr lang="en-US" dirty="0" smtClean="0"/>
              <a:t>CATEGORIES SERVICE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/>
          <a:lstStyle/>
          <a:p>
            <a:r>
              <a:rPr lang="en-US" dirty="0" smtClean="0"/>
              <a:t>SERVICES METIER : BUSINESS FUNCTION</a:t>
            </a:r>
          </a:p>
          <a:p>
            <a:r>
              <a:rPr lang="en-US" dirty="0" smtClean="0"/>
              <a:t>SERVICES D’INFRASTRUCTURE : TECHNICAL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71520"/>
          </a:xfrm>
        </p:spPr>
        <p:txBody>
          <a:bodyPr>
            <a:normAutofit/>
          </a:bodyPr>
          <a:lstStyle/>
          <a:p>
            <a:r>
              <a:rPr lang="en-US" dirty="0" smtClean="0"/>
              <a:t>GRANULARITE SERVICE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/>
          <a:lstStyle/>
          <a:p>
            <a:r>
              <a:rPr lang="en-US" dirty="0" smtClean="0"/>
              <a:t>RAFFINE EN 2:</a:t>
            </a:r>
          </a:p>
          <a:p>
            <a:r>
              <a:rPr lang="en-US" dirty="0" smtClean="0"/>
              <a:t>SERVICE ATOMIQUE : GRANULARITE FINE - UNITAIRE</a:t>
            </a:r>
          </a:p>
          <a:p>
            <a:r>
              <a:rPr lang="en-US" dirty="0" smtClean="0"/>
              <a:t>SERVICE COMPOSITE : GRANULARITE GROSSE - GLOBAL</a:t>
            </a:r>
          </a:p>
          <a:p>
            <a:r>
              <a:rPr lang="en-US" dirty="0" smtClean="0"/>
              <a:t>RAFFINE EN 3:</a:t>
            </a:r>
          </a:p>
          <a:p>
            <a:r>
              <a:rPr lang="en-US" dirty="0" smtClean="0"/>
              <a:t>SERVICE ATOMIQUE : GRANULARITE FINE - UNITAIRE</a:t>
            </a:r>
          </a:p>
          <a:p>
            <a:r>
              <a:rPr lang="en-US" dirty="0" smtClean="0"/>
              <a:t>SERVICE AGREGE : GRANULARITE MOYENNE</a:t>
            </a:r>
          </a:p>
          <a:p>
            <a:r>
              <a:rPr lang="en-US" dirty="0" smtClean="0"/>
              <a:t>SERVICE COMPOSITE : GRANULARITE GROSSE - GLOBAL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71520"/>
          </a:xfrm>
        </p:spPr>
        <p:txBody>
          <a:bodyPr>
            <a:normAutofit/>
          </a:bodyPr>
          <a:lstStyle/>
          <a:p>
            <a:r>
              <a:rPr lang="en-US" dirty="0" smtClean="0"/>
              <a:t>CONTRAT SERVICE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/>
          <a:lstStyle/>
          <a:p>
            <a:r>
              <a:rPr lang="en-US" dirty="0" smtClean="0"/>
              <a:t>IMPERATIF</a:t>
            </a:r>
          </a:p>
          <a:p>
            <a:r>
              <a:rPr lang="en-US" dirty="0" smtClean="0"/>
              <a:t>FICHE DE SERVICE ENTRE CONSOMMATEUR ET FOURNISSEUR </a:t>
            </a:r>
          </a:p>
          <a:p>
            <a:r>
              <a:rPr lang="en-US" dirty="0" smtClean="0"/>
              <a:t>DOCUMENTER UN SERVICE ET SON UTILISATION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71520"/>
          </a:xfrm>
        </p:spPr>
        <p:txBody>
          <a:bodyPr>
            <a:normAutofit/>
          </a:bodyPr>
          <a:lstStyle/>
          <a:p>
            <a:r>
              <a:rPr lang="en-US" dirty="0" smtClean="0"/>
              <a:t>TYPES DE COMMUNICATION SERVICES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 descr="C:\Users\ACER\Desktop\2017-12-29_1703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8072494" cy="5356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71520"/>
          </a:xfrm>
        </p:spPr>
        <p:txBody>
          <a:bodyPr>
            <a:normAutofit/>
          </a:bodyPr>
          <a:lstStyle/>
          <a:p>
            <a:r>
              <a:rPr lang="en-US" dirty="0" smtClean="0"/>
              <a:t>POSITION APPLICATIVES DES SERVICES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/>
          <a:lstStyle/>
          <a:p>
            <a:r>
              <a:rPr lang="en-US" dirty="0" smtClean="0"/>
              <a:t>SERVICES ORIENTES DONNEES</a:t>
            </a:r>
          </a:p>
          <a:p>
            <a:r>
              <a:rPr lang="en-US" dirty="0" smtClean="0"/>
              <a:t>SERVICES ORIENTES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33368"/>
            <a:ext cx="8229600" cy="990600"/>
          </a:xfrm>
        </p:spPr>
        <p:txBody>
          <a:bodyPr/>
          <a:lstStyle/>
          <a:p>
            <a:r>
              <a:rPr lang="en-US" dirty="0" smtClean="0"/>
              <a:t>SOA DEFINITION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63008"/>
            <a:ext cx="9144000" cy="4937760"/>
          </a:xfrm>
        </p:spPr>
        <p:txBody>
          <a:bodyPr/>
          <a:lstStyle/>
          <a:p>
            <a:r>
              <a:rPr lang="en-US" dirty="0" smtClean="0"/>
              <a:t>N’EST PAS UNE TECHNOLOGIE </a:t>
            </a:r>
          </a:p>
          <a:p>
            <a:r>
              <a:rPr lang="en-US" dirty="0" smtClean="0"/>
              <a:t>≠ DES WS</a:t>
            </a:r>
          </a:p>
          <a:p>
            <a:r>
              <a:rPr lang="en-US" dirty="0" smtClean="0"/>
              <a:t>STRATEGIE / PARADIGME / STYLE D’ARCHI OU DEV</a:t>
            </a:r>
          </a:p>
          <a:p>
            <a:r>
              <a:rPr lang="en-US" dirty="0" smtClean="0"/>
              <a:t>ARCHITECTURE QUI FAIT LA </a:t>
            </a:r>
            <a:r>
              <a:rPr lang="en-US" dirty="0" smtClean="0">
                <a:solidFill>
                  <a:srgbClr val="FF0000"/>
                </a:solidFill>
              </a:rPr>
              <a:t>MEDIATION A BASE DE BUS</a:t>
            </a:r>
          </a:p>
          <a:p>
            <a:r>
              <a:rPr lang="en-US" dirty="0" smtClean="0"/>
              <a:t>EVOLUTION DE L’INFO DISTIBUEE</a:t>
            </a:r>
          </a:p>
          <a:p>
            <a:r>
              <a:rPr lang="en-US" dirty="0" smtClean="0"/>
              <a:t>INTERACTION DES COMPOSANTS LOGICIELS = </a:t>
            </a:r>
            <a:r>
              <a:rPr lang="en-US" dirty="0" smtClean="0">
                <a:solidFill>
                  <a:srgbClr val="FF0000"/>
                </a:solidFill>
              </a:rPr>
              <a:t>SERVICES</a:t>
            </a:r>
          </a:p>
          <a:p>
            <a:r>
              <a:rPr lang="en-US" dirty="0" smtClean="0"/>
              <a:t>COMBINAISON DE SERVICES POUR CREER DES APPLICATIONS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71520"/>
          </a:xfrm>
        </p:spPr>
        <p:txBody>
          <a:bodyPr>
            <a:normAutofit/>
          </a:bodyPr>
          <a:lstStyle/>
          <a:p>
            <a:r>
              <a:rPr lang="en-US" dirty="0" smtClean="0"/>
              <a:t>CYCLE DE VIE SERVICE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/>
          <a:lstStyle/>
          <a:p>
            <a:r>
              <a:rPr lang="en-US" dirty="0" smtClean="0"/>
              <a:t>PHASES :</a:t>
            </a:r>
          </a:p>
          <a:p>
            <a:pPr>
              <a:buNone/>
            </a:pPr>
            <a:r>
              <a:rPr lang="en-US" dirty="0" smtClean="0"/>
              <a:t>IDENTIFICATION </a:t>
            </a:r>
          </a:p>
          <a:p>
            <a:pPr>
              <a:buNone/>
            </a:pPr>
            <a:r>
              <a:rPr lang="en-US" dirty="0" smtClean="0"/>
              <a:t>SPECIFICATION</a:t>
            </a:r>
          </a:p>
          <a:p>
            <a:pPr>
              <a:buNone/>
            </a:pPr>
            <a:r>
              <a:rPr lang="en-US" dirty="0" smtClean="0"/>
              <a:t>DEVELOPPEMENT</a:t>
            </a:r>
          </a:p>
          <a:p>
            <a:pPr>
              <a:buNone/>
            </a:pPr>
            <a:r>
              <a:rPr lang="en-US" dirty="0" smtClean="0"/>
              <a:t>GESTION</a:t>
            </a:r>
          </a:p>
          <a:p>
            <a:r>
              <a:rPr lang="en-US" dirty="0" smtClean="0"/>
              <a:t>ASPECT:</a:t>
            </a:r>
          </a:p>
          <a:p>
            <a:pPr>
              <a:buNone/>
            </a:pPr>
            <a:r>
              <a:rPr lang="en-US" dirty="0" smtClean="0"/>
              <a:t>GOUVERNANCE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71520"/>
          </a:xfrm>
        </p:spPr>
        <p:txBody>
          <a:bodyPr>
            <a:normAutofit/>
          </a:bodyPr>
          <a:lstStyle/>
          <a:p>
            <a:r>
              <a:rPr lang="en-US" dirty="0" smtClean="0"/>
              <a:t>ROLE ASSOCIES CYCLE DE VIE SERVICE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2" name="Picture 2" descr="C:\Users\ACER\Desktop\2017-12-29_17065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7929618" cy="5095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428588"/>
            <a:ext cx="8229600" cy="571520"/>
          </a:xfrm>
        </p:spPr>
        <p:txBody>
          <a:bodyPr>
            <a:normAutofit/>
          </a:bodyPr>
          <a:lstStyle/>
          <a:p>
            <a:r>
              <a:rPr lang="en-US" dirty="0" smtClean="0"/>
              <a:t>2 METHODES D’IDENTIFICATION DE SERVICE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/>
          <a:lstStyle/>
          <a:p>
            <a:r>
              <a:rPr lang="en-US" dirty="0" smtClean="0"/>
              <a:t>APPROCHE INCREMENTALE :</a:t>
            </a:r>
          </a:p>
          <a:p>
            <a:pPr>
              <a:buNone/>
            </a:pPr>
            <a:r>
              <a:rPr lang="en-US" dirty="0" smtClean="0"/>
              <a:t>ASCENDANTE </a:t>
            </a:r>
          </a:p>
          <a:p>
            <a:pPr>
              <a:buNone/>
            </a:pPr>
            <a:r>
              <a:rPr lang="en-US" dirty="0" smtClean="0"/>
              <a:t>DESCENDANTE </a:t>
            </a:r>
          </a:p>
          <a:p>
            <a:r>
              <a:rPr lang="en-US" dirty="0" smtClean="0"/>
              <a:t>APPROCHE OUTSIDE-IN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71520"/>
          </a:xfrm>
        </p:spPr>
        <p:txBody>
          <a:bodyPr>
            <a:normAutofit/>
          </a:bodyPr>
          <a:lstStyle/>
          <a:p>
            <a:r>
              <a:rPr lang="en-US" dirty="0" smtClean="0"/>
              <a:t>METHODES DE CONCEPTION DE SERVICE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/>
          <a:lstStyle/>
          <a:p>
            <a:r>
              <a:rPr lang="en-US" dirty="0" smtClean="0"/>
              <a:t>SOMA </a:t>
            </a:r>
            <a:r>
              <a:rPr lang="en-US" b="1" dirty="0" smtClean="0"/>
              <a:t>Service Oriented Modeling Architecture </a:t>
            </a:r>
            <a:endParaRPr lang="en-US" dirty="0" smtClean="0"/>
          </a:p>
          <a:p>
            <a:r>
              <a:rPr lang="en-US" dirty="0" smtClean="0"/>
              <a:t>SODA </a:t>
            </a:r>
            <a:r>
              <a:rPr lang="en-US" b="1" dirty="0" smtClean="0"/>
              <a:t>Service Oriented </a:t>
            </a:r>
            <a:r>
              <a:rPr lang="en-US" b="1" dirty="0" err="1" smtClean="0"/>
              <a:t>Developmnt</a:t>
            </a:r>
            <a:r>
              <a:rPr lang="en-US" b="1" dirty="0" smtClean="0"/>
              <a:t> Architecture </a:t>
            </a:r>
            <a:endParaRPr lang="en-US" dirty="0" smtClean="0"/>
          </a:p>
          <a:p>
            <a:r>
              <a:rPr lang="en-US" dirty="0" smtClean="0"/>
              <a:t>PRAXEME </a:t>
            </a:r>
            <a:r>
              <a:rPr lang="en-US" b="1" dirty="0" err="1" smtClean="0"/>
              <a:t>Unilog</a:t>
            </a:r>
            <a:r>
              <a:rPr lang="en-US" b="1" dirty="0" smtClean="0"/>
              <a:t> Management et Orchestra Networks</a:t>
            </a:r>
          </a:p>
          <a:p>
            <a:r>
              <a:rPr lang="fr-FR" b="1" dirty="0" smtClean="0"/>
              <a:t>+ toutes les formations proposées par les éditeurs tels que </a:t>
            </a:r>
            <a:r>
              <a:rPr lang="fr-FR" b="1" dirty="0" err="1" smtClean="0"/>
              <a:t>Softeam</a:t>
            </a:r>
            <a:r>
              <a:rPr lang="fr-FR" b="1" dirty="0" smtClean="0"/>
              <a:t> (SEA), </a:t>
            </a:r>
            <a:r>
              <a:rPr lang="fr-FR" b="1" dirty="0" err="1" smtClean="0"/>
              <a:t>DreamSoft</a:t>
            </a:r>
            <a:r>
              <a:rPr lang="fr-FR" b="1" dirty="0" smtClean="0"/>
              <a:t>, </a:t>
            </a:r>
            <a:r>
              <a:rPr lang="fr-FR" b="1" dirty="0" err="1" smtClean="0"/>
              <a:t>etc</a:t>
            </a:r>
            <a:r>
              <a:rPr lang="fr-FR" b="1" dirty="0" smtClean="0"/>
              <a:t> sur leur “savoir-faire”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5- SOA </a:t>
            </a:r>
            <a:r>
              <a:rPr lang="en-US" dirty="0" err="1" smtClean="0"/>
              <a:t>facilite</a:t>
            </a:r>
            <a:r>
              <a:rPr lang="en-US" dirty="0" smtClean="0"/>
              <a:t> la </a:t>
            </a:r>
            <a:r>
              <a:rPr lang="en-US" dirty="0" err="1" smtClean="0"/>
              <a:t>gestion</a:t>
            </a:r>
            <a:r>
              <a:rPr lang="en-US" dirty="0" smtClean="0"/>
              <a:t> des </a:t>
            </a:r>
            <a:r>
              <a:rPr lang="en-US" dirty="0" err="1" smtClean="0"/>
              <a:t>processus</a:t>
            </a:r>
            <a:r>
              <a:rPr lang="en-US" dirty="0" smtClean="0"/>
              <a:t> métier</a:t>
            </a:r>
          </a:p>
        </p:txBody>
      </p:sp>
      <p:pic>
        <p:nvPicPr>
          <p:cNvPr id="11266" name="Picture 2" descr="C:\Users\ACER\Downloads\exam17\exam17\25509025_1576127855767454_1944750194_o.jpg"/>
          <p:cNvPicPr>
            <a:picLocks noChangeAspect="1" noChangeArrowheads="1"/>
          </p:cNvPicPr>
          <p:nvPr/>
        </p:nvPicPr>
        <p:blipFill>
          <a:blip r:embed="rId2"/>
          <a:srcRect t="39588" b="43711"/>
          <a:stretch>
            <a:fillRect/>
          </a:stretch>
        </p:blipFill>
        <p:spPr bwMode="auto">
          <a:xfrm>
            <a:off x="0" y="1714488"/>
            <a:ext cx="9144000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ont en effet le même objectif mais utilisent des moyens différents pour y arriver. </a:t>
            </a:r>
          </a:p>
          <a:p>
            <a:r>
              <a:rPr lang="fr-FR" dirty="0" smtClean="0"/>
              <a:t>complémentaires et permettront d’optimiser les apports de chacun par leurs atouts propres.</a:t>
            </a:r>
          </a:p>
          <a:p>
            <a:r>
              <a:rPr lang="fr-FR" dirty="0" smtClean="0"/>
              <a:t> SOA est une approche conduite par l’IT, alors que le BPM est orienté business.</a:t>
            </a:r>
          </a:p>
          <a:p>
            <a:r>
              <a:rPr lang="fr-FR" dirty="0" smtClean="0"/>
              <a:t> La réunion de ces deux outils permet une meilleure adéquation entre les objectifs des services informatiques et ceux du métier (optimisation des performances individuelles, des systèmes d’information et des processus).</a:t>
            </a:r>
          </a:p>
          <a:p>
            <a:r>
              <a:rPr lang="fr-FR" dirty="0" smtClean="0"/>
              <a:t> la communication entre les deux est ainsi assurée, dans un souci commun d’amélioration des performances.</a:t>
            </a:r>
          </a:p>
          <a:p>
            <a:r>
              <a:rPr lang="fr-FR" b="1" dirty="0" smtClean="0"/>
              <a:t>BPM et SOA font partie de la même stratégie</a:t>
            </a:r>
            <a:endParaRPr lang="fr-FR" dirty="0" smtClean="0"/>
          </a:p>
          <a:p>
            <a:r>
              <a:rPr lang="fr-FR" dirty="0" smtClean="0"/>
              <a:t>SOA représente les processus métier comme des services. </a:t>
            </a:r>
          </a:p>
          <a:p>
            <a:endParaRPr lang="fr-F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 smtClean="0">
                <a:solidFill>
                  <a:srgbClr val="C00000"/>
                </a:solidFill>
              </a:rPr>
              <a:t>Web services</a:t>
            </a:r>
            <a:endParaRPr lang="fr-FR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2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457200"/>
            <a:ext cx="88963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Web Services sont des composants web basés sur</a:t>
            </a:r>
          </a:p>
          <a:p>
            <a:pPr marL="0" indent="0">
              <a:buNone/>
            </a:pPr>
            <a:r>
              <a:rPr lang="fr-FR" dirty="0"/>
              <a:t>Internet (HTTP ) qui exécutent des tâches précises et qui</a:t>
            </a:r>
          </a:p>
          <a:p>
            <a:pPr marL="0" indent="0">
              <a:buNone/>
            </a:pPr>
            <a:r>
              <a:rPr lang="fr-FR" dirty="0"/>
              <a:t>respectent un format spécifique (XML).</a:t>
            </a:r>
          </a:p>
          <a:p>
            <a:r>
              <a:rPr lang="fr-FR" dirty="0"/>
              <a:t> Ils permettent aux applications de faire appel à des</a:t>
            </a:r>
          </a:p>
          <a:p>
            <a:pPr marL="0" indent="0">
              <a:buNone/>
            </a:pPr>
            <a:r>
              <a:rPr lang="fr-FR" dirty="0"/>
              <a:t>fonctionnalités à distance en simplifiant ainsi l’échange de</a:t>
            </a:r>
          </a:p>
          <a:p>
            <a:pPr marL="0" indent="0">
              <a:buNone/>
            </a:pPr>
            <a:r>
              <a:rPr lang="fr-FR" dirty="0"/>
              <a:t>données.</a:t>
            </a:r>
          </a:p>
        </p:txBody>
      </p:sp>
    </p:spTree>
    <p:extLst>
      <p:ext uri="{BB962C8B-B14F-4D97-AF65-F5344CB8AC3E}">
        <p14:creationId xmlns:p14="http://schemas.microsoft.com/office/powerpoint/2010/main" val="1601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308" y="1825625"/>
            <a:ext cx="65373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58"/>
          </a:xfrm>
        </p:spPr>
        <p:txBody>
          <a:bodyPr/>
          <a:lstStyle/>
          <a:p>
            <a:r>
              <a:rPr lang="en-US" dirty="0" smtClean="0"/>
              <a:t>BESOINS SOA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PROBLEMATIQUES D’INTEGRATION EN ENTREPRISE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DECALAGE BESOINS METIERS ET REALISATION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ON NE PREND PAS EN CONSIDERATION LES BESOINS FONCTIONNELS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CHOIX TECHNIQUES SEULEMENT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</a:rPr>
              <a:t>DECOUPAGE  TRAITEMENT / PRESENTATION / BD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</a:rPr>
              <a:t>-&gt; SILOS DES APPLICATIONS INDEPENDANTS (</a:t>
            </a:r>
            <a:r>
              <a:rPr lang="en-US" u="sng" dirty="0" smtClean="0">
                <a:solidFill>
                  <a:srgbClr val="002060"/>
                </a:solidFill>
              </a:rPr>
              <a:t>BLOCS MONOLIIQUES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</a:rPr>
              <a:t>PEU DE REUTILISABILITE – FCTS REDONDANTES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</a:rPr>
              <a:t>PAS DE MUTUALISATION DE DEV ENTRE PROJETS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ENTREPRISE DECOUPEE EN DEPARTEMENT – COUT ELEVE DE GESTION DE FLUX ENTRE CES DEPARTEMENTS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PROCESSUS METIERS INTER-DEPENDANTS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-&gt;SYNDROME DE PLAT DE SPAGHETTIS : 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DEV COUTEUX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COMPLEXITE ELEVEE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INTERCONNEXIONS REDONDANTES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MAINTENANCE DIFFICILE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476672"/>
            <a:ext cx="835292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00"/>
                </a:solidFill>
                <a:latin typeface="GillSansMT"/>
              </a:rPr>
              <a:t>Le concept des Web Services s’articule actuellement autour des </a:t>
            </a:r>
            <a:r>
              <a:rPr lang="fr-FR" sz="2400" dirty="0" smtClean="0">
                <a:solidFill>
                  <a:srgbClr val="000000"/>
                </a:solidFill>
                <a:latin typeface="GillSansMT"/>
              </a:rPr>
              <a:t>trois concepts </a:t>
            </a:r>
            <a:r>
              <a:rPr lang="fr-FR" sz="2400" dirty="0">
                <a:solidFill>
                  <a:srgbClr val="000000"/>
                </a:solidFill>
                <a:latin typeface="GillSansMT"/>
              </a:rPr>
              <a:t>suivants </a:t>
            </a:r>
            <a:r>
              <a:rPr lang="fr-FR" sz="2400" dirty="0" smtClean="0">
                <a:solidFill>
                  <a:srgbClr val="000000"/>
                </a:solidFill>
                <a:latin typeface="GillSansMT"/>
              </a:rPr>
              <a:t>:</a:t>
            </a:r>
          </a:p>
          <a:p>
            <a:endParaRPr lang="fr-FR" sz="2400" dirty="0">
              <a:solidFill>
                <a:srgbClr val="000000"/>
              </a:solidFill>
              <a:latin typeface="GillSansMT"/>
            </a:endParaRPr>
          </a:p>
          <a:p>
            <a:r>
              <a:rPr lang="fr-FR" sz="2000" dirty="0">
                <a:solidFill>
                  <a:srgbClr val="3892A8"/>
                </a:solidFill>
                <a:latin typeface="Verdana" panose="020B0604030504040204" pitchFamily="34" charset="0"/>
              </a:rPr>
              <a:t>◦ </a:t>
            </a:r>
            <a:r>
              <a:rPr lang="fr-FR" sz="2000" b="1" dirty="0">
                <a:solidFill>
                  <a:srgbClr val="000000"/>
                </a:solidFill>
                <a:latin typeface="GillSansMT"/>
              </a:rPr>
              <a:t>SOAP (</a:t>
            </a:r>
            <a:r>
              <a:rPr lang="fr-FR" sz="2000" b="1" i="1" dirty="0">
                <a:solidFill>
                  <a:srgbClr val="000000"/>
                </a:solidFill>
                <a:latin typeface="GillSansMT,Italic"/>
              </a:rPr>
              <a:t>Simple Object Access Protocol</a:t>
            </a:r>
            <a:r>
              <a:rPr lang="fr-FR" sz="2000" b="1" dirty="0">
                <a:solidFill>
                  <a:srgbClr val="000000"/>
                </a:solidFill>
                <a:latin typeface="GillSansMT"/>
              </a:rPr>
              <a:t>)</a:t>
            </a:r>
          </a:p>
          <a:p>
            <a:r>
              <a:rPr lang="fr-FR" dirty="0">
                <a:solidFill>
                  <a:srgbClr val="FFB90A"/>
                </a:solidFill>
                <a:latin typeface="Wingdings2"/>
              </a:rPr>
              <a:t> </a:t>
            </a:r>
            <a:r>
              <a:rPr lang="fr-FR" dirty="0">
                <a:solidFill>
                  <a:srgbClr val="000000"/>
                </a:solidFill>
                <a:latin typeface="GillSansMT"/>
              </a:rPr>
              <a:t>est un protocole d'échange inter-applications indépendant de toute plate-forme,</a:t>
            </a:r>
          </a:p>
          <a:p>
            <a:r>
              <a:rPr lang="fr-FR" dirty="0">
                <a:solidFill>
                  <a:srgbClr val="000000"/>
                </a:solidFill>
                <a:latin typeface="GillSansMT"/>
              </a:rPr>
              <a:t>basé sur le langage XML.</a:t>
            </a:r>
          </a:p>
          <a:p>
            <a:r>
              <a:rPr lang="fr-FR" dirty="0">
                <a:solidFill>
                  <a:srgbClr val="FFB90A"/>
                </a:solidFill>
                <a:latin typeface="Wingdings2"/>
              </a:rPr>
              <a:t> </a:t>
            </a:r>
            <a:r>
              <a:rPr lang="fr-FR" dirty="0">
                <a:solidFill>
                  <a:srgbClr val="000000"/>
                </a:solidFill>
                <a:latin typeface="GillSansMT"/>
              </a:rPr>
              <a:t>Un appel de service SOAP est un flux ASCII encadré dans des balises XML et</a:t>
            </a:r>
          </a:p>
          <a:p>
            <a:r>
              <a:rPr lang="fr-FR" dirty="0">
                <a:solidFill>
                  <a:srgbClr val="000000"/>
                </a:solidFill>
                <a:latin typeface="GillSansMT"/>
              </a:rPr>
              <a:t>transporté dans le protocole HTTP.</a:t>
            </a:r>
          </a:p>
          <a:p>
            <a:r>
              <a:rPr lang="fr-FR" sz="2000" dirty="0">
                <a:solidFill>
                  <a:srgbClr val="3892A8"/>
                </a:solidFill>
                <a:latin typeface="Verdana" panose="020B0604030504040204" pitchFamily="34" charset="0"/>
              </a:rPr>
              <a:t>◦ </a:t>
            </a:r>
            <a:r>
              <a:rPr lang="fr-FR" sz="2000" b="1" dirty="0">
                <a:solidFill>
                  <a:srgbClr val="000000"/>
                </a:solidFill>
                <a:latin typeface="GillSansMT"/>
              </a:rPr>
              <a:t>WSDL (</a:t>
            </a:r>
            <a:r>
              <a:rPr lang="fr-FR" sz="2000" b="1" i="1" dirty="0">
                <a:solidFill>
                  <a:srgbClr val="000000"/>
                </a:solidFill>
                <a:latin typeface="GillSansMT,Italic"/>
              </a:rPr>
              <a:t>Web Services Description </a:t>
            </a:r>
            <a:r>
              <a:rPr lang="fr-FR" sz="2000" b="1" i="1" dirty="0" err="1">
                <a:solidFill>
                  <a:srgbClr val="000000"/>
                </a:solidFill>
                <a:latin typeface="GillSansMT,Italic"/>
              </a:rPr>
              <a:t>Language</a:t>
            </a:r>
            <a:r>
              <a:rPr lang="fr-FR" sz="2000" b="1" dirty="0">
                <a:solidFill>
                  <a:srgbClr val="000000"/>
                </a:solidFill>
                <a:latin typeface="GillSansMT"/>
              </a:rPr>
              <a:t>)</a:t>
            </a:r>
          </a:p>
          <a:p>
            <a:r>
              <a:rPr lang="fr-FR" dirty="0">
                <a:solidFill>
                  <a:srgbClr val="FFB90A"/>
                </a:solidFill>
                <a:latin typeface="Wingdings2"/>
              </a:rPr>
              <a:t> </a:t>
            </a:r>
            <a:r>
              <a:rPr lang="fr-FR" dirty="0">
                <a:solidFill>
                  <a:srgbClr val="000000"/>
                </a:solidFill>
                <a:latin typeface="GillSansMT"/>
              </a:rPr>
              <a:t>donne la description au format XML des Web Services en précisant les méthodes</a:t>
            </a:r>
          </a:p>
          <a:p>
            <a:r>
              <a:rPr lang="fr-FR" dirty="0">
                <a:solidFill>
                  <a:srgbClr val="000000"/>
                </a:solidFill>
                <a:latin typeface="GillSansMT"/>
              </a:rPr>
              <a:t>pouvant être invoquées, leurs signatures et le point d’accès (URL, port, etc..).</a:t>
            </a:r>
          </a:p>
          <a:p>
            <a:r>
              <a:rPr lang="fr-FR" dirty="0">
                <a:solidFill>
                  <a:srgbClr val="FFB90A"/>
                </a:solidFill>
                <a:latin typeface="Wingdings2"/>
              </a:rPr>
              <a:t> </a:t>
            </a:r>
            <a:r>
              <a:rPr lang="fr-FR" dirty="0">
                <a:solidFill>
                  <a:srgbClr val="000000"/>
                </a:solidFill>
                <a:latin typeface="GillSansMT"/>
              </a:rPr>
              <a:t>C’est, en quelque sorte, l’équivalent du langage IDL pour la programmation</a:t>
            </a:r>
          </a:p>
          <a:p>
            <a:r>
              <a:rPr lang="fr-FR" dirty="0">
                <a:solidFill>
                  <a:srgbClr val="000000"/>
                </a:solidFill>
                <a:latin typeface="GillSansMT"/>
              </a:rPr>
              <a:t>distribuée CORBA.</a:t>
            </a:r>
          </a:p>
          <a:p>
            <a:r>
              <a:rPr lang="en-US" sz="2000" dirty="0">
                <a:solidFill>
                  <a:srgbClr val="3892A8"/>
                </a:solidFill>
                <a:latin typeface="Verdana" panose="020B0604030504040204" pitchFamily="34" charset="0"/>
              </a:rPr>
              <a:t>◦ </a:t>
            </a:r>
            <a:r>
              <a:rPr lang="en-US" sz="2000" b="1" dirty="0">
                <a:solidFill>
                  <a:srgbClr val="000000"/>
                </a:solidFill>
                <a:latin typeface="GillSansMT"/>
              </a:rPr>
              <a:t>UDDI (</a:t>
            </a:r>
            <a:r>
              <a:rPr lang="en-US" sz="2000" b="1" i="1" dirty="0">
                <a:solidFill>
                  <a:srgbClr val="000000"/>
                </a:solidFill>
                <a:latin typeface="GillSansMT,Italic"/>
              </a:rPr>
              <a:t>Universal Description, Discovery and Integration</a:t>
            </a:r>
            <a:r>
              <a:rPr lang="en-US" sz="2000" b="1" dirty="0">
                <a:solidFill>
                  <a:srgbClr val="000000"/>
                </a:solidFill>
                <a:latin typeface="GillSansMT"/>
              </a:rPr>
              <a:t>)</a:t>
            </a:r>
          </a:p>
          <a:p>
            <a:r>
              <a:rPr lang="fr-FR" dirty="0">
                <a:solidFill>
                  <a:srgbClr val="FFB90A"/>
                </a:solidFill>
                <a:latin typeface="Wingdings2"/>
              </a:rPr>
              <a:t> </a:t>
            </a:r>
            <a:r>
              <a:rPr lang="fr-FR" dirty="0">
                <a:solidFill>
                  <a:srgbClr val="000000"/>
                </a:solidFill>
                <a:latin typeface="GillSansMT"/>
              </a:rPr>
              <a:t>normalise une solution d’annuaire distribué de Web Services, permettant à la </a:t>
            </a:r>
            <a:r>
              <a:rPr lang="fr-FR" dirty="0" smtClean="0">
                <a:solidFill>
                  <a:srgbClr val="000000"/>
                </a:solidFill>
                <a:latin typeface="GillSansMT"/>
              </a:rPr>
              <a:t>fois la </a:t>
            </a:r>
            <a:r>
              <a:rPr lang="fr-FR" dirty="0">
                <a:solidFill>
                  <a:srgbClr val="000000"/>
                </a:solidFill>
                <a:latin typeface="GillSansMT"/>
              </a:rPr>
              <a:t>publication et l'exploration (recherche) de Web Services.</a:t>
            </a:r>
          </a:p>
          <a:p>
            <a:r>
              <a:rPr lang="fr-FR" dirty="0">
                <a:solidFill>
                  <a:srgbClr val="FFB90A"/>
                </a:solidFill>
                <a:latin typeface="Wingdings2"/>
              </a:rPr>
              <a:t> </a:t>
            </a:r>
            <a:r>
              <a:rPr lang="fr-FR" dirty="0">
                <a:solidFill>
                  <a:srgbClr val="000000"/>
                </a:solidFill>
                <a:latin typeface="GillSansMT"/>
              </a:rPr>
              <a:t>UDDI se comporte lui-même comme un Web service dont les méthodes sont</a:t>
            </a:r>
          </a:p>
          <a:p>
            <a:r>
              <a:rPr lang="fr-FR" dirty="0">
                <a:solidFill>
                  <a:srgbClr val="000000"/>
                </a:solidFill>
                <a:latin typeface="GillSansMT"/>
              </a:rPr>
              <a:t>appelées via le protocole SOAP.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748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514350"/>
            <a:ext cx="89249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4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457200"/>
            <a:ext cx="88582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595312"/>
            <a:ext cx="90868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-14744"/>
            <a:ext cx="7469832" cy="661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9" y="375285"/>
            <a:ext cx="91249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8" name="Picture 4" descr="Résultat de recherche d'images pour &quot;HTTP/1.0 200 OK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9939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0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Http est le protocole de transmission de niveau inférieur. SOAP définit la charge utile du message transmis en utilisant http</a:t>
            </a:r>
          </a:p>
        </p:txBody>
      </p:sp>
    </p:spTree>
    <p:extLst>
      <p:ext uri="{BB962C8B-B14F-4D97-AF65-F5344CB8AC3E}">
        <p14:creationId xmlns:p14="http://schemas.microsoft.com/office/powerpoint/2010/main" val="302711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398"/>
            <a:ext cx="8229600" cy="500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 FAIT SOA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</p:spPr>
        <p:txBody>
          <a:bodyPr>
            <a:normAutofit/>
          </a:bodyPr>
          <a:lstStyle/>
          <a:p>
            <a:r>
              <a:rPr lang="en-US" dirty="0" smtClean="0"/>
              <a:t>PARTAGE LES CARATERISTIQUES D’UN OBJET 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MODULARITE</a:t>
            </a:r>
          </a:p>
          <a:p>
            <a:r>
              <a:rPr lang="en-US" dirty="0" smtClean="0"/>
              <a:t>PARTAGE LES CARACTERISTIQUES D’UN COMPOSANT</a:t>
            </a:r>
          </a:p>
          <a:p>
            <a:pPr>
              <a:buFont typeface="Courier New" pitchFamily="49" charset="0"/>
              <a:buChar char="o"/>
            </a:pPr>
            <a:r>
              <a:rPr lang="fr-FR" dirty="0" smtClean="0"/>
              <a:t>Boite noire (séparation interface/implémentation) </a:t>
            </a:r>
          </a:p>
          <a:p>
            <a:pPr>
              <a:buFont typeface="Courier New" pitchFamily="49" charset="0"/>
              <a:buChar char="o"/>
            </a:pPr>
            <a:r>
              <a:rPr lang="fr-FR" dirty="0" smtClean="0"/>
              <a:t>Indépendant de la localisation</a:t>
            </a:r>
          </a:p>
          <a:p>
            <a:pPr>
              <a:buFont typeface="Courier New" pitchFamily="49" charset="0"/>
              <a:buChar char="o"/>
            </a:pPr>
            <a:r>
              <a:rPr lang="fr-FR" dirty="0" smtClean="0"/>
              <a:t>Neutralité vis-à-vis des protocoles de transport</a:t>
            </a:r>
          </a:p>
          <a:p>
            <a:pPr lvl="0">
              <a:buClr>
                <a:srgbClr val="727CA3"/>
              </a:buClr>
            </a:pPr>
            <a:r>
              <a:rPr lang="en-US" dirty="0" smtClean="0">
                <a:solidFill>
                  <a:prstClr val="black"/>
                </a:solidFill>
              </a:rPr>
              <a:t>PERIMETRE FONCTIONNEL</a:t>
            </a:r>
          </a:p>
          <a:p>
            <a:pPr lvl="0">
              <a:buClr>
                <a:srgbClr val="727CA3"/>
              </a:buClr>
            </a:pPr>
            <a:r>
              <a:rPr lang="en-US" dirty="0" smtClean="0">
                <a:solidFill>
                  <a:prstClr val="black"/>
                </a:solidFill>
              </a:rPr>
              <a:t>COUPLAGE FAIBLE (INDEPENDENCE DES AUTRES SERVICES)</a:t>
            </a:r>
          </a:p>
          <a:p>
            <a:pPr lvl="0">
              <a:buClr>
                <a:srgbClr val="727CA3"/>
              </a:buClr>
            </a:pPr>
            <a:r>
              <a:rPr lang="en-US" dirty="0" smtClean="0">
                <a:solidFill>
                  <a:prstClr val="black"/>
                </a:solidFill>
              </a:rPr>
              <a:t>PETIT NOMBRE D’OPERATIONS – TRAITEMENT DE BOUT EN BOUT</a:t>
            </a:r>
          </a:p>
          <a:p>
            <a:pPr lvl="0">
              <a:buClr>
                <a:srgbClr val="727CA3"/>
              </a:buClr>
            </a:pPr>
            <a:r>
              <a:rPr lang="en-US" dirty="0" smtClean="0">
                <a:solidFill>
                  <a:prstClr val="black"/>
                </a:solidFill>
              </a:rPr>
              <a:t>SANS ETAT</a:t>
            </a:r>
          </a:p>
          <a:p>
            <a:pPr>
              <a:buFont typeface="Courier New" pitchFamily="49" charset="0"/>
              <a:buChar char="o"/>
            </a:pPr>
            <a:endParaRPr lang="fr-FR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MISE EN OEUVRE SOA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S’APPUIT SUR 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COMPETENCES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METHODES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INFRASTRUCTURES</a:t>
            </a:r>
          </a:p>
          <a:p>
            <a:r>
              <a:rPr lang="en-US" dirty="0" smtClean="0"/>
              <a:t>-&gt; PRISE EN CHARGE 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FIABLE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SECURISEE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EVOLUTIVE DE L’APP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642958"/>
          </a:xfrm>
        </p:spPr>
        <p:txBody>
          <a:bodyPr/>
          <a:lstStyle/>
          <a:p>
            <a:r>
              <a:rPr lang="en-US" dirty="0" smtClean="0"/>
              <a:t>ELEMENTS SOA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/>
          <a:lstStyle/>
          <a:p>
            <a:r>
              <a:rPr lang="fr-FR" dirty="0" smtClean="0"/>
              <a:t>Méthodologies d'analyse, de conception et de mise en œuvre</a:t>
            </a:r>
          </a:p>
          <a:p>
            <a:r>
              <a:rPr lang="fr-FR" dirty="0" smtClean="0"/>
              <a:t>Outils de modélisation et de développement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Bus ESB (Enterprise Service Bus)</a:t>
            </a:r>
          </a:p>
          <a:p>
            <a:r>
              <a:rPr lang="fr-FR" dirty="0" smtClean="0"/>
              <a:t>Référentiel et registre des politiques et services</a:t>
            </a:r>
          </a:p>
          <a:p>
            <a:r>
              <a:rPr lang="fr-FR" dirty="0" smtClean="0"/>
              <a:t>Outils de gestion d'infrastructure et de mise en œuvre</a:t>
            </a:r>
          </a:p>
          <a:p>
            <a:endParaRPr lang="en-US" dirty="0"/>
          </a:p>
        </p:txBody>
      </p:sp>
      <p:pic>
        <p:nvPicPr>
          <p:cNvPr id="1026" name="Picture 2" descr="C:\Users\ACER\Desktop\SOA_Elem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000372"/>
            <a:ext cx="5572132" cy="3857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00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INTERETS SOA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85480"/>
          </a:xfrm>
        </p:spPr>
        <p:txBody>
          <a:bodyPr/>
          <a:lstStyle/>
          <a:p>
            <a:r>
              <a:rPr lang="en-US" dirty="0" smtClean="0"/>
              <a:t>QUALITATIFS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QUANTITATIFS : DEPARTEMENT DE FINANCE/ COMMERCIAL / INFORMATIQUE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71520"/>
          </a:xfrm>
        </p:spPr>
        <p:txBody>
          <a:bodyPr>
            <a:normAutofit/>
          </a:bodyPr>
          <a:lstStyle/>
          <a:p>
            <a:r>
              <a:rPr lang="en-US" dirty="0" smtClean="0"/>
              <a:t>AVANTAGES SOA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929354"/>
          </a:xfrm>
        </p:spPr>
        <p:txBody>
          <a:bodyPr>
            <a:normAutofit/>
          </a:bodyPr>
          <a:lstStyle/>
          <a:p>
            <a:r>
              <a:rPr lang="en-US" dirty="0" smtClean="0"/>
              <a:t>PRODUCTIVITE </a:t>
            </a:r>
          </a:p>
          <a:p>
            <a:r>
              <a:rPr lang="en-US" dirty="0" smtClean="0"/>
              <a:t>AGILITE ET VITESSE</a:t>
            </a:r>
          </a:p>
          <a:p>
            <a:r>
              <a:rPr lang="en-US" dirty="0" smtClean="0"/>
              <a:t>LIVRAISON ACCELEREE DE NVX PRODUITS CONFORMES AUX BESOINS METIERS</a:t>
            </a:r>
          </a:p>
          <a:p>
            <a:r>
              <a:rPr lang="en-US" dirty="0" smtClean="0"/>
              <a:t>LES SEVICES PRENNENT EN COMPTE LES ACTIVITES LOGIQUES</a:t>
            </a:r>
          </a:p>
          <a:p>
            <a:r>
              <a:rPr lang="en-US" dirty="0" smtClean="0"/>
              <a:t>ON PEUT AJOUTER/ CREER DE NVX SERVICES PAR COMBINAISON DES SERVICES EXISTANTS</a:t>
            </a:r>
          </a:p>
          <a:p>
            <a:r>
              <a:rPr lang="en-US" dirty="0" smtClean="0"/>
              <a:t>ON PEUT INSTALLER LES SYSTEMES SUR DES SYSTEMES HETEROGENES/ RESEAUX /SITES</a:t>
            </a:r>
          </a:p>
          <a:p>
            <a:r>
              <a:rPr lang="en-US" dirty="0" smtClean="0"/>
              <a:t>INDEPENDENCE VIS A VIS PLATEFORME </a:t>
            </a:r>
          </a:p>
          <a:p>
            <a:r>
              <a:rPr lang="en-US" dirty="0" smtClean="0"/>
              <a:t>TRANSPARENCE VIS A VIS SITE</a:t>
            </a:r>
          </a:p>
          <a:p>
            <a:r>
              <a:rPr lang="en-US" dirty="0" smtClean="0"/>
              <a:t>GRANDE INTEROPERABILITE</a:t>
            </a:r>
          </a:p>
          <a:p>
            <a:r>
              <a:rPr lang="en-US" dirty="0" smtClean="0"/>
              <a:t>OPTIMISER LES INVESTISSEMENTS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1115</Words>
  <Application>Microsoft Office PowerPoint</Application>
  <PresentationFormat>Affichage à l'écran (4:3)</PresentationFormat>
  <Paragraphs>216</Paragraphs>
  <Slides>47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GillSansMT</vt:lpstr>
      <vt:lpstr>GillSansMT,Italic</vt:lpstr>
      <vt:lpstr>Verdana</vt:lpstr>
      <vt:lpstr>Wingdings2</vt:lpstr>
      <vt:lpstr>Thème Office</vt:lpstr>
      <vt:lpstr>SOA</vt:lpstr>
      <vt:lpstr>PLAN</vt:lpstr>
      <vt:lpstr>SOA DEFINITION</vt:lpstr>
      <vt:lpstr>BESOINS SOA</vt:lpstr>
      <vt:lpstr>QUE FAIT SOA ?</vt:lpstr>
      <vt:lpstr>MISE EN OEUVRE SOA</vt:lpstr>
      <vt:lpstr>ELEMENTS SOA</vt:lpstr>
      <vt:lpstr>INTERETS SOA</vt:lpstr>
      <vt:lpstr>AVANTAGES SOA</vt:lpstr>
      <vt:lpstr>CONVERGENCES DE SOLUTION</vt:lpstr>
      <vt:lpstr>BENEFICES SOA</vt:lpstr>
      <vt:lpstr>PUBLISH – FIND – BIND </vt:lpstr>
      <vt:lpstr>PUBLISH – FIND – BIND </vt:lpstr>
      <vt:lpstr>INTEROPERABILITE - DEFINITION</vt:lpstr>
      <vt:lpstr>INTEROPERABILITE - DOMAINES</vt:lpstr>
      <vt:lpstr>INTEROPERABILITE – NIVEAUX D’APPLICATIONS</vt:lpstr>
      <vt:lpstr>INTEROPERABILITE – CE N’EST PAS SIMPLE POURQUOI ?</vt:lpstr>
      <vt:lpstr>INTEROPERABILITE – PRINCIPES</vt:lpstr>
      <vt:lpstr>ESB</vt:lpstr>
      <vt:lpstr>ESB - POSITIONNEMENT OUTILS</vt:lpstr>
      <vt:lpstr>ESB – CADRE UTILISATION</vt:lpstr>
      <vt:lpstr>ESB - EXEMPLES</vt:lpstr>
      <vt:lpstr>SERVICES DEFINITION</vt:lpstr>
      <vt:lpstr>EVOLUTION SILOS - SERVICES</vt:lpstr>
      <vt:lpstr>CATEGORIES SERVICE</vt:lpstr>
      <vt:lpstr>GRANULARITE SERVICE</vt:lpstr>
      <vt:lpstr>CONTRAT SERVICE</vt:lpstr>
      <vt:lpstr>TYPES DE COMMUNICATION SERVICES</vt:lpstr>
      <vt:lpstr>POSITION APPLICATIVES DES SERVICES</vt:lpstr>
      <vt:lpstr>CYCLE DE VIE SERVICE</vt:lpstr>
      <vt:lpstr>ROLE ASSOCIES CYCLE DE VIE SERVICE</vt:lpstr>
      <vt:lpstr>2 METHODES D’IDENTIFICATION DE SERVICE</vt:lpstr>
      <vt:lpstr>METHODES DE CONCEPTION DE SERVICE</vt:lpstr>
      <vt:lpstr>Présentation PowerPoint</vt:lpstr>
      <vt:lpstr>Présentation PowerPoint</vt:lpstr>
      <vt:lpstr>Web services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</dc:title>
  <dc:creator>abdessamad hammouti</dc:creator>
  <cp:lastModifiedBy>user1</cp:lastModifiedBy>
  <cp:revision>39</cp:revision>
  <dcterms:created xsi:type="dcterms:W3CDTF">2017-12-29T14:43:45Z</dcterms:created>
  <dcterms:modified xsi:type="dcterms:W3CDTF">2018-01-01T19:43:48Z</dcterms:modified>
</cp:coreProperties>
</file>