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63" r:id="rId5"/>
    <p:sldId id="262" r:id="rId6"/>
    <p:sldId id="30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2192000" cy="6858000"/>
  <p:notesSz cx="6858000" cy="9144000"/>
  <p:embeddedFontLs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Arial Black" panose="020B0A04020102020204" pitchFamily="34" charset="0"/>
      <p:bold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341222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697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2751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4290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935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007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334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81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54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794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475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00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571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5859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038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525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4868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32632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5264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017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834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73706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00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1784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905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2037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570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9165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154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961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7072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5" name="Shape 3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57634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346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691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47247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7828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0031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37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860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54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44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742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re et texte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itre vertical et text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eux contenu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u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 avec légen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fr-F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lang="fr-F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/>
        </p:nvSpPr>
        <p:spPr>
          <a:xfrm>
            <a:off x="1610435" y="1610437"/>
            <a:ext cx="7888406" cy="26776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4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fr-FR" sz="4000" b="0" i="0" u="none" strike="noStrike" cap="none">
                <a:solidFill>
                  <a:srgbClr val="222A35"/>
                </a:solidFill>
                <a:latin typeface="Arial Black"/>
                <a:ea typeface="Arial Black"/>
                <a:cs typeface="Arial Black"/>
                <a:sym typeface="Arial Black"/>
              </a:rPr>
              <a:t>CORBA</a:t>
            </a:r>
          </a:p>
          <a:p>
            <a:pPr marL="0" marR="0" lvl="0" indent="0" algn="ctr" rtl="0">
              <a:spcBef>
                <a:spcPts val="0"/>
              </a:spcBef>
              <a:buNone/>
            </a:pPr>
            <a:endParaRPr sz="4000" b="0" i="0" u="none" strike="noStrike" cap="none">
              <a:solidFill>
                <a:srgbClr val="222A35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4000" b="0" i="0" u="none" strike="noStrike" cap="none">
                <a:solidFill>
                  <a:srgbClr val="222A35"/>
                </a:solidFill>
                <a:latin typeface="Arial Black"/>
                <a:ea typeface="Arial Black"/>
                <a:cs typeface="Arial Black"/>
                <a:sym typeface="Arial Black"/>
              </a:rPr>
              <a:t>(Common Object Request Broker Architecture)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Stub (Souche) : Coté client</a:t>
            </a:r>
          </a:p>
        </p:txBody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stub est un représentant local d'un objet distant :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 Il connaît la localisation de l'objet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 Il réalise l’empaquetage et le dépaquetage des invocations et des résultats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Il fait appel au bus ORB pour réaliser la communication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le code des stubs est généré à partir de la description de l’interface IDL de l’objet,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entre implémentation et ORB.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 Un skeleton fournit les interfaces statiques de chaque service exporté par le serveur .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 il est créé en utilisant un compilateur IDL (comme pour le stub).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il traite les requêtes provenant des stubs ou DII.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l’existence d’un squelette n’implique pas l’existence du stub client correspondant (utilisation de l’interface dynamique pour le client) 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skeleton  (squelette)  : Côté serveur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 L'adaptateur d'objets (Object Adapter) : </a:t>
            </a:r>
            <a:r>
              <a:rPr lang="fr-FR"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support d’exécution 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Fonctions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entre les objets CORBA et l’ORB 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Enregistrement et recherche des implantations d’objets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Génération de références pour les objets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 l’instanciation des objets serveurs 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des processus dans le serveur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Aiguillage des invocations de méthodes vers les objets serveurs</a:t>
            </a:r>
          </a:p>
          <a:p>
            <a:pPr marL="228600" marR="0" lvl="0" indent="-228600" algn="l" rtl="0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Différents type d’adaptateur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 (Basic Object Adapter)</a:t>
            </a:r>
          </a:p>
          <a:p>
            <a:pPr marL="685800" marR="0" lvl="1" indent="-228600" algn="l" rtl="0">
              <a:lnSpc>
                <a:spcPct val="7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 (Portable Object Adapter)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3140" y="914400"/>
            <a:ext cx="9225887" cy="529456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Shape 183"/>
          <p:cNvSpPr txBox="1"/>
          <p:nvPr/>
        </p:nvSpPr>
        <p:spPr>
          <a:xfrm>
            <a:off x="859808" y="382137"/>
            <a:ext cx="4271749" cy="707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4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Object Adapter  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rgbClr val="2E75B5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Architecture Corba :</a:t>
            </a:r>
          </a:p>
        </p:txBody>
      </p:sp>
      <p:pic>
        <p:nvPicPr>
          <p:cNvPr id="189" name="Shape 18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27583" y="1325217"/>
            <a:ext cx="7871791" cy="493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IIOP (Internet Inter-ORB Protocol) 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  protocole de communication de type requête-réponse.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  résout le problème de </a:t>
            </a:r>
            <a:r>
              <a:rPr lang="fr-F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l’interopérabilité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  GIOP (Global Inter-Orb Protocol) è IIOP (Internet IOP) au dessus de TCP/IP.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 corba(virtuel) :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Shape 2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444487"/>
            <a:ext cx="10730948" cy="511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: Interface Repository :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 – stocke toutes les définitions IDL des interfaces des objets du bus, des méthodes qu’ils supportent et des paramètres qu’ils nécessitent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les informations contenues dans l’IR : métadonnées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  accès offert aux applications qui peuvent exploiter dynamiquement (càd durant l ’exécution) les interfaces des objets CORBA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rgbClr val="323F4F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 ImpIR : le référentiel d’implantations 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 contient les informations nécessaires décrivant l’implantation des objets.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•  le nom des exécutables contenant le code des objets, la politique d’activation de ces exécutables, les droits d ’accès aux serveurs et à leurs objets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 permet à l’ORB de localiser et d’activer les différentes implantations des objets de l’IR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 de développement corba :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  Ecrire la description de l’interface (langage IDL : Interface Definition Language) et la compiler.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le code du serveur (en particulier, l’objet qui met en œuvre l’interface en utilisant un langage de programmation C, C++, Java...) et le compiler.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Ecrire le code du client (en utilisant un langage identique ou ≠ de celui utilisé pour le serveur) et le compiler.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4962099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ts val="4400"/>
              <a:buFont typeface="Calibri"/>
              <a:buNone/>
            </a:pPr>
            <a:r>
              <a:rPr lang="fr-FR" sz="44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Application Répartie </a:t>
            </a:r>
          </a:p>
        </p:txBody>
      </p:sp>
      <p:pic>
        <p:nvPicPr>
          <p:cNvPr id="90" name="Shape 9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75084" y="1569494"/>
            <a:ext cx="4921298" cy="358935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/>
        </p:nvSpPr>
        <p:spPr>
          <a:xfrm>
            <a:off x="1023582" y="1493614"/>
            <a:ext cx="5622877" cy="3046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application répartie est constituée d’un ensemble de processus (d’objets, d’agents, d’acteurs) s’exécutant sur plusieurs sites et reliés par un réseau de communication. </a:t>
            </a:r>
          </a:p>
        </p:txBody>
      </p:sp>
      <p:sp>
        <p:nvSpPr>
          <p:cNvPr id="92" name="Shape 92"/>
          <p:cNvSpPr/>
          <p:nvPr/>
        </p:nvSpPr>
        <p:spPr>
          <a:xfrm>
            <a:off x="2432143" y="4411765"/>
            <a:ext cx="1774209" cy="856271"/>
          </a:xfrm>
          <a:prstGeom prst="mathNotEqual">
            <a:avLst>
              <a:gd name="adj1" fmla="val 23520"/>
              <a:gd name="adj2" fmla="val 6600000"/>
              <a:gd name="adj3" fmla="val 1176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/>
          <p:nvPr/>
        </p:nvSpPr>
        <p:spPr>
          <a:xfrm>
            <a:off x="1756578" y="5438258"/>
            <a:ext cx="312533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Système centralisé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Etapes du cycle de développement CORBA :</a:t>
            </a:r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Ecriture de l'interface de l'objet en IDL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Compilation de l'IDL 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Implantation de l'objet </a:t>
            </a: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(Dérivation d'une classe depuis le skeleton généré )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Rédaction ou génération du code de l'application serveur </a:t>
            </a:r>
            <a:r>
              <a:rPr lang="fr-FR" sz="1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 code sert à lancer l'objet et à le mettre à disposition des différentes applications clientes )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Compilation du serveur  </a:t>
            </a:r>
            <a:r>
              <a:rPr lang="fr-FR" sz="1665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-FR" sz="111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Génération de l'exécutable de l'application serveur avec liaison au module ORB )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 Réalisation de l'application cliente </a:t>
            </a: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7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application se connecte à l'objet distant pour lui demander l'exécution de méthodes )</a:t>
            </a:r>
          </a:p>
          <a:p>
            <a:pPr marL="514350" marR="0" lvl="0" indent="-5143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590"/>
              <a:buFont typeface="Arial"/>
              <a:buAutoNum type="arabicPeriod"/>
            </a:pPr>
            <a:r>
              <a:rPr lang="fr-FR" sz="2590" b="0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Compilation du client   </a:t>
            </a:r>
            <a:r>
              <a:rPr lang="fr-FR" sz="259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fr-FR" sz="175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Tout comme le serveur, cette application doit inclure l'ORB) </a:t>
            </a:r>
          </a:p>
          <a:p>
            <a:pPr marL="0" marR="0" lvl="0" indent="-164465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590"/>
              <a:buFont typeface="Arial"/>
              <a:buNone/>
            </a:pPr>
            <a:endParaRPr sz="259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0320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SzPts val="3200"/>
              <a:buFont typeface="Calibri"/>
              <a:buNone/>
            </a:pPr>
            <a:r>
              <a:rPr lang="fr-FR" sz="3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Les références initiales :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Références initiales : l'ensemble des références constituant les points de départ pour une application CORBA et accessible à l’initialisation de l’ORB.</a:t>
            </a:r>
          </a:p>
          <a:p>
            <a:pPr marL="0" marR="0" lvl="0" indent="-177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–  ex : réf. vers l’annuaire / rootPOA/… </a:t>
            </a:r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L'interface de l'ORB fournit 2 fonctions qui permettent d'obtenir les références initiales :</a:t>
            </a:r>
          </a:p>
          <a:p>
            <a:pPr marL="457200" marR="0" lvl="1" indent="-1524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–  </a:t>
            </a:r>
            <a:r>
              <a:rPr lang="fr-F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ObjectIdList list_initial_services() 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0" marR="0" lvl="0" indent="-152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retourne la liste des id des services connus par l’ORB comme réf initiales. </a:t>
            </a:r>
          </a:p>
          <a:p>
            <a:pPr marL="0" marR="0" lvl="0" indent="-1524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</a:t>
            </a:r>
            <a:r>
              <a:rPr lang="fr-FR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resolve_initial_references( in ObjectId Ident) : </a:t>
            </a:r>
          </a:p>
          <a:p>
            <a:pPr marL="0" marR="0" lvl="0" indent="-152400" algn="l" rtl="0">
              <a:lnSpc>
                <a:spcPct val="80000"/>
              </a:lnSpc>
              <a:spcBef>
                <a:spcPts val="1000"/>
              </a:spcBef>
              <a:buClr>
                <a:schemeClr val="dk1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retourne la réf. d’obj CORBA associée au service identifié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Shape 2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2106" y="0"/>
            <a:ext cx="996214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735" y="176230"/>
            <a:ext cx="9543549" cy="652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6744" y="887421"/>
            <a:ext cx="8917908" cy="470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090" y="329310"/>
            <a:ext cx="9951120" cy="6191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Shape 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7090" y="145555"/>
            <a:ext cx="10945731" cy="6559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Shape 2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090" y="329310"/>
            <a:ext cx="9951120" cy="6191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Shape 2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9318" y="735941"/>
            <a:ext cx="8464091" cy="5269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Shape 27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42737" y="481263"/>
            <a:ext cx="9914021" cy="596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Shape 28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38990" y="721895"/>
            <a:ext cx="9015664" cy="5566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947382" y="1467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Caractéristiques des applications réparties :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947382" y="147232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 </a:t>
            </a:r>
            <a:r>
              <a:rPr lang="fr-FR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Hétérogénéité matériel, logiciel et communication :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faire communiquer des systèmes et intégrer des composants                          d’origines diverses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Portabilité </a:t>
            </a: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application développée sur une machine peut s’exécuter sur une autre machine sans réécriture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Interopérabilité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des composants d’une appli. répartie doivent communiquer même s’ils s’exécutent sur des systèmes hétérogènes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rgbClr val="1E4E79"/>
              </a:buClr>
              <a:buSzPts val="3959"/>
              <a:buFont typeface="Calibri"/>
              <a:buNone/>
            </a:pPr>
            <a:r>
              <a:rPr lang="fr-FR" sz="3959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Question cours :</a:t>
            </a: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 2017 : </a:t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38200" y="1472699"/>
            <a:ext cx="10515600" cy="2714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Q1 )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 stocke toutes les définitions IDL des interfaces des objets du bus, des méthodes qu’ils supportent et des paramètres qu’ils nécessitent   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 &gt;les informations contenues dans l’IR : métadonnées accès offert aux applications qui peuvent exploiter dynamiquement (càd durant l ’exécution) les interfaces des objets CORBA u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838200" y="33730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Q3 )</a:t>
            </a:r>
            <a:b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éléments dans corba qui permettent l’interroperabilte  → IIOP ,ORB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709863" y="5088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600"/>
              <a:buFont typeface="Calibri"/>
              <a:buNone/>
            </a:pPr>
            <a:r>
              <a:rPr lang="fr-F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Exam(2014-2015)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573505" y="1087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Q1) Citez les cinq types d’objets définis dans le modèle de référence OMA de L’OMG : (silde 35)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0042" y="2005263"/>
            <a:ext cx="8582526" cy="4589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Q2) a quoi servent les classes « Holder »</a:t>
            </a:r>
            <a:b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		</a:t>
            </a:r>
            <a:r>
              <a:rPr lang="fr-F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silde (172)</a:t>
            </a:r>
          </a:p>
        </p:txBody>
      </p:sp>
      <p:pic>
        <p:nvPicPr>
          <p:cNvPr id="300" name="Shape 3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094" y="1892969"/>
            <a:ext cx="6866021" cy="3384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Q3) Quelle est l’utlité de l’opération </a:t>
            </a:r>
            <a:b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45695" y="297188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fr-FR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slide(104)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resolve_initial_references( in ObjectId Ident) : </a:t>
            </a:r>
          </a:p>
          <a:p>
            <a:pPr marL="0" marR="0" lvl="0" indent="-177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  retourne la réf. d’obj CORBA associée au service identifié,</a:t>
            </a: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3262" y="1027906"/>
            <a:ext cx="8362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Q3 )</a:t>
            </a:r>
            <a:b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094873" y="30448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a besoin d’un seul contrat 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contrat idl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compilateurs IDL 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lang="fr-F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ORB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4" name="Shape 3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4347" y="1164159"/>
            <a:ext cx="10459453" cy="132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Q6 )</a:t>
            </a:r>
          </a:p>
        </p:txBody>
      </p:sp>
      <p:pic>
        <p:nvPicPr>
          <p:cNvPr id="320" name="Shape 3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842" y="1540043"/>
            <a:ext cx="11534274" cy="22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75" y="834325"/>
            <a:ext cx="9614301" cy="610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30550" y="1645450"/>
            <a:ext cx="10358400" cy="434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/>
              <a:t>- QSt 2 :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3000"/>
              <a:t> seul l'objet parking responsable sur la gestion des places de véhicules , c'est pour cela l'objet barriere lui délègue cette tâche , ainsi la méthode "</a:t>
            </a:r>
            <a:r>
              <a:rPr lang="fr-FR" sz="3000" b="1"/>
              <a:t>entrer</a:t>
            </a:r>
            <a:r>
              <a:rPr lang="fr-FR" sz="3000"/>
              <a:t>" de barrière invoque la methode "</a:t>
            </a:r>
            <a:r>
              <a:rPr lang="fr-FR" sz="3000" b="1"/>
              <a:t>entrerVehicule</a:t>
            </a:r>
            <a:r>
              <a:rPr lang="fr-FR" sz="3000"/>
              <a:t>" de parking , pour vérifier s'il y a des place vide ou non .</a:t>
            </a:r>
          </a:p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sz="3000"/>
          </a:p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830550" y="1645450"/>
            <a:ext cx="10358400" cy="4340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3000"/>
              <a:t>- Qst 3 :</a:t>
            </a:r>
          </a:p>
          <a:p>
            <a:pPr marL="0" lvl="0" indent="0">
              <a:spcBef>
                <a:spcPts val="0"/>
              </a:spcBef>
              <a:buNone/>
            </a:pPr>
            <a:endParaRPr sz="3000"/>
          </a:p>
          <a:p>
            <a:pPr marL="0" lvl="0" indent="0">
              <a:spcBef>
                <a:spcPts val="0"/>
              </a:spcBef>
              <a:buNone/>
            </a:pPr>
            <a:r>
              <a:rPr lang="fr-FR" sz="3000"/>
              <a:t>cette méthode contrôle le nombre des véhicule entrant au parking , et vérifier les règle de gestion que les véhicule doivent respecter pour entrer à un parking ( dans notre cas s’il y a des places disponible ou non ). </a:t>
            </a:r>
          </a:p>
          <a:p>
            <a:pPr marL="0" lvl="0" indent="0"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70125" y="1049950"/>
            <a:ext cx="10718700" cy="493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fr-FR" sz="3000"/>
              <a:t>-</a:t>
            </a:r>
            <a:r>
              <a:rPr lang="fr-FR" sz="2400"/>
              <a:t> Qst 4 :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fr-FR" sz="2400"/>
              <a:t>à la sortie d'une véhicule :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r>
              <a:rPr lang="fr-FR" sz="2400"/>
              <a:t>(1) la methode "sortir" de l'objet Barrière demande à l'automobiliste de payer via la méthode “payer” de l’objet automate</a:t>
            </a:r>
          </a:p>
          <a:p>
            <a:pPr marL="0" lvl="0" indent="0">
              <a:spcBef>
                <a:spcPts val="0"/>
              </a:spcBef>
              <a:buNone/>
            </a:pPr>
            <a:endParaRPr sz="2400"/>
          </a:p>
          <a:p>
            <a:pPr marL="0" lvl="0" indent="0">
              <a:spcBef>
                <a:spcPts val="0"/>
              </a:spcBef>
              <a:buNone/>
            </a:pPr>
            <a:r>
              <a:rPr lang="fr-FR" sz="2400"/>
              <a:t>(2) après la barrière demande à l’automate si le paiement ( methode cestpayer() est effectué si oui</a:t>
            </a:r>
            <a:br>
              <a:rPr lang="fr-FR" sz="2400"/>
            </a:br>
            <a:r>
              <a:rPr lang="fr-FR" sz="2400"/>
              <a:t> le barrier demande au parking de libérer la place réservé par la véhicule  via la méthode </a:t>
            </a:r>
            <a:r>
              <a:rPr lang="fr-FR" sz="2400">
                <a:solidFill>
                  <a:schemeClr val="dk1"/>
                </a:solidFill>
              </a:rPr>
              <a:t>sortirVehicule ()</a:t>
            </a:r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spcBef>
                <a:spcPts val="0"/>
              </a:spcBef>
              <a:buNone/>
            </a:pPr>
            <a:endParaRPr sz="3000"/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Shape 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125" y="136479"/>
            <a:ext cx="11805314" cy="6509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450" y="944025"/>
            <a:ext cx="9345342" cy="60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25" y="1125112"/>
            <a:ext cx="9405351" cy="55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6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/>
              <a:t>exam 2017</a:t>
            </a:r>
          </a:p>
        </p:txBody>
      </p:sp>
      <p:pic>
        <p:nvPicPr>
          <p:cNvPr id="362" name="Shape 3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75" y="834325"/>
            <a:ext cx="6794925" cy="591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composants de CORBA :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393824"/>
            <a:ext cx="10515600" cy="50577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735" lvl="0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ORB (Object </a:t>
            </a:r>
            <a:r>
              <a:rPr lang="fr-FR" sz="1800" dirty="0" err="1">
                <a:solidFill>
                  <a:schemeClr val="tx1"/>
                </a:solidFill>
              </a:rPr>
              <a:t>Request</a:t>
            </a:r>
            <a:r>
              <a:rPr lang="fr-FR" sz="1800" dirty="0">
                <a:solidFill>
                  <a:schemeClr val="tx1"/>
                </a:solidFill>
              </a:rPr>
              <a:t> Broker) : noyau de transport </a:t>
            </a:r>
            <a:r>
              <a:rPr lang="fr-FR" sz="1800" dirty="0" smtClean="0">
                <a:solidFill>
                  <a:schemeClr val="tx1"/>
                </a:solidFill>
              </a:rPr>
              <a:t>des requêtes</a:t>
            </a:r>
            <a:endParaRPr lang="fr-FR" sz="1800" dirty="0">
              <a:solidFill>
                <a:schemeClr val="tx1"/>
              </a:solidFill>
            </a:endParaRP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Intègre au minimum les protocoles de transport GIOP et </a:t>
            </a:r>
            <a:r>
              <a:rPr lang="fr-FR" sz="1800" dirty="0" smtClean="0">
                <a:solidFill>
                  <a:schemeClr val="tx1"/>
                </a:solidFill>
              </a:rPr>
              <a:t>IIOP.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tx1"/>
                </a:solidFill>
              </a:rPr>
              <a:t>L’interface </a:t>
            </a:r>
            <a:r>
              <a:rPr lang="fr-FR" sz="1800" dirty="0">
                <a:solidFill>
                  <a:schemeClr val="tx1"/>
                </a:solidFill>
              </a:rPr>
              <a:t>du BUS fournit les primitives de base </a:t>
            </a:r>
            <a:r>
              <a:rPr lang="fr-FR" sz="1800" dirty="0" smtClean="0">
                <a:solidFill>
                  <a:schemeClr val="tx1"/>
                </a:solidFill>
              </a:rPr>
              <a:t>comme l’initialisation </a:t>
            </a:r>
            <a:r>
              <a:rPr lang="fr-FR" sz="1800" dirty="0">
                <a:solidFill>
                  <a:schemeClr val="tx1"/>
                </a:solidFill>
              </a:rPr>
              <a:t>de </a:t>
            </a:r>
            <a:r>
              <a:rPr lang="fr-FR" sz="1800" dirty="0" smtClean="0">
                <a:solidFill>
                  <a:schemeClr val="tx1"/>
                </a:solidFill>
              </a:rPr>
              <a:t>l’ORB.</a:t>
            </a:r>
          </a:p>
          <a:p>
            <a:pPr marL="292735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SII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err="1">
                <a:solidFill>
                  <a:schemeClr val="tx1"/>
                </a:solidFill>
              </a:rPr>
              <a:t>Static</a:t>
            </a:r>
            <a:r>
              <a:rPr lang="fr-FR" sz="1800" dirty="0">
                <a:solidFill>
                  <a:schemeClr val="tx1"/>
                </a:solidFill>
              </a:rPr>
              <a:t> Interface Invocation) : interface </a:t>
            </a:r>
            <a:r>
              <a:rPr lang="fr-FR" sz="1800" dirty="0" smtClean="0">
                <a:solidFill>
                  <a:schemeClr val="tx1"/>
                </a:solidFill>
              </a:rPr>
              <a:t>d’invocation statique</a:t>
            </a:r>
            <a:endParaRPr lang="fr-FR" sz="1800" dirty="0">
              <a:solidFill>
                <a:schemeClr val="tx1"/>
              </a:solidFill>
            </a:endParaRP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permet de soumettre des requêtes contrôlées à la </a:t>
            </a:r>
            <a:r>
              <a:rPr lang="fr-FR" sz="1800" dirty="0" smtClean="0">
                <a:solidFill>
                  <a:schemeClr val="tx1"/>
                </a:solidFill>
              </a:rPr>
              <a:t>compilation des programmes.</a:t>
            </a:r>
          </a:p>
          <a:p>
            <a:pPr marL="292735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/>
                </a:solidFill>
              </a:rPr>
              <a:t>DII </a:t>
            </a:r>
            <a:r>
              <a:rPr lang="fr-FR" sz="1800" dirty="0">
                <a:solidFill>
                  <a:schemeClr val="tx1"/>
                </a:solidFill>
              </a:rPr>
              <a:t>(</a:t>
            </a:r>
            <a:r>
              <a:rPr lang="fr-FR" sz="1800" dirty="0" err="1">
                <a:solidFill>
                  <a:schemeClr val="tx1"/>
                </a:solidFill>
              </a:rPr>
              <a:t>Dynamic</a:t>
            </a:r>
            <a:r>
              <a:rPr lang="fr-FR" sz="1800" dirty="0">
                <a:solidFill>
                  <a:schemeClr val="tx1"/>
                </a:solidFill>
              </a:rPr>
              <a:t> Interface Invocation) : interface </a:t>
            </a:r>
            <a:r>
              <a:rPr lang="fr-FR" sz="1800" dirty="0" smtClean="0">
                <a:solidFill>
                  <a:schemeClr val="tx1"/>
                </a:solidFill>
              </a:rPr>
              <a:t>d’invocations dynamiques</a:t>
            </a:r>
            <a:endParaRPr lang="fr-FR" sz="1800" dirty="0">
              <a:solidFill>
                <a:schemeClr val="tx1"/>
              </a:solidFill>
            </a:endParaRPr>
          </a:p>
          <a:p>
            <a:pPr marL="635635" lvl="1" indent="-3429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permet de construire dynamiquement des requêtes </a:t>
            </a:r>
            <a:r>
              <a:rPr lang="fr-FR" sz="1800" dirty="0" smtClean="0">
                <a:solidFill>
                  <a:schemeClr val="tx1"/>
                </a:solidFill>
              </a:rPr>
              <a:t>vers n’importe </a:t>
            </a:r>
            <a:r>
              <a:rPr lang="fr-FR" sz="1800" dirty="0">
                <a:solidFill>
                  <a:schemeClr val="tx1"/>
                </a:solidFill>
              </a:rPr>
              <a:t>quel objet CORBA sans générer </a:t>
            </a:r>
            <a:r>
              <a:rPr lang="fr-FR" sz="1800" dirty="0" smtClean="0">
                <a:solidFill>
                  <a:schemeClr val="tx1"/>
                </a:solidFill>
              </a:rPr>
              <a:t>ou utiliser une interface </a:t>
            </a:r>
            <a:r>
              <a:rPr lang="fr-FR" sz="1800" dirty="0">
                <a:solidFill>
                  <a:schemeClr val="tx1"/>
                </a:solidFill>
              </a:rPr>
              <a:t>SSI.</a:t>
            </a:r>
          </a:p>
          <a:p>
            <a:pPr marL="0" lvl="0" indent="-164465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None/>
            </a:pPr>
            <a:r>
              <a:rPr lang="fr-FR" sz="1800" dirty="0">
                <a:solidFill>
                  <a:schemeClr val="tx1"/>
                </a:solidFill>
              </a:rPr>
              <a:t>IR (Interface </a:t>
            </a:r>
            <a:r>
              <a:rPr lang="fr-FR" sz="1800" dirty="0" err="1">
                <a:solidFill>
                  <a:schemeClr val="tx1"/>
                </a:solidFill>
              </a:rPr>
              <a:t>Repository</a:t>
            </a:r>
            <a:r>
              <a:rPr lang="fr-FR" sz="1800" dirty="0">
                <a:solidFill>
                  <a:schemeClr val="tx1"/>
                </a:solidFill>
              </a:rPr>
              <a:t>) : référentiel des </a:t>
            </a:r>
            <a:r>
              <a:rPr lang="fr-FR" sz="1800" dirty="0" smtClean="0">
                <a:solidFill>
                  <a:schemeClr val="tx1"/>
                </a:solidFill>
              </a:rPr>
              <a:t>interfaces 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 smtClean="0">
                <a:solidFill>
                  <a:schemeClr val="tx1"/>
                </a:solidFill>
              </a:rPr>
              <a:t>contient </a:t>
            </a:r>
            <a:r>
              <a:rPr lang="fr-FR" sz="1800" dirty="0">
                <a:solidFill>
                  <a:schemeClr val="tx1"/>
                </a:solidFill>
              </a:rPr>
              <a:t>une représentation des </a:t>
            </a:r>
            <a:r>
              <a:rPr lang="fr-FR" sz="1800" dirty="0" smtClean="0">
                <a:solidFill>
                  <a:schemeClr val="tx1"/>
                </a:solidFill>
              </a:rPr>
              <a:t>interfaces OMG-IDL accessibles </a:t>
            </a:r>
            <a:r>
              <a:rPr lang="fr-FR" sz="1800" dirty="0">
                <a:solidFill>
                  <a:schemeClr val="tx1"/>
                </a:solidFill>
              </a:rPr>
              <a:t>par les applications durant l’exécution.</a:t>
            </a:r>
            <a:endParaRPr lang="fr-FR" sz="18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composants de CORBA :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838200" y="1254124"/>
            <a:ext cx="10515600" cy="5438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92735" lvl="0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SSI (</a:t>
            </a:r>
            <a:r>
              <a:rPr lang="fr-FR" sz="1800" dirty="0" err="1">
                <a:solidFill>
                  <a:schemeClr val="tx1"/>
                </a:solidFill>
              </a:rPr>
              <a:t>Skeleton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Static</a:t>
            </a:r>
            <a:r>
              <a:rPr lang="fr-FR" sz="1800" dirty="0">
                <a:solidFill>
                  <a:schemeClr val="tx1"/>
                </a:solidFill>
              </a:rPr>
              <a:t> Interface) : interface de </a:t>
            </a:r>
            <a:r>
              <a:rPr lang="fr-FR" sz="1800" dirty="0" smtClean="0">
                <a:solidFill>
                  <a:schemeClr val="tx1"/>
                </a:solidFill>
              </a:rPr>
              <a:t>squelettes statiques</a:t>
            </a:r>
            <a:endParaRPr lang="fr-FR" sz="1800" dirty="0">
              <a:solidFill>
                <a:schemeClr val="tx1"/>
              </a:solidFill>
            </a:endParaRP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permettant à l’implantation des objets de recevoir </a:t>
            </a:r>
            <a:r>
              <a:rPr lang="fr-FR" sz="1800" dirty="0" smtClean="0">
                <a:solidFill>
                  <a:schemeClr val="tx1"/>
                </a:solidFill>
              </a:rPr>
              <a:t>les requêtes </a:t>
            </a:r>
            <a:r>
              <a:rPr lang="fr-FR" sz="1800" dirty="0">
                <a:solidFill>
                  <a:schemeClr val="tx1"/>
                </a:solidFill>
              </a:rPr>
              <a:t>qui leur sont destinées.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générée comme l’interface SII.</a:t>
            </a:r>
          </a:p>
          <a:p>
            <a:pPr marL="292735" lvl="0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DSI (</a:t>
            </a:r>
            <a:r>
              <a:rPr lang="fr-FR" sz="1800" dirty="0" err="1">
                <a:solidFill>
                  <a:schemeClr val="tx1"/>
                </a:solidFill>
              </a:rPr>
              <a:t>Dynamic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Skeleton</a:t>
            </a:r>
            <a:r>
              <a:rPr lang="fr-FR" sz="1800" dirty="0">
                <a:solidFill>
                  <a:schemeClr val="tx1"/>
                </a:solidFill>
              </a:rPr>
              <a:t> Interface) : interface de </a:t>
            </a:r>
            <a:r>
              <a:rPr lang="fr-FR" sz="1800" dirty="0" smtClean="0">
                <a:solidFill>
                  <a:schemeClr val="tx1"/>
                </a:solidFill>
              </a:rPr>
              <a:t>squelettes dynamiques</a:t>
            </a:r>
            <a:endParaRPr lang="fr-FR" sz="1800" dirty="0">
              <a:solidFill>
                <a:schemeClr val="tx1"/>
              </a:solidFill>
            </a:endParaRP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permet d’intercepter dynamiquement toute requête </a:t>
            </a:r>
            <a:r>
              <a:rPr lang="fr-FR" sz="1800" dirty="0" smtClean="0">
                <a:solidFill>
                  <a:schemeClr val="tx1"/>
                </a:solidFill>
              </a:rPr>
              <a:t>sans générer </a:t>
            </a:r>
            <a:r>
              <a:rPr lang="fr-FR" sz="1800" dirty="0">
                <a:solidFill>
                  <a:schemeClr val="tx1"/>
                </a:solidFill>
              </a:rPr>
              <a:t>une interface SSI.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équivalent à DII mais coté serveur.</a:t>
            </a:r>
          </a:p>
          <a:p>
            <a:pPr marL="292735" lvl="0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/>
                </a:solidFill>
              </a:rPr>
              <a:t>OA (Object Adapter) : adaptateur d’objets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crée les objets CORBA.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maintient les associations entre les objets CORBA et </a:t>
            </a:r>
            <a:r>
              <a:rPr lang="fr-FR" sz="1800" dirty="0" smtClean="0">
                <a:solidFill>
                  <a:schemeClr val="tx1"/>
                </a:solidFill>
              </a:rPr>
              <a:t>les implantations</a:t>
            </a:r>
            <a:r>
              <a:rPr lang="fr-FR" sz="1800" dirty="0">
                <a:solidFill>
                  <a:schemeClr val="tx1"/>
                </a:solidFill>
              </a:rPr>
              <a:t>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réalise l’activation automatique si nécessaire</a:t>
            </a:r>
          </a:p>
          <a:p>
            <a:pPr marL="292735" lvl="0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Arial" panose="020B0604020202020204" pitchFamily="34" charset="0"/>
              <a:buChar char="•"/>
            </a:pPr>
            <a:r>
              <a:rPr lang="fr-FR" sz="1800" dirty="0" err="1">
                <a:solidFill>
                  <a:schemeClr val="tx1"/>
                </a:solidFill>
              </a:rPr>
              <a:t>ImpIR</a:t>
            </a:r>
            <a:r>
              <a:rPr lang="fr-FR" sz="1800" dirty="0">
                <a:solidFill>
                  <a:schemeClr val="tx1"/>
                </a:solidFill>
              </a:rPr>
              <a:t> (</a:t>
            </a:r>
            <a:r>
              <a:rPr lang="fr-FR" sz="1800" dirty="0" err="1">
                <a:solidFill>
                  <a:schemeClr val="tx1"/>
                </a:solidFill>
              </a:rPr>
              <a:t>Implementation</a:t>
            </a:r>
            <a:r>
              <a:rPr lang="fr-FR" sz="1800" dirty="0">
                <a:solidFill>
                  <a:schemeClr val="tx1"/>
                </a:solidFill>
              </a:rPr>
              <a:t> </a:t>
            </a:r>
            <a:r>
              <a:rPr lang="fr-FR" sz="1800" dirty="0" err="1">
                <a:solidFill>
                  <a:schemeClr val="tx1"/>
                </a:solidFill>
              </a:rPr>
              <a:t>Repository</a:t>
            </a:r>
            <a:r>
              <a:rPr lang="fr-FR" sz="1800" dirty="0">
                <a:solidFill>
                  <a:schemeClr val="tx1"/>
                </a:solidFill>
              </a:rPr>
              <a:t>) : référentiel </a:t>
            </a:r>
            <a:r>
              <a:rPr lang="fr-FR" sz="1800" dirty="0" smtClean="0">
                <a:solidFill>
                  <a:schemeClr val="tx1"/>
                </a:solidFill>
              </a:rPr>
              <a:t>des implantations</a:t>
            </a:r>
            <a:endParaRPr lang="fr-FR" sz="1800" dirty="0">
              <a:solidFill>
                <a:schemeClr val="tx1"/>
              </a:solidFill>
            </a:endParaRP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contient l’information nécessaire à l’implantation.</a:t>
            </a:r>
          </a:p>
          <a:p>
            <a:pPr marL="749935" lvl="1" indent="-457200">
              <a:lnSpc>
                <a:spcPct val="150000"/>
              </a:lnSpc>
              <a:spcBef>
                <a:spcPts val="0"/>
              </a:spcBef>
              <a:buClr>
                <a:srgbClr val="323F4F"/>
              </a:buClr>
              <a:buSzPts val="2590"/>
              <a:buFont typeface="Courier New" panose="02070309020205020404" pitchFamily="49" charset="0"/>
              <a:buChar char="o"/>
            </a:pPr>
            <a:r>
              <a:rPr lang="fr-FR" sz="1800" dirty="0">
                <a:solidFill>
                  <a:schemeClr val="tx1"/>
                </a:solidFill>
              </a:rPr>
              <a:t>ce référentiel est </a:t>
            </a:r>
            <a:r>
              <a:rPr lang="fr-FR" sz="1800" dirty="0" err="1">
                <a:solidFill>
                  <a:schemeClr val="tx1"/>
                </a:solidFill>
              </a:rPr>
              <a:t>spéciﬁque</a:t>
            </a:r>
            <a:r>
              <a:rPr lang="fr-FR" sz="1800" dirty="0">
                <a:solidFill>
                  <a:schemeClr val="tx1"/>
                </a:solidFill>
              </a:rPr>
              <a:t> à chaque application CORBA.</a:t>
            </a:r>
            <a:endParaRPr lang="fr-FR" sz="1800" b="0" i="0" u="none" strike="noStrike" cap="none" dirty="0">
              <a:solidFill>
                <a:schemeClr val="tx1"/>
              </a:solidFill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27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467140" y="1748678"/>
            <a:ext cx="10515600" cy="27226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51396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959"/>
              <a:buFont typeface="Calibri"/>
              <a:buNone/>
            </a:pPr>
            <a:r>
              <a:rPr lang="fr-FR" sz="3959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ORB :</a:t>
            </a: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permet aux clients d’émettre des requêtes aux objets pour obtenir un certain service .</a:t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•  de façon indépendante de la distance, de la localisation, du langage et de la plate-forme de l’objet serveur</a:t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•  De la façon la plus transparente possible </a:t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-Relie les stubs aux skeletons correspondants  et vice-versa</a:t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fr-F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fr-FR"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98366" y="4113165"/>
            <a:ext cx="5698435" cy="267380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48568" y="4638262"/>
            <a:ext cx="5865125" cy="14219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Requête :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 mécanisme d ’invocation d’une opération ou d’accès à un attribut 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langage IDL (interface definition language)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s'agit de décrire au sein </a:t>
            </a:r>
            <a:r>
              <a:rPr lang="fr-FR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d'une interface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vue cliente de l'objet ) </a:t>
            </a:r>
            <a:r>
              <a:rPr lang="fr-FR" sz="20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liste des services offerts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ensemble de fonctions ).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Indépendant du language d’implémentation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Indépendant de la plate-forme client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Indépendant de la plate-forme serveur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Ressemble beaucoup au C++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lang="fr-FR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résout le problème de la portabilité.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Shape 148"/>
          <p:cNvSpPr txBox="1"/>
          <p:nvPr/>
        </p:nvSpPr>
        <p:spPr>
          <a:xfrm>
            <a:off x="5791200" y="4292841"/>
            <a:ext cx="6400800" cy="230832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example {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interface monExample {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void methode1();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long methode2();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void methode3(in long param, out long result);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};</a:t>
            </a:r>
          </a:p>
          <a:p>
            <a:pPr marL="0" marR="0" lvl="0" indent="-11430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fr-F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compilation IDL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1447800" y="1752600"/>
            <a:ext cx="7467600" cy="1176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description IDL est </a:t>
            </a:r>
            <a:r>
              <a:rPr lang="fr-FR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compilée pour générer</a:t>
            </a: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la souche et la squelette .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674427" y="3985144"/>
            <a:ext cx="2737513" cy="668743"/>
          </a:xfrm>
          <a:prstGeom prst="foldedCorner">
            <a:avLst>
              <a:gd name="adj" fmla="val 12500"/>
            </a:avLst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143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 IDL</a:t>
            </a:r>
            <a:r>
              <a:rPr lang="fr-FR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l’objet</a:t>
            </a:r>
          </a:p>
        </p:txBody>
      </p:sp>
      <p:sp>
        <p:nvSpPr>
          <p:cNvPr id="156" name="Shape 156"/>
          <p:cNvSpPr txBox="1"/>
          <p:nvPr/>
        </p:nvSpPr>
        <p:spPr>
          <a:xfrm rot="-1103403">
            <a:off x="3876984" y="3072458"/>
            <a:ext cx="1210520" cy="369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Génération</a:t>
            </a:r>
          </a:p>
        </p:txBody>
      </p:sp>
      <p:sp>
        <p:nvSpPr>
          <p:cNvPr id="157" name="Shape 157"/>
          <p:cNvSpPr txBox="1"/>
          <p:nvPr/>
        </p:nvSpPr>
        <p:spPr>
          <a:xfrm rot="1111485">
            <a:off x="3876974" y="5006181"/>
            <a:ext cx="1210521" cy="3692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Génération</a:t>
            </a:r>
          </a:p>
        </p:txBody>
      </p:sp>
      <p:sp>
        <p:nvSpPr>
          <p:cNvPr id="158" name="Shape 158"/>
          <p:cNvSpPr/>
          <p:nvPr/>
        </p:nvSpPr>
        <p:spPr>
          <a:xfrm>
            <a:off x="5726371" y="2686050"/>
            <a:ext cx="1828800" cy="6096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souche</a:t>
            </a:r>
          </a:p>
        </p:txBody>
      </p:sp>
      <p:sp>
        <p:nvSpPr>
          <p:cNvPr id="159" name="Shape 159"/>
          <p:cNvSpPr/>
          <p:nvPr/>
        </p:nvSpPr>
        <p:spPr>
          <a:xfrm>
            <a:off x="5849201" y="5257800"/>
            <a:ext cx="1828800" cy="609600"/>
          </a:xfrm>
          <a:prstGeom prst="rect">
            <a:avLst/>
          </a:prstGeom>
          <a:solidFill>
            <a:srgbClr val="FF99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fr-FR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squelette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883</Words>
  <Application>Microsoft Office PowerPoint</Application>
  <PresentationFormat>Grand écran</PresentationFormat>
  <Paragraphs>164</Paragraphs>
  <Slides>42</Slides>
  <Notes>42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49" baseType="lpstr">
      <vt:lpstr>Calibri</vt:lpstr>
      <vt:lpstr>Courier New</vt:lpstr>
      <vt:lpstr>Times New Roman</vt:lpstr>
      <vt:lpstr>Arial Black</vt:lpstr>
      <vt:lpstr>Arial</vt:lpstr>
      <vt:lpstr>Noto Sans Symbols</vt:lpstr>
      <vt:lpstr>Thème Office</vt:lpstr>
      <vt:lpstr>Présentation PowerPoint</vt:lpstr>
      <vt:lpstr>Application Répartie </vt:lpstr>
      <vt:lpstr>Caractéristiques des applications réparties :</vt:lpstr>
      <vt:lpstr>Présentation PowerPoint</vt:lpstr>
      <vt:lpstr>Les composants de CORBA :</vt:lpstr>
      <vt:lpstr>Les composants de CORBA :</vt:lpstr>
      <vt:lpstr>   ORB : il permet aux clients d’émettre des requêtes aux objets pour obtenir un certain service .          •  de façon indépendante de la distance, de la localisation, du langage et de la plate-forme de l’objet serveur            •  De la façon la plus transparente possible  -Relie les stubs aux skeletons correspondants  et vice-versa       </vt:lpstr>
      <vt:lpstr>Le langage IDL (interface definition language)</vt:lpstr>
      <vt:lpstr>La compilation IDL</vt:lpstr>
      <vt:lpstr>Stub (Souche) : Coté client</vt:lpstr>
      <vt:lpstr>skeleton  (squelette)  : Côté serveur</vt:lpstr>
      <vt:lpstr> L'adaptateur d'objets (Object Adapter) : support d’exécution </vt:lpstr>
      <vt:lpstr>Présentation PowerPoint</vt:lpstr>
      <vt:lpstr>Architecture Corba :</vt:lpstr>
      <vt:lpstr>IIOP (Internet Inter-ORB Protocol) </vt:lpstr>
      <vt:lpstr>Objet corba(virtuel) :</vt:lpstr>
      <vt:lpstr>IR : Interface Repository :</vt:lpstr>
      <vt:lpstr> ImpIR : le référentiel d’implantations </vt:lpstr>
      <vt:lpstr>Cycle de développement corba :</vt:lpstr>
      <vt:lpstr>Etapes du cycle de développement CORBA :</vt:lpstr>
      <vt:lpstr>Les références initiales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 cours : exam 2017 :  </vt:lpstr>
      <vt:lpstr>Exam(2014-2015)</vt:lpstr>
      <vt:lpstr>Q2) a quoi servent les classes « Holder »     silde (172)</vt:lpstr>
      <vt:lpstr>Q3) Quelle est l’utlité de l’opération        </vt:lpstr>
      <vt:lpstr>Q3 ) </vt:lpstr>
      <vt:lpstr>Q6 )</vt:lpstr>
      <vt:lpstr>exam 2017</vt:lpstr>
      <vt:lpstr>exam 2017</vt:lpstr>
      <vt:lpstr>exam 2017</vt:lpstr>
      <vt:lpstr>exam 2017</vt:lpstr>
      <vt:lpstr>exam 2017</vt:lpstr>
      <vt:lpstr>exam 2017</vt:lpstr>
      <vt:lpstr>exam 2017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Idriss</cp:lastModifiedBy>
  <cp:revision>3</cp:revision>
  <dcterms:modified xsi:type="dcterms:W3CDTF">2019-01-07T13:12:24Z</dcterms:modified>
</cp:coreProperties>
</file>