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294" r:id="rId4"/>
    <p:sldId id="337" r:id="rId5"/>
    <p:sldId id="361" r:id="rId6"/>
    <p:sldId id="364" r:id="rId7"/>
    <p:sldId id="298" r:id="rId8"/>
    <p:sldId id="321" r:id="rId9"/>
    <p:sldId id="333" r:id="rId10"/>
    <p:sldId id="302" r:id="rId11"/>
    <p:sldId id="304" r:id="rId12"/>
    <p:sldId id="357" r:id="rId13"/>
    <p:sldId id="356" r:id="rId14"/>
    <p:sldId id="339" r:id="rId15"/>
    <p:sldId id="369" r:id="rId16"/>
    <p:sldId id="315" r:id="rId17"/>
    <p:sldId id="366" r:id="rId18"/>
    <p:sldId id="367" r:id="rId19"/>
    <p:sldId id="368" r:id="rId20"/>
    <p:sldId id="358" r:id="rId21"/>
    <p:sldId id="360" r:id="rId22"/>
    <p:sldId id="359" r:id="rId23"/>
    <p:sldId id="363" r:id="rId24"/>
    <p:sldId id="349" r:id="rId25"/>
    <p:sldId id="365" r:id="rId26"/>
    <p:sldId id="263" r:id="rId27"/>
    <p:sldId id="290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oubM" initials="A" lastIdx="1" clrIdx="0">
    <p:extLst>
      <p:ext uri="{19B8F6BF-5375-455C-9EA6-DF929625EA0E}">
        <p15:presenceInfo xmlns:p15="http://schemas.microsoft.com/office/powerpoint/2012/main" userId="Ayoub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9CC00"/>
    <a:srgbClr val="669900"/>
    <a:srgbClr val="91AB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29" autoAdjust="0"/>
  </p:normalViewPr>
  <p:slideViewPr>
    <p:cSldViewPr>
      <p:cViewPr varScale="1">
        <p:scale>
          <a:sx n="60" d="100"/>
          <a:sy n="60" d="100"/>
        </p:scale>
        <p:origin x="9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E6F86-1315-4AAA-A87A-7F3CFB0FCF64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CCAAB-32FD-4FFE-822B-CBD2CBCBDF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98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tout le monde ;</a:t>
            </a:r>
            <a:r>
              <a:rPr lang="fr-FR" baseline="0" dirty="0"/>
              <a:t> avant d ’introduire notre projet je tiens au nom du groupe à remercier les membres du jury d’avoir accepter d’</a:t>
            </a:r>
            <a:r>
              <a:rPr lang="fr-FR" baseline="0" dirty="0" err="1"/>
              <a:t>etre</a:t>
            </a:r>
            <a:r>
              <a:rPr lang="fr-FR" baseline="0" dirty="0"/>
              <a:t> présent avec nous aujourd’hui .</a:t>
            </a:r>
          </a:p>
          <a:p>
            <a:r>
              <a:rPr lang="fr-FR" baseline="0" dirty="0"/>
              <a:t>Et je voudrais aussi remercier nos encadrants Monsieur </a:t>
            </a:r>
            <a:r>
              <a:rPr lang="fr-FR" baseline="0" dirty="0" err="1"/>
              <a:t>Mossaid</a:t>
            </a:r>
            <a:r>
              <a:rPr lang="fr-FR" baseline="0" dirty="0"/>
              <a:t> et Monsieur </a:t>
            </a:r>
            <a:r>
              <a:rPr lang="fr-FR" baseline="0" dirty="0" err="1"/>
              <a:t>Edkhaili</a:t>
            </a:r>
            <a:r>
              <a:rPr lang="fr-FR" baseline="0" dirty="0"/>
              <a:t> pour leur aide et leurs soutiens. </a:t>
            </a:r>
          </a:p>
          <a:p>
            <a:r>
              <a:rPr lang="fr-FR" baseline="0" dirty="0"/>
              <a:t>Permettez nous de vous présenter le fruit de notre travail pour l’obtention du diplôme de licence fondamental des sciences </a:t>
            </a:r>
            <a:r>
              <a:rPr lang="fr-FR" baseline="0" dirty="0" err="1"/>
              <a:t>mathematiques</a:t>
            </a:r>
            <a:r>
              <a:rPr lang="fr-FR" baseline="0" dirty="0"/>
              <a:t> et informatique et qui a pour </a:t>
            </a:r>
            <a:r>
              <a:rPr lang="fr-FR" baseline="0" dirty="0" err="1"/>
              <a:t>théme</a:t>
            </a:r>
            <a:r>
              <a:rPr lang="fr-FR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Etude, Conception et réalisation d’un site web et  d’une application web pour la  gestion d’un laboratoire de recherche 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Réalisé</a:t>
            </a:r>
            <a:r>
              <a:rPr lang="fr-FR" sz="1200" b="1" baseline="0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par …</a:t>
            </a:r>
            <a:endParaRPr lang="fr-FR" sz="100" b="1" dirty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0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889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37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56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</a:t>
            </a:r>
            <a:r>
              <a:rPr lang="fr-FR" baseline="0" dirty="0"/>
              <a:t> de  commencer voici un bref aperçu du plan que nous aborderons tout au long de cette exposition :</a:t>
            </a:r>
          </a:p>
          <a:p>
            <a:r>
              <a:rPr lang="fr-FR" baseline="0" dirty="0"/>
              <a:t>-En premier lieu ;nous présenterons le cadre général du projet </a:t>
            </a:r>
          </a:p>
          <a:p>
            <a:r>
              <a:rPr lang="fr-FR" baseline="0" dirty="0"/>
              <a:t>-puis nous étalerons l’analyse et conception qui consiste les besoins </a:t>
            </a:r>
            <a:r>
              <a:rPr lang="fr-FR" baseline="0" dirty="0" err="1"/>
              <a:t>fonctionelles</a:t>
            </a:r>
            <a:r>
              <a:rPr lang="fr-FR" baseline="0" dirty="0"/>
              <a:t> et non fonctionnels </a:t>
            </a:r>
          </a:p>
          <a:p>
            <a:r>
              <a:rPr lang="fr-FR" baseline="0" dirty="0"/>
              <a:t>Ensuite les outils et les technologies utilisés </a:t>
            </a:r>
          </a:p>
          <a:p>
            <a:r>
              <a:rPr lang="fr-FR" baseline="0" dirty="0"/>
              <a:t>On outre ;une démonstration qui contient des interface descriptives et une </a:t>
            </a:r>
            <a:r>
              <a:rPr lang="fr-FR" baseline="0" dirty="0" err="1"/>
              <a:t>video</a:t>
            </a:r>
            <a:r>
              <a:rPr lang="fr-FR" baseline="0" dirty="0"/>
              <a:t> démonstrative</a:t>
            </a:r>
          </a:p>
          <a:p>
            <a:r>
              <a:rPr lang="fr-FR" baseline="0" dirty="0"/>
              <a:t>Et On terminera par une conclusions du projet et des perspectives.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9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premier chapitre qui représente le cadre générale</a:t>
            </a:r>
            <a:r>
              <a:rPr lang="fr-FR" baseline="0" dirty="0"/>
              <a:t> du projet ;nous présenterons </a:t>
            </a:r>
          </a:p>
          <a:p>
            <a:r>
              <a:rPr lang="fr-FR" baseline="0" dirty="0"/>
              <a:t>Une introduction de </a:t>
            </a:r>
            <a:r>
              <a:rPr lang="fr-FR" baseline="0" dirty="0" err="1"/>
              <a:t>limsad</a:t>
            </a:r>
            <a:r>
              <a:rPr lang="fr-FR" baseline="0" dirty="0"/>
              <a:t> ;les problématique; les buts de projet, et ensuite par les besoins </a:t>
            </a:r>
            <a:r>
              <a:rPr lang="fr-FR" baseline="0" dirty="0" err="1"/>
              <a:t>fonctionnelLes</a:t>
            </a:r>
            <a:r>
              <a:rPr lang="fr-FR" baseline="0" dirty="0"/>
              <a:t> et non fonctionnelles.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09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45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70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encadrant est un membre qui</a:t>
            </a:r>
            <a:r>
              <a:rPr lang="fr-FR" baseline="0" dirty="0"/>
              <a:t> valider ….........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96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29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88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AAB-32FD-4FFE-822B-CBD2CBCBDF4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69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3548-1D60-4A48-8530-D6F2501B6BFF}" type="datetime1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5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23DC-1105-4CD8-B334-04C404D4C8E6}" type="datetime1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8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5810-B702-4276-B7E8-133A6A4C4132}" type="datetime1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6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20EF-2139-4AD9-A35A-D62EFC7F1D68}" type="datetime1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52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A4F7-E156-4258-8E5A-69C0A9EF010B}" type="datetime1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6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DD7-B42D-47AE-87F2-EF0AE23418FE}" type="datetime1">
              <a:rPr lang="fr-FR" smtClean="0"/>
              <a:t>26/05/2019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2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DD3A-343F-4D0F-A858-21472D7E1C0A}" type="datetime1">
              <a:rPr lang="fr-FR" smtClean="0"/>
              <a:t>26/05/2019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97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027C-7F69-4169-93CE-D651307DC9FB}" type="datetime1">
              <a:rPr lang="fr-FR" smtClean="0"/>
              <a:t>26/05/2019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9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954E-2467-46A8-AF38-0BAE6E1E777E}" type="datetime1">
              <a:rPr lang="fr-FR" smtClean="0"/>
              <a:t>26/05/2019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6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5BFA-6DFE-4DBC-9ECD-062C0A79CE78}" type="datetime1">
              <a:rPr lang="fr-FR" smtClean="0"/>
              <a:t>26/05/2019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7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67C-5B40-4215-BF9D-449DC290DD40}" type="datetime1">
              <a:rPr lang="fr-FR" smtClean="0"/>
              <a:t>26/05/2019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5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2864-6859-4C1F-B609-0BA7099861DD}" type="datetime1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C6E5-97E9-4C30-8B68-C2FE0275D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25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7.jp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3B3B3B"/>
              </a:clrFrom>
              <a:clrTo>
                <a:srgbClr val="3B3B3B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" y="-112992"/>
            <a:ext cx="9180512" cy="69780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ZoneTexte 8"/>
          <p:cNvSpPr txBox="1"/>
          <p:nvPr/>
        </p:nvSpPr>
        <p:spPr>
          <a:xfrm>
            <a:off x="1908033" y="96590"/>
            <a:ext cx="542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ROYAUME DU MAROC</a:t>
            </a:r>
          </a:p>
          <a:p>
            <a:pPr algn="ctr"/>
            <a:r>
              <a:rPr lang="fr-FR" dirty="0">
                <a:latin typeface="+mj-lt"/>
              </a:rPr>
              <a:t>UNIVERSITE HASSAN 2</a:t>
            </a:r>
          </a:p>
          <a:p>
            <a:pPr algn="ctr"/>
            <a:r>
              <a:rPr lang="fr-FR" dirty="0">
                <a:latin typeface="+mj-lt"/>
              </a:rPr>
              <a:t>FACULTE DES SCIENCES AIN-CHOCK</a:t>
            </a:r>
          </a:p>
          <a:p>
            <a:pPr algn="ctr"/>
            <a:r>
              <a:rPr lang="fr-FR" dirty="0">
                <a:latin typeface="+mj-lt"/>
              </a:rPr>
              <a:t>ROUTE D’ELJADIDA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60032" y="4329389"/>
            <a:ext cx="4104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Encadrant :</a:t>
            </a:r>
          </a:p>
          <a:p>
            <a:pPr marL="0" lvl="4"/>
            <a:r>
              <a:rPr lang="fr-FR" dirty="0"/>
              <a:t>	</a:t>
            </a:r>
            <a:r>
              <a:rPr lang="fr-FR" sz="2400" b="1" dirty="0"/>
              <a:t>Mr. KOBBAN </a:t>
            </a:r>
            <a:r>
              <a:rPr lang="fr-FR" sz="2400" b="1" dirty="0" err="1"/>
              <a:t>abdellatif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83568" y="4350003"/>
            <a:ext cx="36724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Réalisé par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 lvl="2"/>
            <a:r>
              <a:rPr lang="fr-FR" b="1" dirty="0"/>
              <a:t>CHAFOUAI </a:t>
            </a:r>
            <a:r>
              <a:rPr lang="fr-FR" b="1" dirty="0" err="1"/>
              <a:t>said</a:t>
            </a:r>
            <a:endParaRPr lang="fr-FR" b="1" dirty="0"/>
          </a:p>
          <a:p>
            <a:pPr lvl="2"/>
            <a:r>
              <a:rPr lang="fr-FR" b="1" dirty="0"/>
              <a:t>HAFDI </a:t>
            </a:r>
            <a:r>
              <a:rPr lang="fr-FR" b="1" dirty="0" err="1"/>
              <a:t>ahmed</a:t>
            </a:r>
            <a:endParaRPr lang="fr-FR" b="1" dirty="0"/>
          </a:p>
          <a:p>
            <a:pPr lvl="2"/>
            <a:endParaRPr lang="fr-FR" b="1" dirty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1628800"/>
            <a:ext cx="914400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Projet de fin d’année</a:t>
            </a:r>
          </a:p>
          <a:p>
            <a:pPr algn="ctr"/>
            <a:r>
              <a:rPr lang="fr-FR" sz="32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Etude, Conception et réalisation d’une application web pour la  gestion des projets de fin d’année</a:t>
            </a:r>
            <a:endParaRPr lang="fr-FR" sz="800" b="1" dirty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fr-FR" sz="800" dirty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C:\Users\chaf-pc\Downloads\fsa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3" y="96590"/>
            <a:ext cx="1256051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af-pc\Downloads\univ2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60" y="96590"/>
            <a:ext cx="181034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997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Les besoins non fonctionnels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10</a:t>
            </a:fld>
            <a:endParaRPr lang="fr-FR"/>
          </a:p>
        </p:txBody>
      </p:sp>
      <p:sp>
        <p:nvSpPr>
          <p:cNvPr id="5" name="Chevron 12"/>
          <p:cNvSpPr>
            <a:spLocks noChangeArrowheads="1"/>
          </p:cNvSpPr>
          <p:nvPr/>
        </p:nvSpPr>
        <p:spPr bwMode="auto">
          <a:xfrm>
            <a:off x="1512888" y="4967288"/>
            <a:ext cx="2663825" cy="525462"/>
          </a:xfrm>
          <a:prstGeom prst="chevron">
            <a:avLst>
              <a:gd name="adj" fmla="val 50014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3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1"/>
              </a:buClr>
              <a:buChar char="•"/>
              <a:defRPr sz="23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tx1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fr-FR" sz="1600" b="1" dirty="0">
                <a:solidFill>
                  <a:schemeClr val="tx1"/>
                </a:solidFill>
              </a:rPr>
              <a:t>sécurité</a:t>
            </a:r>
            <a:endParaRPr lang="fr-FR" altLang="fr-FR" sz="1600" dirty="0">
              <a:solidFill>
                <a:schemeClr val="tx1"/>
              </a:solidFill>
            </a:endParaRPr>
          </a:p>
        </p:txBody>
      </p:sp>
      <p:sp>
        <p:nvSpPr>
          <p:cNvPr id="8" name="Chevron 12"/>
          <p:cNvSpPr>
            <a:spLocks noChangeArrowheads="1"/>
          </p:cNvSpPr>
          <p:nvPr/>
        </p:nvSpPr>
        <p:spPr bwMode="auto">
          <a:xfrm>
            <a:off x="3065463" y="4127500"/>
            <a:ext cx="2293937" cy="525463"/>
          </a:xfrm>
          <a:prstGeom prst="chevron">
            <a:avLst>
              <a:gd name="adj" fmla="val 50022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3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1"/>
              </a:buClr>
              <a:buChar char="•"/>
              <a:defRPr sz="23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tx1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fr-FR" sz="1600" b="1" dirty="0">
                <a:solidFill>
                  <a:schemeClr val="tx1"/>
                </a:solidFill>
              </a:rPr>
              <a:t>La performance </a:t>
            </a:r>
            <a:endParaRPr lang="fr-FR" altLang="fr-FR" sz="1600" dirty="0">
              <a:solidFill>
                <a:schemeClr val="tx1"/>
              </a:solidFill>
            </a:endParaRPr>
          </a:p>
        </p:txBody>
      </p:sp>
      <p:sp>
        <p:nvSpPr>
          <p:cNvPr id="9" name="Chevron 12"/>
          <p:cNvSpPr>
            <a:spLocks noChangeArrowheads="1"/>
          </p:cNvSpPr>
          <p:nvPr/>
        </p:nvSpPr>
        <p:spPr bwMode="auto">
          <a:xfrm>
            <a:off x="3902075" y="3335338"/>
            <a:ext cx="2292350" cy="525462"/>
          </a:xfrm>
          <a:prstGeom prst="chevron">
            <a:avLst>
              <a:gd name="adj" fmla="val 49987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3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1"/>
              </a:buClr>
              <a:buChar char="•"/>
              <a:defRPr sz="23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tx1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fr-FR" sz="1600" b="1" dirty="0">
                <a:solidFill>
                  <a:schemeClr val="tx1"/>
                </a:solidFill>
              </a:rPr>
              <a:t>L’interface </a:t>
            </a:r>
            <a:endParaRPr lang="fr-FR" altLang="fr-FR" sz="1600" dirty="0">
              <a:solidFill>
                <a:schemeClr val="tx1"/>
              </a:solidFill>
            </a:endParaRPr>
          </a:p>
        </p:txBody>
      </p:sp>
      <p:sp>
        <p:nvSpPr>
          <p:cNvPr id="10" name="Chevron 12"/>
          <p:cNvSpPr>
            <a:spLocks noChangeArrowheads="1"/>
          </p:cNvSpPr>
          <p:nvPr/>
        </p:nvSpPr>
        <p:spPr bwMode="auto">
          <a:xfrm>
            <a:off x="3124200" y="2543175"/>
            <a:ext cx="2190750" cy="525463"/>
          </a:xfrm>
          <a:prstGeom prst="chevron">
            <a:avLst>
              <a:gd name="adj" fmla="val 50011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3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1"/>
              </a:buClr>
              <a:buChar char="•"/>
              <a:defRPr sz="23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tx1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fr-FR" sz="1600" b="1" dirty="0">
                <a:solidFill>
                  <a:schemeClr val="tx1"/>
                </a:solidFill>
              </a:rPr>
              <a:t>Facilité </a:t>
            </a:r>
            <a:endParaRPr lang="fr-FR" altLang="fr-FR" sz="1600" dirty="0">
              <a:solidFill>
                <a:schemeClr val="tx1"/>
              </a:solidFill>
            </a:endParaRPr>
          </a:p>
        </p:txBody>
      </p:sp>
      <p:sp>
        <p:nvSpPr>
          <p:cNvPr id="11" name="Chevron 12"/>
          <p:cNvSpPr>
            <a:spLocks noChangeArrowheads="1"/>
          </p:cNvSpPr>
          <p:nvPr/>
        </p:nvSpPr>
        <p:spPr bwMode="auto">
          <a:xfrm>
            <a:off x="1512888" y="1781175"/>
            <a:ext cx="2698750" cy="568325"/>
          </a:xfrm>
          <a:prstGeom prst="chevron">
            <a:avLst>
              <a:gd name="adj" fmla="val 49992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rgbClr val="0070C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3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1"/>
              </a:buClr>
              <a:buChar char="•"/>
              <a:defRPr sz="23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tx1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Char char="•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19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fr-FR" sz="1600" b="1" dirty="0">
                <a:solidFill>
                  <a:schemeClr val="tx1"/>
                </a:solidFill>
              </a:rPr>
              <a:t>Simplicité</a:t>
            </a:r>
            <a:r>
              <a:rPr lang="fr-FR" altLang="fr-FR" sz="1600" b="1" dirty="0"/>
              <a:t> </a:t>
            </a:r>
            <a:endParaRPr lang="fr-FR" altLang="fr-FR" sz="1600" dirty="0"/>
          </a:p>
        </p:txBody>
      </p:sp>
    </p:spTree>
    <p:extLst>
      <p:ext uri="{BB962C8B-B14F-4D97-AF65-F5344CB8AC3E}">
        <p14:creationId xmlns:p14="http://schemas.microsoft.com/office/powerpoint/2010/main" val="17399499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11</a:t>
            </a:fld>
            <a:endParaRPr lang="fr-FR" dirty="0"/>
          </a:p>
        </p:txBody>
      </p:sp>
      <p:sp>
        <p:nvSpPr>
          <p:cNvPr id="8" name="Freeform 4"/>
          <p:cNvSpPr>
            <a:spLocks/>
          </p:cNvSpPr>
          <p:nvPr/>
        </p:nvSpPr>
        <p:spPr bwMode="gray">
          <a:xfrm>
            <a:off x="971600" y="3452815"/>
            <a:ext cx="2019300" cy="962025"/>
          </a:xfrm>
          <a:custGeom>
            <a:avLst/>
            <a:gdLst>
              <a:gd name="T0" fmla="*/ 2147483647 w 2320"/>
              <a:gd name="T1" fmla="*/ 2147483647 h 792"/>
              <a:gd name="T2" fmla="*/ 2147483647 w 2320"/>
              <a:gd name="T3" fmla="*/ 0 h 792"/>
              <a:gd name="T4" fmla="*/ 0 w 2320"/>
              <a:gd name="T5" fmla="*/ 0 h 792"/>
              <a:gd name="T6" fmla="*/ 0 w 2320"/>
              <a:gd name="T7" fmla="*/ 2147483647 h 792"/>
              <a:gd name="T8" fmla="*/ 2147483647 w 2320"/>
              <a:gd name="T9" fmla="*/ 2147483647 h 792"/>
              <a:gd name="T10" fmla="*/ 2147483647 w 2320"/>
              <a:gd name="T11" fmla="*/ 2147483647 h 792"/>
              <a:gd name="T12" fmla="*/ 2147483647 w 2320"/>
              <a:gd name="T13" fmla="*/ 2147483647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 rot="10800000">
            <a:off x="6320358" y="2501902"/>
            <a:ext cx="1924050" cy="962025"/>
          </a:xfrm>
          <a:custGeom>
            <a:avLst/>
            <a:gdLst>
              <a:gd name="T0" fmla="*/ 2147483647 w 2320"/>
              <a:gd name="T1" fmla="*/ 2147483647 h 792"/>
              <a:gd name="T2" fmla="*/ 2147483647 w 2320"/>
              <a:gd name="T3" fmla="*/ 0 h 792"/>
              <a:gd name="T4" fmla="*/ 0 w 2320"/>
              <a:gd name="T5" fmla="*/ 0 h 792"/>
              <a:gd name="T6" fmla="*/ 0 w 2320"/>
              <a:gd name="T7" fmla="*/ 2147483647 h 792"/>
              <a:gd name="T8" fmla="*/ 2147483647 w 2320"/>
              <a:gd name="T9" fmla="*/ 2147483647 h 792"/>
              <a:gd name="T10" fmla="*/ 2147483647 w 2320"/>
              <a:gd name="T11" fmla="*/ 2147483647 h 792"/>
              <a:gd name="T12" fmla="*/ 2147483647 w 2320"/>
              <a:gd name="T13" fmla="*/ 2147483647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1092200" y="2690813"/>
            <a:ext cx="699135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400" dirty="0">
                <a:solidFill>
                  <a:srgbClr val="FFFFCC"/>
                </a:solidFill>
                <a:latin typeface="Constantia" pitchFamily="18" charset="0"/>
              </a:rPr>
              <a:t>Analyse et conception</a:t>
            </a:r>
            <a:endParaRPr lang="en-US" sz="54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909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999999"/>
          </a:solidFill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107503" y="260652"/>
            <a:ext cx="734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Méthodologie de développement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12</a:t>
            </a:fld>
            <a:endParaRPr lang="fr-FR" dirty="0"/>
          </a:p>
        </p:txBody>
      </p:sp>
      <p:sp>
        <p:nvSpPr>
          <p:cNvPr id="14" name="Freeform 3"/>
          <p:cNvSpPr>
            <a:spLocks noEditPoints="1"/>
          </p:cNvSpPr>
          <p:nvPr/>
        </p:nvSpPr>
        <p:spPr bwMode="gray">
          <a:xfrm>
            <a:off x="1403648" y="1996132"/>
            <a:ext cx="6477000" cy="431165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3293722" y="3678025"/>
            <a:ext cx="2811462" cy="2401887"/>
            <a:chOff x="1935" y="2160"/>
            <a:chExt cx="1294" cy="1399"/>
          </a:xfrm>
        </p:grpSpPr>
        <p:pic>
          <p:nvPicPr>
            <p:cNvPr id="16" name="Picture 35" descr="Picture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3216"/>
              <a:ext cx="1248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6"/>
            <p:cNvSpPr>
              <a:spLocks noChangeArrowheads="1"/>
            </p:cNvSpPr>
            <p:nvPr/>
          </p:nvSpPr>
          <p:spPr bwMode="gray">
            <a:xfrm>
              <a:off x="1935" y="2160"/>
              <a:ext cx="1294" cy="122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gray">
            <a:xfrm>
              <a:off x="1952" y="2167"/>
              <a:ext cx="1262" cy="119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gray">
            <a:xfrm>
              <a:off x="1965" y="2178"/>
              <a:ext cx="1201" cy="112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gray">
            <a:xfrm>
              <a:off x="2035" y="2210"/>
              <a:ext cx="1068" cy="90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</p:grpSp>
      <p:grpSp>
        <p:nvGrpSpPr>
          <p:cNvPr id="21" name="Group 41"/>
          <p:cNvGrpSpPr>
            <a:grpSpLocks/>
          </p:cNvGrpSpPr>
          <p:nvPr/>
        </p:nvGrpSpPr>
        <p:grpSpPr bwMode="auto">
          <a:xfrm>
            <a:off x="893095" y="2755900"/>
            <a:ext cx="2236788" cy="2038350"/>
            <a:chOff x="576" y="1920"/>
            <a:chExt cx="1056" cy="1152"/>
          </a:xfrm>
        </p:grpSpPr>
        <p:pic>
          <p:nvPicPr>
            <p:cNvPr id="22" name="Picture 36" descr="Picture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780"/>
              <a:ext cx="105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12"/>
            <p:cNvSpPr>
              <a:spLocks noChangeArrowheads="1"/>
            </p:cNvSpPr>
            <p:nvPr/>
          </p:nvSpPr>
          <p:spPr bwMode="gray">
            <a:xfrm>
              <a:off x="625" y="1920"/>
              <a:ext cx="993" cy="1011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  <p:sp>
          <p:nvSpPr>
            <p:cNvPr id="24" name="Oval 13"/>
            <p:cNvSpPr>
              <a:spLocks noChangeArrowheads="1"/>
            </p:cNvSpPr>
            <p:nvPr/>
          </p:nvSpPr>
          <p:spPr bwMode="gray">
            <a:xfrm>
              <a:off x="637" y="1925"/>
              <a:ext cx="970" cy="9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gray">
            <a:xfrm>
              <a:off x="648" y="1935"/>
              <a:ext cx="922" cy="92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gray">
            <a:xfrm>
              <a:off x="701" y="1961"/>
              <a:ext cx="821" cy="7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</p:grpSp>
      <p:grpSp>
        <p:nvGrpSpPr>
          <p:cNvPr id="33" name="Group 39"/>
          <p:cNvGrpSpPr>
            <a:grpSpLocks/>
          </p:cNvGrpSpPr>
          <p:nvPr/>
        </p:nvGrpSpPr>
        <p:grpSpPr bwMode="auto">
          <a:xfrm>
            <a:off x="1713115" y="1306577"/>
            <a:ext cx="2570881" cy="1559148"/>
            <a:chOff x="1560" y="768"/>
            <a:chExt cx="672" cy="558"/>
          </a:xfrm>
        </p:grpSpPr>
        <p:pic>
          <p:nvPicPr>
            <p:cNvPr id="34" name="Picture 38" descr="Picture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" y="1140"/>
              <a:ext cx="67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Oval 24"/>
            <p:cNvSpPr>
              <a:spLocks noChangeArrowheads="1"/>
            </p:cNvSpPr>
            <p:nvPr/>
          </p:nvSpPr>
          <p:spPr bwMode="gray">
            <a:xfrm>
              <a:off x="1658" y="768"/>
              <a:ext cx="469" cy="459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  <p:sp>
          <p:nvSpPr>
            <p:cNvPr id="36" name="Oval 25"/>
            <p:cNvSpPr>
              <a:spLocks noChangeArrowheads="1"/>
            </p:cNvSpPr>
            <p:nvPr/>
          </p:nvSpPr>
          <p:spPr bwMode="gray">
            <a:xfrm>
              <a:off x="1664" y="770"/>
              <a:ext cx="458" cy="4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  <p:sp>
          <p:nvSpPr>
            <p:cNvPr id="37" name="Oval 26"/>
            <p:cNvSpPr>
              <a:spLocks noChangeArrowheads="1"/>
            </p:cNvSpPr>
            <p:nvPr/>
          </p:nvSpPr>
          <p:spPr bwMode="gray">
            <a:xfrm>
              <a:off x="1669" y="775"/>
              <a:ext cx="435" cy="41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  <p:sp>
          <p:nvSpPr>
            <p:cNvPr id="38" name="Oval 27"/>
            <p:cNvSpPr>
              <a:spLocks noChangeArrowheads="1"/>
            </p:cNvSpPr>
            <p:nvPr/>
          </p:nvSpPr>
          <p:spPr bwMode="gray">
            <a:xfrm>
              <a:off x="1694" y="787"/>
              <a:ext cx="387" cy="33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/>
            </a:p>
          </p:txBody>
        </p:sp>
      </p:grp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2011489" y="1359666"/>
            <a:ext cx="1907052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endParaRPr lang="fr-FR" sz="1400" dirty="0">
              <a:latin typeface="Arial" charset="0"/>
            </a:endParaRPr>
          </a:p>
          <a:p>
            <a:pPr algn="ctr">
              <a:defRPr/>
            </a:pPr>
            <a:r>
              <a:rPr lang="fr-FR" dirty="0">
                <a:solidFill>
                  <a:schemeClr val="tx2"/>
                </a:solidFill>
                <a:latin typeface="Constantia" pitchFamily="18" charset="0"/>
                <a:ea typeface="+mj-ea"/>
                <a:cs typeface="Times New Roman" pitchFamily="18" charset="0"/>
              </a:rPr>
              <a:t>Phase d’initialisation</a:t>
            </a:r>
          </a:p>
          <a:p>
            <a:pPr algn="ctr">
              <a:defRPr/>
            </a:pPr>
            <a:endParaRPr lang="fr-FR" sz="1400" dirty="0">
              <a:latin typeface="Arial" charset="0"/>
            </a:endParaRP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940684" y="2841802"/>
            <a:ext cx="2265362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fr-FR" sz="2400" dirty="0">
              <a:solidFill>
                <a:srgbClr val="002060"/>
              </a:solidFill>
              <a:latin typeface="Arial" charset="0"/>
            </a:endParaRPr>
          </a:p>
          <a:p>
            <a:pPr algn="ctr">
              <a:defRPr/>
            </a:pPr>
            <a:r>
              <a:rPr lang="fr-FR" sz="2800" dirty="0">
                <a:solidFill>
                  <a:schemeClr val="tx2"/>
                </a:solidFill>
                <a:latin typeface="Constantia" pitchFamily="18" charset="0"/>
                <a:ea typeface="+mj-ea"/>
                <a:cs typeface="Times New Roman" pitchFamily="18" charset="0"/>
              </a:rPr>
              <a:t>Phase de Sprint </a:t>
            </a:r>
          </a:p>
          <a:p>
            <a:pPr algn="ctr">
              <a:defRPr/>
            </a:pPr>
            <a:endParaRPr lang="fr-FR" sz="2400" dirty="0">
              <a:latin typeface="Arial" charset="0"/>
            </a:endParaRP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248774" y="3763868"/>
            <a:ext cx="2944812" cy="15081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fr-FR" sz="2800" dirty="0">
              <a:solidFill>
                <a:srgbClr val="00B050"/>
              </a:solidFill>
              <a:latin typeface="Arial" charset="0"/>
            </a:endParaRPr>
          </a:p>
          <a:p>
            <a:pPr algn="ctr">
              <a:defRPr/>
            </a:pPr>
            <a:r>
              <a:rPr lang="fr-FR" sz="3200" dirty="0">
                <a:solidFill>
                  <a:schemeClr val="tx2"/>
                </a:solidFill>
                <a:latin typeface="Constantia" pitchFamily="18" charset="0"/>
                <a:ea typeface="+mj-ea"/>
                <a:cs typeface="Times New Roman" pitchFamily="18" charset="0"/>
              </a:rPr>
              <a:t>Phase de Clôture</a:t>
            </a:r>
            <a:endParaRPr lang="en-US" sz="3200" dirty="0">
              <a:solidFill>
                <a:schemeClr val="tx2"/>
              </a:solidFill>
              <a:latin typeface="Constant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5086847" y="2005917"/>
            <a:ext cx="3848100" cy="1322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fr-FR" sz="2400" dirty="0">
              <a:latin typeface="Arial" charset="0"/>
            </a:endParaRPr>
          </a:p>
          <a:p>
            <a:pPr algn="ctr">
              <a:defRPr/>
            </a:pPr>
            <a:r>
              <a:rPr lang="fr-FR" sz="28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  <a:ea typeface="+mj-ea"/>
                <a:cs typeface="Times New Roman" pitchFamily="18" charset="0"/>
              </a:rPr>
              <a:t>Modélisation de la démarche </a:t>
            </a:r>
            <a:r>
              <a:rPr lang="fr-FR" sz="2800" dirty="0">
                <a:solidFill>
                  <a:schemeClr val="tx2"/>
                </a:solidFill>
                <a:latin typeface="Constantia" pitchFamily="18" charset="0"/>
                <a:ea typeface="+mj-ea"/>
                <a:cs typeface="Times New Roman" pitchFamily="18" charset="0"/>
              </a:rPr>
              <a:t>SCRUM</a:t>
            </a:r>
            <a:endParaRPr lang="en-US" sz="2800" dirty="0">
              <a:solidFill>
                <a:schemeClr val="tx2"/>
              </a:solidFill>
              <a:latin typeface="Constant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886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Modèle MVC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13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33" y="1628800"/>
            <a:ext cx="5403934" cy="32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7023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Diagramme de cas d’utilisation(avant)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DF6510-2563-4644-81E5-DABCB9D7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983"/>
            <a:ext cx="9144000" cy="53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2318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Diagramme de cas d’utilisation(</a:t>
            </a:r>
            <a:r>
              <a:rPr lang="fr-FR" sz="3600" b="1" dirty="0" err="1">
                <a:solidFill>
                  <a:schemeClr val="bg1"/>
                </a:solidFill>
              </a:rPr>
              <a:t>aprés</a:t>
            </a:r>
            <a:r>
              <a:rPr lang="fr-FR" sz="36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2045F4-74CF-4C14-BE96-CF85D423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983"/>
            <a:ext cx="9144000" cy="53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9472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Schéma relationnel de la BDD (MCD)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1211C7-9F6F-4015-80DC-D6AC8CE9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009"/>
            <a:ext cx="9144000" cy="52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0531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Schéma relationnel de la BDD (MLD)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17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C461FE-E2BC-4149-80EA-C32E43D57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009"/>
            <a:ext cx="9144000" cy="4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0271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Schéma relationnel de la BDD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18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28B301-59BC-4C25-A64B-6EB57C791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009"/>
            <a:ext cx="9144000" cy="4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3892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Schéma relationnel de la BDD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28B301-59BC-4C25-A64B-6EB57C791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009"/>
            <a:ext cx="9144000" cy="4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672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260652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  <a:latin typeface="Harrington" pitchFamily="82" charset="0"/>
                <a:ea typeface="Arial Unicode MS" pitchFamily="34" charset="-128"/>
                <a:cs typeface="Arial Unicode MS" pitchFamily="34" charset="-128"/>
              </a:rPr>
              <a:t>Plan</a:t>
            </a:r>
          </a:p>
        </p:txBody>
      </p:sp>
      <p:sp>
        <p:nvSpPr>
          <p:cNvPr id="5" name="Line 37"/>
          <p:cNvSpPr>
            <a:spLocks noChangeShapeType="1"/>
          </p:cNvSpPr>
          <p:nvPr/>
        </p:nvSpPr>
        <p:spPr bwMode="auto">
          <a:xfrm>
            <a:off x="2728692" y="3777520"/>
            <a:ext cx="928908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 flipV="1">
            <a:off x="2448988" y="2649740"/>
            <a:ext cx="384351" cy="42060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gray">
          <a:xfrm>
            <a:off x="3608846" y="1570005"/>
            <a:ext cx="4409925" cy="433388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fr-FR" dirty="0">
                <a:solidFill>
                  <a:schemeClr val="tx2"/>
                </a:solidFill>
                <a:latin typeface="Constantia" pitchFamily="18" charset="0"/>
              </a:rPr>
              <a:t>Cadre générale du projet</a:t>
            </a:r>
          </a:p>
        </p:txBody>
      </p:sp>
      <p:sp>
        <p:nvSpPr>
          <p:cNvPr id="13" name="AutoShape 49"/>
          <p:cNvSpPr>
            <a:spLocks noChangeArrowheads="1"/>
          </p:cNvSpPr>
          <p:nvPr/>
        </p:nvSpPr>
        <p:spPr bwMode="gray">
          <a:xfrm>
            <a:off x="3630550" y="2447229"/>
            <a:ext cx="4438698" cy="43497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fr-FR" dirty="0">
                <a:solidFill>
                  <a:schemeClr val="tx2"/>
                </a:solidFill>
                <a:latin typeface="Constantia" pitchFamily="18" charset="0"/>
              </a:rPr>
              <a:t>Analyse et Conception</a:t>
            </a:r>
          </a:p>
        </p:txBody>
      </p:sp>
      <p:sp>
        <p:nvSpPr>
          <p:cNvPr id="14" name="Oval 51"/>
          <p:cNvSpPr>
            <a:spLocks noChangeArrowheads="1"/>
          </p:cNvSpPr>
          <p:nvPr/>
        </p:nvSpPr>
        <p:spPr bwMode="gray">
          <a:xfrm>
            <a:off x="3569297" y="2549418"/>
            <a:ext cx="203200" cy="2016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 dirty="0">
              <a:latin typeface="Arial" charset="0"/>
            </a:endParaRPr>
          </a:p>
        </p:txBody>
      </p:sp>
      <p:sp>
        <p:nvSpPr>
          <p:cNvPr id="15" name="Oval 53"/>
          <p:cNvSpPr>
            <a:spLocks noChangeArrowheads="1"/>
          </p:cNvSpPr>
          <p:nvPr/>
        </p:nvSpPr>
        <p:spPr bwMode="gray">
          <a:xfrm>
            <a:off x="3507246" y="1685099"/>
            <a:ext cx="203200" cy="203200"/>
          </a:xfrm>
          <a:prstGeom prst="ellipse">
            <a:avLst/>
          </a:prstGeom>
          <a:solidFill>
            <a:srgbClr val="0070C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 dirty="0">
              <a:latin typeface="Arial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3635041" y="3570089"/>
            <a:ext cx="4394248" cy="43497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fr-FR" dirty="0">
                <a:solidFill>
                  <a:schemeClr val="tx2"/>
                </a:solidFill>
                <a:latin typeface="Constantia" pitchFamily="18" charset="0"/>
              </a:rPr>
              <a:t>Outils  et  technologies utilisés</a:t>
            </a:r>
          </a:p>
        </p:txBody>
      </p:sp>
      <p:sp>
        <p:nvSpPr>
          <p:cNvPr id="17" name="Oval 56"/>
          <p:cNvSpPr>
            <a:spLocks noChangeArrowheads="1"/>
          </p:cNvSpPr>
          <p:nvPr/>
        </p:nvSpPr>
        <p:spPr bwMode="gray">
          <a:xfrm>
            <a:off x="3523625" y="36578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 dirty="0">
              <a:latin typeface="Arial" charset="0"/>
            </a:endParaRPr>
          </a:p>
        </p:txBody>
      </p:sp>
      <p:sp>
        <p:nvSpPr>
          <p:cNvPr id="30" name="AutoShape 45"/>
          <p:cNvSpPr>
            <a:spLocks noChangeArrowheads="1"/>
          </p:cNvSpPr>
          <p:nvPr/>
        </p:nvSpPr>
        <p:spPr bwMode="gray">
          <a:xfrm>
            <a:off x="3568847" y="5371876"/>
            <a:ext cx="4406948" cy="433388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fr-FR" dirty="0">
                <a:solidFill>
                  <a:schemeClr val="tx2"/>
                </a:solidFill>
                <a:latin typeface="Constantia" pitchFamily="18" charset="0"/>
              </a:rPr>
              <a:t>Conclusion et Perspective</a:t>
            </a:r>
          </a:p>
        </p:txBody>
      </p:sp>
      <p:sp>
        <p:nvSpPr>
          <p:cNvPr id="31" name="AutoShape 45"/>
          <p:cNvSpPr>
            <a:spLocks noChangeArrowheads="1"/>
          </p:cNvSpPr>
          <p:nvPr/>
        </p:nvSpPr>
        <p:spPr bwMode="gray">
          <a:xfrm>
            <a:off x="3568847" y="4453314"/>
            <a:ext cx="4427584" cy="433387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fr-FR" dirty="0">
                <a:solidFill>
                  <a:schemeClr val="tx2"/>
                </a:solidFill>
                <a:latin typeface="Constantia" pitchFamily="18" charset="0"/>
              </a:rPr>
              <a:t>Démonstration</a:t>
            </a:r>
          </a:p>
        </p:txBody>
      </p:sp>
      <p:sp>
        <p:nvSpPr>
          <p:cNvPr id="42" name="Oval 56"/>
          <p:cNvSpPr>
            <a:spLocks noChangeArrowheads="1"/>
          </p:cNvSpPr>
          <p:nvPr/>
        </p:nvSpPr>
        <p:spPr bwMode="gray">
          <a:xfrm>
            <a:off x="899592" y="2839000"/>
            <a:ext cx="1787525" cy="165117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 dirty="0">
              <a:latin typeface="Arial" charset="0"/>
            </a:endParaRP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058491" y="1783624"/>
            <a:ext cx="1510755" cy="1056465"/>
            <a:chOff x="1646" y="3372"/>
            <a:chExt cx="1161" cy="301"/>
          </a:xfrm>
        </p:grpSpPr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2129" y="3372"/>
              <a:ext cx="67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V="1">
              <a:off x="1646" y="3372"/>
              <a:ext cx="483" cy="3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6" name="Group 42"/>
          <p:cNvGrpSpPr>
            <a:grpSpLocks/>
          </p:cNvGrpSpPr>
          <p:nvPr/>
        </p:nvGrpSpPr>
        <p:grpSpPr bwMode="auto">
          <a:xfrm>
            <a:off x="2395607" y="4290207"/>
            <a:ext cx="1240741" cy="389530"/>
            <a:chOff x="1444" y="3218"/>
            <a:chExt cx="745" cy="80"/>
          </a:xfrm>
        </p:grpSpPr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1644" y="3297"/>
              <a:ext cx="54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191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9" name="Group 42"/>
          <p:cNvGrpSpPr>
            <a:grpSpLocks/>
          </p:cNvGrpSpPr>
          <p:nvPr/>
        </p:nvGrpSpPr>
        <p:grpSpPr bwMode="auto">
          <a:xfrm>
            <a:off x="2057803" y="4449810"/>
            <a:ext cx="1496785" cy="1138780"/>
            <a:chOff x="1490" y="3263"/>
            <a:chExt cx="626" cy="147"/>
          </a:xfrm>
        </p:grpSpPr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490" y="3263"/>
              <a:ext cx="242" cy="1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2833340" y="2649740"/>
            <a:ext cx="7359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" name="Oval 52"/>
          <p:cNvSpPr>
            <a:spLocks noChangeArrowheads="1"/>
          </p:cNvSpPr>
          <p:nvPr/>
        </p:nvSpPr>
        <p:spPr bwMode="gray">
          <a:xfrm>
            <a:off x="3474478" y="4578137"/>
            <a:ext cx="203200" cy="203200"/>
          </a:xfrm>
          <a:prstGeom prst="ellipse">
            <a:avLst/>
          </a:prstGeom>
          <a:solidFill>
            <a:srgbClr val="0070C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 dirty="0">
              <a:latin typeface="Arial" charset="0"/>
            </a:endParaRPr>
          </a:p>
        </p:txBody>
      </p:sp>
      <p:sp>
        <p:nvSpPr>
          <p:cNvPr id="39" name="Oval 51"/>
          <p:cNvSpPr>
            <a:spLocks noChangeArrowheads="1"/>
          </p:cNvSpPr>
          <p:nvPr/>
        </p:nvSpPr>
        <p:spPr bwMode="gray">
          <a:xfrm>
            <a:off x="3474478" y="5502844"/>
            <a:ext cx="203200" cy="2016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26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30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20</a:t>
            </a:fld>
            <a:endParaRPr lang="fr-FR" dirty="0"/>
          </a:p>
        </p:txBody>
      </p:sp>
      <p:sp>
        <p:nvSpPr>
          <p:cNvPr id="8" name="Freeform 4"/>
          <p:cNvSpPr>
            <a:spLocks/>
          </p:cNvSpPr>
          <p:nvPr/>
        </p:nvSpPr>
        <p:spPr bwMode="gray">
          <a:xfrm>
            <a:off x="971600" y="3452815"/>
            <a:ext cx="2019300" cy="962025"/>
          </a:xfrm>
          <a:custGeom>
            <a:avLst/>
            <a:gdLst>
              <a:gd name="T0" fmla="*/ 2147483647 w 2320"/>
              <a:gd name="T1" fmla="*/ 2147483647 h 792"/>
              <a:gd name="T2" fmla="*/ 2147483647 w 2320"/>
              <a:gd name="T3" fmla="*/ 0 h 792"/>
              <a:gd name="T4" fmla="*/ 0 w 2320"/>
              <a:gd name="T5" fmla="*/ 0 h 792"/>
              <a:gd name="T6" fmla="*/ 0 w 2320"/>
              <a:gd name="T7" fmla="*/ 2147483647 h 792"/>
              <a:gd name="T8" fmla="*/ 2147483647 w 2320"/>
              <a:gd name="T9" fmla="*/ 2147483647 h 792"/>
              <a:gd name="T10" fmla="*/ 2147483647 w 2320"/>
              <a:gd name="T11" fmla="*/ 2147483647 h 792"/>
              <a:gd name="T12" fmla="*/ 2147483647 w 2320"/>
              <a:gd name="T13" fmla="*/ 2147483647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 rot="10800000">
            <a:off x="6320358" y="2501902"/>
            <a:ext cx="1924050" cy="962025"/>
          </a:xfrm>
          <a:custGeom>
            <a:avLst/>
            <a:gdLst>
              <a:gd name="T0" fmla="*/ 2147483647 w 2320"/>
              <a:gd name="T1" fmla="*/ 2147483647 h 792"/>
              <a:gd name="T2" fmla="*/ 2147483647 w 2320"/>
              <a:gd name="T3" fmla="*/ 0 h 792"/>
              <a:gd name="T4" fmla="*/ 0 w 2320"/>
              <a:gd name="T5" fmla="*/ 0 h 792"/>
              <a:gd name="T6" fmla="*/ 0 w 2320"/>
              <a:gd name="T7" fmla="*/ 2147483647 h 792"/>
              <a:gd name="T8" fmla="*/ 2147483647 w 2320"/>
              <a:gd name="T9" fmla="*/ 2147483647 h 792"/>
              <a:gd name="T10" fmla="*/ 2147483647 w 2320"/>
              <a:gd name="T11" fmla="*/ 2147483647 h 792"/>
              <a:gd name="T12" fmla="*/ 2147483647 w 2320"/>
              <a:gd name="T13" fmla="*/ 2147483647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1092200" y="2690813"/>
            <a:ext cx="699135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5400" dirty="0">
                <a:solidFill>
                  <a:srgbClr val="FFFFCC"/>
                </a:solidFill>
                <a:latin typeface="Constantia" pitchFamily="18" charset="0"/>
              </a:rPr>
              <a:t>Réalisation</a:t>
            </a:r>
            <a:endParaRPr lang="fr-FR" sz="54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27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Les technologies utilisées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21</a:t>
            </a:fld>
            <a:endParaRPr lang="fr-FR"/>
          </a:p>
        </p:txBody>
      </p:sp>
      <p:sp>
        <p:nvSpPr>
          <p:cNvPr id="62" name="Freeform 4"/>
          <p:cNvSpPr>
            <a:spLocks/>
          </p:cNvSpPr>
          <p:nvPr/>
        </p:nvSpPr>
        <p:spPr bwMode="gray">
          <a:xfrm>
            <a:off x="611560" y="2834034"/>
            <a:ext cx="7767638" cy="3043238"/>
          </a:xfrm>
          <a:custGeom>
            <a:avLst/>
            <a:gdLst>
              <a:gd name="T0" fmla="*/ 2147483647 w 4893"/>
              <a:gd name="T1" fmla="*/ 0 h 1917"/>
              <a:gd name="T2" fmla="*/ 2147483647 w 4893"/>
              <a:gd name="T3" fmla="*/ 2147483647 h 1917"/>
              <a:gd name="T4" fmla="*/ 2147483647 w 4893"/>
              <a:gd name="T5" fmla="*/ 2147483647 h 1917"/>
              <a:gd name="T6" fmla="*/ 2147483647 w 4893"/>
              <a:gd name="T7" fmla="*/ 2147483647 h 1917"/>
              <a:gd name="T8" fmla="*/ 0 w 4893"/>
              <a:gd name="T9" fmla="*/ 2147483647 h 1917"/>
              <a:gd name="T10" fmla="*/ 2147483647 w 4893"/>
              <a:gd name="T11" fmla="*/ 2147483647 h 1917"/>
              <a:gd name="T12" fmla="*/ 2147483647 w 4893"/>
              <a:gd name="T13" fmla="*/ 0 h 19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93"/>
              <a:gd name="T22" fmla="*/ 0 h 1917"/>
              <a:gd name="T23" fmla="*/ 4893 w 4893"/>
              <a:gd name="T24" fmla="*/ 1917 h 19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93" h="1917">
                <a:moveTo>
                  <a:pt x="4878" y="0"/>
                </a:moveTo>
                <a:cubicBezTo>
                  <a:pt x="4878" y="0"/>
                  <a:pt x="4891" y="226"/>
                  <a:pt x="4893" y="440"/>
                </a:cubicBezTo>
                <a:cubicBezTo>
                  <a:pt x="3867" y="440"/>
                  <a:pt x="3815" y="1811"/>
                  <a:pt x="2467" y="1917"/>
                </a:cubicBezTo>
                <a:cubicBezTo>
                  <a:pt x="1073" y="1877"/>
                  <a:pt x="1309" y="493"/>
                  <a:pt x="21" y="500"/>
                </a:cubicBezTo>
                <a:lnTo>
                  <a:pt x="0" y="2"/>
                </a:lnTo>
                <a:cubicBezTo>
                  <a:pt x="620" y="518"/>
                  <a:pt x="1873" y="671"/>
                  <a:pt x="2461" y="667"/>
                </a:cubicBezTo>
                <a:cubicBezTo>
                  <a:pt x="2461" y="667"/>
                  <a:pt x="4076" y="668"/>
                  <a:pt x="4878" y="0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gray">
          <a:xfrm>
            <a:off x="2692773" y="4184999"/>
            <a:ext cx="3668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3200" dirty="0">
                <a:solidFill>
                  <a:schemeClr val="bg1"/>
                </a:solidFill>
                <a:latin typeface="Constantia" panose="02030602050306030303" pitchFamily="18" charset="0"/>
              </a:rPr>
              <a:t>Technologies</a:t>
            </a:r>
          </a:p>
          <a:p>
            <a:pPr algn="ctr" eaLnBrk="1" hangingPunct="1"/>
            <a:r>
              <a:rPr lang="fr-FR" sz="3200" dirty="0">
                <a:solidFill>
                  <a:schemeClr val="bg1"/>
                </a:solidFill>
                <a:latin typeface="Constantia" panose="02030602050306030303" pitchFamily="18" charset="0"/>
              </a:rPr>
              <a:t>utilisées </a:t>
            </a:r>
          </a:p>
        </p:txBody>
      </p:sp>
      <p:grpSp>
        <p:nvGrpSpPr>
          <p:cNvPr id="64" name="Group 19"/>
          <p:cNvGrpSpPr>
            <a:grpSpLocks/>
          </p:cNvGrpSpPr>
          <p:nvPr/>
        </p:nvGrpSpPr>
        <p:grpSpPr bwMode="auto">
          <a:xfrm>
            <a:off x="797298" y="1730722"/>
            <a:ext cx="1295400" cy="1371600"/>
            <a:chOff x="192" y="1917"/>
            <a:chExt cx="1042" cy="1102"/>
          </a:xfrm>
        </p:grpSpPr>
        <p:grpSp>
          <p:nvGrpSpPr>
            <p:cNvPr id="65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67" name="Picture 21" descr="light_shadow"/>
              <p:cNvPicPr>
                <a:picLocks noChangeAspect="1" noChangeArrowheads="1"/>
              </p:cNvPicPr>
              <p:nvPr/>
            </p:nvPicPr>
            <p:blipFill>
              <a:blip r:embed="rId4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2" descr="circuler_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FCA96A">
                      <a:alpha val="55000"/>
                    </a:srgbClr>
                  </a:gs>
                  <a:gs pos="10000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fr-FR" dirty="0">
                  <a:latin typeface="Arial" charset="0"/>
                </a:endParaRPr>
              </a:p>
            </p:txBody>
          </p:sp>
        </p:grpSp>
        <p:pic>
          <p:nvPicPr>
            <p:cNvPr id="66" name="Picture 24" descr="Picture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Group 25"/>
          <p:cNvGrpSpPr>
            <a:grpSpLocks/>
          </p:cNvGrpSpPr>
          <p:nvPr/>
        </p:nvGrpSpPr>
        <p:grpSpPr bwMode="auto">
          <a:xfrm>
            <a:off x="6749430" y="1768822"/>
            <a:ext cx="1350962" cy="1306512"/>
            <a:chOff x="192" y="1917"/>
            <a:chExt cx="1042" cy="1102"/>
          </a:xfrm>
        </p:grpSpPr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73" name="Picture 27" descr="light_shadow"/>
              <p:cNvPicPr>
                <a:picLocks noChangeAspect="1" noChangeArrowheads="1"/>
              </p:cNvPicPr>
              <p:nvPr/>
            </p:nvPicPr>
            <p:blipFill>
              <a:blip r:embed="rId7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28" descr="circuler_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Oval 2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FCA96A">
                      <a:alpha val="55000"/>
                    </a:srgbClr>
                  </a:gs>
                  <a:gs pos="10000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fr-FR" dirty="0">
                  <a:latin typeface="Arial" charset="0"/>
                </a:endParaRPr>
              </a:p>
            </p:txBody>
          </p:sp>
        </p:grpSp>
        <p:pic>
          <p:nvPicPr>
            <p:cNvPr id="72" name="Picture 30" descr="Picture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" name="Rectangle 31"/>
          <p:cNvSpPr>
            <a:spLocks noChangeArrowheads="1"/>
          </p:cNvSpPr>
          <p:nvPr/>
        </p:nvSpPr>
        <p:spPr bwMode="gray">
          <a:xfrm>
            <a:off x="899463" y="2094012"/>
            <a:ext cx="1071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2000" dirty="0">
                <a:latin typeface="Constantia" panose="02030602050306030303" pitchFamily="18" charset="0"/>
              </a:rPr>
              <a:t>Ajax</a:t>
            </a:r>
          </a:p>
        </p:txBody>
      </p:sp>
      <p:sp>
        <p:nvSpPr>
          <p:cNvPr id="77" name="Rectangle 32"/>
          <p:cNvSpPr>
            <a:spLocks noChangeArrowheads="1"/>
          </p:cNvSpPr>
          <p:nvPr/>
        </p:nvSpPr>
        <p:spPr bwMode="gray">
          <a:xfrm>
            <a:off x="6751017" y="2089302"/>
            <a:ext cx="134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dirty="0">
                <a:latin typeface="Constantia" panose="02030602050306030303" pitchFamily="18" charset="0"/>
              </a:rPr>
              <a:t>HTML &amp; CSS</a:t>
            </a:r>
            <a:endParaRPr lang="en-US" dirty="0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grpSp>
        <p:nvGrpSpPr>
          <p:cNvPr id="78" name="Group 33"/>
          <p:cNvGrpSpPr>
            <a:grpSpLocks/>
          </p:cNvGrpSpPr>
          <p:nvPr/>
        </p:nvGrpSpPr>
        <p:grpSpPr bwMode="auto">
          <a:xfrm>
            <a:off x="2048250" y="2014886"/>
            <a:ext cx="1597025" cy="1635125"/>
            <a:chOff x="192" y="1917"/>
            <a:chExt cx="1042" cy="1102"/>
          </a:xfrm>
        </p:grpSpPr>
        <p:grpSp>
          <p:nvGrpSpPr>
            <p:cNvPr id="79" name="Group 34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81" name="Picture 35" descr="light_shadow"/>
              <p:cNvPicPr>
                <a:picLocks noChangeAspect="1" noChangeArrowheads="1"/>
              </p:cNvPicPr>
              <p:nvPr/>
            </p:nvPicPr>
            <p:blipFill>
              <a:blip r:embed="rId9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Picture 36" descr="circuler_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Oval 37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6FF775">
                      <a:alpha val="55000"/>
                    </a:srgbClr>
                  </a:gs>
                  <a:gs pos="10000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fr-FR" dirty="0">
                  <a:latin typeface="Arial" charset="0"/>
                </a:endParaRPr>
              </a:p>
            </p:txBody>
          </p:sp>
        </p:grpSp>
        <p:pic>
          <p:nvPicPr>
            <p:cNvPr id="80" name="Picture 38" descr="Picture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39"/>
          <p:cNvGrpSpPr>
            <a:grpSpLocks/>
          </p:cNvGrpSpPr>
          <p:nvPr/>
        </p:nvGrpSpPr>
        <p:grpSpPr bwMode="auto">
          <a:xfrm>
            <a:off x="5162203" y="2000599"/>
            <a:ext cx="1570037" cy="1622425"/>
            <a:chOff x="192" y="1917"/>
            <a:chExt cx="1042" cy="1102"/>
          </a:xfrm>
        </p:grpSpPr>
        <p:grpSp>
          <p:nvGrpSpPr>
            <p:cNvPr id="85" name="Group 4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87" name="Picture 41" descr="light_shadow"/>
              <p:cNvPicPr>
                <a:picLocks noChangeAspect="1" noChangeArrowheads="1"/>
              </p:cNvPicPr>
              <p:nvPr/>
            </p:nvPicPr>
            <p:blipFill>
              <a:blip r:embed="rId11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" name="Picture 42" descr="circuler_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Oval 4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6FF775">
                      <a:alpha val="55000"/>
                    </a:srgbClr>
                  </a:gs>
                  <a:gs pos="100000">
                    <a:srgbClr val="6FF775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fr-FR" dirty="0">
                  <a:latin typeface="Arial" charset="0"/>
                </a:endParaRPr>
              </a:p>
            </p:txBody>
          </p:sp>
        </p:grpSp>
        <p:pic>
          <p:nvPicPr>
            <p:cNvPr id="86" name="Picture 44" descr="Picture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ctangle 45"/>
          <p:cNvSpPr>
            <a:spLocks noChangeArrowheads="1"/>
          </p:cNvSpPr>
          <p:nvPr/>
        </p:nvSpPr>
        <p:spPr bwMode="gray">
          <a:xfrm>
            <a:off x="2222835" y="2205176"/>
            <a:ext cx="12731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2000" dirty="0">
                <a:latin typeface="Constantia" panose="02030602050306030303" pitchFamily="18" charset="0"/>
              </a:rPr>
              <a:t>Java</a:t>
            </a:r>
          </a:p>
          <a:p>
            <a:pPr algn="ctr" eaLnBrk="1" hangingPunct="1"/>
            <a:r>
              <a:rPr lang="fr-FR" sz="2000" dirty="0">
                <a:latin typeface="Constantia" panose="02030602050306030303" pitchFamily="18" charset="0"/>
              </a:rPr>
              <a:t>Script</a:t>
            </a:r>
          </a:p>
          <a:p>
            <a:pPr algn="ctr" eaLnBrk="1" hangingPunct="1"/>
            <a:r>
              <a:rPr lang="fr-FR" sz="2000" dirty="0">
                <a:latin typeface="Constantia" panose="02030602050306030303" pitchFamily="18" charset="0"/>
              </a:rPr>
              <a:t>[JQuery]</a:t>
            </a:r>
          </a:p>
          <a:p>
            <a:pPr algn="ctr" eaLnBrk="1" hangingPunct="1"/>
            <a:endParaRPr lang="fr-FR" sz="2000" dirty="0">
              <a:latin typeface="Constantia" panose="02030602050306030303" pitchFamily="18" charset="0"/>
            </a:endParaRPr>
          </a:p>
        </p:txBody>
      </p:sp>
      <p:sp>
        <p:nvSpPr>
          <p:cNvPr id="91" name="Rectangle 46"/>
          <p:cNvSpPr>
            <a:spLocks noChangeArrowheads="1"/>
          </p:cNvSpPr>
          <p:nvPr/>
        </p:nvSpPr>
        <p:spPr bwMode="gray">
          <a:xfrm>
            <a:off x="5290219" y="2551438"/>
            <a:ext cx="1370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0066"/>
              </a:buClr>
              <a:buSzPct val="75000"/>
              <a:buFont typeface="Arial" panose="020B0604020202020204" pitchFamily="34" charset="0"/>
              <a:buNone/>
            </a:pPr>
            <a:r>
              <a:rPr lang="fr-FR" sz="2000" dirty="0">
                <a:latin typeface="Constantia" panose="02030602050306030303" pitchFamily="18" charset="0"/>
              </a:rPr>
              <a:t>MERISE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grpSp>
        <p:nvGrpSpPr>
          <p:cNvPr id="92" name="Group 25"/>
          <p:cNvGrpSpPr>
            <a:grpSpLocks/>
          </p:cNvGrpSpPr>
          <p:nvPr/>
        </p:nvGrpSpPr>
        <p:grpSpPr bwMode="auto">
          <a:xfrm>
            <a:off x="3820344" y="2418109"/>
            <a:ext cx="1255712" cy="1371600"/>
            <a:chOff x="192" y="1917"/>
            <a:chExt cx="1042" cy="1102"/>
          </a:xfrm>
        </p:grpSpPr>
        <p:grpSp>
          <p:nvGrpSpPr>
            <p:cNvPr id="93" name="Group 26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95" name="Picture 27" descr="light_shadow"/>
              <p:cNvPicPr>
                <a:picLocks noChangeAspect="1" noChangeArrowheads="1"/>
              </p:cNvPicPr>
              <p:nvPr/>
            </p:nvPicPr>
            <p:blipFill>
              <a:blip r:embed="rId12">
                <a:lum bright="-78000" contrast="-7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" name="Picture 28" descr="circuler_1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Oval 2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FCA96A">
                      <a:alpha val="55000"/>
                    </a:srgbClr>
                  </a:gs>
                  <a:gs pos="100000">
                    <a:srgbClr val="FCA96A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fr-FR" dirty="0">
                  <a:latin typeface="Arial" charset="0"/>
                </a:endParaRPr>
              </a:p>
            </p:txBody>
          </p:sp>
        </p:grpSp>
        <p:pic>
          <p:nvPicPr>
            <p:cNvPr id="94" name="Picture 30" descr="Picture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8" name="Rectangle 45"/>
          <p:cNvSpPr>
            <a:spLocks noChangeArrowheads="1"/>
          </p:cNvSpPr>
          <p:nvPr/>
        </p:nvSpPr>
        <p:spPr bwMode="gray">
          <a:xfrm>
            <a:off x="3470293" y="2855046"/>
            <a:ext cx="153375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fr-FR" sz="2000" dirty="0">
                <a:latin typeface="Constantia" panose="02030602050306030303" pitchFamily="18" charset="0"/>
              </a:rPr>
              <a:t>   PHP</a:t>
            </a:r>
          </a:p>
        </p:txBody>
      </p:sp>
    </p:spTree>
    <p:extLst>
      <p:ext uri="{BB962C8B-B14F-4D97-AF65-F5344CB8AC3E}">
        <p14:creationId xmlns:p14="http://schemas.microsoft.com/office/powerpoint/2010/main" val="6416086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76" grpId="0"/>
      <p:bldP spid="77" grpId="0"/>
      <p:bldP spid="90" grpId="0"/>
      <p:bldP spid="91" grpId="0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Outils de développement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22</a:t>
            </a:fld>
            <a:endParaRPr lang="fr-FR"/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gray">
          <a:xfrm rot="13770025">
            <a:off x="5256214" y="4017963"/>
            <a:ext cx="1103313" cy="217488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C9C9C9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/>
          </a:p>
        </p:txBody>
      </p:sp>
      <p:sp>
        <p:nvSpPr>
          <p:cNvPr id="8" name="Rectangle 47"/>
          <p:cNvSpPr>
            <a:spLocks noChangeArrowheads="1"/>
          </p:cNvSpPr>
          <p:nvPr/>
        </p:nvSpPr>
        <p:spPr bwMode="gray">
          <a:xfrm rot="20856083">
            <a:off x="2743202" y="3276600"/>
            <a:ext cx="1146175" cy="198438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CCCCCC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gray">
          <a:xfrm rot="18394650">
            <a:off x="5612607" y="2035970"/>
            <a:ext cx="685800" cy="150813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DFDFD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/>
          </a:p>
        </p:txBody>
      </p: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3790972" y="1952627"/>
            <a:ext cx="2418896" cy="2333625"/>
            <a:chOff x="2413" y="1495"/>
            <a:chExt cx="1152" cy="1152"/>
          </a:xfrm>
          <a:gradFill flip="none" rotWithShape="1">
            <a:gsLst>
              <a:gs pos="0">
                <a:srgbClr val="669900">
                  <a:shade val="30000"/>
                  <a:satMod val="115000"/>
                </a:srgbClr>
              </a:gs>
              <a:gs pos="50000">
                <a:srgbClr val="669900">
                  <a:shade val="67500"/>
                  <a:satMod val="115000"/>
                </a:srgbClr>
              </a:gs>
              <a:gs pos="100000">
                <a:srgbClr val="669900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13" name="Oval 51"/>
            <p:cNvSpPr>
              <a:spLocks noChangeArrowheads="1"/>
            </p:cNvSpPr>
            <p:nvPr/>
          </p:nvSpPr>
          <p:spPr bwMode="gray">
            <a:xfrm>
              <a:off x="2413" y="1495"/>
              <a:ext cx="1152" cy="115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dirty="0">
                <a:latin typeface="Arial" charset="0"/>
              </a:endParaRPr>
            </a:p>
          </p:txBody>
        </p:sp>
        <p:sp>
          <p:nvSpPr>
            <p:cNvPr id="12" name="Text Box 53"/>
            <p:cNvSpPr txBox="1">
              <a:spLocks noChangeArrowheads="1"/>
            </p:cNvSpPr>
            <p:nvPr/>
          </p:nvSpPr>
          <p:spPr bwMode="gray">
            <a:xfrm>
              <a:off x="2442" y="1930"/>
              <a:ext cx="1101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sz="28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Eclipse</a:t>
              </a:r>
              <a:r>
                <a:rPr lang="en-US" sz="28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 PHP</a:t>
              </a:r>
              <a:endParaRPr lang="fr-FR" sz="2800" dirty="0">
                <a:solidFill>
                  <a:schemeClr val="bg1"/>
                </a:solidFill>
                <a:latin typeface="Constantia" panose="02030602050306030303" pitchFamily="18" charset="0"/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5898215" y="981100"/>
            <a:ext cx="990600" cy="990600"/>
            <a:chOff x="3604" y="1008"/>
            <a:chExt cx="624" cy="624"/>
          </a:xfrm>
        </p:grpSpPr>
        <p:sp>
          <p:nvSpPr>
            <p:cNvPr id="18" name="Oval 56"/>
            <p:cNvSpPr>
              <a:spLocks noChangeArrowheads="1"/>
            </p:cNvSpPr>
            <p:nvPr/>
          </p:nvSpPr>
          <p:spPr bwMode="gray">
            <a:xfrm>
              <a:off x="3604" y="1008"/>
              <a:ext cx="624" cy="624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dirty="0">
                <a:latin typeface="Arial" charset="0"/>
              </a:endParaRPr>
            </a:p>
          </p:txBody>
        </p:sp>
        <p:sp>
          <p:nvSpPr>
            <p:cNvPr id="17" name="Text Box 58"/>
            <p:cNvSpPr txBox="1">
              <a:spLocks noChangeArrowheads="1"/>
            </p:cNvSpPr>
            <p:nvPr/>
          </p:nvSpPr>
          <p:spPr bwMode="gray">
            <a:xfrm>
              <a:off x="3624" y="1216"/>
              <a:ext cx="5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sz="1600" i="1" dirty="0">
                  <a:solidFill>
                    <a:schemeClr val="bg1"/>
                  </a:solidFill>
                  <a:latin typeface="Constantia" panose="02030602050306030303" pitchFamily="18" charset="0"/>
                </a:rPr>
                <a:t>MYSQL</a:t>
              </a:r>
              <a:endParaRPr lang="fr-FR" sz="1600" dirty="0">
                <a:solidFill>
                  <a:schemeClr val="bg1"/>
                </a:solidFill>
                <a:latin typeface="Constantia" panose="02030602050306030303" pitchFamily="18" charset="0"/>
              </a:endParaRP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993775" y="2751138"/>
            <a:ext cx="1981200" cy="2057400"/>
            <a:chOff x="615" y="1592"/>
            <a:chExt cx="1248" cy="1296"/>
          </a:xfrm>
        </p:grpSpPr>
        <p:sp>
          <p:nvSpPr>
            <p:cNvPr id="23" name="Oval 61"/>
            <p:cNvSpPr>
              <a:spLocks noChangeArrowheads="1"/>
            </p:cNvSpPr>
            <p:nvPr/>
          </p:nvSpPr>
          <p:spPr bwMode="gray">
            <a:xfrm>
              <a:off x="615" y="1592"/>
              <a:ext cx="1248" cy="129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352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dirty="0">
                <a:latin typeface="Arial" charset="0"/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gray">
            <a:xfrm>
              <a:off x="702" y="1997"/>
              <a:ext cx="10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sz="2400" i="1" dirty="0" err="1">
                  <a:solidFill>
                    <a:schemeClr val="bg1"/>
                  </a:solidFill>
                  <a:latin typeface="Constantia" panose="02030602050306030303" pitchFamily="18" charset="0"/>
                </a:rPr>
                <a:t>Xampp</a:t>
              </a:r>
              <a:endParaRPr lang="fr-FR" sz="2400" dirty="0">
                <a:solidFill>
                  <a:schemeClr val="bg1"/>
                </a:solidFill>
                <a:latin typeface="Constantia" panose="02030602050306030303" pitchFamily="18" charset="0"/>
              </a:endParaRPr>
            </a:p>
          </p:txBody>
        </p:sp>
      </p:grpSp>
      <p:grpSp>
        <p:nvGrpSpPr>
          <p:cNvPr id="25" name="Group 64"/>
          <p:cNvGrpSpPr>
            <a:grpSpLocks/>
          </p:cNvGrpSpPr>
          <p:nvPr/>
        </p:nvGrpSpPr>
        <p:grpSpPr bwMode="auto">
          <a:xfrm>
            <a:off x="5565775" y="4303713"/>
            <a:ext cx="2286000" cy="2286000"/>
            <a:chOff x="3360" y="2688"/>
            <a:chExt cx="1440" cy="1440"/>
          </a:xfrm>
        </p:grpSpPr>
        <p:sp>
          <p:nvSpPr>
            <p:cNvPr id="28" name="Oval 66"/>
            <p:cNvSpPr>
              <a:spLocks noChangeArrowheads="1"/>
            </p:cNvSpPr>
            <p:nvPr/>
          </p:nvSpPr>
          <p:spPr bwMode="gray">
            <a:xfrm>
              <a:off x="3360" y="2688"/>
              <a:ext cx="1440" cy="14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137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dirty="0">
                <a:latin typeface="Arial" charset="0"/>
              </a:endParaRPr>
            </a:p>
          </p:txBody>
        </p:sp>
        <p:sp>
          <p:nvSpPr>
            <p:cNvPr id="27" name="Text Box 68"/>
            <p:cNvSpPr txBox="1">
              <a:spLocks noChangeArrowheads="1"/>
            </p:cNvSpPr>
            <p:nvPr/>
          </p:nvSpPr>
          <p:spPr bwMode="gray">
            <a:xfrm>
              <a:off x="3554" y="3312"/>
              <a:ext cx="10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fr-FR" sz="2800" dirty="0" err="1">
                  <a:solidFill>
                    <a:schemeClr val="bg1"/>
                  </a:solidFill>
                  <a:latin typeface="Constantia" pitchFamily="18" charset="0"/>
                </a:rPr>
                <a:t>Bootstrap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tant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3982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23</a:t>
            </a:fld>
            <a:endParaRPr lang="fr-FR" dirty="0"/>
          </a:p>
        </p:txBody>
      </p:sp>
      <p:sp>
        <p:nvSpPr>
          <p:cNvPr id="8" name="Freeform 4"/>
          <p:cNvSpPr>
            <a:spLocks/>
          </p:cNvSpPr>
          <p:nvPr/>
        </p:nvSpPr>
        <p:spPr bwMode="gray">
          <a:xfrm>
            <a:off x="971600" y="3452815"/>
            <a:ext cx="2019300" cy="962025"/>
          </a:xfrm>
          <a:custGeom>
            <a:avLst/>
            <a:gdLst>
              <a:gd name="T0" fmla="*/ 2147483647 w 2320"/>
              <a:gd name="T1" fmla="*/ 2147483647 h 792"/>
              <a:gd name="T2" fmla="*/ 2147483647 w 2320"/>
              <a:gd name="T3" fmla="*/ 0 h 792"/>
              <a:gd name="T4" fmla="*/ 0 w 2320"/>
              <a:gd name="T5" fmla="*/ 0 h 792"/>
              <a:gd name="T6" fmla="*/ 0 w 2320"/>
              <a:gd name="T7" fmla="*/ 2147483647 h 792"/>
              <a:gd name="T8" fmla="*/ 2147483647 w 2320"/>
              <a:gd name="T9" fmla="*/ 2147483647 h 792"/>
              <a:gd name="T10" fmla="*/ 2147483647 w 2320"/>
              <a:gd name="T11" fmla="*/ 2147483647 h 792"/>
              <a:gd name="T12" fmla="*/ 2147483647 w 2320"/>
              <a:gd name="T13" fmla="*/ 2147483647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 rot="10800000">
            <a:off x="6320358" y="2501902"/>
            <a:ext cx="1924050" cy="962025"/>
          </a:xfrm>
          <a:custGeom>
            <a:avLst/>
            <a:gdLst>
              <a:gd name="T0" fmla="*/ 2147483647 w 2320"/>
              <a:gd name="T1" fmla="*/ 2147483647 h 792"/>
              <a:gd name="T2" fmla="*/ 2147483647 w 2320"/>
              <a:gd name="T3" fmla="*/ 0 h 792"/>
              <a:gd name="T4" fmla="*/ 0 w 2320"/>
              <a:gd name="T5" fmla="*/ 0 h 792"/>
              <a:gd name="T6" fmla="*/ 0 w 2320"/>
              <a:gd name="T7" fmla="*/ 2147483647 h 792"/>
              <a:gd name="T8" fmla="*/ 2147483647 w 2320"/>
              <a:gd name="T9" fmla="*/ 2147483647 h 792"/>
              <a:gd name="T10" fmla="*/ 2147483647 w 2320"/>
              <a:gd name="T11" fmla="*/ 2147483647 h 792"/>
              <a:gd name="T12" fmla="*/ 2147483647 w 2320"/>
              <a:gd name="T13" fmla="*/ 2147483647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26" y="4077073"/>
            <a:ext cx="3816424" cy="3264400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1092200" y="2690813"/>
            <a:ext cx="699135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5400" dirty="0">
                <a:solidFill>
                  <a:srgbClr val="FFFFCC"/>
                </a:solidFill>
                <a:latin typeface="Constantia" pitchFamily="18" charset="0"/>
              </a:rPr>
              <a:t>Démonstration</a:t>
            </a:r>
            <a:endParaRPr lang="fr-FR" sz="54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910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Interface :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034408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25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504" y="26065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Vidéos démonstrative </a:t>
            </a:r>
          </a:p>
        </p:txBody>
      </p:sp>
    </p:spTree>
    <p:extLst>
      <p:ext uri="{BB962C8B-B14F-4D97-AF65-F5344CB8AC3E}">
        <p14:creationId xmlns:p14="http://schemas.microsoft.com/office/powerpoint/2010/main" val="2360149536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88" y="1151347"/>
            <a:ext cx="5136232" cy="37248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125960" y="4777556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9900"/>
              </a:buClr>
              <a:buFont typeface="Wingdings" panose="05000000000000000000" pitchFamily="2" charset="2"/>
              <a:buChar char="Ø"/>
            </a:pPr>
            <a:r>
              <a:rPr lang="fr-FR" sz="2000" b="1" dirty="0"/>
              <a:t>On a atteint presque 100% des objectifs.</a:t>
            </a:r>
          </a:p>
          <a:p>
            <a:pPr marL="342900" indent="-342900">
              <a:buClr>
                <a:srgbClr val="669900"/>
              </a:buClr>
              <a:buFont typeface="Wingdings" panose="05000000000000000000" pitchFamily="2" charset="2"/>
              <a:buChar char="Ø"/>
            </a:pPr>
            <a:r>
              <a:rPr lang="fr-FR" sz="2000" b="1" dirty="0"/>
              <a:t>Notre travail peut être améliorer.</a:t>
            </a:r>
          </a:p>
          <a:p>
            <a:pPr marL="285750" indent="-285750">
              <a:buClr>
                <a:srgbClr val="669900"/>
              </a:buClr>
              <a:buFont typeface="Wingdings" pitchFamily="2" charset="2"/>
              <a:buChar char="§"/>
            </a:pP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679072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07504" y="2642126"/>
            <a:ext cx="8928992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tx2"/>
                </a:solidFill>
              </a:rPr>
              <a:t>Merci pour votre attention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777880"/>
            <a:ext cx="504056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00500"/>
            <a:ext cx="2844800" cy="28575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02574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clrChange>
              <a:clrFrom>
                <a:srgbClr val="91AB00"/>
              </a:clrFrom>
              <a:clrTo>
                <a:srgbClr val="91AB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34927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3</a:t>
            </a:fld>
            <a:endParaRPr lang="fr-FR" dirty="0"/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26" y="4257237"/>
            <a:ext cx="2111547" cy="2464242"/>
          </a:xfrm>
          <a:prstGeom prst="rect">
            <a:avLst/>
          </a:prstGeom>
        </p:spPr>
      </p:pic>
      <p:sp>
        <p:nvSpPr>
          <p:cNvPr id="8" name="Freeform 4"/>
          <p:cNvSpPr>
            <a:spLocks/>
          </p:cNvSpPr>
          <p:nvPr/>
        </p:nvSpPr>
        <p:spPr bwMode="gray">
          <a:xfrm>
            <a:off x="1092200" y="3452815"/>
            <a:ext cx="2019300" cy="962025"/>
          </a:xfrm>
          <a:custGeom>
            <a:avLst/>
            <a:gdLst>
              <a:gd name="T0" fmla="*/ 2147483647 w 2320"/>
              <a:gd name="T1" fmla="*/ 2147483647 h 792"/>
              <a:gd name="T2" fmla="*/ 2147483647 w 2320"/>
              <a:gd name="T3" fmla="*/ 0 h 792"/>
              <a:gd name="T4" fmla="*/ 0 w 2320"/>
              <a:gd name="T5" fmla="*/ 0 h 792"/>
              <a:gd name="T6" fmla="*/ 0 w 2320"/>
              <a:gd name="T7" fmla="*/ 2147483647 h 792"/>
              <a:gd name="T8" fmla="*/ 2147483647 w 2320"/>
              <a:gd name="T9" fmla="*/ 2147483647 h 792"/>
              <a:gd name="T10" fmla="*/ 2147483647 w 2320"/>
              <a:gd name="T11" fmla="*/ 2147483647 h 792"/>
              <a:gd name="T12" fmla="*/ 2147483647 w 2320"/>
              <a:gd name="T13" fmla="*/ 2147483647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 rot="10800000">
            <a:off x="6159500" y="2501902"/>
            <a:ext cx="1924050" cy="962025"/>
          </a:xfrm>
          <a:custGeom>
            <a:avLst/>
            <a:gdLst>
              <a:gd name="T0" fmla="*/ 2147483647 w 2320"/>
              <a:gd name="T1" fmla="*/ 2147483647 h 792"/>
              <a:gd name="T2" fmla="*/ 2147483647 w 2320"/>
              <a:gd name="T3" fmla="*/ 0 h 792"/>
              <a:gd name="T4" fmla="*/ 0 w 2320"/>
              <a:gd name="T5" fmla="*/ 0 h 792"/>
              <a:gd name="T6" fmla="*/ 0 w 2320"/>
              <a:gd name="T7" fmla="*/ 2147483647 h 792"/>
              <a:gd name="T8" fmla="*/ 2147483647 w 2320"/>
              <a:gd name="T9" fmla="*/ 2147483647 h 792"/>
              <a:gd name="T10" fmla="*/ 2147483647 w 2320"/>
              <a:gd name="T11" fmla="*/ 2147483647 h 792"/>
              <a:gd name="T12" fmla="*/ 2147483647 w 2320"/>
              <a:gd name="T13" fmla="*/ 2147483647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1271588" y="2690813"/>
            <a:ext cx="66294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400" dirty="0">
                <a:solidFill>
                  <a:srgbClr val="FFFFCC"/>
                </a:solidFill>
                <a:latin typeface="Constantia" pitchFamily="18" charset="0"/>
              </a:rPr>
              <a:t>Cadre générale </a:t>
            </a:r>
            <a:endParaRPr lang="en-US" sz="54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586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" y="-23900"/>
            <a:ext cx="9144000" cy="685800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496704" y="242831"/>
            <a:ext cx="371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600" dirty="0">
                <a:solidFill>
                  <a:schemeClr val="bg1"/>
                </a:solidFill>
              </a:rPr>
              <a:t>Problématique</a:t>
            </a:r>
          </a:p>
        </p:txBody>
      </p:sp>
      <p:pic>
        <p:nvPicPr>
          <p:cNvPr id="1026" name="Picture 2" descr="C:\Users\chaf-pc\Desktop\Quot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30604"/>
            <a:ext cx="524232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01396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424" y="-113892"/>
            <a:ext cx="9144000" cy="68580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5</a:t>
            </a:fld>
            <a:endParaRPr lang="fr-FR"/>
          </a:p>
        </p:txBody>
      </p:sp>
      <p:sp>
        <p:nvSpPr>
          <p:cNvPr id="39" name="AutoShape 41"/>
          <p:cNvSpPr>
            <a:spLocks noChangeArrowheads="1"/>
          </p:cNvSpPr>
          <p:nvPr/>
        </p:nvSpPr>
        <p:spPr bwMode="ltGray">
          <a:xfrm rot="5400000">
            <a:off x="-1942549" y="1168931"/>
            <a:ext cx="3668653" cy="489713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ltGray">
          <a:xfrm rot="5400000" flipH="1">
            <a:off x="-1583768" y="1463787"/>
            <a:ext cx="3084534" cy="4330458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106" name="AutoShape 47"/>
          <p:cNvSpPr>
            <a:spLocks noChangeArrowheads="1"/>
          </p:cNvSpPr>
          <p:nvPr/>
        </p:nvSpPr>
        <p:spPr bwMode="gray">
          <a:xfrm>
            <a:off x="2438007" y="2746676"/>
            <a:ext cx="6233852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>
                <a:latin typeface="Garamond" pitchFamily="18" charset="0"/>
              </a:rPr>
              <a:t> </a:t>
            </a:r>
          </a:p>
          <a:p>
            <a:pPr eaLnBrk="0" hangingPunct="0"/>
            <a:r>
              <a:rPr lang="fr-FR" sz="2000" b="1" dirty="0">
                <a:latin typeface="Garamond" pitchFamily="18" charset="0"/>
              </a:rPr>
              <a:t>Gestion des comptes rendus</a:t>
            </a:r>
          </a:p>
          <a:p>
            <a:pPr lvl="0" eaLnBrk="0" hangingPunct="0"/>
            <a:endParaRPr lang="fr-FR" sz="2000" b="1" dirty="0">
              <a:latin typeface="Garamond" pitchFamily="18" charset="0"/>
            </a:endParaRPr>
          </a:p>
        </p:txBody>
      </p:sp>
      <p:grpSp>
        <p:nvGrpSpPr>
          <p:cNvPr id="140" name="Group 48"/>
          <p:cNvGrpSpPr>
            <a:grpSpLocks/>
          </p:cNvGrpSpPr>
          <p:nvPr/>
        </p:nvGrpSpPr>
        <p:grpSpPr bwMode="auto">
          <a:xfrm>
            <a:off x="255418" y="1523346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141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42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43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41501" y="3285651"/>
            <a:ext cx="231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gray">
          <a:xfrm>
            <a:off x="2005788" y="2122631"/>
            <a:ext cx="5918589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>
                <a:latin typeface="Garamond" pitchFamily="18" charset="0"/>
              </a:rPr>
              <a:t>Gestion des professeur</a:t>
            </a:r>
          </a:p>
        </p:txBody>
      </p: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1956531" y="4035752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15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26" name="AutoShape 47"/>
          <p:cNvSpPr>
            <a:spLocks noChangeArrowheads="1"/>
          </p:cNvSpPr>
          <p:nvPr/>
        </p:nvSpPr>
        <p:spPr bwMode="gray">
          <a:xfrm>
            <a:off x="2422723" y="3988844"/>
            <a:ext cx="6008373" cy="586996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 </a:t>
            </a:r>
            <a:r>
              <a:rPr lang="fr-FR" sz="2000" b="1" dirty="0">
                <a:latin typeface="Garamond" pitchFamily="18" charset="0"/>
              </a:rPr>
              <a:t>Simplifier les taches pour le directeur, professeur et</a:t>
            </a:r>
          </a:p>
          <a:p>
            <a:pPr eaLnBrk="0" hangingPunct="0"/>
            <a:r>
              <a:rPr lang="fr-FR" sz="2000" b="1" dirty="0">
                <a:latin typeface="Garamond" pitchFamily="18" charset="0"/>
              </a:rPr>
              <a:t>L’étudiant</a:t>
            </a:r>
          </a:p>
        </p:txBody>
      </p:sp>
      <p:sp>
        <p:nvSpPr>
          <p:cNvPr id="28" name="AutoShape 47"/>
          <p:cNvSpPr>
            <a:spLocks noChangeArrowheads="1"/>
          </p:cNvSpPr>
          <p:nvPr/>
        </p:nvSpPr>
        <p:spPr bwMode="gray">
          <a:xfrm>
            <a:off x="2580907" y="3408859"/>
            <a:ext cx="5904656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Remplacer la méthode de gestion manuelle</a:t>
            </a:r>
          </a:p>
        </p:txBody>
      </p:sp>
      <p:grpSp>
        <p:nvGrpSpPr>
          <p:cNvPr id="29" name="Group 48"/>
          <p:cNvGrpSpPr>
            <a:grpSpLocks/>
          </p:cNvGrpSpPr>
          <p:nvPr/>
        </p:nvGrpSpPr>
        <p:grpSpPr bwMode="auto">
          <a:xfrm>
            <a:off x="1969403" y="2749743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30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1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grpSp>
        <p:nvGrpSpPr>
          <p:cNvPr id="38" name="Group 48"/>
          <p:cNvGrpSpPr>
            <a:grpSpLocks/>
          </p:cNvGrpSpPr>
          <p:nvPr/>
        </p:nvGrpSpPr>
        <p:grpSpPr bwMode="auto">
          <a:xfrm>
            <a:off x="2119162" y="3397463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41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2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3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grpSp>
        <p:nvGrpSpPr>
          <p:cNvPr id="44" name="Group 48"/>
          <p:cNvGrpSpPr>
            <a:grpSpLocks/>
          </p:cNvGrpSpPr>
          <p:nvPr/>
        </p:nvGrpSpPr>
        <p:grpSpPr bwMode="auto">
          <a:xfrm>
            <a:off x="1538533" y="2142379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45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6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48" name="AutoShape 47"/>
          <p:cNvSpPr>
            <a:spLocks noChangeArrowheads="1"/>
          </p:cNvSpPr>
          <p:nvPr/>
        </p:nvSpPr>
        <p:spPr bwMode="gray">
          <a:xfrm>
            <a:off x="719842" y="1525743"/>
            <a:ext cx="6057801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Gestion des binômes (étudiants)</a:t>
            </a:r>
          </a:p>
        </p:txBody>
      </p:sp>
      <p:sp>
        <p:nvSpPr>
          <p:cNvPr id="34" name="ZoneTexte 6">
            <a:extLst>
              <a:ext uri="{FF2B5EF4-FFF2-40B4-BE49-F238E27FC236}">
                <a16:creationId xmlns:a16="http://schemas.microsoft.com/office/drawing/2014/main" id="{9AB4F419-16D0-44E8-820D-C5BA4476D94F}"/>
              </a:ext>
            </a:extLst>
          </p:cNvPr>
          <p:cNvSpPr txBox="1"/>
          <p:nvPr/>
        </p:nvSpPr>
        <p:spPr>
          <a:xfrm>
            <a:off x="107504" y="26065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Les objectifs du projet</a:t>
            </a:r>
          </a:p>
        </p:txBody>
      </p:sp>
      <p:sp>
        <p:nvSpPr>
          <p:cNvPr id="33" name="AutoShape 47">
            <a:extLst>
              <a:ext uri="{FF2B5EF4-FFF2-40B4-BE49-F238E27FC236}">
                <a16:creationId xmlns:a16="http://schemas.microsoft.com/office/drawing/2014/main" id="{80AF53D6-1968-4BED-A82E-2A3C46B02E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17780" y="4650147"/>
            <a:ext cx="6057801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Gestion des rendez-vous</a:t>
            </a:r>
          </a:p>
        </p:txBody>
      </p:sp>
      <p:grpSp>
        <p:nvGrpSpPr>
          <p:cNvPr id="35" name="Group 48">
            <a:extLst>
              <a:ext uri="{FF2B5EF4-FFF2-40B4-BE49-F238E27FC236}">
                <a16:creationId xmlns:a16="http://schemas.microsoft.com/office/drawing/2014/main" id="{15078AEB-F36A-4851-BC5B-FEC478970FD7}"/>
              </a:ext>
            </a:extLst>
          </p:cNvPr>
          <p:cNvGrpSpPr>
            <a:grpSpLocks/>
          </p:cNvGrpSpPr>
          <p:nvPr/>
        </p:nvGrpSpPr>
        <p:grpSpPr bwMode="auto">
          <a:xfrm>
            <a:off x="1553356" y="4635024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36" name="Oval 49">
              <a:extLst>
                <a:ext uri="{FF2B5EF4-FFF2-40B4-BE49-F238E27FC236}">
                  <a16:creationId xmlns:a16="http://schemas.microsoft.com/office/drawing/2014/main" id="{703C4CE4-D5AC-4990-921F-3EBAD23FF2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7" name="Oval 50">
              <a:extLst>
                <a:ext uri="{FF2B5EF4-FFF2-40B4-BE49-F238E27FC236}">
                  <a16:creationId xmlns:a16="http://schemas.microsoft.com/office/drawing/2014/main" id="{46CB7DD0-3980-410F-9B6F-337177F6F7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9" name="Oval 52">
              <a:extLst>
                <a:ext uri="{FF2B5EF4-FFF2-40B4-BE49-F238E27FC236}">
                  <a16:creationId xmlns:a16="http://schemas.microsoft.com/office/drawing/2014/main" id="{41DB1D84-5C7D-4BEA-96B5-939E6F3861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50" name="AutoShape 47">
            <a:extLst>
              <a:ext uri="{FF2B5EF4-FFF2-40B4-BE49-F238E27FC236}">
                <a16:creationId xmlns:a16="http://schemas.microsoft.com/office/drawing/2014/main" id="{73F1BD9F-4441-4177-A199-EA26034757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5254" y="5259747"/>
            <a:ext cx="6057801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Faire un tirage automatique</a:t>
            </a:r>
          </a:p>
        </p:txBody>
      </p:sp>
      <p:grpSp>
        <p:nvGrpSpPr>
          <p:cNvPr id="51" name="Group 48">
            <a:extLst>
              <a:ext uri="{FF2B5EF4-FFF2-40B4-BE49-F238E27FC236}">
                <a16:creationId xmlns:a16="http://schemas.microsoft.com/office/drawing/2014/main" id="{BFE16D05-740D-4594-B5C5-21BD1583837D}"/>
              </a:ext>
            </a:extLst>
          </p:cNvPr>
          <p:cNvGrpSpPr>
            <a:grpSpLocks/>
          </p:cNvGrpSpPr>
          <p:nvPr/>
        </p:nvGrpSpPr>
        <p:grpSpPr bwMode="auto">
          <a:xfrm>
            <a:off x="590830" y="5244624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52" name="Oval 49">
              <a:extLst>
                <a:ext uri="{FF2B5EF4-FFF2-40B4-BE49-F238E27FC236}">
                  <a16:creationId xmlns:a16="http://schemas.microsoft.com/office/drawing/2014/main" id="{FF3FE2F2-4166-4329-BBF8-A0FC56C7AF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53" name="Oval 50">
              <a:extLst>
                <a:ext uri="{FF2B5EF4-FFF2-40B4-BE49-F238E27FC236}">
                  <a16:creationId xmlns:a16="http://schemas.microsoft.com/office/drawing/2014/main" id="{741A2EF4-58EB-428A-B033-8F69E05593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id="{0AAE1C68-5167-47D7-B43E-E25EC9897A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339852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57 -0.09342 C -0.07917 -0.09804 -0.02743 -0.0407 -0.00069 -0.0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4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-0.09074 C -0.09566 -0.0956 -0.03298 -0.03773 -0.00052 -0.000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-0.09074 C -0.09566 -0.0956 -0.03298 -0.03773 -0.00052 -0.000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-0.09074 C -0.09566 -0.0956 -0.03298 -0.03773 -0.00052 -0.000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-0.09074 C -0.09566 -0.0956 -0.03298 -0.03773 -0.00052 -0.000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-0.09074 C -0.09566 -0.0956 -0.03298 -0.03773 -0.00052 -0.0007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-0.09074 C -0.09566 -0.0956 -0.03298 -0.03773 -0.00052 -0.000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3" grpId="0" animBg="1"/>
      <p:bldP spid="26" grpId="0" animBg="1"/>
      <p:bldP spid="28" grpId="0" animBg="1"/>
      <p:bldP spid="48" grpId="0" animBg="1"/>
      <p:bldP spid="33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-27384"/>
            <a:ext cx="9144000" cy="68580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6</a:t>
            </a:fld>
            <a:endParaRPr lang="fr-FR"/>
          </a:p>
        </p:txBody>
      </p:sp>
      <p:sp>
        <p:nvSpPr>
          <p:cNvPr id="39" name="AutoShape 41"/>
          <p:cNvSpPr>
            <a:spLocks noChangeArrowheads="1"/>
          </p:cNvSpPr>
          <p:nvPr/>
        </p:nvSpPr>
        <p:spPr bwMode="ltGray">
          <a:xfrm rot="5400000">
            <a:off x="-1942549" y="1168931"/>
            <a:ext cx="3668653" cy="489713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ltGray">
          <a:xfrm rot="5400000" flipH="1">
            <a:off x="-1583768" y="1463787"/>
            <a:ext cx="3084534" cy="4330458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106" name="AutoShape 47"/>
          <p:cNvSpPr>
            <a:spLocks noChangeArrowheads="1"/>
          </p:cNvSpPr>
          <p:nvPr/>
        </p:nvSpPr>
        <p:spPr bwMode="gray">
          <a:xfrm>
            <a:off x="2550036" y="3820614"/>
            <a:ext cx="6294157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 Gérer les sessions (activer ,désactiver)  </a:t>
            </a:r>
          </a:p>
        </p:txBody>
      </p:sp>
      <p:grpSp>
        <p:nvGrpSpPr>
          <p:cNvPr id="140" name="Group 48"/>
          <p:cNvGrpSpPr>
            <a:grpSpLocks/>
          </p:cNvGrpSpPr>
          <p:nvPr/>
        </p:nvGrpSpPr>
        <p:grpSpPr bwMode="auto">
          <a:xfrm>
            <a:off x="1494743" y="2065830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141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42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43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41501" y="3285651"/>
            <a:ext cx="231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Directeur</a:t>
            </a:r>
          </a:p>
        </p:txBody>
      </p:sp>
      <p:sp>
        <p:nvSpPr>
          <p:cNvPr id="33" name="ZoneTexte 6"/>
          <p:cNvSpPr txBox="1"/>
          <p:nvPr/>
        </p:nvSpPr>
        <p:spPr>
          <a:xfrm>
            <a:off x="107504" y="26065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Les besoins fonctionnels</a:t>
            </a: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gray">
          <a:xfrm>
            <a:off x="2540088" y="2797376"/>
            <a:ext cx="6304105" cy="70669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Voit les statistiques des rendez vous (réussit, </a:t>
            </a:r>
          </a:p>
          <a:p>
            <a:pPr lvl="0" eaLnBrk="0" hangingPunct="0"/>
            <a:r>
              <a:rPr lang="fr-FR" sz="2000" b="1" dirty="0">
                <a:latin typeface="Garamond" pitchFamily="18" charset="0"/>
              </a:rPr>
              <a:t>échec , annuler)</a:t>
            </a:r>
          </a:p>
        </p:txBody>
      </p:sp>
      <p:sp>
        <p:nvSpPr>
          <p:cNvPr id="28" name="AutoShape 47"/>
          <p:cNvSpPr>
            <a:spLocks noChangeArrowheads="1"/>
          </p:cNvSpPr>
          <p:nvPr/>
        </p:nvSpPr>
        <p:spPr bwMode="gray">
          <a:xfrm>
            <a:off x="2089700" y="4635204"/>
            <a:ext cx="6304105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Envoyez des emails (professeur, étudiants)</a:t>
            </a:r>
          </a:p>
        </p:txBody>
      </p:sp>
      <p:grpSp>
        <p:nvGrpSpPr>
          <p:cNvPr id="29" name="Group 48"/>
          <p:cNvGrpSpPr>
            <a:grpSpLocks/>
          </p:cNvGrpSpPr>
          <p:nvPr/>
        </p:nvGrpSpPr>
        <p:grpSpPr bwMode="auto">
          <a:xfrm>
            <a:off x="2071826" y="3805796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30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1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grpSp>
        <p:nvGrpSpPr>
          <p:cNvPr id="38" name="Group 48"/>
          <p:cNvGrpSpPr>
            <a:grpSpLocks/>
          </p:cNvGrpSpPr>
          <p:nvPr/>
        </p:nvGrpSpPr>
        <p:grpSpPr bwMode="auto">
          <a:xfrm>
            <a:off x="1630647" y="4611488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41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2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3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grpSp>
        <p:nvGrpSpPr>
          <p:cNvPr id="44" name="Group 48"/>
          <p:cNvGrpSpPr>
            <a:grpSpLocks/>
          </p:cNvGrpSpPr>
          <p:nvPr/>
        </p:nvGrpSpPr>
        <p:grpSpPr bwMode="auto">
          <a:xfrm>
            <a:off x="2080679" y="2908959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45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6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48" name="AutoShape 47"/>
          <p:cNvSpPr>
            <a:spLocks noChangeArrowheads="1"/>
          </p:cNvSpPr>
          <p:nvPr/>
        </p:nvSpPr>
        <p:spPr bwMode="gray">
          <a:xfrm>
            <a:off x="1987403" y="1906862"/>
            <a:ext cx="6304105" cy="65260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Ajouter , Modifier, Supprimer un compte</a:t>
            </a:r>
          </a:p>
          <a:p>
            <a:pPr lvl="0" eaLnBrk="0" hangingPunct="0"/>
            <a:r>
              <a:rPr lang="fr-FR" sz="2000" b="1" dirty="0">
                <a:latin typeface="Garamond" pitchFamily="18" charset="0"/>
              </a:rPr>
              <a:t>(professeur, étudiant)</a:t>
            </a:r>
          </a:p>
        </p:txBody>
      </p:sp>
    </p:spTree>
    <p:extLst>
      <p:ext uri="{BB962C8B-B14F-4D97-AF65-F5344CB8AC3E}">
        <p14:creationId xmlns:p14="http://schemas.microsoft.com/office/powerpoint/2010/main" val="487394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17 -0.09329 C -0.09392 -0.09815 -0.03316 -0.03889 -0.00087 -0.000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5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-0.09074 C -0.09566 -0.0956 -0.03299 -0.03773 -0.00052 -0.000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1 -0.09074 C -0.09566 -0.0956 -0.03298 -0.03773 -0.00052 -0.0006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-0.09075 C -0.09566 -0.09561 -0.03299 -0.03774 -0.00052 -0.000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3" grpId="0" animBg="1"/>
      <p:bldP spid="28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34541"/>
            <a:ext cx="9144000" cy="68580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7</a:t>
            </a:fld>
            <a:endParaRPr lang="fr-FR"/>
          </a:p>
        </p:txBody>
      </p:sp>
      <p:sp>
        <p:nvSpPr>
          <p:cNvPr id="39" name="AutoShape 41"/>
          <p:cNvSpPr>
            <a:spLocks noChangeArrowheads="1"/>
          </p:cNvSpPr>
          <p:nvPr/>
        </p:nvSpPr>
        <p:spPr bwMode="ltGray">
          <a:xfrm rot="5400000">
            <a:off x="-1871136" y="1168931"/>
            <a:ext cx="3668653" cy="489713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ltGray">
          <a:xfrm rot="5400000" flipH="1">
            <a:off x="-1583768" y="1425769"/>
            <a:ext cx="3084534" cy="4330458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74" name="AutoShape 47"/>
          <p:cNvSpPr>
            <a:spLocks noChangeArrowheads="1"/>
          </p:cNvSpPr>
          <p:nvPr/>
        </p:nvSpPr>
        <p:spPr bwMode="gray">
          <a:xfrm>
            <a:off x="2025778" y="2081417"/>
            <a:ext cx="6460448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 </a:t>
            </a:r>
            <a:r>
              <a:rPr lang="fr-FR" sz="2000" b="1" dirty="0">
                <a:latin typeface="Garamond" pitchFamily="18" charset="0"/>
              </a:rPr>
              <a:t>activer le compte personnel</a:t>
            </a:r>
          </a:p>
        </p:txBody>
      </p:sp>
      <p:sp>
        <p:nvSpPr>
          <p:cNvPr id="106" name="AutoShape 47"/>
          <p:cNvSpPr>
            <a:spLocks noChangeArrowheads="1"/>
          </p:cNvSpPr>
          <p:nvPr/>
        </p:nvSpPr>
        <p:spPr bwMode="gray">
          <a:xfrm>
            <a:off x="2576048" y="3354818"/>
            <a:ext cx="6316432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>
                <a:latin typeface="Garamond" pitchFamily="18" charset="0"/>
              </a:rPr>
              <a:t>Connexion à sa propre session</a:t>
            </a:r>
          </a:p>
        </p:txBody>
      </p:sp>
      <p:sp>
        <p:nvSpPr>
          <p:cNvPr id="108" name="AutoShape 47"/>
          <p:cNvSpPr>
            <a:spLocks noChangeArrowheads="1"/>
          </p:cNvSpPr>
          <p:nvPr/>
        </p:nvSpPr>
        <p:spPr bwMode="gray">
          <a:xfrm>
            <a:off x="2449052" y="4076211"/>
            <a:ext cx="6460448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>
                <a:latin typeface="Garamond" pitchFamily="18" charset="0"/>
              </a:rPr>
              <a:t>Choisir son binôme</a:t>
            </a:r>
          </a:p>
        </p:txBody>
      </p:sp>
      <p:grpSp>
        <p:nvGrpSpPr>
          <p:cNvPr id="132" name="Group 48"/>
          <p:cNvGrpSpPr>
            <a:grpSpLocks/>
          </p:cNvGrpSpPr>
          <p:nvPr/>
        </p:nvGrpSpPr>
        <p:grpSpPr bwMode="auto">
          <a:xfrm>
            <a:off x="1982741" y="4098165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133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34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35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grpSp>
        <p:nvGrpSpPr>
          <p:cNvPr id="140" name="Group 48"/>
          <p:cNvGrpSpPr>
            <a:grpSpLocks/>
          </p:cNvGrpSpPr>
          <p:nvPr/>
        </p:nvGrpSpPr>
        <p:grpSpPr bwMode="auto">
          <a:xfrm>
            <a:off x="2114599" y="3361328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141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42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43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grpSp>
        <p:nvGrpSpPr>
          <p:cNvPr id="152" name="Group 48"/>
          <p:cNvGrpSpPr>
            <a:grpSpLocks/>
          </p:cNvGrpSpPr>
          <p:nvPr/>
        </p:nvGrpSpPr>
        <p:grpSpPr bwMode="auto">
          <a:xfrm>
            <a:off x="1543098" y="2118054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153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54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55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-35354" y="3234393"/>
            <a:ext cx="209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Etudiant</a:t>
            </a:r>
          </a:p>
        </p:txBody>
      </p:sp>
      <p:sp>
        <p:nvSpPr>
          <p:cNvPr id="157" name="ZoneTexte 6"/>
          <p:cNvSpPr txBox="1"/>
          <p:nvPr/>
        </p:nvSpPr>
        <p:spPr>
          <a:xfrm>
            <a:off x="107504" y="26065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Les besoins fonctionnels</a:t>
            </a: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0C73C2BA-2177-451A-AAD2-27C6A64892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70890" y="4672433"/>
            <a:ext cx="6460448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>
                <a:latin typeface="Garamond" pitchFamily="18" charset="0"/>
              </a:rPr>
              <a:t>Classer les sujets</a:t>
            </a:r>
          </a:p>
        </p:txBody>
      </p:sp>
      <p:grpSp>
        <p:nvGrpSpPr>
          <p:cNvPr id="24" name="Group 48">
            <a:extLst>
              <a:ext uri="{FF2B5EF4-FFF2-40B4-BE49-F238E27FC236}">
                <a16:creationId xmlns:a16="http://schemas.microsoft.com/office/drawing/2014/main" id="{18A9F1B5-4DBD-4EE2-A8C2-1A5F975E532B}"/>
              </a:ext>
            </a:extLst>
          </p:cNvPr>
          <p:cNvGrpSpPr>
            <a:grpSpLocks/>
          </p:cNvGrpSpPr>
          <p:nvPr/>
        </p:nvGrpSpPr>
        <p:grpSpPr bwMode="auto">
          <a:xfrm>
            <a:off x="1517692" y="4692281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36E310B7-6BC5-40A5-80EE-EC2FCE2983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6" name="Oval 50">
              <a:extLst>
                <a:ext uri="{FF2B5EF4-FFF2-40B4-BE49-F238E27FC236}">
                  <a16:creationId xmlns:a16="http://schemas.microsoft.com/office/drawing/2014/main" id="{D587FD17-2607-41BA-A14C-A7E94A87A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7" name="Oval 52">
              <a:extLst>
                <a:ext uri="{FF2B5EF4-FFF2-40B4-BE49-F238E27FC236}">
                  <a16:creationId xmlns:a16="http://schemas.microsoft.com/office/drawing/2014/main" id="{D421145C-3C61-4A98-8680-19E334CB30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34" name="AutoShape 47">
            <a:extLst>
              <a:ext uri="{FF2B5EF4-FFF2-40B4-BE49-F238E27FC236}">
                <a16:creationId xmlns:a16="http://schemas.microsoft.com/office/drawing/2014/main" id="{858168E3-A18F-4188-B883-B63485ADB2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9592" y="1487865"/>
            <a:ext cx="6460448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/>
              <a:t> </a:t>
            </a:r>
            <a:r>
              <a:rPr lang="fr-FR" sz="2000" b="1" dirty="0">
                <a:latin typeface="Garamond" pitchFamily="18" charset="0"/>
              </a:rPr>
              <a:t>activer le compte personnel</a:t>
            </a:r>
          </a:p>
        </p:txBody>
      </p:sp>
      <p:grpSp>
        <p:nvGrpSpPr>
          <p:cNvPr id="35" name="Group 48">
            <a:extLst>
              <a:ext uri="{FF2B5EF4-FFF2-40B4-BE49-F238E27FC236}">
                <a16:creationId xmlns:a16="http://schemas.microsoft.com/office/drawing/2014/main" id="{F3DB647E-9812-4374-BA56-1DB23A6E83EC}"/>
              </a:ext>
            </a:extLst>
          </p:cNvPr>
          <p:cNvGrpSpPr>
            <a:grpSpLocks/>
          </p:cNvGrpSpPr>
          <p:nvPr/>
        </p:nvGrpSpPr>
        <p:grpSpPr bwMode="auto">
          <a:xfrm>
            <a:off x="446253" y="1466545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36" name="Oval 49">
              <a:extLst>
                <a:ext uri="{FF2B5EF4-FFF2-40B4-BE49-F238E27FC236}">
                  <a16:creationId xmlns:a16="http://schemas.microsoft.com/office/drawing/2014/main" id="{7DDBAF98-706E-4989-A253-83B935D083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7" name="Oval 50">
              <a:extLst>
                <a:ext uri="{FF2B5EF4-FFF2-40B4-BE49-F238E27FC236}">
                  <a16:creationId xmlns:a16="http://schemas.microsoft.com/office/drawing/2014/main" id="{A975D005-3327-448C-9807-AF52618216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8" name="Oval 52">
              <a:extLst>
                <a:ext uri="{FF2B5EF4-FFF2-40B4-BE49-F238E27FC236}">
                  <a16:creationId xmlns:a16="http://schemas.microsoft.com/office/drawing/2014/main" id="{E9C5AE7C-A077-47CC-9128-6F39D5DA18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46" name="AutoShape 47">
            <a:extLst>
              <a:ext uri="{FF2B5EF4-FFF2-40B4-BE49-F238E27FC236}">
                <a16:creationId xmlns:a16="http://schemas.microsoft.com/office/drawing/2014/main" id="{5C9484B2-D4F1-490A-9983-1C91DF08D6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372" y="2740952"/>
            <a:ext cx="6316432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>
                <a:latin typeface="Garamond" pitchFamily="18" charset="0"/>
              </a:rPr>
              <a:t>Connexion à sa propre session</a:t>
            </a:r>
          </a:p>
        </p:txBody>
      </p:sp>
      <p:grpSp>
        <p:nvGrpSpPr>
          <p:cNvPr id="47" name="Group 48">
            <a:extLst>
              <a:ext uri="{FF2B5EF4-FFF2-40B4-BE49-F238E27FC236}">
                <a16:creationId xmlns:a16="http://schemas.microsoft.com/office/drawing/2014/main" id="{377A5C50-A03F-4A86-AEB2-0174D9154F02}"/>
              </a:ext>
            </a:extLst>
          </p:cNvPr>
          <p:cNvGrpSpPr>
            <a:grpSpLocks/>
          </p:cNvGrpSpPr>
          <p:nvPr/>
        </p:nvGrpSpPr>
        <p:grpSpPr bwMode="auto">
          <a:xfrm>
            <a:off x="2067426" y="2767393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48" name="Oval 49">
              <a:extLst>
                <a:ext uri="{FF2B5EF4-FFF2-40B4-BE49-F238E27FC236}">
                  <a16:creationId xmlns:a16="http://schemas.microsoft.com/office/drawing/2014/main" id="{5F943346-6262-4EB9-B858-E688AE8D28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9" name="Oval 50">
              <a:extLst>
                <a:ext uri="{FF2B5EF4-FFF2-40B4-BE49-F238E27FC236}">
                  <a16:creationId xmlns:a16="http://schemas.microsoft.com/office/drawing/2014/main" id="{51559E56-9DF3-41FF-8003-D911DAF78C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50" name="Oval 52">
              <a:extLst>
                <a:ext uri="{FF2B5EF4-FFF2-40B4-BE49-F238E27FC236}">
                  <a16:creationId xmlns:a16="http://schemas.microsoft.com/office/drawing/2014/main" id="{D02C881A-4242-4BA4-913E-28A53277EA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63" name="AutoShape 47">
            <a:extLst>
              <a:ext uri="{FF2B5EF4-FFF2-40B4-BE49-F238E27FC236}">
                <a16:creationId xmlns:a16="http://schemas.microsoft.com/office/drawing/2014/main" id="{18842C49-9C6F-4F48-90D1-8015B38037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6611" y="5297264"/>
            <a:ext cx="6460448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fr-FR" sz="2000" b="1" dirty="0" err="1">
                <a:latin typeface="Garamond" pitchFamily="18" charset="0"/>
              </a:rPr>
              <a:t>Choisir,Annuler</a:t>
            </a:r>
            <a:r>
              <a:rPr lang="fr-FR" sz="2000" b="1" dirty="0">
                <a:latin typeface="Garamond" pitchFamily="18" charset="0"/>
              </a:rPr>
              <a:t> un rendez-vous</a:t>
            </a:r>
          </a:p>
        </p:txBody>
      </p:sp>
      <p:grpSp>
        <p:nvGrpSpPr>
          <p:cNvPr id="64" name="Group 48">
            <a:extLst>
              <a:ext uri="{FF2B5EF4-FFF2-40B4-BE49-F238E27FC236}">
                <a16:creationId xmlns:a16="http://schemas.microsoft.com/office/drawing/2014/main" id="{5C098382-E069-4F71-BC82-170055F54B29}"/>
              </a:ext>
            </a:extLst>
          </p:cNvPr>
          <p:cNvGrpSpPr>
            <a:grpSpLocks/>
          </p:cNvGrpSpPr>
          <p:nvPr/>
        </p:nvGrpSpPr>
        <p:grpSpPr bwMode="auto">
          <a:xfrm>
            <a:off x="472869" y="5304370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65" name="Oval 49">
              <a:extLst>
                <a:ext uri="{FF2B5EF4-FFF2-40B4-BE49-F238E27FC236}">
                  <a16:creationId xmlns:a16="http://schemas.microsoft.com/office/drawing/2014/main" id="{20EBD0C9-33FD-4EC2-A13C-EA476D5624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6" name="Oval 50">
              <a:extLst>
                <a:ext uri="{FF2B5EF4-FFF2-40B4-BE49-F238E27FC236}">
                  <a16:creationId xmlns:a16="http://schemas.microsoft.com/office/drawing/2014/main" id="{61DEE94C-65F3-49B9-816B-AC2BC12045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74D38275-A2BE-4ED2-8447-19D7329561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4286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3 -0.09005 C -0.09514 -0.09491 -0.03246 -0.03704 -5.55556E-7 1.48148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24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12 -0.09306 C -0.09496 -0.09792 -0.03229 -0.04005 0.00018 -0.003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76 -0.12639 C -0.12621 -0.1331 -0.04357 -0.05255 -0.00052 -0.000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3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76 -0.12639 C -0.12621 -0.1331 -0.04357 -0.05255 -0.00052 -0.000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3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87 -0.10209 C -0.09427 -0.10741 -0.03264 -0.04237 -0.00052 -0.000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87 -0.10209 C -0.09427 -0.10741 -0.03264 -0.04237 -0.00052 -0.0007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87 -0.10208 C -0.09427 -0.1074 -0.03264 -0.04236 -0.00052 -0.0006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06" grpId="0" animBg="1"/>
      <p:bldP spid="108" grpId="0" animBg="1"/>
      <p:bldP spid="23" grpId="0" animBg="1"/>
      <p:bldP spid="34" grpId="0" animBg="1"/>
      <p:bldP spid="46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2" y="-1663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26065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Les besoins fonctionnels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8</a:t>
            </a:fld>
            <a:endParaRPr lang="fr-FR"/>
          </a:p>
        </p:txBody>
      </p:sp>
      <p:sp>
        <p:nvSpPr>
          <p:cNvPr id="39" name="AutoShape 41"/>
          <p:cNvSpPr>
            <a:spLocks noChangeArrowheads="1"/>
          </p:cNvSpPr>
          <p:nvPr/>
        </p:nvSpPr>
        <p:spPr bwMode="ltGray">
          <a:xfrm rot="5400000">
            <a:off x="-1942549" y="1168931"/>
            <a:ext cx="3668653" cy="489713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ltGray">
          <a:xfrm rot="5400000" flipH="1">
            <a:off x="-1614275" y="1439731"/>
            <a:ext cx="3084534" cy="4330458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106" name="AutoShape 47"/>
          <p:cNvSpPr>
            <a:spLocks noChangeArrowheads="1"/>
          </p:cNvSpPr>
          <p:nvPr/>
        </p:nvSpPr>
        <p:spPr bwMode="gray">
          <a:xfrm>
            <a:off x="2061429" y="4383487"/>
            <a:ext cx="6460448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 Consulter les comptes rendus des binôme encadres</a:t>
            </a:r>
          </a:p>
        </p:txBody>
      </p:sp>
      <p:grpSp>
        <p:nvGrpSpPr>
          <p:cNvPr id="140" name="Group 48"/>
          <p:cNvGrpSpPr>
            <a:grpSpLocks/>
          </p:cNvGrpSpPr>
          <p:nvPr/>
        </p:nvGrpSpPr>
        <p:grpSpPr bwMode="auto">
          <a:xfrm>
            <a:off x="1650502" y="4359123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141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42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43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6511" y="3293952"/>
            <a:ext cx="224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Encadrant</a:t>
            </a:r>
          </a:p>
        </p:txBody>
      </p:sp>
      <p:sp>
        <p:nvSpPr>
          <p:cNvPr id="19" name="AutoShape 47">
            <a:extLst>
              <a:ext uri="{FF2B5EF4-FFF2-40B4-BE49-F238E27FC236}">
                <a16:creationId xmlns:a16="http://schemas.microsoft.com/office/drawing/2014/main" id="{92F03A09-CF53-4A2D-AC23-6FCAE55026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14001" y="2025591"/>
            <a:ext cx="6460448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 Activer ,Accéder a sa propre session</a:t>
            </a:r>
          </a:p>
        </p:txBody>
      </p:sp>
      <p:grpSp>
        <p:nvGrpSpPr>
          <p:cNvPr id="20" name="Group 48">
            <a:extLst>
              <a:ext uri="{FF2B5EF4-FFF2-40B4-BE49-F238E27FC236}">
                <a16:creationId xmlns:a16="http://schemas.microsoft.com/office/drawing/2014/main" id="{D8E97A6E-DFD6-45D0-A6D4-2A174287A5E8}"/>
              </a:ext>
            </a:extLst>
          </p:cNvPr>
          <p:cNvGrpSpPr>
            <a:grpSpLocks/>
          </p:cNvGrpSpPr>
          <p:nvPr/>
        </p:nvGrpSpPr>
        <p:grpSpPr bwMode="auto">
          <a:xfrm>
            <a:off x="1501524" y="2000157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21" name="Oval 49">
              <a:extLst>
                <a:ext uri="{FF2B5EF4-FFF2-40B4-BE49-F238E27FC236}">
                  <a16:creationId xmlns:a16="http://schemas.microsoft.com/office/drawing/2014/main" id="{1B92BEB6-799A-4C65-9730-117C3B9F8B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2" name="Oval 50">
              <a:extLst>
                <a:ext uri="{FF2B5EF4-FFF2-40B4-BE49-F238E27FC236}">
                  <a16:creationId xmlns:a16="http://schemas.microsoft.com/office/drawing/2014/main" id="{CA49B6F8-5880-457F-8040-62CF439B1C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3" name="Oval 52">
              <a:extLst>
                <a:ext uri="{FF2B5EF4-FFF2-40B4-BE49-F238E27FC236}">
                  <a16:creationId xmlns:a16="http://schemas.microsoft.com/office/drawing/2014/main" id="{6C921FD9-438E-47C1-B4EA-B7464C171D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36" name="AutoShape 47">
            <a:extLst>
              <a:ext uri="{FF2B5EF4-FFF2-40B4-BE49-F238E27FC236}">
                <a16:creationId xmlns:a16="http://schemas.microsoft.com/office/drawing/2014/main" id="{7C8B6F63-96A7-4673-8281-52E47D7F98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1046" y="3597804"/>
            <a:ext cx="6460448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 Envoyez des email au binôme encadre encadrer</a:t>
            </a:r>
          </a:p>
        </p:txBody>
      </p:sp>
      <p:grpSp>
        <p:nvGrpSpPr>
          <p:cNvPr id="37" name="Group 48">
            <a:extLst>
              <a:ext uri="{FF2B5EF4-FFF2-40B4-BE49-F238E27FC236}">
                <a16:creationId xmlns:a16="http://schemas.microsoft.com/office/drawing/2014/main" id="{48FC39ED-7BF0-446E-BACE-53217EE48CF3}"/>
              </a:ext>
            </a:extLst>
          </p:cNvPr>
          <p:cNvGrpSpPr>
            <a:grpSpLocks/>
          </p:cNvGrpSpPr>
          <p:nvPr/>
        </p:nvGrpSpPr>
        <p:grpSpPr bwMode="auto">
          <a:xfrm>
            <a:off x="2091681" y="3590209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FFF5C93A-FB33-46C5-82DF-6519EB9D21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1" name="Oval 50">
              <a:extLst>
                <a:ext uri="{FF2B5EF4-FFF2-40B4-BE49-F238E27FC236}">
                  <a16:creationId xmlns:a16="http://schemas.microsoft.com/office/drawing/2014/main" id="{0889085C-D01B-467C-A327-861C418B73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2" name="Oval 52">
              <a:extLst>
                <a:ext uri="{FF2B5EF4-FFF2-40B4-BE49-F238E27FC236}">
                  <a16:creationId xmlns:a16="http://schemas.microsoft.com/office/drawing/2014/main" id="{AB3E5B30-243A-428D-B4A2-9130AAD5F3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43" name="AutoShape 47">
            <a:extLst>
              <a:ext uri="{FF2B5EF4-FFF2-40B4-BE49-F238E27FC236}">
                <a16:creationId xmlns:a16="http://schemas.microsoft.com/office/drawing/2014/main" id="{6F73B53E-4BE4-4383-9926-DD5C3124F6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5128" y="2827869"/>
            <a:ext cx="6460448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 Proposez les sujets des PFA</a:t>
            </a:r>
          </a:p>
        </p:txBody>
      </p:sp>
      <p:grpSp>
        <p:nvGrpSpPr>
          <p:cNvPr id="44" name="Group 48">
            <a:extLst>
              <a:ext uri="{FF2B5EF4-FFF2-40B4-BE49-F238E27FC236}">
                <a16:creationId xmlns:a16="http://schemas.microsoft.com/office/drawing/2014/main" id="{3F32EEB9-6863-4AF5-9457-CD9CA122CE97}"/>
              </a:ext>
            </a:extLst>
          </p:cNvPr>
          <p:cNvGrpSpPr>
            <a:grpSpLocks/>
          </p:cNvGrpSpPr>
          <p:nvPr/>
        </p:nvGrpSpPr>
        <p:grpSpPr bwMode="auto">
          <a:xfrm>
            <a:off x="2058070" y="2829463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45" name="Oval 49">
              <a:extLst>
                <a:ext uri="{FF2B5EF4-FFF2-40B4-BE49-F238E27FC236}">
                  <a16:creationId xmlns:a16="http://schemas.microsoft.com/office/drawing/2014/main" id="{A700D613-571B-469C-92FC-25B5F751FA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6" name="Oval 50">
              <a:extLst>
                <a:ext uri="{FF2B5EF4-FFF2-40B4-BE49-F238E27FC236}">
                  <a16:creationId xmlns:a16="http://schemas.microsoft.com/office/drawing/2014/main" id="{5BF4E81F-B3C2-47D3-A338-853A65B0EF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47" name="Oval 52">
              <a:extLst>
                <a:ext uri="{FF2B5EF4-FFF2-40B4-BE49-F238E27FC236}">
                  <a16:creationId xmlns:a16="http://schemas.microsoft.com/office/drawing/2014/main" id="{4337D5F6-135A-45AF-AA6B-DA767E5CAF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06457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997 -0.17338 C -0.14445 -0.18241 -0.04965 -0.07222 -0.00052 -0.000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996 -0.17338 C -0.14444 -0.1824 -0.04965 -0.07222 -0.00052 -0.0006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996 -0.17338 C -0.14444 -0.1824 -0.04965 -0.07222 -0.00052 -0.0006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997 -0.17338 C -0.14445 -0.18241 -0.04966 -0.07222 -0.00052 -0.0006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9" grpId="0" animBg="1"/>
      <p:bldP spid="36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C6E5-97E9-4C30-8B68-C2FE0275DAD1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7504" y="26065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Les besoins fonctionnels</a:t>
            </a: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0"/>
            <a:ext cx="9144000" cy="6858000"/>
          </a:xfrm>
          <a:prstGeom prst="rect">
            <a:avLst/>
          </a:prstGeom>
        </p:spPr>
      </p:pic>
      <p:sp>
        <p:nvSpPr>
          <p:cNvPr id="41" name="ZoneTexte 6"/>
          <p:cNvSpPr txBox="1"/>
          <p:nvPr/>
        </p:nvSpPr>
        <p:spPr>
          <a:xfrm>
            <a:off x="136981" y="260651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fr-FR" sz="3600" b="1" dirty="0">
                <a:solidFill>
                  <a:schemeClr val="bg1"/>
                </a:solidFill>
              </a:rPr>
              <a:t>Les besoins fonctionnels</a:t>
            </a:r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ltGray">
          <a:xfrm rot="5400000" flipH="1">
            <a:off x="-1583768" y="1463787"/>
            <a:ext cx="3084534" cy="4330458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sp>
        <p:nvSpPr>
          <p:cNvPr id="43" name="AutoShape 47"/>
          <p:cNvSpPr>
            <a:spLocks noChangeArrowheads="1"/>
          </p:cNvSpPr>
          <p:nvPr/>
        </p:nvSpPr>
        <p:spPr bwMode="gray">
          <a:xfrm>
            <a:off x="2615118" y="3378504"/>
            <a:ext cx="6057801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/>
            <a:r>
              <a:rPr lang="fr-FR" sz="2000" b="1" dirty="0">
                <a:latin typeface="Garamond" pitchFamily="18" charset="0"/>
              </a:rPr>
              <a:t>Lancer le tirage</a:t>
            </a:r>
            <a:endParaRPr lang="fr-FR" sz="2000" b="1" dirty="0"/>
          </a:p>
        </p:txBody>
      </p:sp>
      <p:sp>
        <p:nvSpPr>
          <p:cNvPr id="48" name="AutoShape 41"/>
          <p:cNvSpPr>
            <a:spLocks noChangeArrowheads="1"/>
          </p:cNvSpPr>
          <p:nvPr/>
        </p:nvSpPr>
        <p:spPr bwMode="ltGray">
          <a:xfrm rot="5400000">
            <a:off x="-1942549" y="1168931"/>
            <a:ext cx="3668653" cy="489713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fr-FR"/>
            </a:defPPr>
            <a:lvl1pPr marL="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9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3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5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0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2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6" algn="l" defTabSz="91436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dirty="0"/>
          </a:p>
        </p:txBody>
      </p:sp>
      <p:grpSp>
        <p:nvGrpSpPr>
          <p:cNvPr id="44" name="Group 48"/>
          <p:cNvGrpSpPr>
            <a:grpSpLocks/>
          </p:cNvGrpSpPr>
          <p:nvPr/>
        </p:nvGrpSpPr>
        <p:grpSpPr bwMode="auto">
          <a:xfrm>
            <a:off x="2139440" y="3385807"/>
            <a:ext cx="441179" cy="519396"/>
            <a:chOff x="2078" y="1067"/>
            <a:chExt cx="1615" cy="2978"/>
          </a:xfrm>
          <a:solidFill>
            <a:schemeClr val="bg1">
              <a:lumMod val="75000"/>
            </a:schemeClr>
          </a:solidFill>
        </p:grpSpPr>
        <p:sp>
          <p:nvSpPr>
            <p:cNvPr id="45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6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gray">
            <a:xfrm>
              <a:off x="2432" y="1067"/>
              <a:ext cx="951" cy="2978"/>
            </a:xfrm>
            <a:prstGeom prst="ellipse">
              <a:avLst/>
            </a:prstGeom>
            <a:grpFill/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49" name="TextBox 1"/>
          <p:cNvSpPr txBox="1"/>
          <p:nvPr/>
        </p:nvSpPr>
        <p:spPr>
          <a:xfrm>
            <a:off x="-41501" y="3285651"/>
            <a:ext cx="231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Système</a:t>
            </a:r>
          </a:p>
        </p:txBody>
      </p:sp>
    </p:spTree>
    <p:extLst>
      <p:ext uri="{BB962C8B-B14F-4D97-AF65-F5344CB8AC3E}">
        <p14:creationId xmlns:p14="http://schemas.microsoft.com/office/powerpoint/2010/main" val="16256742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67 -0.16481 C -0.14045 -0.17361 -0.04826 -0.06829 -0.00052 -0.0006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518</Words>
  <Application>Microsoft Office PowerPoint</Application>
  <PresentationFormat>Affichage à l'écran (4:3)</PresentationFormat>
  <Paragraphs>154</Paragraphs>
  <Slides>27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Constantia</vt:lpstr>
      <vt:lpstr>Garamond</vt:lpstr>
      <vt:lpstr>Harrington</vt:lpstr>
      <vt:lpstr>Verdana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ZAKARIA</dc:creator>
  <cp:lastModifiedBy>valar</cp:lastModifiedBy>
  <cp:revision>257</cp:revision>
  <dcterms:created xsi:type="dcterms:W3CDTF">2013-06-18T19:12:47Z</dcterms:created>
  <dcterms:modified xsi:type="dcterms:W3CDTF">2019-05-26T23:12:43Z</dcterms:modified>
</cp:coreProperties>
</file>