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10287000" cx="18288000"/>
  <p:notesSz cx="6858000" cy="9144000"/>
  <p:embeddedFontLst>
    <p:embeddedFont>
      <p:font typeface="Lato"/>
      <p:bold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jQCogNphB9PlO7uvw+gxMTOCFI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24"/>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2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6"/>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8"/>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9"/>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19"/>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0"/>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20"/>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20"/>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20"/>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2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3"/>
          <p:cNvSpPr/>
          <p:nvPr>
            <p:ph idx="2" type="pic"/>
          </p:nvPr>
        </p:nvSpPr>
        <p:spPr>
          <a:xfrm>
            <a:off x="1792288" y="612775"/>
            <a:ext cx="5486400" cy="4114800"/>
          </a:xfrm>
          <a:prstGeom prst="rect">
            <a:avLst/>
          </a:prstGeom>
          <a:noFill/>
          <a:ln>
            <a:noFill/>
          </a:ln>
        </p:spPr>
      </p:sp>
      <p:sp>
        <p:nvSpPr>
          <p:cNvPr id="68" name="Google Shape;68;p23"/>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7" name="Shape 87"/>
        <p:cNvGrpSpPr/>
        <p:nvPr/>
      </p:nvGrpSpPr>
      <p:grpSpPr>
        <a:xfrm>
          <a:off x="0" y="0"/>
          <a:ext cx="0" cy="0"/>
          <a:chOff x="0" y="0"/>
          <a:chExt cx="0" cy="0"/>
        </a:xfrm>
      </p:grpSpPr>
      <p:sp>
        <p:nvSpPr>
          <p:cNvPr id="88" name="Google Shape;88;p1"/>
          <p:cNvSpPr/>
          <p:nvPr/>
        </p:nvSpPr>
        <p:spPr>
          <a:xfrm>
            <a:off x="1236310" y="9639953"/>
            <a:ext cx="3446997" cy="647047"/>
          </a:xfrm>
          <a:custGeom>
            <a:rect b="b" l="l" r="r" t="t"/>
            <a:pathLst>
              <a:path extrusionOk="0" h="647047" w="3446997">
                <a:moveTo>
                  <a:pt x="0" y="0"/>
                </a:moveTo>
                <a:lnTo>
                  <a:pt x="3446997" y="0"/>
                </a:lnTo>
                <a:lnTo>
                  <a:pt x="3446997" y="647047"/>
                </a:lnTo>
                <a:lnTo>
                  <a:pt x="0" y="647047"/>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1"/>
          <p:cNvSpPr/>
          <p:nvPr/>
        </p:nvSpPr>
        <p:spPr>
          <a:xfrm>
            <a:off x="1028700" y="1028700"/>
            <a:ext cx="3478209" cy="776800"/>
          </a:xfrm>
          <a:custGeom>
            <a:rect b="b" l="l" r="r" t="t"/>
            <a:pathLst>
              <a:path extrusionOk="0" h="776800" w="3478209">
                <a:moveTo>
                  <a:pt x="0" y="0"/>
                </a:moveTo>
                <a:lnTo>
                  <a:pt x="3478209" y="0"/>
                </a:lnTo>
                <a:lnTo>
                  <a:pt x="3478209" y="776800"/>
                </a:lnTo>
                <a:lnTo>
                  <a:pt x="0" y="776800"/>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
          <p:cNvSpPr/>
          <p:nvPr/>
        </p:nvSpPr>
        <p:spPr>
          <a:xfrm rot="-5400000">
            <a:off x="9030089" y="-9030091"/>
            <a:ext cx="227823" cy="18288002"/>
          </a:xfrm>
          <a:custGeom>
            <a:rect b="b" l="l" r="r" t="t"/>
            <a:pathLst>
              <a:path extrusionOk="0" h="5624919" w="587437">
                <a:moveTo>
                  <a:pt x="0" y="0"/>
                </a:moveTo>
                <a:lnTo>
                  <a:pt x="587437" y="0"/>
                </a:lnTo>
                <a:lnTo>
                  <a:pt x="587437" y="5624919"/>
                </a:lnTo>
                <a:lnTo>
                  <a:pt x="0" y="5624919"/>
                </a:lnTo>
                <a:lnTo>
                  <a:pt x="0" y="0"/>
                </a:lnTo>
                <a:close/>
              </a:path>
            </a:pathLst>
          </a:custGeom>
          <a:blipFill rotWithShape="1">
            <a:blip r:embed="rId5">
              <a:alphaModFix/>
            </a:blip>
            <a:stretch>
              <a:fillRect b="-21584" l="-1943447" r="-23081924" t="-3432"/>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1"/>
          <p:cNvSpPr txBox="1"/>
          <p:nvPr/>
        </p:nvSpPr>
        <p:spPr>
          <a:xfrm>
            <a:off x="4460331" y="2442508"/>
            <a:ext cx="8950869" cy="714041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s-ES" sz="4000">
                <a:solidFill>
                  <a:schemeClr val="dk1"/>
                </a:solidFill>
                <a:latin typeface="Calibri"/>
                <a:ea typeface="Calibri"/>
                <a:cs typeface="Calibri"/>
                <a:sym typeface="Calibri"/>
              </a:rPr>
              <a:t>Informe Avance/Final</a:t>
            </a:r>
            <a:endParaRPr sz="4000">
              <a:solidFill>
                <a:schemeClr val="dk1"/>
              </a:solidFill>
              <a:latin typeface="Calibri"/>
              <a:ea typeface="Calibri"/>
              <a:cs typeface="Calibri"/>
              <a:sym typeface="Calibri"/>
            </a:endParaRPr>
          </a:p>
          <a:p>
            <a:pPr indent="0" lvl="0" marL="0" marR="0" rtl="0" algn="ctr">
              <a:spcBef>
                <a:spcPts val="0"/>
              </a:spcBef>
              <a:spcAft>
                <a:spcPts val="0"/>
              </a:spcAft>
              <a:buNone/>
            </a:pPr>
            <a:r>
              <a:rPr b="1" lang="es-ES" sz="4000">
                <a:solidFill>
                  <a:schemeClr val="dk1"/>
                </a:solidFill>
                <a:latin typeface="Calibri"/>
                <a:ea typeface="Calibri"/>
                <a:cs typeface="Calibri"/>
                <a:sym typeface="Calibri"/>
              </a:rPr>
              <a:t>“Título del proyecto”</a:t>
            </a:r>
            <a:endParaRPr/>
          </a:p>
          <a:p>
            <a:pPr indent="0" lvl="0" marL="0" marR="0" rtl="0" algn="ctr">
              <a:spcBef>
                <a:spcPts val="0"/>
              </a:spcBef>
              <a:spcAft>
                <a:spcPts val="0"/>
              </a:spcAft>
              <a:buNone/>
            </a:pPr>
            <a:r>
              <a:rPr b="1" lang="es-ES" sz="4000">
                <a:solidFill>
                  <a:schemeClr val="dk1"/>
                </a:solidFill>
                <a:latin typeface="Calibri"/>
                <a:ea typeface="Calibri"/>
                <a:cs typeface="Calibri"/>
                <a:sym typeface="Calibri"/>
              </a:rPr>
              <a:t> </a:t>
            </a: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rPr lang="es-ES" sz="1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b="1" lang="es-ES" sz="2800">
                <a:solidFill>
                  <a:schemeClr val="dk1"/>
                </a:solidFill>
                <a:latin typeface="Calibri"/>
                <a:ea typeface="Calibri"/>
                <a:cs typeface="Calibri"/>
                <a:sym typeface="Calibri"/>
              </a:rPr>
              <a:t>Docente</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Nombre Apellido Apellido</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b="1" lang="es-ES" sz="2800">
                <a:solidFill>
                  <a:schemeClr val="dk1"/>
                </a:solidFill>
                <a:latin typeface="Calibri"/>
                <a:ea typeface="Calibri"/>
                <a:cs typeface="Calibri"/>
                <a:sym typeface="Calibri"/>
              </a:rPr>
              <a:t>Equipo alumnos</a:t>
            </a:r>
            <a:endParaRPr b="1" sz="2800">
              <a:solidFill>
                <a:schemeClr val="dk1"/>
              </a:solidFill>
              <a:latin typeface="Calibri"/>
              <a:ea typeface="Calibri"/>
              <a:cs typeface="Calibri"/>
              <a:sym typeface="Calibri"/>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Nombre Apellido Apellido</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b="1" lang="es-ES" sz="2800">
                <a:solidFill>
                  <a:schemeClr val="dk1"/>
                </a:solidFill>
                <a:latin typeface="Calibri"/>
                <a:ea typeface="Calibri"/>
                <a:cs typeface="Calibri"/>
                <a:sym typeface="Calibri"/>
              </a:rPr>
              <a:t>Duoc UC Sede San Bernardo </a:t>
            </a:r>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Escuela de Informática y Telecomunicaciones</a:t>
            </a:r>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Carrera: Ingeniería en Informática</a:t>
            </a:r>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Año: 2025</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lang="es-ES" sz="2800">
                <a:solidFill>
                  <a:schemeClr val="dk1"/>
                </a:solidFill>
                <a:latin typeface="Calibri"/>
                <a:ea typeface="Calibri"/>
                <a:cs typeface="Calibri"/>
                <a:sym typeface="Calibri"/>
              </a:rPr>
              <a:t> </a:t>
            </a:r>
            <a:endParaRPr sz="2800">
              <a:solidFill>
                <a:schemeClr val="dk1"/>
              </a:solidFill>
              <a:latin typeface="Calibri"/>
              <a:ea typeface="Calibri"/>
              <a:cs typeface="Calibri"/>
              <a:sym typeface="Calibri"/>
            </a:endParaRPr>
          </a:p>
          <a:p>
            <a:pPr indent="0" lvl="0" marL="0" marR="0" rtl="0" algn="ctr">
              <a:spcBef>
                <a:spcPts val="0"/>
              </a:spcBef>
              <a:spcAft>
                <a:spcPts val="0"/>
              </a:spcAft>
              <a:buNone/>
            </a:pPr>
            <a:r>
              <a:rPr lang="es-E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pic>
        <p:nvPicPr>
          <p:cNvPr descr="SummIT Ciberseguridad 2022 – Duoc UC" id="92" name="Google Shape;92;p1"/>
          <p:cNvPicPr preferRelativeResize="0"/>
          <p:nvPr/>
        </p:nvPicPr>
        <p:blipFill rotWithShape="1">
          <a:blip r:embed="rId6">
            <a:alphaModFix/>
          </a:blip>
          <a:srcRect b="0" l="0" r="0" t="0"/>
          <a:stretch/>
        </p:blipFill>
        <p:spPr>
          <a:xfrm>
            <a:off x="6611665" y="992459"/>
            <a:ext cx="4648200" cy="14954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nvSpPr>
        <p:spPr>
          <a:xfrm>
            <a:off x="1129825" y="462865"/>
            <a:ext cx="11138375" cy="970394"/>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Cierre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9" name="Shape 149"/>
        <p:cNvGrpSpPr/>
        <p:nvPr/>
      </p:nvGrpSpPr>
      <p:grpSpPr>
        <a:xfrm>
          <a:off x="0" y="0"/>
          <a:ext cx="0" cy="0"/>
          <a:chOff x="0" y="0"/>
          <a:chExt cx="0" cy="0"/>
        </a:xfrm>
      </p:grpSpPr>
      <p:sp>
        <p:nvSpPr>
          <p:cNvPr id="150" name="Google Shape;150;p11"/>
          <p:cNvSpPr txBox="1"/>
          <p:nvPr/>
        </p:nvSpPr>
        <p:spPr>
          <a:xfrm>
            <a:off x="3574812" y="4658303"/>
            <a:ext cx="11138375" cy="970394"/>
          </a:xfrm>
          <a:prstGeom prst="rect">
            <a:avLst/>
          </a:prstGeom>
          <a:noFill/>
          <a:ln>
            <a:noFill/>
          </a:ln>
        </p:spPr>
        <p:txBody>
          <a:bodyPr anchorCtr="0" anchor="t" bIns="0" lIns="0" spcFirstLastPara="1" rIns="0" wrap="square" tIns="0">
            <a:spAutoFit/>
          </a:bodyPr>
          <a:lstStyle/>
          <a:p>
            <a:pPr indent="0" lvl="0" marL="0" marR="0" rtl="0" algn="ctr">
              <a:lnSpc>
                <a:spcPct val="174812"/>
              </a:lnSpc>
              <a:spcBef>
                <a:spcPts val="0"/>
              </a:spcBef>
              <a:spcAft>
                <a:spcPts val="0"/>
              </a:spcAft>
              <a:buNone/>
            </a:pPr>
            <a:r>
              <a:rPr b="1" lang="es-ES" sz="4800">
                <a:solidFill>
                  <a:srgbClr val="001D54"/>
                </a:solidFill>
                <a:latin typeface="Arial"/>
                <a:ea typeface="Arial"/>
                <a:cs typeface="Arial"/>
                <a:sym typeface="Arial"/>
              </a:rPr>
              <a:t>TIPOS DE SLIDE DISPONIBLES</a:t>
            </a:r>
            <a:endParaRPr/>
          </a:p>
        </p:txBody>
      </p:sp>
      <p:sp>
        <p:nvSpPr>
          <p:cNvPr id="151" name="Google Shape;151;p11"/>
          <p:cNvSpPr txBox="1"/>
          <p:nvPr/>
        </p:nvSpPr>
        <p:spPr>
          <a:xfrm>
            <a:off x="5029199" y="5612899"/>
            <a:ext cx="8229600" cy="523220"/>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1" lang="es-ES" sz="2800">
                <a:solidFill>
                  <a:schemeClr val="dk1"/>
                </a:solidFill>
                <a:latin typeface="Calibri"/>
                <a:ea typeface="Calibri"/>
                <a:cs typeface="Calibri"/>
                <a:sym typeface="Calibri"/>
              </a:rPr>
              <a:t> </a:t>
            </a:r>
            <a:r>
              <a:rPr i="1" lang="es-ES" sz="2800">
                <a:solidFill>
                  <a:srgbClr val="A5A5A5"/>
                </a:solidFill>
                <a:latin typeface="Calibri"/>
                <a:ea typeface="Calibri"/>
                <a:cs typeface="Calibri"/>
                <a:sym typeface="Calibri"/>
              </a:rPr>
              <a:t>(Favor elimine este texto al desarrollar su presentación)</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5" name="Shape 155"/>
        <p:cNvGrpSpPr/>
        <p:nvPr/>
      </p:nvGrpSpPr>
      <p:grpSpPr>
        <a:xfrm>
          <a:off x="0" y="0"/>
          <a:ext cx="0" cy="0"/>
          <a:chOff x="0" y="0"/>
          <a:chExt cx="0" cy="0"/>
        </a:xfrm>
      </p:grpSpPr>
      <p:sp>
        <p:nvSpPr>
          <p:cNvPr id="156" name="Google Shape;156;p12"/>
          <p:cNvSpPr txBox="1"/>
          <p:nvPr/>
        </p:nvSpPr>
        <p:spPr>
          <a:xfrm>
            <a:off x="1129825" y="462865"/>
            <a:ext cx="7937975" cy="965585"/>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Título</a:t>
            </a:r>
            <a:endParaRPr b="1" sz="4800">
              <a:solidFill>
                <a:srgbClr val="001D54"/>
              </a:solidFill>
              <a:latin typeface="Arial"/>
              <a:ea typeface="Arial"/>
              <a:cs typeface="Arial"/>
              <a:sym typeface="Arial"/>
            </a:endParaRPr>
          </a:p>
        </p:txBody>
      </p:sp>
      <p:sp>
        <p:nvSpPr>
          <p:cNvPr id="157" name="Google Shape;157;p12"/>
          <p:cNvSpPr txBox="1"/>
          <p:nvPr/>
        </p:nvSpPr>
        <p:spPr>
          <a:xfrm>
            <a:off x="914400" y="2705100"/>
            <a:ext cx="9372600" cy="480131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lang="es-ES" sz="2800">
                <a:solidFill>
                  <a:schemeClr val="dk1"/>
                </a:solidFill>
                <a:latin typeface="Calibri"/>
                <a:ea typeface="Calibri"/>
                <a:cs typeface="Calibri"/>
                <a:sym typeface="Calibri"/>
              </a:rPr>
              <a:t>Sub Titulo </a:t>
            </a:r>
            <a:endParaRPr/>
          </a:p>
          <a:p>
            <a:pPr indent="0" lvl="0" marL="0" marR="0" rtl="0" algn="just">
              <a:spcBef>
                <a:spcPts val="0"/>
              </a:spcBef>
              <a:spcAft>
                <a:spcPts val="0"/>
              </a:spcAft>
              <a:buNone/>
            </a:pPr>
            <a:r>
              <a:t/>
            </a:r>
            <a:endParaRPr b="1" sz="2800">
              <a:solidFill>
                <a:schemeClr val="dk1"/>
              </a:solidFill>
              <a:latin typeface="Calibri"/>
              <a:ea typeface="Calibri"/>
              <a:cs typeface="Calibri"/>
              <a:sym typeface="Calibri"/>
            </a:endParaRPr>
          </a:p>
          <a:p>
            <a:pPr indent="0" lvl="0" marL="0" marR="0" rtl="0" algn="just">
              <a:spcBef>
                <a:spcPts val="0"/>
              </a:spcBef>
              <a:spcAft>
                <a:spcPts val="0"/>
              </a:spcAft>
              <a:buNone/>
            </a:pPr>
            <a:r>
              <a:rPr lang="es-ES" sz="2500">
                <a:solidFill>
                  <a:schemeClr val="dk1"/>
                </a:solidFill>
                <a:latin typeface="Calibri"/>
                <a:ea typeface="Calibri"/>
                <a:cs typeface="Calibri"/>
                <a:sym typeface="Calibri"/>
              </a:rPr>
              <a:t>Lorem ipsum dolor sit amet, consectetur adipiscing elit. Cras convallis, felis eu scelerisque tempus, enim ligula feugiat nisl, ac condimentum libero odio sit amet sem. In tempus egestas lacinia. Sed lorem justo, fermentum at erat non, condimentum interdum eros. Proin congue velit orci, et convallis neque aliquam sit amet. Sed sollicitudin iaculis nulla et vulputate. Morbi et vestibulum leo, eget pharetra enim. Suspendisse potenti. Proin laoreet dignissim fringilla. Nunc dignissim dui erat, in dictum felis sagittis non. Praesent iaculis sed quam vitae egestas. Aenean rhoncus placerat arcu et ultricies.</a:t>
            </a:r>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blipFill>
          <a:blip r:embed="rId3">
            <a:alphaModFix/>
          </a:blip>
          <a:stretch>
            <a:fillRect/>
          </a:stretch>
        </a:blipFill>
      </p:bgPr>
    </p:bg>
    <p:spTree>
      <p:nvGrpSpPr>
        <p:cNvPr id="161" name="Shape 161"/>
        <p:cNvGrpSpPr/>
        <p:nvPr/>
      </p:nvGrpSpPr>
      <p:grpSpPr>
        <a:xfrm>
          <a:off x="0" y="0"/>
          <a:ext cx="0" cy="0"/>
          <a:chOff x="0" y="0"/>
          <a:chExt cx="0" cy="0"/>
        </a:xfrm>
      </p:grpSpPr>
      <p:sp>
        <p:nvSpPr>
          <p:cNvPr id="162" name="Google Shape;162;p13"/>
          <p:cNvSpPr txBox="1"/>
          <p:nvPr/>
        </p:nvSpPr>
        <p:spPr>
          <a:xfrm>
            <a:off x="1994244" y="2171700"/>
            <a:ext cx="4782336" cy="1122487"/>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s-ES" sz="3300">
                <a:solidFill>
                  <a:srgbClr val="FFFFFF"/>
                </a:solidFill>
                <a:latin typeface="Lato"/>
                <a:ea typeface="Lato"/>
                <a:cs typeface="Lato"/>
                <a:sym typeface="Lato"/>
              </a:rPr>
              <a:t>Título</a:t>
            </a:r>
            <a:endParaRPr b="1" sz="3300">
              <a:solidFill>
                <a:srgbClr val="FFFFFF"/>
              </a:solidFill>
              <a:latin typeface="Lato"/>
              <a:ea typeface="Lato"/>
              <a:cs typeface="Lato"/>
              <a:sym typeface="Lato"/>
            </a:endParaRPr>
          </a:p>
          <a:p>
            <a:pPr indent="0" lvl="0" marL="0" marR="0" rtl="0" algn="ctr">
              <a:lnSpc>
                <a:spcPct val="140000"/>
              </a:lnSpc>
              <a:spcBef>
                <a:spcPts val="0"/>
              </a:spcBef>
              <a:spcAft>
                <a:spcPts val="0"/>
              </a:spcAft>
              <a:buNone/>
            </a:pPr>
            <a:r>
              <a:rPr b="1" lang="es-ES" sz="3300">
                <a:solidFill>
                  <a:srgbClr val="FFFFFF"/>
                </a:solidFill>
                <a:latin typeface="Lato"/>
                <a:ea typeface="Lato"/>
                <a:cs typeface="Lato"/>
                <a:sym typeface="Lato"/>
              </a:rPr>
              <a:t>Sub Título</a:t>
            </a:r>
            <a:endParaRPr b="1" sz="3300">
              <a:solidFill>
                <a:srgbClr val="FFFFFF"/>
              </a:solidFill>
              <a:latin typeface="Lato"/>
              <a:ea typeface="Lato"/>
              <a:cs typeface="Lato"/>
              <a:sym typeface="Lato"/>
            </a:endParaRPr>
          </a:p>
        </p:txBody>
      </p:sp>
      <p:sp>
        <p:nvSpPr>
          <p:cNvPr id="163" name="Google Shape;163;p13"/>
          <p:cNvSpPr txBox="1"/>
          <p:nvPr/>
        </p:nvSpPr>
        <p:spPr>
          <a:xfrm>
            <a:off x="1996103" y="3810893"/>
            <a:ext cx="4782336" cy="2308324"/>
          </a:xfrm>
          <a:prstGeom prst="rect">
            <a:avLst/>
          </a:prstGeom>
          <a:noFill/>
          <a:ln>
            <a:noFill/>
          </a:ln>
        </p:spPr>
        <p:txBody>
          <a:bodyPr anchorCtr="0" anchor="t" bIns="0" lIns="0" spcFirstLastPara="1" rIns="0" wrap="square" tIns="0">
            <a:spAutoFit/>
          </a:bodyPr>
          <a:lstStyle/>
          <a:p>
            <a:pPr indent="0" lvl="0" marL="0" marR="0" rtl="0" algn="just">
              <a:spcBef>
                <a:spcPts val="0"/>
              </a:spcBef>
              <a:spcAft>
                <a:spcPts val="0"/>
              </a:spcAft>
              <a:buNone/>
            </a:pPr>
            <a:r>
              <a:rPr lang="es-ES" sz="2500">
                <a:solidFill>
                  <a:schemeClr val="dk1"/>
                </a:solidFill>
                <a:latin typeface="Calibri"/>
                <a:ea typeface="Calibri"/>
                <a:cs typeface="Calibri"/>
                <a:sym typeface="Calibri"/>
              </a:rPr>
              <a:t>Lorem ipsum dolor sit amet, consectetur adipiscing elit. Cras convallis, felis eu scelerisque tempus, enim ligula feugiat nisl, ac condimentum libero odio sit amet sem. In tempus egestas lacinia.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nvSpPr>
        <p:spPr>
          <a:xfrm>
            <a:off x="1129825" y="462865"/>
            <a:ext cx="11138375" cy="970394"/>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Problema o Necesidad detectada</a:t>
            </a:r>
            <a:endParaRPr b="1" sz="4800">
              <a:solidFill>
                <a:srgbClr val="001D54"/>
              </a:solidFill>
              <a:latin typeface="Arial"/>
              <a:ea typeface="Arial"/>
              <a:cs typeface="Arial"/>
              <a:sym typeface="Arial"/>
            </a:endParaRPr>
          </a:p>
        </p:txBody>
      </p:sp>
      <p:sp>
        <p:nvSpPr>
          <p:cNvPr id="98" name="Google Shape;98;p2"/>
          <p:cNvSpPr txBox="1"/>
          <p:nvPr/>
        </p:nvSpPr>
        <p:spPr>
          <a:xfrm>
            <a:off x="914400" y="2705100"/>
            <a:ext cx="14325600" cy="32162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s-ES" sz="2800">
                <a:solidFill>
                  <a:srgbClr val="A5A5A5"/>
                </a:solidFill>
                <a:latin typeface="Calibri"/>
                <a:ea typeface="Calibri"/>
                <a:cs typeface="Calibri"/>
                <a:sym typeface="Calibri"/>
              </a:rPr>
              <a:t>(Favor elimine este texto al desarrollar su presentación)</a:t>
            </a:r>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u="sng">
                <a:solidFill>
                  <a:schemeClr val="dk1"/>
                </a:solidFill>
                <a:latin typeface="Calibri"/>
                <a:ea typeface="Calibri"/>
                <a:cs typeface="Calibri"/>
                <a:sym typeface="Calibri"/>
              </a:rPr>
              <a:t>NOTA: </a:t>
            </a:r>
            <a:r>
              <a:rPr lang="es-ES" sz="2500">
                <a:solidFill>
                  <a:schemeClr val="dk1"/>
                </a:solidFill>
                <a:latin typeface="Calibri"/>
                <a:ea typeface="Calibri"/>
                <a:cs typeface="Calibri"/>
                <a:sym typeface="Calibri"/>
              </a:rPr>
              <a:t>Explicar de forma clara y breve qué problema existe actualmente.Incluir un ejemplo concreto o un dato que muestre la magnitud del problema.El objetivo es que la audiencia entienda por qué este problema vale la pena resolver.</a:t>
            </a:r>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a:solidFill>
                  <a:srgbClr val="FF0000"/>
                </a:solidFill>
                <a:latin typeface="Calibri"/>
                <a:ea typeface="Calibri"/>
                <a:cs typeface="Calibri"/>
                <a:sym typeface="Calibri"/>
              </a:rPr>
              <a:t>DURACIÓN: 1 MINUTO APROX.</a:t>
            </a:r>
            <a:endParaRPr i="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nvSpPr>
        <p:spPr>
          <a:xfrm>
            <a:off x="1129825" y="462865"/>
            <a:ext cx="11138375" cy="970394"/>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Propuesta</a:t>
            </a:r>
            <a:endParaRPr b="1" sz="4800">
              <a:solidFill>
                <a:srgbClr val="001D54"/>
              </a:solidFill>
              <a:latin typeface="Arial"/>
              <a:ea typeface="Arial"/>
              <a:cs typeface="Arial"/>
              <a:sym typeface="Arial"/>
            </a:endParaRPr>
          </a:p>
        </p:txBody>
      </p:sp>
      <p:sp>
        <p:nvSpPr>
          <p:cNvPr id="104" name="Google Shape;104;p3"/>
          <p:cNvSpPr txBox="1"/>
          <p:nvPr/>
        </p:nvSpPr>
        <p:spPr>
          <a:xfrm>
            <a:off x="914400" y="2705100"/>
            <a:ext cx="14325600" cy="2831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s-ES" sz="2800">
                <a:solidFill>
                  <a:srgbClr val="A5A5A5"/>
                </a:solidFill>
                <a:latin typeface="Calibri"/>
                <a:ea typeface="Calibri"/>
                <a:cs typeface="Calibri"/>
                <a:sym typeface="Calibri"/>
              </a:rPr>
              <a:t>(Favor elimine este texto al desarrollar su presentación)</a:t>
            </a:r>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u="sng">
                <a:solidFill>
                  <a:schemeClr val="dk1"/>
                </a:solidFill>
                <a:latin typeface="Calibri"/>
                <a:ea typeface="Calibri"/>
                <a:cs typeface="Calibri"/>
                <a:sym typeface="Calibri"/>
              </a:rPr>
              <a:t>NOTA: </a:t>
            </a:r>
            <a:r>
              <a:rPr lang="es-ES" sz="2500">
                <a:solidFill>
                  <a:schemeClr val="dk1"/>
                </a:solidFill>
                <a:latin typeface="Calibri"/>
                <a:ea typeface="Calibri"/>
                <a:cs typeface="Calibri"/>
                <a:sym typeface="Calibri"/>
              </a:rPr>
              <a:t>Presentar la solución en una frase clara y simple.Explicar cómo su propuesta responde directamente al problema planteado.Puede incluir un esquema, prototipo o imagen representativa para hacerlo más visual.</a:t>
            </a:r>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a:solidFill>
                  <a:srgbClr val="FF0000"/>
                </a:solidFill>
                <a:latin typeface="Calibri"/>
                <a:ea typeface="Calibri"/>
                <a:cs typeface="Calibri"/>
                <a:sym typeface="Calibri"/>
              </a:rPr>
              <a:t>DURACIÓN: 1 MINUTO APROX.</a:t>
            </a:r>
            <a:endParaRPr i="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nvSpPr>
        <p:spPr>
          <a:xfrm>
            <a:off x="1129825" y="462865"/>
            <a:ext cx="11138375" cy="970394"/>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Impacto y Beneficiarios</a:t>
            </a:r>
            <a:endParaRPr b="1" sz="4800">
              <a:solidFill>
                <a:srgbClr val="001D54"/>
              </a:solidFill>
              <a:latin typeface="Arial"/>
              <a:ea typeface="Arial"/>
              <a:cs typeface="Arial"/>
              <a:sym typeface="Arial"/>
            </a:endParaRPr>
          </a:p>
        </p:txBody>
      </p:sp>
      <p:sp>
        <p:nvSpPr>
          <p:cNvPr id="110" name="Google Shape;110;p4"/>
          <p:cNvSpPr txBox="1"/>
          <p:nvPr/>
        </p:nvSpPr>
        <p:spPr>
          <a:xfrm>
            <a:off x="914400" y="2705100"/>
            <a:ext cx="14325600" cy="32162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s-ES" sz="2800">
                <a:solidFill>
                  <a:srgbClr val="A5A5A5"/>
                </a:solidFill>
                <a:latin typeface="Calibri"/>
                <a:ea typeface="Calibri"/>
                <a:cs typeface="Calibri"/>
                <a:sym typeface="Calibri"/>
              </a:rPr>
              <a:t>(Favor elimine este texto al desarrollar su presentación)</a:t>
            </a:r>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u="sng">
                <a:solidFill>
                  <a:schemeClr val="dk1"/>
                </a:solidFill>
                <a:latin typeface="Calibri"/>
                <a:ea typeface="Calibri"/>
                <a:cs typeface="Calibri"/>
                <a:sym typeface="Calibri"/>
              </a:rPr>
              <a:t>NOTA: </a:t>
            </a:r>
            <a:r>
              <a:rPr lang="es-ES" sz="2500">
                <a:solidFill>
                  <a:schemeClr val="dk1"/>
                </a:solidFill>
                <a:latin typeface="Calibri"/>
                <a:ea typeface="Calibri"/>
                <a:cs typeface="Calibri"/>
                <a:sym typeface="Calibri"/>
              </a:rPr>
              <a:t>Identificar quiénes serán los beneficiados con la solución (usuarios finales, empresa, comunidad, etc.).Destacar beneficios concretos: ahorro de tiempo, reducción de costos, inclusión, mejora en procesos, etc.Mantenerlo en 2–3 ideas clave, no en listas largas.</a:t>
            </a:r>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a:solidFill>
                  <a:srgbClr val="FF0000"/>
                </a:solidFill>
                <a:latin typeface="Calibri"/>
                <a:ea typeface="Calibri"/>
                <a:cs typeface="Calibri"/>
                <a:sym typeface="Calibri"/>
              </a:rPr>
              <a:t>DURACIÓN: 1 MINUTO APROX.</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nvSpPr>
        <p:spPr>
          <a:xfrm>
            <a:off x="1129825" y="462865"/>
            <a:ext cx="11138375" cy="970394"/>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Resultados esperados / Estado actual</a:t>
            </a:r>
            <a:endParaRPr/>
          </a:p>
        </p:txBody>
      </p:sp>
      <p:sp>
        <p:nvSpPr>
          <p:cNvPr id="116" name="Google Shape;116;p5"/>
          <p:cNvSpPr txBox="1"/>
          <p:nvPr/>
        </p:nvSpPr>
        <p:spPr>
          <a:xfrm>
            <a:off x="914400" y="2705100"/>
            <a:ext cx="14325600" cy="32162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s-ES" sz="2800">
                <a:solidFill>
                  <a:srgbClr val="A5A5A5"/>
                </a:solidFill>
                <a:latin typeface="Calibri"/>
                <a:ea typeface="Calibri"/>
                <a:cs typeface="Calibri"/>
                <a:sym typeface="Calibri"/>
              </a:rPr>
              <a:t>(Favor elimine este texto al desarrollar su presentación)</a:t>
            </a:r>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u="sng">
                <a:solidFill>
                  <a:schemeClr val="dk1"/>
                </a:solidFill>
                <a:latin typeface="Calibri"/>
                <a:ea typeface="Calibri"/>
                <a:cs typeface="Calibri"/>
                <a:sym typeface="Calibri"/>
              </a:rPr>
              <a:t>NOTA: </a:t>
            </a:r>
            <a:r>
              <a:rPr lang="es-ES" sz="2500">
                <a:solidFill>
                  <a:schemeClr val="dk1"/>
                </a:solidFill>
                <a:latin typeface="Calibri"/>
                <a:ea typeface="Calibri"/>
                <a:cs typeface="Calibri"/>
                <a:sym typeface="Calibri"/>
              </a:rPr>
              <a:t>Mostrar qué han logrado hasta ahora (ejemplo: prototipo, piloto, pruebas).Indicar los productos o resultados que esperan obtener al final del proyecto.Si es posible, incluir una evidencia visual (captura de pantalla, foto o esquema).</a:t>
            </a:r>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a:solidFill>
                  <a:srgbClr val="FF0000"/>
                </a:solidFill>
                <a:latin typeface="Calibri"/>
                <a:ea typeface="Calibri"/>
                <a:cs typeface="Calibri"/>
                <a:sym typeface="Calibri"/>
              </a:rPr>
              <a:t>DURACIÓN: 1 MINUTO APROX.</a:t>
            </a:r>
            <a:endParaRPr i="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nvSpPr>
        <p:spPr>
          <a:xfrm>
            <a:off x="1129825" y="462865"/>
            <a:ext cx="11138375" cy="970394"/>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Modelo de Sustentabilidad</a:t>
            </a:r>
            <a:endParaRPr b="1" sz="4800">
              <a:solidFill>
                <a:srgbClr val="001D54"/>
              </a:solidFill>
              <a:latin typeface="Arial"/>
              <a:ea typeface="Arial"/>
              <a:cs typeface="Arial"/>
              <a:sym typeface="Arial"/>
            </a:endParaRPr>
          </a:p>
        </p:txBody>
      </p:sp>
      <p:sp>
        <p:nvSpPr>
          <p:cNvPr id="122" name="Google Shape;122;p6"/>
          <p:cNvSpPr txBox="1"/>
          <p:nvPr/>
        </p:nvSpPr>
        <p:spPr>
          <a:xfrm>
            <a:off x="914400" y="2705100"/>
            <a:ext cx="14325600" cy="2831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s-ES" sz="2800">
                <a:solidFill>
                  <a:srgbClr val="A5A5A5"/>
                </a:solidFill>
                <a:latin typeface="Calibri"/>
                <a:ea typeface="Calibri"/>
                <a:cs typeface="Calibri"/>
                <a:sym typeface="Calibri"/>
              </a:rPr>
              <a:t>(Favor elimine este texto al desarrollar su presentación)</a:t>
            </a:r>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u="sng">
                <a:solidFill>
                  <a:schemeClr val="dk1"/>
                </a:solidFill>
                <a:latin typeface="Calibri"/>
                <a:ea typeface="Calibri"/>
                <a:cs typeface="Calibri"/>
                <a:sym typeface="Calibri"/>
              </a:rPr>
              <a:t>NOTA: </a:t>
            </a:r>
            <a:r>
              <a:rPr lang="es-ES" sz="2500">
                <a:solidFill>
                  <a:schemeClr val="dk1"/>
                </a:solidFill>
                <a:latin typeface="Calibri"/>
                <a:ea typeface="Calibri"/>
                <a:cs typeface="Calibri"/>
                <a:sym typeface="Calibri"/>
              </a:rPr>
              <a:t>Explicar cómo el proyecto puede mantenerse en el tiempo. Ejemplos: continuidad en la empresa, apoyo institucional, comunidad activa, escalabilidad futura. El mensaje clave es demostrar que el proyecto no termina con el curso, sino que tiene proyección.</a:t>
            </a:r>
            <a:br>
              <a:rPr lang="es-ES" sz="2500">
                <a:solidFill>
                  <a:schemeClr val="dk1"/>
                </a:solidFill>
                <a:latin typeface="Calibri"/>
                <a:ea typeface="Calibri"/>
                <a:cs typeface="Calibri"/>
                <a:sym typeface="Calibri"/>
              </a:rPr>
            </a:br>
            <a:br>
              <a:rPr lang="es-ES" sz="2500">
                <a:solidFill>
                  <a:schemeClr val="dk1"/>
                </a:solidFill>
                <a:latin typeface="Calibri"/>
                <a:ea typeface="Calibri"/>
                <a:cs typeface="Calibri"/>
                <a:sym typeface="Calibri"/>
              </a:rPr>
            </a:br>
            <a:r>
              <a:rPr b="1" lang="es-ES" sz="2500">
                <a:solidFill>
                  <a:srgbClr val="FF0000"/>
                </a:solidFill>
                <a:latin typeface="Calibri"/>
                <a:ea typeface="Calibri"/>
                <a:cs typeface="Calibri"/>
                <a:sym typeface="Calibri"/>
              </a:rPr>
              <a:t>DURACIÓN: 1 MINUTO</a:t>
            </a:r>
            <a:endParaRPr b="1" i="1" sz="2500">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nvSpPr>
        <p:spPr>
          <a:xfrm>
            <a:off x="1129825" y="462865"/>
            <a:ext cx="11138375" cy="970394"/>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Modelo de Negocio</a:t>
            </a:r>
            <a:endParaRPr b="1" sz="4800">
              <a:solidFill>
                <a:srgbClr val="001D54"/>
              </a:solidFill>
              <a:latin typeface="Arial"/>
              <a:ea typeface="Arial"/>
              <a:cs typeface="Arial"/>
              <a:sym typeface="Arial"/>
            </a:endParaRPr>
          </a:p>
        </p:txBody>
      </p:sp>
      <p:sp>
        <p:nvSpPr>
          <p:cNvPr id="128" name="Google Shape;128;p7"/>
          <p:cNvSpPr txBox="1"/>
          <p:nvPr/>
        </p:nvSpPr>
        <p:spPr>
          <a:xfrm>
            <a:off x="914400" y="2705100"/>
            <a:ext cx="14325600" cy="2831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s-ES" sz="2800">
                <a:solidFill>
                  <a:srgbClr val="A5A5A5"/>
                </a:solidFill>
                <a:latin typeface="Calibri"/>
                <a:ea typeface="Calibri"/>
                <a:cs typeface="Calibri"/>
                <a:sym typeface="Calibri"/>
              </a:rPr>
              <a:t>(Favor elimine este texto al desarrollar su presentación)</a:t>
            </a:r>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u="sng">
                <a:solidFill>
                  <a:schemeClr val="dk1"/>
                </a:solidFill>
                <a:latin typeface="Calibri"/>
                <a:ea typeface="Calibri"/>
                <a:cs typeface="Calibri"/>
                <a:sym typeface="Calibri"/>
              </a:rPr>
              <a:t>NOTA: </a:t>
            </a:r>
            <a:r>
              <a:rPr lang="es-ES" sz="2500">
                <a:solidFill>
                  <a:schemeClr val="dk1"/>
                </a:solidFill>
                <a:latin typeface="Calibri"/>
                <a:ea typeface="Calibri"/>
                <a:cs typeface="Calibri"/>
                <a:sym typeface="Calibri"/>
              </a:rPr>
              <a:t>Responder de manera simple:¿Qué es el proyecto y cómo se diferencia?¿Para quién está hecho?¿Cómo entrega valor?¿Qué costos/ahorros/generación de valor produce? Puede apoyarse en un mini esquema de modelo Canvas simplificado.</a:t>
            </a:r>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a:solidFill>
                  <a:srgbClr val="FF0000"/>
                </a:solidFill>
                <a:latin typeface="Calibri"/>
                <a:ea typeface="Calibri"/>
                <a:cs typeface="Calibri"/>
                <a:sym typeface="Calibri"/>
              </a:rPr>
              <a:t>DURACIÓN: 1 MINUTO APROX.</a:t>
            </a:r>
            <a:endParaRPr i="1" sz="25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nvSpPr>
        <p:spPr>
          <a:xfrm>
            <a:off x="1129825" y="462865"/>
            <a:ext cx="11138375" cy="970394"/>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Metodología y equipo de trabajo</a:t>
            </a:r>
            <a:endParaRPr b="1" sz="4800">
              <a:solidFill>
                <a:srgbClr val="001D54"/>
              </a:solidFill>
              <a:latin typeface="Arial"/>
              <a:ea typeface="Arial"/>
              <a:cs typeface="Arial"/>
              <a:sym typeface="Arial"/>
            </a:endParaRPr>
          </a:p>
        </p:txBody>
      </p:sp>
      <p:sp>
        <p:nvSpPr>
          <p:cNvPr id="134" name="Google Shape;134;p8"/>
          <p:cNvSpPr txBox="1"/>
          <p:nvPr/>
        </p:nvSpPr>
        <p:spPr>
          <a:xfrm>
            <a:off x="914400" y="2705100"/>
            <a:ext cx="14325600" cy="283154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s-ES" sz="2800">
                <a:solidFill>
                  <a:srgbClr val="A5A5A5"/>
                </a:solidFill>
                <a:latin typeface="Calibri"/>
                <a:ea typeface="Calibri"/>
                <a:cs typeface="Calibri"/>
                <a:sym typeface="Calibri"/>
              </a:rPr>
              <a:t>(Favor elimine este texto al desarrollar su presentación)</a:t>
            </a:r>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u="sng">
                <a:solidFill>
                  <a:schemeClr val="dk1"/>
                </a:solidFill>
                <a:latin typeface="Calibri"/>
                <a:ea typeface="Calibri"/>
                <a:cs typeface="Calibri"/>
                <a:sym typeface="Calibri"/>
              </a:rPr>
              <a:t>NOTA: </a:t>
            </a:r>
            <a:r>
              <a:rPr lang="es-ES" sz="2500">
                <a:solidFill>
                  <a:schemeClr val="dk1"/>
                </a:solidFill>
                <a:latin typeface="Calibri"/>
                <a:ea typeface="Calibri"/>
                <a:cs typeface="Calibri"/>
                <a:sym typeface="Calibri"/>
              </a:rPr>
              <a:t>Explicar de manera breve cómo organizaron el trabajo (ejemplo: metodología ágil, fases de desarrollo). Mostrar los roles principales del equipo y cómo cada estudiante aportó. Puede ser visual con íconos de roles o una foto grupal.</a:t>
            </a:r>
            <a:endParaRPr/>
          </a:p>
          <a:p>
            <a:pPr indent="0" lvl="0" marL="0" marR="0" rtl="0" algn="just">
              <a:spcBef>
                <a:spcPts val="0"/>
              </a:spcBef>
              <a:spcAft>
                <a:spcPts val="0"/>
              </a:spcAft>
              <a:buNone/>
            </a:pPr>
            <a:r>
              <a:t/>
            </a:r>
            <a:endParaRPr i="1"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a:solidFill>
                  <a:srgbClr val="FF0000"/>
                </a:solidFill>
                <a:latin typeface="Calibri"/>
                <a:ea typeface="Calibri"/>
                <a:cs typeface="Calibri"/>
                <a:sym typeface="Calibri"/>
              </a:rPr>
              <a:t>DURACIÓN: 1 MINUTO APROX.</a:t>
            </a:r>
            <a:endParaRPr i="1" sz="25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nvSpPr>
        <p:spPr>
          <a:xfrm>
            <a:off x="1129825" y="462865"/>
            <a:ext cx="11138375" cy="970394"/>
          </a:xfrm>
          <a:prstGeom prst="rect">
            <a:avLst/>
          </a:prstGeom>
          <a:noFill/>
          <a:ln>
            <a:noFill/>
          </a:ln>
        </p:spPr>
        <p:txBody>
          <a:bodyPr anchorCtr="0" anchor="t" bIns="0" lIns="0" spcFirstLastPara="1" rIns="0" wrap="square" tIns="0">
            <a:spAutoFit/>
          </a:bodyPr>
          <a:lstStyle/>
          <a:p>
            <a:pPr indent="0" lvl="0" marL="0" marR="0" rtl="0" algn="l">
              <a:lnSpc>
                <a:spcPct val="174812"/>
              </a:lnSpc>
              <a:spcBef>
                <a:spcPts val="0"/>
              </a:spcBef>
              <a:spcAft>
                <a:spcPts val="0"/>
              </a:spcAft>
              <a:buNone/>
            </a:pPr>
            <a:r>
              <a:rPr b="1" lang="es-ES" sz="4800">
                <a:solidFill>
                  <a:srgbClr val="001D54"/>
                </a:solidFill>
                <a:latin typeface="Arial"/>
                <a:ea typeface="Arial"/>
                <a:cs typeface="Arial"/>
                <a:sym typeface="Arial"/>
              </a:rPr>
              <a:t>Desarrollo Técnico</a:t>
            </a:r>
            <a:endParaRPr/>
          </a:p>
        </p:txBody>
      </p:sp>
      <p:sp>
        <p:nvSpPr>
          <p:cNvPr id="140" name="Google Shape;140;p9"/>
          <p:cNvSpPr txBox="1"/>
          <p:nvPr/>
        </p:nvSpPr>
        <p:spPr>
          <a:xfrm>
            <a:off x="914400" y="2705100"/>
            <a:ext cx="14325600" cy="321626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i="1" lang="es-ES" sz="2800">
                <a:solidFill>
                  <a:srgbClr val="A5A5A5"/>
                </a:solidFill>
                <a:latin typeface="Calibri"/>
                <a:ea typeface="Calibri"/>
                <a:cs typeface="Calibri"/>
                <a:sym typeface="Calibri"/>
              </a:rPr>
              <a:t>(Favor elimine este texto al desarrollar su presentación)</a:t>
            </a:r>
            <a:endParaRPr/>
          </a:p>
          <a:p>
            <a:pPr indent="0" lvl="0" marL="0" marR="0" rtl="0" algn="just">
              <a:spcBef>
                <a:spcPts val="0"/>
              </a:spcBef>
              <a:spcAft>
                <a:spcPts val="0"/>
              </a:spcAft>
              <a:buNone/>
            </a:pPr>
            <a:r>
              <a:t/>
            </a:r>
            <a:endParaRPr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u="sng">
                <a:solidFill>
                  <a:schemeClr val="dk1"/>
                </a:solidFill>
                <a:latin typeface="Calibri"/>
                <a:ea typeface="Calibri"/>
                <a:cs typeface="Calibri"/>
                <a:sym typeface="Calibri"/>
              </a:rPr>
              <a:t>NOTA: </a:t>
            </a:r>
            <a:r>
              <a:rPr lang="es-ES" sz="2500">
                <a:solidFill>
                  <a:schemeClr val="dk1"/>
                </a:solidFill>
                <a:latin typeface="Calibri"/>
                <a:ea typeface="Calibri"/>
                <a:cs typeface="Calibri"/>
                <a:sym typeface="Calibri"/>
              </a:rPr>
              <a:t>Explicar qué tecnologías, herramientas o frameworks usaron. Señalar cómo estas tecnologías permitieron construir la solución.</a:t>
            </a:r>
            <a:endParaRPr/>
          </a:p>
          <a:p>
            <a:pPr indent="0" lvl="0" marL="0" marR="0" rtl="0" algn="just">
              <a:spcBef>
                <a:spcPts val="0"/>
              </a:spcBef>
              <a:spcAft>
                <a:spcPts val="0"/>
              </a:spcAft>
              <a:buNone/>
            </a:pPr>
            <a:r>
              <a:rPr b="1" lang="es-ES" sz="2500">
                <a:solidFill>
                  <a:schemeClr val="dk1"/>
                </a:solidFill>
                <a:latin typeface="Calibri"/>
                <a:ea typeface="Calibri"/>
                <a:cs typeface="Calibri"/>
                <a:sym typeface="Calibri"/>
              </a:rPr>
              <a:t>Importante: usar un lenguaje comprensible, evitando sobrecargar con detalles técnicos.</a:t>
            </a:r>
            <a:endParaRPr/>
          </a:p>
          <a:p>
            <a:pPr indent="0" lvl="0" marL="0" marR="0" rtl="0" algn="just">
              <a:spcBef>
                <a:spcPts val="0"/>
              </a:spcBef>
              <a:spcAft>
                <a:spcPts val="0"/>
              </a:spcAft>
              <a:buNone/>
            </a:pPr>
            <a:r>
              <a:t/>
            </a:r>
            <a:endParaRPr b="1" sz="2500">
              <a:solidFill>
                <a:schemeClr val="dk1"/>
              </a:solidFill>
              <a:latin typeface="Calibri"/>
              <a:ea typeface="Calibri"/>
              <a:cs typeface="Calibri"/>
              <a:sym typeface="Calibri"/>
            </a:endParaRPr>
          </a:p>
          <a:p>
            <a:pPr indent="0" lvl="0" marL="0" marR="0" rtl="0" algn="just">
              <a:spcBef>
                <a:spcPts val="0"/>
              </a:spcBef>
              <a:spcAft>
                <a:spcPts val="0"/>
              </a:spcAft>
              <a:buNone/>
            </a:pPr>
            <a:r>
              <a:rPr b="1" lang="es-ES" sz="2500">
                <a:solidFill>
                  <a:srgbClr val="FF0000"/>
                </a:solidFill>
                <a:latin typeface="Calibri"/>
                <a:ea typeface="Calibri"/>
                <a:cs typeface="Calibri"/>
                <a:sym typeface="Calibri"/>
              </a:rPr>
              <a:t>DURACIÓN: 2 MINUTOS APROX.</a:t>
            </a:r>
            <a:endParaRPr i="1" sz="2500">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1" i="1" sz="25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Carla Manzano V.</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0x010100E8AACEF6F2EFD24FA95B52027E89B974</vt:lpwstr>
  </property>
  <property fmtid="{D5CDD505-2E9C-101B-9397-08002B2CF9AE}" pid="3" name="MediaServiceImageTags">
    <vt:lpwstr/>
  </property>
</Properties>
</file>