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68" r:id="rId4"/>
    <p:sldId id="281" r:id="rId5"/>
    <p:sldId id="258" r:id="rId6"/>
    <p:sldId id="284" r:id="rId7"/>
    <p:sldId id="283" r:id="rId8"/>
    <p:sldId id="285" r:id="rId9"/>
    <p:sldId id="259" r:id="rId10"/>
    <p:sldId id="290" r:id="rId11"/>
    <p:sldId id="291" r:id="rId12"/>
    <p:sldId id="289" r:id="rId13"/>
    <p:sldId id="293" r:id="rId14"/>
    <p:sldId id="29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65850-842D-4B69-ABDB-95FF8BF0879B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E2E71-5179-4A36-8DAE-BFEAEFD801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097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E2E71-5179-4A36-8DAE-BFEAEFD801A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580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3E27-AA87-7D7C-C340-8432751F2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3BA7F-7B8B-950E-3089-94D64061D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7AFD2-0095-6BDE-4310-030A202D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EECC-FC34-40BC-5A91-306F608E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83E8A-8E53-BEC4-DAAA-0C6C2F06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1BCA-C5E8-EB7C-BDB8-9F0E3EE8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6BAFF-96DB-94EB-CB14-F0F371F9A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4F59-377B-A3DB-2B4C-ED15E8DCB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85D4-D6D7-9C35-7A3F-DA4BBAD3E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B5111-DA90-94E7-8795-B47C30B3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0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ACAB9-BF0F-FDCB-AAA5-573E11D41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14480-E70C-9FCC-849C-85D65A064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1540E-9A10-FFE4-9496-58572381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02135-E9D2-ADE2-BA52-C61A1E97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4C79B-D108-B94C-A0F1-3EA9C4E2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69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5132-D7EC-05DF-D058-FF44780E6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E1CE3-B676-FE17-7969-28F855A7D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E96A-0DC4-BCCD-BB04-6904FA1C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DF1F-0BAB-2B2C-5CF5-1F2502C3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EE26-D53B-3901-8AF1-FE89B748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130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A1F5B-B1C4-2A47-EE9B-892E2CFE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D54BE-A109-E212-AC23-B6372DEAE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3F7DC-5464-FBE1-7D8E-523BD99E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9E4B-41E1-7B8D-017D-C58F54CE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FAB9C-67DC-0B8E-A4D0-7637B77C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48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BFD0-4C52-9756-8894-D8F7D357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9BC8-147F-814E-1DF7-D7830BF0AD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38D00-D81A-50F7-E034-3E76E6E8A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1393B-ADCA-0B30-04B4-915DA8E5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F5660-D4EA-C0CA-9EE6-6694682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5AF2B-9345-6499-8BA2-0D8C135C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3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FA01-DCCA-82D3-2813-ED0ED870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5492E-508E-28B3-D87E-68456910B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CCE00-56A6-0BC3-6441-41BAA0B80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FF525-43F7-3612-4862-35CB6B5E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21087-E615-BB9B-F8F0-0640269FD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7AD33-4A60-ACD3-406C-B19BF711A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9A3A8-DE1C-22CA-56F2-6EE5E180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DC826-961E-23CF-7C40-85EF41EA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85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BADE-709E-518F-F3A6-B0BF7449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FF26D8-813B-E014-2DA2-D3E7536E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3F015-BA0A-576B-95D3-33590D17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CAD06-ABA3-1874-F252-6BA703CF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A6E10-A1F4-56D3-1588-C8696FF1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3861B-E9D4-EC73-B03C-D542202F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0E2C6-66AC-FA9C-7B82-56459587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5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F74F-4668-ADFE-B144-F1E0F268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58733-93CF-FAD7-267F-604682285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B992B-A5CC-1FA6-E1E4-43EB64DA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16C4A-B7F1-2190-4F81-6F3F3D0B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25BB6-8436-21F8-EA4F-F7971748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CA552-1D33-6292-D88A-A26E8C00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5A72-59D7-95D4-1D8D-64DE384B2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5B77F-959C-064C-F57F-102679256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1D59E-C802-F190-4F39-CED34698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3177A-871E-399C-3DE1-4DA208AC4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B53B2-1F46-4D3A-A1A9-2F9FD098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7D479-60DE-2940-4922-765F27B9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7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98B69-6784-0732-46D0-38B2C338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1994B-79CD-176C-3AEE-6881ADDB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544B-E1A0-ED5D-819A-36115B904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FB480-F922-48C1-A9CC-A1C1988927CF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A276D-4043-B5FD-97D2-191C65CE1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E5BCB-3B20-FAEF-F6C4-3E196DB9F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BA0AF-0552-4DCE-9CCA-057EF36C48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8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D17FE-BDF0-59C7-B1FA-46E4E39DF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8256" y="781257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Report:  </a:t>
            </a:r>
            <a:br>
              <a: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FactSage Simulation Podcast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DCAA8-0B34-4A2E-B85A-280E8DAE2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4798" y="2834541"/>
            <a:ext cx="8593393" cy="1087477"/>
          </a:xfrm>
        </p:spPr>
        <p:txBody>
          <a:bodyPr anchor="ctr">
            <a:norm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Carbon Allotropes on the Melting Point and Eutectic Behavior of the Ni–C Binary System</a:t>
            </a:r>
            <a:endParaRPr lang="en-GB" sz="2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0B5508-7A7C-1B1F-11AB-C37A7850B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874355"/>
              </p:ext>
            </p:extLst>
          </p:nvPr>
        </p:nvGraphicFramePr>
        <p:xfrm>
          <a:off x="2941201" y="3966973"/>
          <a:ext cx="7176194" cy="1770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097">
                  <a:extLst>
                    <a:ext uri="{9D8B030D-6E8A-4147-A177-3AD203B41FA5}">
                      <a16:colId xmlns:a16="http://schemas.microsoft.com/office/drawing/2014/main" val="4223452934"/>
                    </a:ext>
                  </a:extLst>
                </a:gridCol>
                <a:gridCol w="3588097">
                  <a:extLst>
                    <a:ext uri="{9D8B030D-6E8A-4147-A177-3AD203B41FA5}">
                      <a16:colId xmlns:a16="http://schemas.microsoft.com/office/drawing/2014/main" val="1099409237"/>
                    </a:ext>
                  </a:extLst>
                </a:gridCol>
              </a:tblGrid>
              <a:tr h="522382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 by: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Hafsa Raza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6123769"/>
                  </a:ext>
                </a:extLst>
              </a:tr>
              <a:tr h="1059448">
                <a:tc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en-GB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Presented to: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Prof. Philippe Ouzilleau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68730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AF2BB42-8521-CE2C-9D67-CBA9F6794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26" b="35717"/>
          <a:stretch/>
        </p:blipFill>
        <p:spPr>
          <a:xfrm>
            <a:off x="116114" y="188089"/>
            <a:ext cx="1840506" cy="5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3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15F09A-C94B-85E5-94AB-F85282E0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150C98-8C16-AC54-AD8E-7590F4C85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893ABD-5C00-F16F-39AC-C58161409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042724F-941F-AFAD-72B0-7DE24CF59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89B8F-5AA4-3491-733B-D4D866C15E1D}"/>
              </a:ext>
            </a:extLst>
          </p:cNvPr>
          <p:cNvSpPr txBox="1"/>
          <p:nvPr/>
        </p:nvSpPr>
        <p:spPr>
          <a:xfrm>
            <a:off x="117988" y="585698"/>
            <a:ext cx="1075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&amp; Interpretation of Results</a:t>
            </a:r>
            <a:endParaRPr lang="en-GB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0915E4-BCFD-A629-EF65-4F03229B6C4F}"/>
              </a:ext>
            </a:extLst>
          </p:cNvPr>
          <p:cNvSpPr txBox="1"/>
          <p:nvPr/>
        </p:nvSpPr>
        <p:spPr>
          <a:xfrm>
            <a:off x="884903" y="1355140"/>
            <a:ext cx="5407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Ni-C binary Phase Diagram (Graphite)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84EF30-06F3-A133-8ABC-280705C8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824" y="2304655"/>
            <a:ext cx="5173201" cy="39676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A4D0476-C381-28F6-0615-EAD6F3CC8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92600-79B2-0C8E-8E92-7276F91A5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AA1127-C044-CCE4-A04A-84CEAFF43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1196DAC-BD05-B609-9D15-63FC23DA3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4BB487C-1990-0432-72D5-4BF5CA272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B9F5E5-6EC5-92EF-951D-1BA8ABE845D4}"/>
              </a:ext>
            </a:extLst>
          </p:cNvPr>
          <p:cNvSpPr txBox="1"/>
          <p:nvPr/>
        </p:nvSpPr>
        <p:spPr>
          <a:xfrm>
            <a:off x="117988" y="585698"/>
            <a:ext cx="1075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&amp; Interpretation of Results</a:t>
            </a:r>
            <a:endParaRPr lang="en-GB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68983-2587-65D8-7808-B978B3D0711F}"/>
              </a:ext>
            </a:extLst>
          </p:cNvPr>
          <p:cNvSpPr txBox="1"/>
          <p:nvPr/>
        </p:nvSpPr>
        <p:spPr>
          <a:xfrm>
            <a:off x="884903" y="1355140"/>
            <a:ext cx="545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Ni-C binary Phase Diagram (Graphene)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37AE45-8147-769D-D78D-302A0BA894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50"/>
          <a:stretch/>
        </p:blipFill>
        <p:spPr>
          <a:xfrm>
            <a:off x="2636141" y="1894425"/>
            <a:ext cx="6104736" cy="43778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EA47CF-7F61-1580-9A73-EDDAC5C46E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3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81F4F-83E1-9A93-374F-8766B5834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C59AF-D5C4-020D-4298-E13D56CAA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E85698C-B5E2-EA03-62BE-F6DB2B203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65DE724-E30A-8250-49D7-EF43F22C8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2CCA47-4F33-A319-56F1-DAD177E7D1FA}"/>
              </a:ext>
            </a:extLst>
          </p:cNvPr>
          <p:cNvSpPr txBox="1"/>
          <p:nvPr/>
        </p:nvSpPr>
        <p:spPr>
          <a:xfrm>
            <a:off x="117988" y="585698"/>
            <a:ext cx="1075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&amp; Interpretation of Results</a:t>
            </a:r>
            <a:endParaRPr lang="en-GB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403E0-1E90-0CC2-E7A6-B1112B73DE86}"/>
              </a:ext>
            </a:extLst>
          </p:cNvPr>
          <p:cNvSpPr txBox="1"/>
          <p:nvPr/>
        </p:nvSpPr>
        <p:spPr>
          <a:xfrm>
            <a:off x="884903" y="1355140"/>
            <a:ext cx="534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Ni-C binary Phase Diagram (Diamond)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910A8A-8BE9-FC7C-3F1C-7A97D7972B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67"/>
          <a:stretch/>
        </p:blipFill>
        <p:spPr>
          <a:xfrm>
            <a:off x="2793303" y="1816805"/>
            <a:ext cx="6198430" cy="45109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16E824-D077-D60F-4692-6BB9740A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8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6C867-C581-B834-23A6-26295EC0B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7105B3-7D36-9DFA-2000-952114EF3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DD29D67-05AB-7ECA-8C31-3042F09B8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499708-CAA8-8762-689B-B96F731AA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B88DB-4D61-71C4-F489-709EA3A0A9BF}"/>
              </a:ext>
            </a:extLst>
          </p:cNvPr>
          <p:cNvSpPr txBox="1"/>
          <p:nvPr/>
        </p:nvSpPr>
        <p:spPr>
          <a:xfrm>
            <a:off x="117988" y="585698"/>
            <a:ext cx="1075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&amp; Interpretation of Results</a:t>
            </a:r>
            <a:endParaRPr lang="en-GB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A4DEA-F589-9A5A-B876-1BC23261BA4B}"/>
              </a:ext>
            </a:extLst>
          </p:cNvPr>
          <p:cNvSpPr txBox="1"/>
          <p:nvPr/>
        </p:nvSpPr>
        <p:spPr>
          <a:xfrm>
            <a:off x="884903" y="1355140"/>
            <a:ext cx="5829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with the experimental findings: </a:t>
            </a:r>
          </a:p>
        </p:txBody>
      </p:sp>
      <p:pic>
        <p:nvPicPr>
          <p:cNvPr id="3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44B7D5-C521-E5AD-9D64-C2BDCE676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" t="17091" r="43662" b="14422"/>
          <a:stretch/>
        </p:blipFill>
        <p:spPr>
          <a:xfrm>
            <a:off x="6312310" y="2240730"/>
            <a:ext cx="5614103" cy="4094292"/>
          </a:xfrm>
          <a:prstGeom prst="rect">
            <a:avLst/>
          </a:prstGeom>
        </p:spPr>
      </p:pic>
      <p:pic>
        <p:nvPicPr>
          <p:cNvPr id="4" name="Picture 3" descr="A graph of a mass study&#10;&#10;AI-generated content may be incorrect.">
            <a:extLst>
              <a:ext uri="{FF2B5EF4-FFF2-40B4-BE49-F238E27FC236}">
                <a16:creationId xmlns:a16="http://schemas.microsoft.com/office/drawing/2014/main" id="{0CDFEB21-3502-5249-68B2-AD5D5302DE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" t="8947" r="4742"/>
          <a:stretch/>
        </p:blipFill>
        <p:spPr>
          <a:xfrm>
            <a:off x="431860" y="2125793"/>
            <a:ext cx="5880450" cy="4324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A33555-57A6-9106-99A9-EDDE64969D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18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438ED-1CA3-CBCF-9F15-7ADF473B9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10E95B-8BD9-10BC-1EFD-75B3DD249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B0AB03-1D4B-3489-0473-58A26D4B9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1D75C-3BB6-6041-22AD-6A1E34B37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5389"/>
            <a:ext cx="11215564" cy="2206171"/>
          </a:xfrm>
        </p:spPr>
        <p:txBody>
          <a:bodyPr anchor="ctr">
            <a:normAutofit/>
          </a:bodyPr>
          <a:lstStyle/>
          <a:p>
            <a:r>
              <a: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9351E0-5881-456F-D1CB-DE544528D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64075-8561-0673-C626-414F98E8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21E40B-1CA8-868D-D83C-537C24A5296F}"/>
              </a:ext>
            </a:extLst>
          </p:cNvPr>
          <p:cNvSpPr txBox="1">
            <a:spLocks/>
          </p:cNvSpPr>
          <p:nvPr/>
        </p:nvSpPr>
        <p:spPr>
          <a:xfrm>
            <a:off x="260554" y="4837414"/>
            <a:ext cx="11215564" cy="22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B1A05-C326-381F-DB44-8C62B0FAFACE}"/>
              </a:ext>
            </a:extLst>
          </p:cNvPr>
          <p:cNvSpPr txBox="1"/>
          <p:nvPr/>
        </p:nvSpPr>
        <p:spPr>
          <a:xfrm>
            <a:off x="260554" y="1957108"/>
            <a:ext cx="10499682" cy="5150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Ni–C system maintains a simple eutectic structure across all carbon allotropes.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Graphite produces the highest eutectic temperature with the lowest carbon content.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 and graphene shift the eutectic to lower temperatures and higher C concentrations.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stability of the carbon phase critically influences phase equilibria and synthesis outcomes.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1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539C7A-BFDE-63CF-DD07-A71F07D13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810DF8-0858-34F3-5BC1-46EF55EF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A101E0-D280-0A50-7E75-222189CC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10D8CB-DCDE-6A27-5D76-A1B2765F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F8E375-613B-4328-2993-83B4177F5B3E}"/>
              </a:ext>
            </a:extLst>
          </p:cNvPr>
          <p:cNvGrpSpPr/>
          <p:nvPr/>
        </p:nvGrpSpPr>
        <p:grpSpPr>
          <a:xfrm>
            <a:off x="923274" y="1715909"/>
            <a:ext cx="10184091" cy="4746822"/>
            <a:chOff x="2604591" y="1254815"/>
            <a:chExt cx="6743700" cy="31432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52F5F8-96AE-5FA5-1EBD-8272E43697D3}"/>
                </a:ext>
              </a:extLst>
            </p:cNvPr>
            <p:cNvGrpSpPr/>
            <p:nvPr/>
          </p:nvGrpSpPr>
          <p:grpSpPr>
            <a:xfrm>
              <a:off x="5233491" y="2112065"/>
              <a:ext cx="1371600" cy="1428750"/>
              <a:chOff x="2857500" y="2114550"/>
              <a:chExt cx="1371600" cy="1428750"/>
            </a:xfrm>
          </p:grpSpPr>
          <p:sp>
            <p:nvSpPr>
              <p:cNvPr id="4" name="Rounded Rectangle 1">
                <a:extLst>
                  <a:ext uri="{FF2B5EF4-FFF2-40B4-BE49-F238E27FC236}">
                    <a16:creationId xmlns:a16="http://schemas.microsoft.com/office/drawing/2014/main" id="{4BE234AA-922D-4074-6252-60A5E28CBC71}"/>
                  </a:ext>
                </a:extLst>
              </p:cNvPr>
              <p:cNvSpPr/>
              <p:nvPr/>
            </p:nvSpPr>
            <p:spPr>
              <a:xfrm>
                <a:off x="2857500" y="2114550"/>
                <a:ext cx="1371600" cy="14287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1428750">
                    <a:moveTo>
                      <a:pt x="228600" y="0"/>
                    </a:moveTo>
                    <a:lnTo>
                      <a:pt x="1143000" y="0"/>
                    </a:lnTo>
                    <a:cubicBezTo>
                      <a:pt x="1143000" y="0"/>
                      <a:pt x="1371600" y="0"/>
                      <a:pt x="1371600" y="228600"/>
                    </a:cubicBezTo>
                    <a:lnTo>
                      <a:pt x="1371600" y="1200150"/>
                    </a:lnTo>
                    <a:cubicBezTo>
                      <a:pt x="1371600" y="1200150"/>
                      <a:pt x="1371600" y="1428750"/>
                      <a:pt x="1143000" y="1428750"/>
                    </a:cubicBezTo>
                    <a:lnTo>
                      <a:pt x="228600" y="1428750"/>
                    </a:lnTo>
                    <a:cubicBezTo>
                      <a:pt x="228600" y="1428750"/>
                      <a:pt x="0" y="1428750"/>
                      <a:pt x="0" y="1200150"/>
                    </a:cubicBezTo>
                    <a:lnTo>
                      <a:pt x="0" y="228600"/>
                    </a:lnTo>
                    <a:cubicBezTo>
                      <a:pt x="0" y="228600"/>
                      <a:pt x="0" y="0"/>
                      <a:pt x="228600" y="0"/>
                    </a:cubicBezTo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5" name="Rounded Rectangle 2">
                <a:extLst>
                  <a:ext uri="{FF2B5EF4-FFF2-40B4-BE49-F238E27FC236}">
                    <a16:creationId xmlns:a16="http://schemas.microsoft.com/office/drawing/2014/main" id="{FF8300A3-6B7A-1C19-C990-88250754A2DC}"/>
                  </a:ext>
                </a:extLst>
              </p:cNvPr>
              <p:cNvSpPr/>
              <p:nvPr/>
            </p:nvSpPr>
            <p:spPr>
              <a:xfrm>
                <a:off x="2857500" y="2114550"/>
                <a:ext cx="1371600" cy="14287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1428750">
                    <a:moveTo>
                      <a:pt x="228600" y="0"/>
                    </a:moveTo>
                    <a:lnTo>
                      <a:pt x="1143000" y="0"/>
                    </a:lnTo>
                    <a:cubicBezTo>
                      <a:pt x="1143000" y="0"/>
                      <a:pt x="1371600" y="0"/>
                      <a:pt x="1371600" y="228600"/>
                    </a:cubicBezTo>
                    <a:lnTo>
                      <a:pt x="1371600" y="1200150"/>
                    </a:lnTo>
                    <a:cubicBezTo>
                      <a:pt x="1371600" y="1200150"/>
                      <a:pt x="1371600" y="1428750"/>
                      <a:pt x="1143000" y="1428750"/>
                    </a:cubicBezTo>
                    <a:lnTo>
                      <a:pt x="228600" y="1428750"/>
                    </a:lnTo>
                    <a:cubicBezTo>
                      <a:pt x="228600" y="1428750"/>
                      <a:pt x="0" y="1428750"/>
                      <a:pt x="0" y="1200150"/>
                    </a:cubicBezTo>
                    <a:lnTo>
                      <a:pt x="0" y="228600"/>
                    </a:lnTo>
                    <a:cubicBezTo>
                      <a:pt x="0" y="228600"/>
                      <a:pt x="0" y="0"/>
                      <a:pt x="228600" y="0"/>
                    </a:cubicBezTo>
                  </a:path>
                </a:pathLst>
              </a:custGeom>
              <a:noFill/>
              <a:ln w="14287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5CA380-2A42-9941-0F45-045C8D2E9DCF}"/>
                </a:ext>
              </a:extLst>
            </p:cNvPr>
            <p:cNvGrpSpPr/>
            <p:nvPr/>
          </p:nvGrpSpPr>
          <p:grpSpPr>
            <a:xfrm>
              <a:off x="7062291" y="1997765"/>
              <a:ext cx="2286000" cy="514350"/>
              <a:chOff x="4686300" y="2000250"/>
              <a:chExt cx="2286000" cy="514350"/>
            </a:xfrm>
          </p:grpSpPr>
          <p:sp>
            <p:nvSpPr>
              <p:cNvPr id="9" name="Rounded Rectangle 4">
                <a:extLst>
                  <a:ext uri="{FF2B5EF4-FFF2-40B4-BE49-F238E27FC236}">
                    <a16:creationId xmlns:a16="http://schemas.microsoft.com/office/drawing/2014/main" id="{B77CDA0D-5D0F-ACB8-EE29-67D27301A4A6}"/>
                  </a:ext>
                </a:extLst>
              </p:cNvPr>
              <p:cNvSpPr/>
              <p:nvPr/>
            </p:nvSpPr>
            <p:spPr>
              <a:xfrm>
                <a:off x="4686300" y="2000250"/>
                <a:ext cx="22860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2286000" h="514350">
                    <a:moveTo>
                      <a:pt x="114300" y="0"/>
                    </a:moveTo>
                    <a:lnTo>
                      <a:pt x="2171700" y="0"/>
                    </a:lnTo>
                    <a:cubicBezTo>
                      <a:pt x="2171700" y="0"/>
                      <a:pt x="2286000" y="0"/>
                      <a:pt x="2286000" y="114300"/>
                    </a:cubicBezTo>
                    <a:lnTo>
                      <a:pt x="2286000" y="400050"/>
                    </a:lnTo>
                    <a:cubicBezTo>
                      <a:pt x="2286000" y="400050"/>
                      <a:pt x="2286000" y="514350"/>
                      <a:pt x="21717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BA5DE5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1" name="Rounded Rectangle 5">
                <a:extLst>
                  <a:ext uri="{FF2B5EF4-FFF2-40B4-BE49-F238E27FC236}">
                    <a16:creationId xmlns:a16="http://schemas.microsoft.com/office/drawing/2014/main" id="{54F9FF9B-CA06-FDF2-E637-F3672C2D478A}"/>
                  </a:ext>
                </a:extLst>
              </p:cNvPr>
              <p:cNvSpPr/>
              <p:nvPr/>
            </p:nvSpPr>
            <p:spPr>
              <a:xfrm>
                <a:off x="4686300" y="2000250"/>
                <a:ext cx="22860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2286000" h="514350">
                    <a:moveTo>
                      <a:pt x="114300" y="0"/>
                    </a:moveTo>
                    <a:lnTo>
                      <a:pt x="2171700" y="0"/>
                    </a:lnTo>
                    <a:cubicBezTo>
                      <a:pt x="2171700" y="0"/>
                      <a:pt x="2286000" y="0"/>
                      <a:pt x="2286000" y="114300"/>
                    </a:cubicBezTo>
                    <a:lnTo>
                      <a:pt x="2286000" y="400050"/>
                    </a:lnTo>
                    <a:cubicBezTo>
                      <a:pt x="2286000" y="400050"/>
                      <a:pt x="2286000" y="514350"/>
                      <a:pt x="21717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noFill/>
              <a:ln w="14287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EE741E0-0BB7-31A8-8DE0-384DA46D87E8}"/>
                </a:ext>
              </a:extLst>
            </p:cNvPr>
            <p:cNvGrpSpPr/>
            <p:nvPr/>
          </p:nvGrpSpPr>
          <p:grpSpPr>
            <a:xfrm>
              <a:off x="2604591" y="1997765"/>
              <a:ext cx="2171700" cy="514350"/>
              <a:chOff x="228600" y="2000250"/>
              <a:chExt cx="2171700" cy="514350"/>
            </a:xfrm>
          </p:grpSpPr>
          <p:sp>
            <p:nvSpPr>
              <p:cNvPr id="14" name="Rounded Rectangle 7">
                <a:extLst>
                  <a:ext uri="{FF2B5EF4-FFF2-40B4-BE49-F238E27FC236}">
                    <a16:creationId xmlns:a16="http://schemas.microsoft.com/office/drawing/2014/main" id="{D6DEA10B-FBC5-B16F-1DFA-71B604E39419}"/>
                  </a:ext>
                </a:extLst>
              </p:cNvPr>
              <p:cNvSpPr/>
              <p:nvPr/>
            </p:nvSpPr>
            <p:spPr>
              <a:xfrm>
                <a:off x="228600" y="2000250"/>
                <a:ext cx="21717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2171700" h="514350">
                    <a:moveTo>
                      <a:pt x="114300" y="0"/>
                    </a:moveTo>
                    <a:lnTo>
                      <a:pt x="2057400" y="0"/>
                    </a:lnTo>
                    <a:cubicBezTo>
                      <a:pt x="2057400" y="0"/>
                      <a:pt x="2171700" y="0"/>
                      <a:pt x="2171700" y="114300"/>
                    </a:cubicBezTo>
                    <a:lnTo>
                      <a:pt x="2171700" y="400050"/>
                    </a:lnTo>
                    <a:cubicBezTo>
                      <a:pt x="2171700" y="400050"/>
                      <a:pt x="2171700" y="514350"/>
                      <a:pt x="20574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E58A9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15" name="Rounded Rectangle 8">
                <a:extLst>
                  <a:ext uri="{FF2B5EF4-FFF2-40B4-BE49-F238E27FC236}">
                    <a16:creationId xmlns:a16="http://schemas.microsoft.com/office/drawing/2014/main" id="{BF5E2467-A2F5-14B7-37DC-EC8713982BAC}"/>
                  </a:ext>
                </a:extLst>
              </p:cNvPr>
              <p:cNvSpPr/>
              <p:nvPr/>
            </p:nvSpPr>
            <p:spPr>
              <a:xfrm>
                <a:off x="228600" y="2000250"/>
                <a:ext cx="21717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2171700" h="514350">
                    <a:moveTo>
                      <a:pt x="114300" y="0"/>
                    </a:moveTo>
                    <a:lnTo>
                      <a:pt x="2057400" y="0"/>
                    </a:lnTo>
                    <a:cubicBezTo>
                      <a:pt x="2057400" y="0"/>
                      <a:pt x="2171700" y="0"/>
                      <a:pt x="2171700" y="114300"/>
                    </a:cubicBezTo>
                    <a:lnTo>
                      <a:pt x="2171700" y="400050"/>
                    </a:lnTo>
                    <a:cubicBezTo>
                      <a:pt x="2171700" y="400050"/>
                      <a:pt x="2171700" y="514350"/>
                      <a:pt x="20574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noFill/>
              <a:ln w="14287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4385944-6EFB-3A3D-CF46-0F8B7CC30989}"/>
                </a:ext>
              </a:extLst>
            </p:cNvPr>
            <p:cNvGrpSpPr/>
            <p:nvPr/>
          </p:nvGrpSpPr>
          <p:grpSpPr>
            <a:xfrm>
              <a:off x="6376491" y="3883715"/>
              <a:ext cx="1828800" cy="514350"/>
              <a:chOff x="4000500" y="3886200"/>
              <a:chExt cx="1828800" cy="514350"/>
            </a:xfrm>
          </p:grpSpPr>
          <p:sp>
            <p:nvSpPr>
              <p:cNvPr id="17" name="Rounded Rectangle 10">
                <a:extLst>
                  <a:ext uri="{FF2B5EF4-FFF2-40B4-BE49-F238E27FC236}">
                    <a16:creationId xmlns:a16="http://schemas.microsoft.com/office/drawing/2014/main" id="{DA45E80A-E5D3-CA06-6CBC-64C25C46F9F0}"/>
                  </a:ext>
                </a:extLst>
              </p:cNvPr>
              <p:cNvSpPr/>
              <p:nvPr/>
            </p:nvSpPr>
            <p:spPr>
              <a:xfrm>
                <a:off x="4000500" y="3886200"/>
                <a:ext cx="18288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828800" h="514350">
                    <a:moveTo>
                      <a:pt x="114300" y="0"/>
                    </a:moveTo>
                    <a:lnTo>
                      <a:pt x="1714500" y="0"/>
                    </a:lnTo>
                    <a:cubicBezTo>
                      <a:pt x="1714500" y="0"/>
                      <a:pt x="1828800" y="0"/>
                      <a:pt x="1828800" y="114300"/>
                    </a:cubicBezTo>
                    <a:lnTo>
                      <a:pt x="1828800" y="400050"/>
                    </a:lnTo>
                    <a:cubicBezTo>
                      <a:pt x="1828800" y="400050"/>
                      <a:pt x="1828800" y="514350"/>
                      <a:pt x="17145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4E88E7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8" name="Rounded Rectangle 11">
                <a:extLst>
                  <a:ext uri="{FF2B5EF4-FFF2-40B4-BE49-F238E27FC236}">
                    <a16:creationId xmlns:a16="http://schemas.microsoft.com/office/drawing/2014/main" id="{AB5E26E7-CF14-2B9F-6414-128CC2FF68B8}"/>
                  </a:ext>
                </a:extLst>
              </p:cNvPr>
              <p:cNvSpPr/>
              <p:nvPr/>
            </p:nvSpPr>
            <p:spPr>
              <a:xfrm>
                <a:off x="4000500" y="3886200"/>
                <a:ext cx="18288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828800" h="514350">
                    <a:moveTo>
                      <a:pt x="114300" y="0"/>
                    </a:moveTo>
                    <a:lnTo>
                      <a:pt x="1714500" y="0"/>
                    </a:lnTo>
                    <a:cubicBezTo>
                      <a:pt x="1714500" y="0"/>
                      <a:pt x="1828800" y="0"/>
                      <a:pt x="1828800" y="114300"/>
                    </a:cubicBezTo>
                    <a:lnTo>
                      <a:pt x="1828800" y="400050"/>
                    </a:lnTo>
                    <a:cubicBezTo>
                      <a:pt x="1828800" y="400050"/>
                      <a:pt x="1828800" y="514350"/>
                      <a:pt x="17145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noFill/>
              <a:ln w="14287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104E9C3-C0DD-5998-DB38-AB3086ED534D}"/>
                </a:ext>
              </a:extLst>
            </p:cNvPr>
            <p:cNvGrpSpPr/>
            <p:nvPr/>
          </p:nvGrpSpPr>
          <p:grpSpPr>
            <a:xfrm>
              <a:off x="3861891" y="3883715"/>
              <a:ext cx="1600200" cy="514350"/>
              <a:chOff x="1485900" y="3886200"/>
              <a:chExt cx="1600200" cy="514350"/>
            </a:xfrm>
          </p:grpSpPr>
          <p:sp>
            <p:nvSpPr>
              <p:cNvPr id="20" name="Rounded Rectangle 13">
                <a:extLst>
                  <a:ext uri="{FF2B5EF4-FFF2-40B4-BE49-F238E27FC236}">
                    <a16:creationId xmlns:a16="http://schemas.microsoft.com/office/drawing/2014/main" id="{3742D94F-4592-AE92-58D2-A0FF9256009F}"/>
                  </a:ext>
                </a:extLst>
              </p:cNvPr>
              <p:cNvSpPr/>
              <p:nvPr/>
            </p:nvSpPr>
            <p:spPr>
              <a:xfrm>
                <a:off x="1485900" y="3886200"/>
                <a:ext cx="16002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600200" h="514350">
                    <a:moveTo>
                      <a:pt x="114300" y="0"/>
                    </a:moveTo>
                    <a:lnTo>
                      <a:pt x="1485900" y="0"/>
                    </a:lnTo>
                    <a:cubicBezTo>
                      <a:pt x="1485900" y="0"/>
                      <a:pt x="1600200" y="0"/>
                      <a:pt x="1600200" y="114300"/>
                    </a:cubicBezTo>
                    <a:lnTo>
                      <a:pt x="1600200" y="400050"/>
                    </a:lnTo>
                    <a:cubicBezTo>
                      <a:pt x="1600200" y="400050"/>
                      <a:pt x="1600200" y="514350"/>
                      <a:pt x="14859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1" name="Rounded Rectangle 14">
                <a:extLst>
                  <a:ext uri="{FF2B5EF4-FFF2-40B4-BE49-F238E27FC236}">
                    <a16:creationId xmlns:a16="http://schemas.microsoft.com/office/drawing/2014/main" id="{E0FED63F-9B37-0C02-5DAC-665A893E5EAD}"/>
                  </a:ext>
                </a:extLst>
              </p:cNvPr>
              <p:cNvSpPr/>
              <p:nvPr/>
            </p:nvSpPr>
            <p:spPr>
              <a:xfrm>
                <a:off x="1485900" y="3886200"/>
                <a:ext cx="16002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600200" h="514350">
                    <a:moveTo>
                      <a:pt x="114300" y="0"/>
                    </a:moveTo>
                    <a:lnTo>
                      <a:pt x="1485900" y="0"/>
                    </a:lnTo>
                    <a:cubicBezTo>
                      <a:pt x="1485900" y="0"/>
                      <a:pt x="1600200" y="0"/>
                      <a:pt x="1600200" y="114300"/>
                    </a:cubicBezTo>
                    <a:lnTo>
                      <a:pt x="1600200" y="400050"/>
                    </a:lnTo>
                    <a:cubicBezTo>
                      <a:pt x="1600200" y="400050"/>
                      <a:pt x="1600200" y="514350"/>
                      <a:pt x="14859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noFill/>
              <a:ln w="14287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BB4C0A4-2D91-DD20-82DB-519D569632C5}"/>
                </a:ext>
              </a:extLst>
            </p:cNvPr>
            <p:cNvGrpSpPr/>
            <p:nvPr/>
          </p:nvGrpSpPr>
          <p:grpSpPr>
            <a:xfrm>
              <a:off x="6376491" y="1254815"/>
              <a:ext cx="1600200" cy="514350"/>
              <a:chOff x="4000500" y="1257300"/>
              <a:chExt cx="1600200" cy="514350"/>
            </a:xfrm>
          </p:grpSpPr>
          <p:sp>
            <p:nvSpPr>
              <p:cNvPr id="23" name="Rounded Rectangle 16">
                <a:extLst>
                  <a:ext uri="{FF2B5EF4-FFF2-40B4-BE49-F238E27FC236}">
                    <a16:creationId xmlns:a16="http://schemas.microsoft.com/office/drawing/2014/main" id="{6F81D795-C95F-1808-418A-B4F710D4020C}"/>
                  </a:ext>
                </a:extLst>
              </p:cNvPr>
              <p:cNvSpPr/>
              <p:nvPr/>
            </p:nvSpPr>
            <p:spPr>
              <a:xfrm>
                <a:off x="4000500" y="1257300"/>
                <a:ext cx="16002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600200" h="514350">
                    <a:moveTo>
                      <a:pt x="114300" y="0"/>
                    </a:moveTo>
                    <a:lnTo>
                      <a:pt x="1485900" y="0"/>
                    </a:lnTo>
                    <a:cubicBezTo>
                      <a:pt x="1485900" y="0"/>
                      <a:pt x="1600200" y="0"/>
                      <a:pt x="1600200" y="114300"/>
                    </a:cubicBezTo>
                    <a:lnTo>
                      <a:pt x="1600200" y="400050"/>
                    </a:lnTo>
                    <a:cubicBezTo>
                      <a:pt x="1600200" y="400050"/>
                      <a:pt x="1600200" y="514350"/>
                      <a:pt x="14859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92BD39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4" name="Rounded Rectangle 17">
                <a:extLst>
                  <a:ext uri="{FF2B5EF4-FFF2-40B4-BE49-F238E27FC236}">
                    <a16:creationId xmlns:a16="http://schemas.microsoft.com/office/drawing/2014/main" id="{CD37602E-8C2A-7320-95F5-4EEDA157B5CE}"/>
                  </a:ext>
                </a:extLst>
              </p:cNvPr>
              <p:cNvSpPr/>
              <p:nvPr/>
            </p:nvSpPr>
            <p:spPr>
              <a:xfrm>
                <a:off x="4000500" y="1257300"/>
                <a:ext cx="16002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600200" h="514350">
                    <a:moveTo>
                      <a:pt x="114300" y="0"/>
                    </a:moveTo>
                    <a:lnTo>
                      <a:pt x="1485900" y="0"/>
                    </a:lnTo>
                    <a:cubicBezTo>
                      <a:pt x="1485900" y="0"/>
                      <a:pt x="1600200" y="0"/>
                      <a:pt x="1600200" y="114300"/>
                    </a:cubicBezTo>
                    <a:lnTo>
                      <a:pt x="1600200" y="400050"/>
                    </a:lnTo>
                    <a:cubicBezTo>
                      <a:pt x="1600200" y="400050"/>
                      <a:pt x="1600200" y="514350"/>
                      <a:pt x="14859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noFill/>
              <a:ln w="14287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F057419-B774-2477-06FA-D30DAFAA4D7D}"/>
                </a:ext>
              </a:extLst>
            </p:cNvPr>
            <p:cNvGrpSpPr/>
            <p:nvPr/>
          </p:nvGrpSpPr>
          <p:grpSpPr>
            <a:xfrm>
              <a:off x="4204791" y="1254815"/>
              <a:ext cx="1257300" cy="514350"/>
              <a:chOff x="1828800" y="1257300"/>
              <a:chExt cx="1257300" cy="514350"/>
            </a:xfrm>
          </p:grpSpPr>
          <p:sp>
            <p:nvSpPr>
              <p:cNvPr id="26" name="Rounded Rectangle 19">
                <a:extLst>
                  <a:ext uri="{FF2B5EF4-FFF2-40B4-BE49-F238E27FC236}">
                    <a16:creationId xmlns:a16="http://schemas.microsoft.com/office/drawing/2014/main" id="{D1DBCF88-3DCD-8B26-76A1-210CFA9E541F}"/>
                  </a:ext>
                </a:extLst>
              </p:cNvPr>
              <p:cNvSpPr/>
              <p:nvPr/>
            </p:nvSpPr>
            <p:spPr>
              <a:xfrm>
                <a:off x="1828800" y="1257300"/>
                <a:ext cx="12573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257300" h="514350">
                    <a:moveTo>
                      <a:pt x="114300" y="0"/>
                    </a:moveTo>
                    <a:lnTo>
                      <a:pt x="1143000" y="0"/>
                    </a:lnTo>
                    <a:cubicBezTo>
                      <a:pt x="1143000" y="0"/>
                      <a:pt x="1257300" y="0"/>
                      <a:pt x="1257300" y="114300"/>
                    </a:cubicBezTo>
                    <a:lnTo>
                      <a:pt x="1257300" y="400050"/>
                    </a:lnTo>
                    <a:cubicBezTo>
                      <a:pt x="1257300" y="400050"/>
                      <a:pt x="1257300" y="514350"/>
                      <a:pt x="11430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E8431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27" name="Rounded Rectangle 20">
                <a:extLst>
                  <a:ext uri="{FF2B5EF4-FFF2-40B4-BE49-F238E27FC236}">
                    <a16:creationId xmlns:a16="http://schemas.microsoft.com/office/drawing/2014/main" id="{D5A5AF80-7F16-7CF6-E54E-B0925739132F}"/>
                  </a:ext>
                </a:extLst>
              </p:cNvPr>
              <p:cNvSpPr/>
              <p:nvPr/>
            </p:nvSpPr>
            <p:spPr>
              <a:xfrm>
                <a:off x="1828800" y="1257300"/>
                <a:ext cx="12573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257300" h="514350">
                    <a:moveTo>
                      <a:pt x="114300" y="0"/>
                    </a:moveTo>
                    <a:lnTo>
                      <a:pt x="1143000" y="0"/>
                    </a:lnTo>
                    <a:cubicBezTo>
                      <a:pt x="1143000" y="0"/>
                      <a:pt x="1257300" y="0"/>
                      <a:pt x="1257300" y="114300"/>
                    </a:cubicBezTo>
                    <a:lnTo>
                      <a:pt x="1257300" y="400050"/>
                    </a:lnTo>
                    <a:cubicBezTo>
                      <a:pt x="1257300" y="400050"/>
                      <a:pt x="1257300" y="514350"/>
                      <a:pt x="11430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noFill/>
              <a:ln w="14287">
                <a:solidFill>
                  <a:srgbClr val="FFFFFF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28" name="Rounded Rectangle 23">
              <a:extLst>
                <a:ext uri="{FF2B5EF4-FFF2-40B4-BE49-F238E27FC236}">
                  <a16:creationId xmlns:a16="http://schemas.microsoft.com/office/drawing/2014/main" id="{05C00E02-B86F-3700-97EA-B6A96D3A2363}"/>
                </a:ext>
              </a:extLst>
            </p:cNvPr>
            <p:cNvSpPr/>
            <p:nvPr/>
          </p:nvSpPr>
          <p:spPr>
            <a:xfrm>
              <a:off x="6147891" y="1511989"/>
              <a:ext cx="228600" cy="600075"/>
            </a:xfrm>
            <a:custGeom>
              <a:avLst/>
              <a:gdLst/>
              <a:ahLst/>
              <a:cxnLst/>
              <a:rect l="0" t="0" r="0" b="0"/>
              <a:pathLst>
                <a:path w="228600" h="600075">
                  <a:moveTo>
                    <a:pt x="0" y="600075"/>
                  </a:moveTo>
                  <a:lnTo>
                    <a:pt x="0" y="524827"/>
                  </a:lnTo>
                  <a:lnTo>
                    <a:pt x="0" y="199072"/>
                  </a:lnTo>
                  <a:cubicBezTo>
                    <a:pt x="0" y="89127"/>
                    <a:pt x="89127" y="0"/>
                    <a:pt x="199072" y="0"/>
                  </a:cubicBezTo>
                  <a:lnTo>
                    <a:pt x="200025" y="0"/>
                  </a:lnTo>
                  <a:lnTo>
                    <a:pt x="22860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4">
              <a:extLst>
                <a:ext uri="{FF2B5EF4-FFF2-40B4-BE49-F238E27FC236}">
                  <a16:creationId xmlns:a16="http://schemas.microsoft.com/office/drawing/2014/main" id="{E530D4A8-EEC0-DBDB-241B-580C4068D4E3}"/>
                </a:ext>
              </a:extLst>
            </p:cNvPr>
            <p:cNvSpPr/>
            <p:nvPr/>
          </p:nvSpPr>
          <p:spPr>
            <a:xfrm>
              <a:off x="5462091" y="3540815"/>
              <a:ext cx="228600" cy="600074"/>
            </a:xfrm>
            <a:custGeom>
              <a:avLst/>
              <a:gdLst/>
              <a:ahLst/>
              <a:cxnLst/>
              <a:rect l="0" t="0" r="0" b="0"/>
              <a:pathLst>
                <a:path w="228600" h="600074">
                  <a:moveTo>
                    <a:pt x="228600" y="0"/>
                  </a:moveTo>
                  <a:lnTo>
                    <a:pt x="228600" y="75247"/>
                  </a:lnTo>
                  <a:lnTo>
                    <a:pt x="228600" y="401002"/>
                  </a:lnTo>
                  <a:cubicBezTo>
                    <a:pt x="228600" y="510947"/>
                    <a:pt x="139472" y="600074"/>
                    <a:pt x="29527" y="600074"/>
                  </a:cubicBezTo>
                  <a:lnTo>
                    <a:pt x="28575" y="600074"/>
                  </a:lnTo>
                  <a:lnTo>
                    <a:pt x="0" y="600074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5">
              <a:extLst>
                <a:ext uri="{FF2B5EF4-FFF2-40B4-BE49-F238E27FC236}">
                  <a16:creationId xmlns:a16="http://schemas.microsoft.com/office/drawing/2014/main" id="{DEB07772-69BE-7F74-9854-F609EF2CC0C1}"/>
                </a:ext>
              </a:extLst>
            </p:cNvPr>
            <p:cNvSpPr/>
            <p:nvPr/>
          </p:nvSpPr>
          <p:spPr>
            <a:xfrm>
              <a:off x="5462091" y="1511990"/>
              <a:ext cx="228600" cy="600075"/>
            </a:xfrm>
            <a:custGeom>
              <a:avLst/>
              <a:gdLst/>
              <a:ahLst/>
              <a:cxnLst/>
              <a:rect l="0" t="0" r="0" b="0"/>
              <a:pathLst>
                <a:path w="228600" h="600075">
                  <a:moveTo>
                    <a:pt x="0" y="0"/>
                  </a:moveTo>
                  <a:lnTo>
                    <a:pt x="28575" y="0"/>
                  </a:lnTo>
                  <a:lnTo>
                    <a:pt x="29527" y="0"/>
                  </a:lnTo>
                  <a:cubicBezTo>
                    <a:pt x="139472" y="0"/>
                    <a:pt x="228600" y="89127"/>
                    <a:pt x="228600" y="199072"/>
                  </a:cubicBezTo>
                  <a:lnTo>
                    <a:pt x="228600" y="524827"/>
                  </a:lnTo>
                  <a:lnTo>
                    <a:pt x="228600" y="600075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26">
              <a:extLst>
                <a:ext uri="{FF2B5EF4-FFF2-40B4-BE49-F238E27FC236}">
                  <a16:creationId xmlns:a16="http://schemas.microsoft.com/office/drawing/2014/main" id="{AEFE3D4C-80F6-5D14-C3D7-867AFB53AB4E}"/>
                </a:ext>
              </a:extLst>
            </p:cNvPr>
            <p:cNvSpPr/>
            <p:nvPr/>
          </p:nvSpPr>
          <p:spPr>
            <a:xfrm>
              <a:off x="6147891" y="3540815"/>
              <a:ext cx="228600" cy="600074"/>
            </a:xfrm>
            <a:custGeom>
              <a:avLst/>
              <a:gdLst/>
              <a:ahLst/>
              <a:cxnLst/>
              <a:rect l="0" t="0" r="0" b="0"/>
              <a:pathLst>
                <a:path w="228600" h="600074">
                  <a:moveTo>
                    <a:pt x="228600" y="600074"/>
                  </a:moveTo>
                  <a:lnTo>
                    <a:pt x="200025" y="600074"/>
                  </a:lnTo>
                  <a:lnTo>
                    <a:pt x="199072" y="600074"/>
                  </a:lnTo>
                  <a:cubicBezTo>
                    <a:pt x="89127" y="600074"/>
                    <a:pt x="0" y="510947"/>
                    <a:pt x="0" y="401002"/>
                  </a:cubicBezTo>
                  <a:lnTo>
                    <a:pt x="0" y="75247"/>
                  </a:ln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27">
              <a:extLst>
                <a:ext uri="{FF2B5EF4-FFF2-40B4-BE49-F238E27FC236}">
                  <a16:creationId xmlns:a16="http://schemas.microsoft.com/office/drawing/2014/main" id="{E8FA62FD-163B-AC39-4B04-5D35914D27A8}"/>
                </a:ext>
              </a:extLst>
            </p:cNvPr>
            <p:cNvSpPr/>
            <p:nvPr/>
          </p:nvSpPr>
          <p:spPr>
            <a:xfrm>
              <a:off x="4776290" y="2254940"/>
              <a:ext cx="457200" cy="333375"/>
            </a:xfrm>
            <a:custGeom>
              <a:avLst/>
              <a:gdLst/>
              <a:ahLst/>
              <a:cxnLst/>
              <a:rect l="0" t="0" r="0" b="0"/>
              <a:pathLst>
                <a:path w="457200" h="333375">
                  <a:moveTo>
                    <a:pt x="457200" y="333375"/>
                  </a:moveTo>
                  <a:lnTo>
                    <a:pt x="428625" y="333375"/>
                  </a:lnTo>
                  <a:lnTo>
                    <a:pt x="427672" y="333375"/>
                  </a:lnTo>
                  <a:cubicBezTo>
                    <a:pt x="385020" y="333113"/>
                    <a:pt x="339468" y="316366"/>
                    <a:pt x="298132" y="285750"/>
                  </a:cubicBezTo>
                  <a:cubicBezTo>
                    <a:pt x="273175" y="267829"/>
                    <a:pt x="247826" y="224423"/>
                    <a:pt x="228600" y="166687"/>
                  </a:cubicBezTo>
                  <a:cubicBezTo>
                    <a:pt x="209373" y="108951"/>
                    <a:pt x="184024" y="65545"/>
                    <a:pt x="159067" y="47625"/>
                  </a:cubicBezTo>
                  <a:cubicBezTo>
                    <a:pt x="117731" y="17008"/>
                    <a:pt x="72179" y="261"/>
                    <a:pt x="29527" y="0"/>
                  </a:cubicBezTo>
                  <a:lnTo>
                    <a:pt x="28575" y="0"/>
                  </a:ln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28">
              <a:extLst>
                <a:ext uri="{FF2B5EF4-FFF2-40B4-BE49-F238E27FC236}">
                  <a16:creationId xmlns:a16="http://schemas.microsoft.com/office/drawing/2014/main" id="{8F454A41-88D2-7C6E-4073-C7005532A4DA}"/>
                </a:ext>
              </a:extLst>
            </p:cNvPr>
            <p:cNvSpPr/>
            <p:nvPr/>
          </p:nvSpPr>
          <p:spPr>
            <a:xfrm>
              <a:off x="6605091" y="2254940"/>
              <a:ext cx="457200" cy="333375"/>
            </a:xfrm>
            <a:custGeom>
              <a:avLst/>
              <a:gdLst/>
              <a:ahLst/>
              <a:cxnLst/>
              <a:rect l="0" t="0" r="0" b="0"/>
              <a:pathLst>
                <a:path w="457200" h="333375">
                  <a:moveTo>
                    <a:pt x="0" y="333375"/>
                  </a:moveTo>
                  <a:lnTo>
                    <a:pt x="28575" y="333375"/>
                  </a:lnTo>
                  <a:lnTo>
                    <a:pt x="29527" y="333375"/>
                  </a:lnTo>
                  <a:cubicBezTo>
                    <a:pt x="72179" y="333113"/>
                    <a:pt x="117731" y="316366"/>
                    <a:pt x="159067" y="285750"/>
                  </a:cubicBezTo>
                  <a:cubicBezTo>
                    <a:pt x="184024" y="267829"/>
                    <a:pt x="209373" y="224423"/>
                    <a:pt x="228600" y="166687"/>
                  </a:cubicBezTo>
                  <a:cubicBezTo>
                    <a:pt x="247826" y="108951"/>
                    <a:pt x="273175" y="65545"/>
                    <a:pt x="298132" y="47625"/>
                  </a:cubicBezTo>
                  <a:cubicBezTo>
                    <a:pt x="339468" y="17008"/>
                    <a:pt x="385020" y="261"/>
                    <a:pt x="427672" y="0"/>
                  </a:cubicBezTo>
                  <a:lnTo>
                    <a:pt x="428625" y="0"/>
                  </a:lnTo>
                  <a:lnTo>
                    <a:pt x="45720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15839B-CC99-D54F-2A2C-D778F70579CF}"/>
                </a:ext>
              </a:extLst>
            </p:cNvPr>
            <p:cNvSpPr txBox="1"/>
            <p:nvPr/>
          </p:nvSpPr>
          <p:spPr>
            <a:xfrm>
              <a:off x="6818276" y="1386488"/>
              <a:ext cx="1042987" cy="2445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70BD918-EBB3-3E13-FC49-0B5712AD5F4F}"/>
                </a:ext>
              </a:extLst>
            </p:cNvPr>
            <p:cNvSpPr txBox="1"/>
            <p:nvPr/>
          </p:nvSpPr>
          <p:spPr>
            <a:xfrm>
              <a:off x="2699942" y="2146796"/>
              <a:ext cx="1671637" cy="2445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Context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E023C1-46C1-0628-03E6-10BBB5500877}"/>
                </a:ext>
              </a:extLst>
            </p:cNvPr>
            <p:cNvSpPr txBox="1"/>
            <p:nvPr/>
          </p:nvSpPr>
          <p:spPr>
            <a:xfrm>
              <a:off x="7494256" y="2132162"/>
              <a:ext cx="1771650" cy="2445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 Question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433499-3DF1-5CDC-DA13-361C0C10E257}"/>
                </a:ext>
              </a:extLst>
            </p:cNvPr>
            <p:cNvSpPr txBox="1"/>
            <p:nvPr/>
          </p:nvSpPr>
          <p:spPr>
            <a:xfrm>
              <a:off x="5501238" y="2874065"/>
              <a:ext cx="885825" cy="48912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Research
Process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3C7FAFF-1A86-612B-803E-4E04C8E63382}"/>
                </a:ext>
              </a:extLst>
            </p:cNvPr>
            <p:cNvSpPr txBox="1"/>
            <p:nvPr/>
          </p:nvSpPr>
          <p:spPr>
            <a:xfrm>
              <a:off x="4312631" y="1404347"/>
              <a:ext cx="685800" cy="2445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01BE57-4765-37BA-D8CE-8B0403C36098}"/>
                </a:ext>
              </a:extLst>
            </p:cNvPr>
            <p:cNvSpPr txBox="1"/>
            <p:nvPr/>
          </p:nvSpPr>
          <p:spPr>
            <a:xfrm>
              <a:off x="3998306" y="4025370"/>
              <a:ext cx="1000125" cy="2445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0B7BF08-557F-1C33-4292-F6A341BB1D12}"/>
                </a:ext>
              </a:extLst>
            </p:cNvPr>
            <p:cNvSpPr txBox="1"/>
            <p:nvPr/>
          </p:nvSpPr>
          <p:spPr>
            <a:xfrm>
              <a:off x="6833691" y="4018607"/>
              <a:ext cx="1285875" cy="2445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2400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  <p:sp>
          <p:nvSpPr>
            <p:cNvPr id="41" name="Rounded Rectangle 36">
              <a:extLst>
                <a:ext uri="{FF2B5EF4-FFF2-40B4-BE49-F238E27FC236}">
                  <a16:creationId xmlns:a16="http://schemas.microsoft.com/office/drawing/2014/main" id="{449655F2-487B-5CFB-976E-ECB58A04D7C4}"/>
                </a:ext>
              </a:extLst>
            </p:cNvPr>
            <p:cNvSpPr/>
            <p:nvPr/>
          </p:nvSpPr>
          <p:spPr>
            <a:xfrm>
              <a:off x="4382194" y="2117529"/>
              <a:ext cx="273843" cy="273831"/>
            </a:xfrm>
            <a:custGeom>
              <a:avLst/>
              <a:gdLst/>
              <a:ahLst/>
              <a:cxnLst/>
              <a:rect l="0" t="0" r="0" b="0"/>
              <a:pathLst>
                <a:path w="273843" h="273831">
                  <a:moveTo>
                    <a:pt x="196798" y="0"/>
                  </a:moveTo>
                  <a:cubicBezTo>
                    <a:pt x="226579" y="0"/>
                    <a:pt x="250721" y="24142"/>
                    <a:pt x="250721" y="53923"/>
                  </a:cubicBezTo>
                  <a:cubicBezTo>
                    <a:pt x="250721" y="83704"/>
                    <a:pt x="226579" y="107846"/>
                    <a:pt x="196798" y="107846"/>
                  </a:cubicBezTo>
                  <a:cubicBezTo>
                    <a:pt x="167017" y="107846"/>
                    <a:pt x="142875" y="83704"/>
                    <a:pt x="142875" y="53923"/>
                  </a:cubicBezTo>
                  <a:cubicBezTo>
                    <a:pt x="142875" y="24142"/>
                    <a:pt x="167017" y="0"/>
                    <a:pt x="196798" y="0"/>
                  </a:cubicBezTo>
                  <a:close/>
                  <a:moveTo>
                    <a:pt x="273843" y="130956"/>
                  </a:moveTo>
                  <a:lnTo>
                    <a:pt x="235172" y="92297"/>
                  </a:lnTo>
                  <a:moveTo>
                    <a:pt x="0" y="273831"/>
                  </a:moveTo>
                  <a:cubicBezTo>
                    <a:pt x="5036" y="246614"/>
                    <a:pt x="4202" y="231219"/>
                    <a:pt x="19157" y="224801"/>
                  </a:cubicBezTo>
                  <a:lnTo>
                    <a:pt x="71437" y="202394"/>
                  </a:lnTo>
                  <a:lnTo>
                    <a:pt x="71437" y="178581"/>
                  </a:lnTo>
                  <a:cubicBezTo>
                    <a:pt x="71437" y="178581"/>
                    <a:pt x="60186" y="174426"/>
                    <a:pt x="60186" y="148816"/>
                  </a:cubicBezTo>
                  <a:cubicBezTo>
                    <a:pt x="48506" y="148816"/>
                    <a:pt x="48506" y="125003"/>
                    <a:pt x="60186" y="125003"/>
                  </a:cubicBezTo>
                  <a:cubicBezTo>
                    <a:pt x="60186" y="121574"/>
                    <a:pt x="40612" y="96083"/>
                    <a:pt x="65210" y="101191"/>
                  </a:cubicBezTo>
                  <a:cubicBezTo>
                    <a:pt x="71056" y="77378"/>
                    <a:pt x="128682" y="77378"/>
                    <a:pt x="134528" y="101191"/>
                  </a:cubicBezTo>
                  <a:cubicBezTo>
                    <a:pt x="136074" y="109510"/>
                    <a:pt x="134184" y="118101"/>
                    <a:pt x="129289" y="125003"/>
                  </a:cubicBezTo>
                  <a:cubicBezTo>
                    <a:pt x="140612" y="125003"/>
                    <a:pt x="137517" y="148816"/>
                    <a:pt x="129373" y="148816"/>
                  </a:cubicBezTo>
                  <a:cubicBezTo>
                    <a:pt x="129373" y="174426"/>
                    <a:pt x="119062" y="178581"/>
                    <a:pt x="119062" y="178581"/>
                  </a:cubicBezTo>
                  <a:lnTo>
                    <a:pt x="119062" y="202394"/>
                  </a:lnTo>
                  <a:lnTo>
                    <a:pt x="171342" y="224801"/>
                  </a:lnTo>
                  <a:cubicBezTo>
                    <a:pt x="186261" y="231195"/>
                    <a:pt x="185439" y="246459"/>
                    <a:pt x="190499" y="273831"/>
                  </a:cubicBezTo>
                  <a:close/>
                  <a:moveTo>
                    <a:pt x="230576" y="148816"/>
                  </a:moveTo>
                  <a:cubicBezTo>
                    <a:pt x="230576" y="174414"/>
                    <a:pt x="220265" y="178581"/>
                    <a:pt x="220265" y="178581"/>
                  </a:cubicBezTo>
                  <a:lnTo>
                    <a:pt x="220265" y="202394"/>
                  </a:lnTo>
                  <a:lnTo>
                    <a:pt x="259699" y="219920"/>
                  </a:lnTo>
                  <a:cubicBezTo>
                    <a:pt x="268297" y="223740"/>
                    <a:pt x="273840" y="232264"/>
                    <a:pt x="273843" y="241673"/>
                  </a:cubicBezTo>
                  <a:lnTo>
                    <a:pt x="273843" y="273819"/>
                  </a:lnTo>
                  <a:lnTo>
                    <a:pt x="232171" y="273819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37">
              <a:extLst>
                <a:ext uri="{FF2B5EF4-FFF2-40B4-BE49-F238E27FC236}">
                  <a16:creationId xmlns:a16="http://schemas.microsoft.com/office/drawing/2014/main" id="{52352B55-29E7-DCC9-59A3-41CA18A4E6F7}"/>
                </a:ext>
              </a:extLst>
            </p:cNvPr>
            <p:cNvSpPr/>
            <p:nvPr/>
          </p:nvSpPr>
          <p:spPr>
            <a:xfrm>
              <a:off x="6496491" y="1375068"/>
              <a:ext cx="276565" cy="273843"/>
            </a:xfrm>
            <a:custGeom>
              <a:avLst/>
              <a:gdLst/>
              <a:ahLst/>
              <a:cxnLst/>
              <a:rect l="0" t="0" r="0" b="0"/>
              <a:pathLst>
                <a:path w="276565" h="273843">
                  <a:moveTo>
                    <a:pt x="222899" y="226433"/>
                  </a:moveTo>
                  <a:cubicBezTo>
                    <a:pt x="218615" y="233677"/>
                    <a:pt x="210824" y="238122"/>
                    <a:pt x="202408" y="238125"/>
                  </a:cubicBezTo>
                  <a:lnTo>
                    <a:pt x="190502" y="238125"/>
                  </a:lnTo>
                  <a:lnTo>
                    <a:pt x="190502" y="273843"/>
                  </a:lnTo>
                  <a:lnTo>
                    <a:pt x="154783" y="238125"/>
                  </a:lnTo>
                  <a:lnTo>
                    <a:pt x="59533" y="238125"/>
                  </a:lnTo>
                  <a:cubicBezTo>
                    <a:pt x="46382" y="238125"/>
                    <a:pt x="35720" y="227463"/>
                    <a:pt x="35720" y="214312"/>
                  </a:cubicBezTo>
                  <a:lnTo>
                    <a:pt x="35720" y="23812"/>
                  </a:lnTo>
                  <a:cubicBezTo>
                    <a:pt x="35720" y="10661"/>
                    <a:pt x="46382" y="0"/>
                    <a:pt x="59533" y="0"/>
                  </a:cubicBezTo>
                  <a:lnTo>
                    <a:pt x="202408" y="0"/>
                  </a:lnTo>
                  <a:cubicBezTo>
                    <a:pt x="215559" y="0"/>
                    <a:pt x="226220" y="10661"/>
                    <a:pt x="226220" y="23812"/>
                  </a:cubicBezTo>
                  <a:lnTo>
                    <a:pt x="226220" y="89296"/>
                  </a:lnTo>
                  <a:moveTo>
                    <a:pt x="11979" y="38862"/>
                  </a:moveTo>
                  <a:cubicBezTo>
                    <a:pt x="4570" y="43105"/>
                    <a:pt x="0" y="50992"/>
                    <a:pt x="2" y="59531"/>
                  </a:cubicBezTo>
                  <a:lnTo>
                    <a:pt x="2" y="250031"/>
                  </a:lnTo>
                  <a:cubicBezTo>
                    <a:pt x="2" y="263182"/>
                    <a:pt x="10663" y="273843"/>
                    <a:pt x="23814" y="273843"/>
                  </a:cubicBezTo>
                  <a:lnTo>
                    <a:pt x="119064" y="273843"/>
                  </a:lnTo>
                  <a:cubicBezTo>
                    <a:pt x="127406" y="273841"/>
                    <a:pt x="135139" y="269473"/>
                    <a:pt x="139448" y="262330"/>
                  </a:cubicBezTo>
                  <a:moveTo>
                    <a:pt x="59533" y="35718"/>
                  </a:moveTo>
                  <a:lnTo>
                    <a:pt x="107158" y="35718"/>
                  </a:lnTo>
                  <a:moveTo>
                    <a:pt x="83345" y="89296"/>
                  </a:moveTo>
                  <a:lnTo>
                    <a:pt x="83345" y="35718"/>
                  </a:lnTo>
                  <a:moveTo>
                    <a:pt x="181227" y="80021"/>
                  </a:moveTo>
                  <a:lnTo>
                    <a:pt x="131220" y="65734"/>
                  </a:lnTo>
                  <a:lnTo>
                    <a:pt x="145508" y="115740"/>
                  </a:lnTo>
                  <a:lnTo>
                    <a:pt x="230983" y="201215"/>
                  </a:lnTo>
                  <a:cubicBezTo>
                    <a:pt x="240846" y="211079"/>
                    <a:pt x="256838" y="211079"/>
                    <a:pt x="266702" y="201215"/>
                  </a:cubicBezTo>
                  <a:cubicBezTo>
                    <a:pt x="276565" y="191352"/>
                    <a:pt x="276565" y="175360"/>
                    <a:pt x="266702" y="165496"/>
                  </a:cubicBezTo>
                  <a:close/>
                  <a:moveTo>
                    <a:pt x="220267" y="190500"/>
                  </a:moveTo>
                  <a:lnTo>
                    <a:pt x="255986" y="154781"/>
                  </a:lnTo>
                  <a:moveTo>
                    <a:pt x="181227" y="80021"/>
                  </a:moveTo>
                  <a:lnTo>
                    <a:pt x="145508" y="115740"/>
                  </a:lnTo>
                  <a:moveTo>
                    <a:pt x="142877" y="35718"/>
                  </a:moveTo>
                  <a:lnTo>
                    <a:pt x="190502" y="35718"/>
                  </a:lnTo>
                  <a:moveTo>
                    <a:pt x="119064" y="130968"/>
                  </a:moveTo>
                  <a:lnTo>
                    <a:pt x="71439" y="130968"/>
                  </a:lnTo>
                  <a:moveTo>
                    <a:pt x="148830" y="166687"/>
                  </a:moveTo>
                  <a:lnTo>
                    <a:pt x="71439" y="166687"/>
                  </a:lnTo>
                  <a:moveTo>
                    <a:pt x="178595" y="202406"/>
                  </a:moveTo>
                  <a:lnTo>
                    <a:pt x="71439" y="202406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38">
              <a:extLst>
                <a:ext uri="{FF2B5EF4-FFF2-40B4-BE49-F238E27FC236}">
                  <a16:creationId xmlns:a16="http://schemas.microsoft.com/office/drawing/2014/main" id="{A74593D5-1628-5770-7356-12905D53F704}"/>
                </a:ext>
              </a:extLst>
            </p:cNvPr>
            <p:cNvSpPr/>
            <p:nvPr/>
          </p:nvSpPr>
          <p:spPr>
            <a:xfrm>
              <a:off x="7182544" y="2118030"/>
              <a:ext cx="274081" cy="273843"/>
            </a:xfrm>
            <a:custGeom>
              <a:avLst/>
              <a:gdLst/>
              <a:ahLst/>
              <a:cxnLst/>
              <a:rect l="0" t="0" r="0" b="0"/>
              <a:pathLst>
                <a:path w="274081" h="273843">
                  <a:moveTo>
                    <a:pt x="196584" y="77628"/>
                  </a:moveTo>
                  <a:lnTo>
                    <a:pt x="233576" y="40874"/>
                  </a:lnTo>
                  <a:moveTo>
                    <a:pt x="250162" y="0"/>
                  </a:moveTo>
                  <a:cubicBezTo>
                    <a:pt x="263313" y="0"/>
                    <a:pt x="273974" y="10661"/>
                    <a:pt x="273974" y="23812"/>
                  </a:cubicBezTo>
                  <a:cubicBezTo>
                    <a:pt x="273974" y="36963"/>
                    <a:pt x="263313" y="47625"/>
                    <a:pt x="250162" y="47625"/>
                  </a:cubicBezTo>
                  <a:cubicBezTo>
                    <a:pt x="237010" y="47625"/>
                    <a:pt x="226349" y="36963"/>
                    <a:pt x="226349" y="23812"/>
                  </a:cubicBezTo>
                  <a:cubicBezTo>
                    <a:pt x="226349" y="10661"/>
                    <a:pt x="237010" y="0"/>
                    <a:pt x="250162" y="0"/>
                  </a:cubicBezTo>
                  <a:close/>
                  <a:moveTo>
                    <a:pt x="208037" y="208109"/>
                  </a:moveTo>
                  <a:lnTo>
                    <a:pt x="233207" y="233445"/>
                  </a:lnTo>
                  <a:moveTo>
                    <a:pt x="250269" y="226218"/>
                  </a:moveTo>
                  <a:cubicBezTo>
                    <a:pt x="263420" y="226218"/>
                    <a:pt x="274081" y="236879"/>
                    <a:pt x="274081" y="250031"/>
                  </a:cubicBezTo>
                  <a:cubicBezTo>
                    <a:pt x="274081" y="263182"/>
                    <a:pt x="263420" y="273843"/>
                    <a:pt x="250269" y="273843"/>
                  </a:cubicBezTo>
                  <a:cubicBezTo>
                    <a:pt x="237118" y="273843"/>
                    <a:pt x="226456" y="263182"/>
                    <a:pt x="226456" y="250031"/>
                  </a:cubicBezTo>
                  <a:cubicBezTo>
                    <a:pt x="226456" y="236879"/>
                    <a:pt x="237118" y="226218"/>
                    <a:pt x="250269" y="226218"/>
                  </a:cubicBezTo>
                  <a:close/>
                  <a:moveTo>
                    <a:pt x="77521" y="77628"/>
                  </a:moveTo>
                  <a:lnTo>
                    <a:pt x="40516" y="40874"/>
                  </a:lnTo>
                  <a:moveTo>
                    <a:pt x="23943" y="0"/>
                  </a:moveTo>
                  <a:cubicBezTo>
                    <a:pt x="37094" y="0"/>
                    <a:pt x="47755" y="10661"/>
                    <a:pt x="47755" y="23812"/>
                  </a:cubicBezTo>
                  <a:cubicBezTo>
                    <a:pt x="47755" y="36963"/>
                    <a:pt x="37094" y="47625"/>
                    <a:pt x="23943" y="47625"/>
                  </a:cubicBezTo>
                  <a:cubicBezTo>
                    <a:pt x="10792" y="47625"/>
                    <a:pt x="130" y="36963"/>
                    <a:pt x="130" y="23812"/>
                  </a:cubicBezTo>
                  <a:cubicBezTo>
                    <a:pt x="130" y="10661"/>
                    <a:pt x="10792" y="0"/>
                    <a:pt x="23943" y="0"/>
                  </a:cubicBezTo>
                  <a:close/>
                  <a:moveTo>
                    <a:pt x="66067" y="208109"/>
                  </a:moveTo>
                  <a:lnTo>
                    <a:pt x="40886" y="233445"/>
                  </a:lnTo>
                  <a:moveTo>
                    <a:pt x="23812" y="226218"/>
                  </a:moveTo>
                  <a:cubicBezTo>
                    <a:pt x="36963" y="226218"/>
                    <a:pt x="47625" y="236879"/>
                    <a:pt x="47625" y="250031"/>
                  </a:cubicBezTo>
                  <a:cubicBezTo>
                    <a:pt x="47625" y="263182"/>
                    <a:pt x="36963" y="273843"/>
                    <a:pt x="23812" y="273843"/>
                  </a:cubicBezTo>
                  <a:cubicBezTo>
                    <a:pt x="10661" y="273843"/>
                    <a:pt x="0" y="263182"/>
                    <a:pt x="0" y="250031"/>
                  </a:cubicBezTo>
                  <a:cubicBezTo>
                    <a:pt x="0" y="236879"/>
                    <a:pt x="10661" y="226218"/>
                    <a:pt x="23812" y="226218"/>
                  </a:cubicBezTo>
                  <a:close/>
                  <a:moveTo>
                    <a:pt x="226349" y="130968"/>
                  </a:moveTo>
                  <a:lnTo>
                    <a:pt x="190630" y="130968"/>
                  </a:lnTo>
                  <a:moveTo>
                    <a:pt x="250162" y="107156"/>
                  </a:moveTo>
                  <a:cubicBezTo>
                    <a:pt x="263313" y="107156"/>
                    <a:pt x="273974" y="117817"/>
                    <a:pt x="273974" y="130968"/>
                  </a:cubicBezTo>
                  <a:cubicBezTo>
                    <a:pt x="273974" y="144120"/>
                    <a:pt x="263313" y="154781"/>
                    <a:pt x="250162" y="154781"/>
                  </a:cubicBezTo>
                  <a:cubicBezTo>
                    <a:pt x="237010" y="154781"/>
                    <a:pt x="226349" y="144120"/>
                    <a:pt x="226349" y="130968"/>
                  </a:cubicBezTo>
                  <a:cubicBezTo>
                    <a:pt x="226349" y="117817"/>
                    <a:pt x="237010" y="107156"/>
                    <a:pt x="250162" y="107156"/>
                  </a:cubicBezTo>
                  <a:close/>
                  <a:moveTo>
                    <a:pt x="47755" y="130968"/>
                  </a:moveTo>
                  <a:lnTo>
                    <a:pt x="83474" y="130968"/>
                  </a:lnTo>
                  <a:moveTo>
                    <a:pt x="23943" y="107156"/>
                  </a:moveTo>
                  <a:cubicBezTo>
                    <a:pt x="37094" y="107156"/>
                    <a:pt x="47755" y="117817"/>
                    <a:pt x="47755" y="130968"/>
                  </a:cubicBezTo>
                  <a:cubicBezTo>
                    <a:pt x="47755" y="144120"/>
                    <a:pt x="37094" y="154781"/>
                    <a:pt x="23943" y="154781"/>
                  </a:cubicBezTo>
                  <a:cubicBezTo>
                    <a:pt x="10792" y="154781"/>
                    <a:pt x="130" y="144120"/>
                    <a:pt x="130" y="130968"/>
                  </a:cubicBezTo>
                  <a:cubicBezTo>
                    <a:pt x="130" y="117817"/>
                    <a:pt x="10792" y="107156"/>
                    <a:pt x="23943" y="107156"/>
                  </a:cubicBezTo>
                  <a:close/>
                  <a:moveTo>
                    <a:pt x="137159" y="196441"/>
                  </a:moveTo>
                  <a:cubicBezTo>
                    <a:pt x="138803" y="196441"/>
                    <a:pt x="140136" y="197773"/>
                    <a:pt x="140136" y="199417"/>
                  </a:cubicBezTo>
                  <a:cubicBezTo>
                    <a:pt x="140136" y="201061"/>
                    <a:pt x="138803" y="202394"/>
                    <a:pt x="137159" y="202394"/>
                  </a:cubicBezTo>
                  <a:cubicBezTo>
                    <a:pt x="135516" y="202394"/>
                    <a:pt x="134183" y="201061"/>
                    <a:pt x="134183" y="199417"/>
                  </a:cubicBezTo>
                  <a:cubicBezTo>
                    <a:pt x="134180" y="198627"/>
                    <a:pt x="134492" y="197868"/>
                    <a:pt x="135051" y="197309"/>
                  </a:cubicBezTo>
                  <a:cubicBezTo>
                    <a:pt x="135610" y="196750"/>
                    <a:pt x="136369" y="196438"/>
                    <a:pt x="137159" y="196441"/>
                  </a:cubicBezTo>
                  <a:moveTo>
                    <a:pt x="101441" y="113097"/>
                  </a:moveTo>
                  <a:cubicBezTo>
                    <a:pt x="101443" y="95258"/>
                    <a:pt x="114607" y="80156"/>
                    <a:pt x="132279" y="77719"/>
                  </a:cubicBezTo>
                  <a:cubicBezTo>
                    <a:pt x="149950" y="75281"/>
                    <a:pt x="166711" y="86255"/>
                    <a:pt x="171543" y="103427"/>
                  </a:cubicBezTo>
                  <a:cubicBezTo>
                    <a:pt x="176375" y="120599"/>
                    <a:pt x="167797" y="138704"/>
                    <a:pt x="151447" y="145839"/>
                  </a:cubicBezTo>
                  <a:cubicBezTo>
                    <a:pt x="142765" y="149628"/>
                    <a:pt x="137155" y="158203"/>
                    <a:pt x="137159" y="167675"/>
                  </a:cubicBezTo>
                  <a:lnTo>
                    <a:pt x="137159" y="172628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Rounded Rectangle 39">
              <a:extLst>
                <a:ext uri="{FF2B5EF4-FFF2-40B4-BE49-F238E27FC236}">
                  <a16:creationId xmlns:a16="http://schemas.microsoft.com/office/drawing/2014/main" id="{0AAD1715-BF73-6B86-5FBC-95F5FA10631B}"/>
                </a:ext>
              </a:extLst>
            </p:cNvPr>
            <p:cNvSpPr/>
            <p:nvPr/>
          </p:nvSpPr>
          <p:spPr>
            <a:xfrm>
              <a:off x="5700216" y="2349408"/>
              <a:ext cx="438150" cy="438130"/>
            </a:xfrm>
            <a:custGeom>
              <a:avLst/>
              <a:gdLst/>
              <a:ahLst/>
              <a:cxnLst/>
              <a:rect l="0" t="0" r="0" b="0"/>
              <a:pathLst>
                <a:path w="438150" h="438130">
                  <a:moveTo>
                    <a:pt x="314877" y="0"/>
                  </a:moveTo>
                  <a:cubicBezTo>
                    <a:pt x="362527" y="0"/>
                    <a:pt x="401154" y="38627"/>
                    <a:pt x="401154" y="86277"/>
                  </a:cubicBezTo>
                  <a:cubicBezTo>
                    <a:pt x="401154" y="133927"/>
                    <a:pt x="362527" y="172554"/>
                    <a:pt x="314877" y="172554"/>
                  </a:cubicBezTo>
                  <a:cubicBezTo>
                    <a:pt x="267227" y="172554"/>
                    <a:pt x="228600" y="133927"/>
                    <a:pt x="228600" y="86277"/>
                  </a:cubicBezTo>
                  <a:cubicBezTo>
                    <a:pt x="228600" y="38627"/>
                    <a:pt x="267227" y="0"/>
                    <a:pt x="314877" y="0"/>
                  </a:cubicBezTo>
                  <a:close/>
                  <a:moveTo>
                    <a:pt x="438150" y="209530"/>
                  </a:moveTo>
                  <a:lnTo>
                    <a:pt x="376275" y="147675"/>
                  </a:lnTo>
                  <a:moveTo>
                    <a:pt x="377266" y="217493"/>
                  </a:moveTo>
                  <a:cubicBezTo>
                    <a:pt x="380428" y="263975"/>
                    <a:pt x="388658" y="271500"/>
                    <a:pt x="400640" y="283463"/>
                  </a:cubicBezTo>
                  <a:cubicBezTo>
                    <a:pt x="378933" y="299947"/>
                    <a:pt x="351718" y="307449"/>
                    <a:pt x="324631" y="304418"/>
                  </a:cubicBezTo>
                  <a:moveTo>
                    <a:pt x="342900" y="238105"/>
                  </a:moveTo>
                  <a:lnTo>
                    <a:pt x="342900" y="247630"/>
                  </a:lnTo>
                  <a:cubicBezTo>
                    <a:pt x="343840" y="260465"/>
                    <a:pt x="338586" y="272976"/>
                    <a:pt x="328764" y="281292"/>
                  </a:cubicBezTo>
                  <a:cubicBezTo>
                    <a:pt x="325756" y="283928"/>
                    <a:pt x="323976" y="287695"/>
                    <a:pt x="323850" y="291693"/>
                  </a:cubicBezTo>
                  <a:lnTo>
                    <a:pt x="323850" y="317392"/>
                  </a:lnTo>
                  <a:cubicBezTo>
                    <a:pt x="323987" y="323344"/>
                    <a:pt x="327772" y="328598"/>
                    <a:pt x="333375" y="330612"/>
                  </a:cubicBezTo>
                  <a:cubicBezTo>
                    <a:pt x="385438" y="349891"/>
                    <a:pt x="414147" y="363645"/>
                    <a:pt x="424072" y="383495"/>
                  </a:cubicBezTo>
                  <a:cubicBezTo>
                    <a:pt x="432546" y="400517"/>
                    <a:pt x="437342" y="419133"/>
                    <a:pt x="438150" y="438130"/>
                  </a:cubicBezTo>
                  <a:lnTo>
                    <a:pt x="352425" y="438130"/>
                  </a:lnTo>
                  <a:moveTo>
                    <a:pt x="190500" y="128054"/>
                  </a:moveTo>
                  <a:cubicBezTo>
                    <a:pt x="181238" y="125226"/>
                    <a:pt x="171608" y="123794"/>
                    <a:pt x="161925" y="123805"/>
                  </a:cubicBezTo>
                  <a:cubicBezTo>
                    <a:pt x="121805" y="123805"/>
                    <a:pt x="75095" y="148170"/>
                    <a:pt x="70484" y="217417"/>
                  </a:cubicBezTo>
                  <a:cubicBezTo>
                    <a:pt x="67322" y="263899"/>
                    <a:pt x="59054" y="271424"/>
                    <a:pt x="47110" y="283387"/>
                  </a:cubicBezTo>
                  <a:cubicBezTo>
                    <a:pt x="68952" y="299953"/>
                    <a:pt x="96341" y="307458"/>
                    <a:pt x="123577" y="304342"/>
                  </a:cubicBezTo>
                  <a:moveTo>
                    <a:pt x="251231" y="200044"/>
                  </a:moveTo>
                  <a:cubicBezTo>
                    <a:pt x="252318" y="205810"/>
                    <a:pt x="253056" y="211638"/>
                    <a:pt x="253441" y="217493"/>
                  </a:cubicBezTo>
                  <a:cubicBezTo>
                    <a:pt x="256603" y="263975"/>
                    <a:pt x="264833" y="271500"/>
                    <a:pt x="276815" y="283463"/>
                  </a:cubicBezTo>
                  <a:cubicBezTo>
                    <a:pt x="255108" y="299947"/>
                    <a:pt x="227893" y="307449"/>
                    <a:pt x="200805" y="304418"/>
                  </a:cubicBezTo>
                  <a:moveTo>
                    <a:pt x="309772" y="383495"/>
                  </a:moveTo>
                  <a:cubicBezTo>
                    <a:pt x="318246" y="400517"/>
                    <a:pt x="323042" y="419133"/>
                    <a:pt x="323850" y="438130"/>
                  </a:cubicBezTo>
                  <a:lnTo>
                    <a:pt x="0" y="438130"/>
                  </a:lnTo>
                  <a:cubicBezTo>
                    <a:pt x="807" y="419133"/>
                    <a:pt x="5603" y="400517"/>
                    <a:pt x="14077" y="383495"/>
                  </a:cubicBezTo>
                  <a:cubicBezTo>
                    <a:pt x="24002" y="363645"/>
                    <a:pt x="62236" y="349891"/>
                    <a:pt x="114300" y="330612"/>
                  </a:cubicBezTo>
                  <a:cubicBezTo>
                    <a:pt x="119902" y="328598"/>
                    <a:pt x="123687" y="323344"/>
                    <a:pt x="123825" y="317392"/>
                  </a:cubicBezTo>
                  <a:lnTo>
                    <a:pt x="123825" y="291693"/>
                  </a:lnTo>
                  <a:cubicBezTo>
                    <a:pt x="123705" y="287697"/>
                    <a:pt x="121932" y="283930"/>
                    <a:pt x="118929" y="281292"/>
                  </a:cubicBezTo>
                  <a:cubicBezTo>
                    <a:pt x="109100" y="272980"/>
                    <a:pt x="103839" y="260469"/>
                    <a:pt x="104775" y="247630"/>
                  </a:cubicBezTo>
                  <a:lnTo>
                    <a:pt x="104775" y="209530"/>
                  </a:lnTo>
                  <a:cubicBezTo>
                    <a:pt x="127169" y="205691"/>
                    <a:pt x="147445" y="193951"/>
                    <a:pt x="161925" y="176441"/>
                  </a:cubicBezTo>
                  <a:cubicBezTo>
                    <a:pt x="176404" y="193951"/>
                    <a:pt x="196680" y="205691"/>
                    <a:pt x="219075" y="209530"/>
                  </a:cubicBezTo>
                  <a:lnTo>
                    <a:pt x="219075" y="247630"/>
                  </a:lnTo>
                  <a:cubicBezTo>
                    <a:pt x="220015" y="260465"/>
                    <a:pt x="214761" y="272976"/>
                    <a:pt x="204939" y="281292"/>
                  </a:cubicBezTo>
                  <a:cubicBezTo>
                    <a:pt x="201931" y="283928"/>
                    <a:pt x="200151" y="287695"/>
                    <a:pt x="200025" y="291693"/>
                  </a:cubicBezTo>
                  <a:lnTo>
                    <a:pt x="200025" y="317392"/>
                  </a:lnTo>
                  <a:cubicBezTo>
                    <a:pt x="200162" y="323344"/>
                    <a:pt x="203947" y="328598"/>
                    <a:pt x="209550" y="330612"/>
                  </a:cubicBezTo>
                  <a:cubicBezTo>
                    <a:pt x="261613" y="349891"/>
                    <a:pt x="299847" y="363645"/>
                    <a:pt x="309772" y="383495"/>
                  </a:cubicBezTo>
                  <a:close/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0">
              <a:extLst>
                <a:ext uri="{FF2B5EF4-FFF2-40B4-BE49-F238E27FC236}">
                  <a16:creationId xmlns:a16="http://schemas.microsoft.com/office/drawing/2014/main" id="{E62ACDF2-E291-D5B9-B787-35CBE413B3A1}"/>
                </a:ext>
              </a:extLst>
            </p:cNvPr>
            <p:cNvSpPr/>
            <p:nvPr/>
          </p:nvSpPr>
          <p:spPr>
            <a:xfrm>
              <a:off x="5056567" y="4003968"/>
              <a:ext cx="285270" cy="287368"/>
            </a:xfrm>
            <a:custGeom>
              <a:avLst/>
              <a:gdLst/>
              <a:ahLst/>
              <a:cxnLst/>
              <a:rect l="0" t="0" r="0" b="0"/>
              <a:pathLst>
                <a:path w="285270" h="287368">
                  <a:moveTo>
                    <a:pt x="150492" y="134778"/>
                  </a:moveTo>
                  <a:cubicBezTo>
                    <a:pt x="132375" y="116651"/>
                    <a:pt x="103974" y="113853"/>
                    <a:pt x="82668" y="128096"/>
                  </a:cubicBezTo>
                  <a:cubicBezTo>
                    <a:pt x="61362" y="142339"/>
                    <a:pt x="53091" y="169653"/>
                    <a:pt x="62916" y="193323"/>
                  </a:cubicBezTo>
                  <a:cubicBezTo>
                    <a:pt x="72742" y="216993"/>
                    <a:pt x="97924" y="230420"/>
                    <a:pt x="123054" y="225389"/>
                  </a:cubicBezTo>
                  <a:cubicBezTo>
                    <a:pt x="148183" y="220357"/>
                    <a:pt x="166254" y="198268"/>
                    <a:pt x="166208" y="172640"/>
                  </a:cubicBezTo>
                  <a:cubicBezTo>
                    <a:pt x="166226" y="166513"/>
                    <a:pt x="165178" y="160430"/>
                    <a:pt x="163112" y="154662"/>
                  </a:cubicBezTo>
                  <a:moveTo>
                    <a:pt x="200022" y="121562"/>
                  </a:moveTo>
                  <a:cubicBezTo>
                    <a:pt x="227387" y="167544"/>
                    <a:pt x="214331" y="226874"/>
                    <a:pt x="170191" y="257121"/>
                  </a:cubicBezTo>
                  <a:cubicBezTo>
                    <a:pt x="126051" y="287368"/>
                    <a:pt x="66008" y="278128"/>
                    <a:pt x="33004" y="236011"/>
                  </a:cubicBezTo>
                  <a:cubicBezTo>
                    <a:pt x="0" y="193893"/>
                    <a:pt x="5385" y="133382"/>
                    <a:pt x="45308" y="97755"/>
                  </a:cubicBezTo>
                  <a:cubicBezTo>
                    <a:pt x="85231" y="62128"/>
                    <a:pt x="145963" y="63637"/>
                    <a:pt x="184067" y="101203"/>
                  </a:cubicBezTo>
                  <a:moveTo>
                    <a:pt x="11427" y="273843"/>
                  </a:moveTo>
                  <a:lnTo>
                    <a:pt x="41073" y="244197"/>
                  </a:lnTo>
                  <a:moveTo>
                    <a:pt x="213833" y="273843"/>
                  </a:moveTo>
                  <a:lnTo>
                    <a:pt x="184186" y="244197"/>
                  </a:lnTo>
                  <a:moveTo>
                    <a:pt x="201093" y="84177"/>
                  </a:moveTo>
                  <a:lnTo>
                    <a:pt x="196807" y="37861"/>
                  </a:lnTo>
                  <a:lnTo>
                    <a:pt x="234669" y="0"/>
                  </a:lnTo>
                  <a:lnTo>
                    <a:pt x="247408" y="37861"/>
                  </a:lnTo>
                  <a:lnTo>
                    <a:pt x="285270" y="50601"/>
                  </a:lnTo>
                  <a:lnTo>
                    <a:pt x="247408" y="88463"/>
                  </a:lnTo>
                  <a:close/>
                  <a:moveTo>
                    <a:pt x="112630" y="172640"/>
                  </a:moveTo>
                  <a:lnTo>
                    <a:pt x="231692" y="53578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1">
              <a:extLst>
                <a:ext uri="{FF2B5EF4-FFF2-40B4-BE49-F238E27FC236}">
                  <a16:creationId xmlns:a16="http://schemas.microsoft.com/office/drawing/2014/main" id="{B92C1339-8AE2-CB33-EC4F-0A0BE92C2E41}"/>
                </a:ext>
              </a:extLst>
            </p:cNvPr>
            <p:cNvSpPr/>
            <p:nvPr/>
          </p:nvSpPr>
          <p:spPr>
            <a:xfrm>
              <a:off x="5067994" y="1379949"/>
              <a:ext cx="273843" cy="264080"/>
            </a:xfrm>
            <a:custGeom>
              <a:avLst/>
              <a:gdLst/>
              <a:ahLst/>
              <a:cxnLst/>
              <a:rect l="0" t="0" r="0" b="0"/>
              <a:pathLst>
                <a:path w="273843" h="264080">
                  <a:moveTo>
                    <a:pt x="119062" y="216455"/>
                  </a:moveTo>
                  <a:lnTo>
                    <a:pt x="0" y="216455"/>
                  </a:lnTo>
                  <a:moveTo>
                    <a:pt x="35718" y="216455"/>
                  </a:moveTo>
                  <a:lnTo>
                    <a:pt x="0" y="216455"/>
                  </a:lnTo>
                  <a:lnTo>
                    <a:pt x="0" y="55721"/>
                  </a:lnTo>
                  <a:cubicBezTo>
                    <a:pt x="0" y="52433"/>
                    <a:pt x="2665" y="49768"/>
                    <a:pt x="5953" y="49768"/>
                  </a:cubicBezTo>
                  <a:lnTo>
                    <a:pt x="29765" y="49768"/>
                  </a:lnTo>
                  <a:cubicBezTo>
                    <a:pt x="33053" y="49768"/>
                    <a:pt x="35718" y="52433"/>
                    <a:pt x="35718" y="55721"/>
                  </a:cubicBezTo>
                  <a:close/>
                  <a:moveTo>
                    <a:pt x="202406" y="210502"/>
                  </a:moveTo>
                  <a:lnTo>
                    <a:pt x="202406" y="162877"/>
                  </a:lnTo>
                  <a:lnTo>
                    <a:pt x="184546" y="174783"/>
                  </a:lnTo>
                  <a:moveTo>
                    <a:pt x="1190" y="4286"/>
                  </a:moveTo>
                  <a:lnTo>
                    <a:pt x="8215" y="19645"/>
                  </a:lnTo>
                  <a:moveTo>
                    <a:pt x="40957" y="0"/>
                  </a:moveTo>
                  <a:lnTo>
                    <a:pt x="34647" y="16787"/>
                  </a:lnTo>
                  <a:moveTo>
                    <a:pt x="68103" y="29289"/>
                  </a:moveTo>
                  <a:lnTo>
                    <a:pt x="52863" y="36314"/>
                  </a:lnTo>
                  <a:moveTo>
                    <a:pt x="142875" y="189666"/>
                  </a:moveTo>
                  <a:cubicBezTo>
                    <a:pt x="142875" y="158432"/>
                    <a:pt x="168195" y="133111"/>
                    <a:pt x="199429" y="133111"/>
                  </a:cubicBezTo>
                  <a:cubicBezTo>
                    <a:pt x="230663" y="133111"/>
                    <a:pt x="255984" y="158432"/>
                    <a:pt x="255984" y="189666"/>
                  </a:cubicBezTo>
                  <a:cubicBezTo>
                    <a:pt x="255984" y="220900"/>
                    <a:pt x="230663" y="246221"/>
                    <a:pt x="199429" y="246221"/>
                  </a:cubicBezTo>
                  <a:cubicBezTo>
                    <a:pt x="168195" y="246221"/>
                    <a:pt x="142875" y="220900"/>
                    <a:pt x="142875" y="189666"/>
                  </a:cubicBezTo>
                  <a:moveTo>
                    <a:pt x="273843" y="264080"/>
                  </a:moveTo>
                  <a:lnTo>
                    <a:pt x="239434" y="229552"/>
                  </a:lnTo>
                  <a:moveTo>
                    <a:pt x="190500" y="210502"/>
                  </a:moveTo>
                  <a:lnTo>
                    <a:pt x="214312" y="210502"/>
                  </a:lnTo>
                  <a:moveTo>
                    <a:pt x="95250" y="216455"/>
                  </a:moveTo>
                  <a:lnTo>
                    <a:pt x="59531" y="216455"/>
                  </a:lnTo>
                  <a:lnTo>
                    <a:pt x="59531" y="85486"/>
                  </a:lnTo>
                  <a:cubicBezTo>
                    <a:pt x="59531" y="82199"/>
                    <a:pt x="62196" y="79533"/>
                    <a:pt x="65484" y="79533"/>
                  </a:cubicBezTo>
                  <a:lnTo>
                    <a:pt x="89296" y="79533"/>
                  </a:lnTo>
                  <a:cubicBezTo>
                    <a:pt x="92584" y="79533"/>
                    <a:pt x="95250" y="82199"/>
                    <a:pt x="95250" y="85486"/>
                  </a:cubicBezTo>
                  <a:close/>
                  <a:moveTo>
                    <a:pt x="119062" y="216455"/>
                  </a:moveTo>
                  <a:lnTo>
                    <a:pt x="119062" y="115252"/>
                  </a:lnTo>
                  <a:cubicBezTo>
                    <a:pt x="119062" y="111964"/>
                    <a:pt x="121727" y="109299"/>
                    <a:pt x="125015" y="109299"/>
                  </a:cubicBezTo>
                  <a:lnTo>
                    <a:pt x="148828" y="109299"/>
                  </a:lnTo>
                  <a:cubicBezTo>
                    <a:pt x="152115" y="109299"/>
                    <a:pt x="154781" y="111964"/>
                    <a:pt x="154781" y="115252"/>
                  </a:cubicBezTo>
                  <a:lnTo>
                    <a:pt x="154781" y="121205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2">
              <a:extLst>
                <a:ext uri="{FF2B5EF4-FFF2-40B4-BE49-F238E27FC236}">
                  <a16:creationId xmlns:a16="http://schemas.microsoft.com/office/drawing/2014/main" id="{D313B64F-3374-18CC-4768-DF8189DA8F12}"/>
                </a:ext>
              </a:extLst>
            </p:cNvPr>
            <p:cNvSpPr/>
            <p:nvPr/>
          </p:nvSpPr>
          <p:spPr>
            <a:xfrm>
              <a:off x="6499720" y="4006944"/>
              <a:ext cx="267890" cy="267890"/>
            </a:xfrm>
            <a:custGeom>
              <a:avLst/>
              <a:gdLst/>
              <a:ahLst/>
              <a:cxnLst/>
              <a:rect l="0" t="0" r="0" b="0"/>
              <a:pathLst>
                <a:path w="267890" h="267890">
                  <a:moveTo>
                    <a:pt x="267890" y="60721"/>
                  </a:moveTo>
                  <a:lnTo>
                    <a:pt x="251221" y="60721"/>
                  </a:lnTo>
                  <a:cubicBezTo>
                    <a:pt x="184546" y="60721"/>
                    <a:pt x="136921" y="33337"/>
                    <a:pt x="136921" y="0"/>
                  </a:cubicBezTo>
                  <a:moveTo>
                    <a:pt x="267890" y="96441"/>
                  </a:moveTo>
                  <a:cubicBezTo>
                    <a:pt x="150018" y="96441"/>
                    <a:pt x="59531" y="55960"/>
                    <a:pt x="59531" y="7144"/>
                  </a:cubicBezTo>
                  <a:moveTo>
                    <a:pt x="3572" y="215504"/>
                  </a:moveTo>
                  <a:cubicBezTo>
                    <a:pt x="3572" y="173832"/>
                    <a:pt x="61913" y="138112"/>
                    <a:pt x="171451" y="128587"/>
                  </a:cubicBezTo>
                  <a:moveTo>
                    <a:pt x="59531" y="250031"/>
                  </a:moveTo>
                  <a:cubicBezTo>
                    <a:pt x="59531" y="226218"/>
                    <a:pt x="83343" y="203596"/>
                    <a:pt x="122634" y="188118"/>
                  </a:cubicBezTo>
                  <a:moveTo>
                    <a:pt x="255984" y="130968"/>
                  </a:moveTo>
                  <a:lnTo>
                    <a:pt x="267890" y="130968"/>
                  </a:lnTo>
                  <a:moveTo>
                    <a:pt x="171450" y="128587"/>
                  </a:moveTo>
                  <a:cubicBezTo>
                    <a:pt x="59531" y="119062"/>
                    <a:pt x="0" y="83343"/>
                    <a:pt x="0" y="41671"/>
                  </a:cubicBezTo>
                  <a:moveTo>
                    <a:pt x="160734" y="214312"/>
                  </a:moveTo>
                  <a:cubicBezTo>
                    <a:pt x="160734" y="184721"/>
                    <a:pt x="184721" y="160734"/>
                    <a:pt x="214312" y="160734"/>
                  </a:cubicBezTo>
                  <a:cubicBezTo>
                    <a:pt x="243903" y="160734"/>
                    <a:pt x="267890" y="184721"/>
                    <a:pt x="267890" y="214312"/>
                  </a:cubicBezTo>
                  <a:cubicBezTo>
                    <a:pt x="267890" y="243903"/>
                    <a:pt x="243903" y="267890"/>
                    <a:pt x="214312" y="267890"/>
                  </a:cubicBezTo>
                  <a:cubicBezTo>
                    <a:pt x="184721" y="267890"/>
                    <a:pt x="160734" y="243903"/>
                    <a:pt x="160734" y="214312"/>
                  </a:cubicBezTo>
                  <a:close/>
                  <a:moveTo>
                    <a:pt x="214312" y="160734"/>
                  </a:moveTo>
                  <a:lnTo>
                    <a:pt x="214312" y="214312"/>
                  </a:lnTo>
                  <a:lnTo>
                    <a:pt x="267612" y="208871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5BF05F0B-94FA-CFE2-81B3-E00866E2A1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3156405-5C2C-0EB2-5172-AEE137D756E2}"/>
              </a:ext>
            </a:extLst>
          </p:cNvPr>
          <p:cNvSpPr txBox="1"/>
          <p:nvPr/>
        </p:nvSpPr>
        <p:spPr>
          <a:xfrm>
            <a:off x="4289202" y="686343"/>
            <a:ext cx="41016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77535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57D26-D987-85EE-19CD-C7CC257C1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28281B-6F0B-EB8A-219E-CE0E8285A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5EC6523-E24D-D034-91C7-BEFF3AF5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820CA-1D21-4D79-499E-2502FBD73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5389"/>
            <a:ext cx="11215564" cy="2206171"/>
          </a:xfrm>
        </p:spPr>
        <p:txBody>
          <a:bodyPr anchor="ctr">
            <a:normAutofit/>
          </a:bodyPr>
          <a:lstStyle/>
          <a:p>
            <a:r>
              <a: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Context and Literature Overview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A06B7E3-D27D-6851-973E-F6D6A50C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FFA1F-8E13-82F0-F03A-D4B0BDDB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8E8312-F60E-8AD7-F1D6-8FC402C427C2}"/>
              </a:ext>
            </a:extLst>
          </p:cNvPr>
          <p:cNvSpPr txBox="1">
            <a:spLocks/>
          </p:cNvSpPr>
          <p:nvPr/>
        </p:nvSpPr>
        <p:spPr>
          <a:xfrm>
            <a:off x="260554" y="4837414"/>
            <a:ext cx="11215564" cy="22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602BC-1A68-5314-C52F-A62C060FE42B}"/>
              </a:ext>
            </a:extLst>
          </p:cNvPr>
          <p:cNvSpPr txBox="1"/>
          <p:nvPr/>
        </p:nvSpPr>
        <p:spPr>
          <a:xfrm>
            <a:off x="260554" y="1957108"/>
            <a:ext cx="10499682" cy="367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Ni–C system lacks stable carbides, making it ideal for thermodynamic studies.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Nickel enables graphene growth via CVD by absorbing and releasing carbon.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Carbon allotropes (graphite, diamond, graphene) affect phase stability.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metastable carbon shifts eutectic temperature and solubility.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phase modeling is key for carbon-based device fabrication.</a:t>
            </a:r>
          </a:p>
        </p:txBody>
      </p:sp>
    </p:spTree>
    <p:extLst>
      <p:ext uri="{BB962C8B-B14F-4D97-AF65-F5344CB8AC3E}">
        <p14:creationId xmlns:p14="http://schemas.microsoft.com/office/powerpoint/2010/main" val="192692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6EF18-3B16-217E-827C-FC8B5D9A7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D1525F-D3E9-D2F7-AD79-91383100D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B37AD4-40A2-54D1-D993-22897C00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6816D-08DA-FE52-1130-E6E45732D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1215564" cy="2206171"/>
          </a:xfrm>
        </p:spPr>
        <p:txBody>
          <a:bodyPr anchor="ctr">
            <a:normAutofit/>
          </a:bodyPr>
          <a:lstStyle/>
          <a:p>
            <a:r>
              <a: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4C1A91-54C3-640F-8CB6-81925283E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87F8E-C3C7-3726-5FF2-36F39E62C5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AA78D0C3-8B3D-AE2E-F0A4-2F8C0CD35902}"/>
              </a:ext>
            </a:extLst>
          </p:cNvPr>
          <p:cNvSpPr/>
          <p:nvPr/>
        </p:nvSpPr>
        <p:spPr>
          <a:xfrm rot="568075">
            <a:off x="2661524" y="1933086"/>
            <a:ext cx="5880480" cy="4198690"/>
          </a:xfrm>
          <a:prstGeom prst="cloudCallou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729972-F17F-7318-4F7E-4C8AA3FC4FC7}"/>
              </a:ext>
            </a:extLst>
          </p:cNvPr>
          <p:cNvSpPr txBox="1"/>
          <p:nvPr/>
        </p:nvSpPr>
        <p:spPr>
          <a:xfrm>
            <a:off x="2716644" y="3124490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graphite, graphene, and </a:t>
            </a:r>
          </a:p>
          <a:p>
            <a:pPr marL="0" indent="0" algn="ctr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diamond alter the melting point and </a:t>
            </a:r>
          </a:p>
          <a:p>
            <a:pPr marL="0" indent="0" algn="ctr"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eutectic features in the Ni–C phase binary diagram?</a:t>
            </a:r>
            <a:endParaRPr lang="en-GB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C1C21-D22E-034C-742D-FCB0FB4AA6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555" r="36386"/>
          <a:stretch/>
        </p:blipFill>
        <p:spPr>
          <a:xfrm>
            <a:off x="2368282" y="703214"/>
            <a:ext cx="976436" cy="12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2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38CCD-4094-0E7F-9A98-3BD07F396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B01FD-1AC0-DCBE-649E-0DE55530012E}"/>
              </a:ext>
            </a:extLst>
          </p:cNvPr>
          <p:cNvSpPr txBox="1"/>
          <p:nvPr/>
        </p:nvSpPr>
        <p:spPr>
          <a:xfrm>
            <a:off x="674318" y="3020044"/>
            <a:ext cx="3500407" cy="817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SPECIFIC OBJECTIVES </a:t>
            </a:r>
          </a:p>
        </p:txBody>
      </p:sp>
      <p:pic>
        <p:nvPicPr>
          <p:cNvPr id="4" name="Picture 3" descr="A diagram of different types of components&#10;&#10;AI-generated content may be incorrect.">
            <a:extLst>
              <a:ext uri="{FF2B5EF4-FFF2-40B4-BE49-F238E27FC236}">
                <a16:creationId xmlns:a16="http://schemas.microsoft.com/office/drawing/2014/main" id="{6B4E9B45-E5A3-DBE7-9CD9-3B3AB5A1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602" y="1447110"/>
            <a:ext cx="6291714" cy="3963780"/>
          </a:xfrm>
          <a:prstGeom prst="rect">
            <a:avLst/>
          </a:prstGeom>
        </p:spPr>
      </p:pic>
      <p:pic>
        <p:nvPicPr>
          <p:cNvPr id="11" name="Picture 10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C37A9BB7-2E3C-D3A1-6C4F-BE64AE2A92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4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81BA0F-04A2-B378-E99D-832CC70EC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5CD8A1-3E26-D85A-8D55-C79649424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4654DF-2BDE-AFCD-358C-4AA10AA9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BB08C-8375-1304-A126-842D2958DF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820" y="1110081"/>
            <a:ext cx="4270540" cy="2795160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</a:p>
        </p:txBody>
      </p:sp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FA0D8A4A-9F40-FC69-7344-97CCF18D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7F12EF-BBB1-2270-1181-AA93AC588F4D}"/>
              </a:ext>
            </a:extLst>
          </p:cNvPr>
          <p:cNvSpPr txBox="1">
            <a:spLocks/>
          </p:cNvSpPr>
          <p:nvPr/>
        </p:nvSpPr>
        <p:spPr>
          <a:xfrm>
            <a:off x="260554" y="4837414"/>
            <a:ext cx="11215564" cy="22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E8D118-C588-4B3D-BF11-762656D4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68" y="985894"/>
            <a:ext cx="6424778" cy="48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8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E39EF-86AF-11F3-D00D-C346FA62E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23CD81-7EE4-A72B-7E78-B0420149E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044C00-C389-EC27-E9F7-676BC73D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DC2F5-94D2-E7FC-4E12-825101ED7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820" y="1110081"/>
            <a:ext cx="4270540" cy="2795160"/>
          </a:xfrm>
        </p:spPr>
        <p:txBody>
          <a:bodyPr>
            <a:normAutofit/>
          </a:bodyPr>
          <a:lstStyle/>
          <a:p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284C8F-B84C-E84B-36F9-C004596A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626" y="992094"/>
            <a:ext cx="6403820" cy="5379209"/>
          </a:xfrm>
          <a:prstGeom prst="rect">
            <a:avLst/>
          </a:prstGeom>
        </p:spPr>
      </p:pic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2C974FBF-3884-642F-D38F-902F2A2210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86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1AB61-F22F-A8A6-4F98-D91691EE1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29B9E4-5ACF-C1B5-7F37-20E247B96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15B42B-AB9B-F139-2092-716738ADA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64C15-D283-83CF-1A96-F053D0C04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8" y="-152469"/>
            <a:ext cx="11215564" cy="2206171"/>
          </a:xfrm>
        </p:spPr>
        <p:txBody>
          <a:bodyPr anchor="ctr">
            <a:normAutofit/>
          </a:bodyPr>
          <a:lstStyle/>
          <a:p>
            <a:r>
              <a: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SGTE Databases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08F574-CCAE-07A3-3C85-57F5620A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4AE37-23F2-FCAA-F54D-43EFAF72AB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060DE2-95BE-4F75-AB71-EB22FB6B1292}"/>
              </a:ext>
            </a:extLst>
          </p:cNvPr>
          <p:cNvSpPr txBox="1">
            <a:spLocks/>
          </p:cNvSpPr>
          <p:nvPr/>
        </p:nvSpPr>
        <p:spPr>
          <a:xfrm>
            <a:off x="260554" y="4837414"/>
            <a:ext cx="11215564" cy="2206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4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E6061C-61EE-78D2-43F7-68A77DA83305}"/>
              </a:ext>
            </a:extLst>
          </p:cNvPr>
          <p:cNvSpPr txBox="1"/>
          <p:nvPr/>
        </p:nvSpPr>
        <p:spPr>
          <a:xfrm>
            <a:off x="155443" y="1362668"/>
            <a:ext cx="12331524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SGTE  stands for Scientific Group Thermodata Europe, an international consortium of thermodynamic experts.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experimentally validated and critically assessed thermodynamic data </a:t>
            </a:r>
          </a:p>
          <a:p>
            <a:pPr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solid, liquid, and gaseous phases.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comprehensive data for metals, alloys, and common non-metallic systems.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SGTE does not provide thermodynamic functions for 2D materials like graphene, requiring manual data entry for such phases.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1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7A4700-FE01-3F0D-C4D5-19F3B45C4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AA8726-3354-0D4F-6B38-DDE39C0DA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59DB6BD-9BD5-2AE9-51CC-2208A5970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12192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0556B-8704-4EFB-2D4A-2BCC5EE7C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225988" y="720422"/>
            <a:ext cx="7387772" cy="2206171"/>
          </a:xfrm>
        </p:spPr>
        <p:txBody>
          <a:bodyPr anchor="ctr">
            <a:normAutofit/>
          </a:bodyPr>
          <a:lstStyle/>
          <a:p>
            <a:r>
              <a:rPr lang="en-GB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9CF3C05-F656-6830-825E-D37C538B6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90051" y="0"/>
            <a:ext cx="7301949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7D6473-48DB-7B39-2A70-843882F9D8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52149" y="2373942"/>
            <a:ext cx="614783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Eutectic point shifted from ~1326 °C (1.9 wt% C) with graphite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2.5–3 wt% C, 20–30 °C lower with diamond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C3F7A-78C9-5283-288E-89803020B4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26" b="35717"/>
          <a:stretch/>
        </p:blipFill>
        <p:spPr>
          <a:xfrm>
            <a:off x="155443" y="178257"/>
            <a:ext cx="1840506" cy="54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1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354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Project Report:   FactSage Simulation Podcast</vt:lpstr>
      <vt:lpstr>PowerPoint Presentation</vt:lpstr>
      <vt:lpstr>Research Context and Literature Overview</vt:lpstr>
      <vt:lpstr>Research Question</vt:lpstr>
      <vt:lpstr>PowerPoint Presentation</vt:lpstr>
      <vt:lpstr>Methodology Step 1:</vt:lpstr>
      <vt:lpstr>Methodology Step 2:</vt:lpstr>
      <vt:lpstr>SGTE Databases</vt:lpstr>
      <vt:lpstr>Example 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Hafsa Raza</dc:creator>
  <cp:lastModifiedBy>Hafsa Raza</cp:lastModifiedBy>
  <cp:revision>6</cp:revision>
  <dcterms:created xsi:type="dcterms:W3CDTF">2025-04-28T19:41:55Z</dcterms:created>
  <dcterms:modified xsi:type="dcterms:W3CDTF">2025-05-19T03:13:49Z</dcterms:modified>
</cp:coreProperties>
</file>