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111BA5-5D12-4DC0-AEB6-D60D79DC0D63}"/>
              </a:ext>
            </a:extLst>
          </p:cNvPr>
          <p:cNvSpPr>
            <a:spLocks noGrp="1"/>
          </p:cNvSpPr>
          <p:nvPr>
            <p:ph type="ctrTitle"/>
          </p:nvPr>
        </p:nvSpPr>
        <p:spPr>
          <a:xfrm>
            <a:off x="684211" y="685799"/>
            <a:ext cx="10632537" cy="1947333"/>
          </a:xfrm>
        </p:spPr>
        <p:txBody>
          <a:bodyPr>
            <a:normAutofit/>
          </a:bodyPr>
          <a:lstStyle/>
          <a:p>
            <a:r>
              <a:rPr lang="en-US" sz="4400" dirty="0">
                <a:solidFill>
                  <a:srgbClr val="FFFFFF"/>
                </a:solidFill>
                <a:effectLst/>
                <a:latin typeface="Baskerville Old Face" panose="02020602080505020303" pitchFamily="18" charset="0"/>
                <a:ea typeface="HGGothicM"/>
                <a:cs typeface="Consolas" panose="020B0609020204030204" pitchFamily="49" charset="0"/>
              </a:rPr>
              <a:t>The Battle of Neighborhoods</a:t>
            </a:r>
            <a:endParaRPr lang="fr-FR" sz="9600" dirty="0"/>
          </a:p>
        </p:txBody>
      </p:sp>
      <p:sp>
        <p:nvSpPr>
          <p:cNvPr id="3" name="Sous-titre 2">
            <a:extLst>
              <a:ext uri="{FF2B5EF4-FFF2-40B4-BE49-F238E27FC236}">
                <a16:creationId xmlns:a16="http://schemas.microsoft.com/office/drawing/2014/main" id="{C1FA8FFE-D1CD-48BD-8FDD-5725FC60FF22}"/>
              </a:ext>
            </a:extLst>
          </p:cNvPr>
          <p:cNvSpPr>
            <a:spLocks noGrp="1"/>
          </p:cNvSpPr>
          <p:nvPr>
            <p:ph type="subTitle" idx="1"/>
          </p:nvPr>
        </p:nvSpPr>
        <p:spPr>
          <a:xfrm>
            <a:off x="684211" y="2851869"/>
            <a:ext cx="6400800" cy="577131"/>
          </a:xfrm>
        </p:spPr>
        <p:txBody>
          <a:bodyPr/>
          <a:lstStyle/>
          <a:p>
            <a:r>
              <a:rPr lang="en-US" sz="1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rPr>
              <a:t>Opening new African Restaurant in London, UK</a:t>
            </a:r>
            <a:endParaRPr lang="fr-FR" dirty="0"/>
          </a:p>
        </p:txBody>
      </p:sp>
    </p:spTree>
    <p:extLst>
      <p:ext uri="{BB962C8B-B14F-4D97-AF65-F5344CB8AC3E}">
        <p14:creationId xmlns:p14="http://schemas.microsoft.com/office/powerpoint/2010/main" val="390506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303622E-7D61-439B-A801-F58DD03E1D77}"/>
              </a:ext>
            </a:extLst>
          </p:cNvPr>
          <p:cNvSpPr>
            <a:spLocks noGrp="1"/>
          </p:cNvSpPr>
          <p:nvPr>
            <p:ph idx="1"/>
          </p:nvPr>
        </p:nvSpPr>
        <p:spPr>
          <a:xfrm>
            <a:off x="684212" y="685800"/>
            <a:ext cx="8534400" cy="5270383"/>
          </a:xfrm>
        </p:spPr>
        <p:txBody>
          <a:bodyPr>
            <a:normAutofit fontScale="77500" lnSpcReduction="20000"/>
          </a:bodyPr>
          <a:lstStyle/>
          <a:p>
            <a:pPr>
              <a:spcBef>
                <a:spcPts val="1500"/>
              </a:spcBef>
              <a:spcAft>
                <a:spcPts val="200"/>
              </a:spcAft>
            </a:pPr>
            <a:r>
              <a:rPr lang="en-US" sz="1800" b="1" kern="0" spc="100" dirty="0">
                <a:solidFill>
                  <a:srgbClr val="9D3511"/>
                </a:solidFill>
                <a:effectLst/>
                <a:latin typeface="Franklin Gothic Book" panose="020B0503020102020204" pitchFamily="34" charset="0"/>
                <a:ea typeface="Times New Roman" panose="02020603050405020304" pitchFamily="18" charset="0"/>
                <a:cs typeface="Times New Roman" panose="02020603050405020304" pitchFamily="18" charset="0"/>
              </a:rPr>
              <a:t>1. Introduction</a:t>
            </a:r>
            <a:endParaRPr lang="en-US" sz="1800" b="1" kern="0" spc="100" dirty="0">
              <a:solidFill>
                <a:srgbClr val="9D3511"/>
              </a:solidFill>
              <a:effectLst/>
              <a:latin typeface="Franklin Gothic Book" panose="020B0503020102020204" pitchFamily="34" charset="0"/>
              <a:cs typeface="Times New Roman" panose="02020603050405020304" pitchFamily="18" charset="0"/>
            </a:endParaRPr>
          </a:p>
          <a:p>
            <a:pPr>
              <a:spcBef>
                <a:spcPts val="1200"/>
              </a:spcBef>
              <a:spcAft>
                <a:spcPts val="200"/>
              </a:spcAft>
            </a:pPr>
            <a:r>
              <a:rPr lang="en-US" sz="1800" b="1" spc="100" dirty="0">
                <a:solidFill>
                  <a:srgbClr val="9D3511"/>
                </a:solidFill>
                <a:effectLst/>
                <a:latin typeface="Franklin Gothic Book" panose="020B0503020102020204" pitchFamily="34" charset="0"/>
                <a:ea typeface="Times New Roman" panose="02020603050405020304" pitchFamily="18" charset="0"/>
                <a:cs typeface="Times New Roman" panose="02020603050405020304" pitchFamily="18" charset="0"/>
              </a:rPr>
              <a:t>1.1. Problem</a:t>
            </a:r>
            <a:endParaRPr lang="en-US" sz="1800" b="1" spc="100" dirty="0">
              <a:solidFill>
                <a:srgbClr val="9D3511"/>
              </a:solidFill>
              <a:effectLst/>
              <a:latin typeface="Franklin Gothic Book" panose="020B0503020102020204" pitchFamily="34" charset="0"/>
              <a:cs typeface="Times New Roman" panose="02020603050405020304" pitchFamily="18" charset="0"/>
            </a:endParaRPr>
          </a:p>
          <a:p>
            <a:pPr>
              <a:lnSpc>
                <a:spcPct val="115000"/>
              </a:lnSpc>
              <a:spcAft>
                <a:spcPts val="8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population of London has grown considerably over the last decades. London is very diverse. It represents what is called the reflection of the old British Empire. In London, you can get fresh from food supplies from Africa. One begins to wonder the efficiency of the supply mechanism.</a:t>
            </a:r>
            <a:endParaRPr lang="en-US" sz="1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p>
            <a:pPr>
              <a:lnSpc>
                <a:spcPct val="115000"/>
              </a:lnSpc>
              <a:spcBef>
                <a:spcPts val="1200"/>
              </a:spcBef>
              <a:spcAft>
                <a:spcPts val="8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real deal is that as much as there are many fine restaurants in London – Asian, Middle Eastern, Latin and American restaurants, you can struggle to find good place to dine in the finest of West African cuisine that has combination of Nigerian, Ghanaian, Cameroonian, Senegalese and more.</a:t>
            </a:r>
            <a:endParaRPr lang="en-US" sz="1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p>
            <a:pPr>
              <a:spcBef>
                <a:spcPts val="1200"/>
              </a:spcBef>
              <a:spcAft>
                <a:spcPts val="200"/>
              </a:spcAft>
            </a:pPr>
            <a:r>
              <a:rPr lang="en-US" sz="1800" b="1" spc="100" dirty="0">
                <a:solidFill>
                  <a:srgbClr val="9D3511"/>
                </a:solidFill>
                <a:effectLst/>
                <a:latin typeface="Franklin Gothic Book" panose="020B0503020102020204" pitchFamily="34" charset="0"/>
                <a:ea typeface="Times New Roman" panose="02020603050405020304" pitchFamily="18" charset="0"/>
                <a:cs typeface="Times New Roman" panose="02020603050405020304" pitchFamily="18" charset="0"/>
              </a:rPr>
              <a:t>1.2. Background</a:t>
            </a:r>
            <a:endParaRPr lang="en-US" sz="1800" b="1" spc="100" dirty="0">
              <a:solidFill>
                <a:srgbClr val="9D3511"/>
              </a:solidFill>
              <a:effectLst/>
              <a:latin typeface="Franklin Gothic Book" panose="020B0503020102020204" pitchFamily="34" charset="0"/>
              <a:cs typeface="Times New Roman" panose="02020603050405020304" pitchFamily="18" charset="0"/>
            </a:endParaRPr>
          </a:p>
          <a:p>
            <a:pPr>
              <a:lnSpc>
                <a:spcPct val="115000"/>
              </a:lnSpc>
              <a:spcAft>
                <a:spcPts val="8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My client, a successful restaurant chain in Africa is looking to expand operation into Europe through London. They want to create a high-end restaurant that comes with organic mix and healthy. Their target is not only West Africans, but they are pro-organic and healthy eating. To them every meal counts and counts as a royal when you eat.</a:t>
            </a:r>
            <a:endParaRPr lang="en-US" sz="1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p>
            <a:pPr>
              <a:lnSpc>
                <a:spcPct val="115000"/>
              </a:lnSpc>
              <a:spcBef>
                <a:spcPts val="1200"/>
              </a:spcBef>
              <a:spcAft>
                <a:spcPts val="8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Since the London demography is so big, my client needs deeper insight from available data in other to decide where to establish the first Europe “palace” restaurant. This company spends a lot on research and provides customers with data insight into the ingredients used at restaurants.</a:t>
            </a:r>
            <a:endParaRPr lang="en-US" sz="1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86542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DCC0AB-F75A-47C4-B353-744C4BDF1A2E}"/>
              </a:ext>
            </a:extLst>
          </p:cNvPr>
          <p:cNvSpPr>
            <a:spLocks noGrp="1"/>
          </p:cNvSpPr>
          <p:nvPr>
            <p:ph type="title"/>
          </p:nvPr>
        </p:nvSpPr>
        <p:spPr/>
        <p:txBody>
          <a:bodyPr/>
          <a:lstStyle/>
          <a:p>
            <a:pPr algn="ctr"/>
            <a:r>
              <a:rPr lang="en-US" dirty="0"/>
              <a:t>areas of London </a:t>
            </a:r>
            <a:endParaRPr lang="fr-FR" dirty="0"/>
          </a:p>
        </p:txBody>
      </p:sp>
      <p:pic>
        <p:nvPicPr>
          <p:cNvPr id="4" name="Espace réservé du contenu 3">
            <a:extLst>
              <a:ext uri="{FF2B5EF4-FFF2-40B4-BE49-F238E27FC236}">
                <a16:creationId xmlns:a16="http://schemas.microsoft.com/office/drawing/2014/main" id="{C679FAEB-ED35-4555-A652-36A700CCDCF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2416" y="643855"/>
            <a:ext cx="4837991" cy="3614738"/>
          </a:xfrm>
          <a:prstGeom prst="rect">
            <a:avLst/>
          </a:prstGeom>
          <a:noFill/>
          <a:ln>
            <a:noFill/>
          </a:ln>
        </p:spPr>
      </p:pic>
    </p:spTree>
    <p:extLst>
      <p:ext uri="{BB962C8B-B14F-4D97-AF65-F5344CB8AC3E}">
        <p14:creationId xmlns:p14="http://schemas.microsoft.com/office/powerpoint/2010/main" val="32626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169149-55CD-49F6-9F08-EBF160ED0551}"/>
              </a:ext>
            </a:extLst>
          </p:cNvPr>
          <p:cNvSpPr>
            <a:spLocks noGrp="1"/>
          </p:cNvSpPr>
          <p:nvPr>
            <p:ph type="title"/>
          </p:nvPr>
        </p:nvSpPr>
        <p:spPr/>
        <p:txBody>
          <a:bodyPr/>
          <a:lstStyle/>
          <a:p>
            <a:pPr algn="ctr"/>
            <a:r>
              <a:rPr lang="fr-FR" dirty="0"/>
              <a:t>Borough of London</a:t>
            </a:r>
          </a:p>
        </p:txBody>
      </p:sp>
      <p:pic>
        <p:nvPicPr>
          <p:cNvPr id="5" name="Espace réservé du contenu 4">
            <a:extLst>
              <a:ext uri="{FF2B5EF4-FFF2-40B4-BE49-F238E27FC236}">
                <a16:creationId xmlns:a16="http://schemas.microsoft.com/office/drawing/2014/main" id="{7E8C68A6-A99E-44F6-B161-3DCC2C2CD7B2}"/>
              </a:ext>
            </a:extLst>
          </p:cNvPr>
          <p:cNvPicPr>
            <a:picLocks noGrp="1" noChangeAspect="1"/>
          </p:cNvPicPr>
          <p:nvPr>
            <p:ph idx="1"/>
          </p:nvPr>
        </p:nvPicPr>
        <p:blipFill>
          <a:blip r:embed="rId2"/>
          <a:stretch>
            <a:fillRect/>
          </a:stretch>
        </p:blipFill>
        <p:spPr>
          <a:xfrm>
            <a:off x="1551109" y="685800"/>
            <a:ext cx="6800608" cy="3614738"/>
          </a:xfrm>
        </p:spPr>
      </p:pic>
    </p:spTree>
    <p:extLst>
      <p:ext uri="{BB962C8B-B14F-4D97-AF65-F5344CB8AC3E}">
        <p14:creationId xmlns:p14="http://schemas.microsoft.com/office/powerpoint/2010/main" val="254341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DAF3E9-CBB3-4B82-9D1D-63FA13237820}"/>
              </a:ext>
            </a:extLst>
          </p:cNvPr>
          <p:cNvSpPr>
            <a:spLocks noGrp="1"/>
          </p:cNvSpPr>
          <p:nvPr>
            <p:ph type="title"/>
          </p:nvPr>
        </p:nvSpPr>
        <p:spPr/>
        <p:txBody>
          <a:bodyPr/>
          <a:lstStyle/>
          <a:p>
            <a:r>
              <a:rPr lang="en-US" dirty="0"/>
              <a:t>demography of London </a:t>
            </a:r>
            <a:endParaRPr lang="fr-FR" dirty="0"/>
          </a:p>
        </p:txBody>
      </p:sp>
      <p:pic>
        <p:nvPicPr>
          <p:cNvPr id="4" name="Espace réservé du contenu 3">
            <a:extLst>
              <a:ext uri="{FF2B5EF4-FFF2-40B4-BE49-F238E27FC236}">
                <a16:creationId xmlns:a16="http://schemas.microsoft.com/office/drawing/2014/main" id="{273FF30A-FC63-4059-B06C-CEF7A163ABA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1011" y="685800"/>
            <a:ext cx="8240804" cy="3614738"/>
          </a:xfrm>
          <a:prstGeom prst="rect">
            <a:avLst/>
          </a:prstGeom>
          <a:noFill/>
          <a:ln>
            <a:noFill/>
          </a:ln>
        </p:spPr>
      </p:pic>
    </p:spTree>
    <p:extLst>
      <p:ext uri="{BB962C8B-B14F-4D97-AF65-F5344CB8AC3E}">
        <p14:creationId xmlns:p14="http://schemas.microsoft.com/office/powerpoint/2010/main" val="252353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EAFEC2-D006-4D01-B3AE-48C314546C83}"/>
              </a:ext>
            </a:extLst>
          </p:cNvPr>
          <p:cNvSpPr>
            <a:spLocks noGrp="1"/>
          </p:cNvSpPr>
          <p:nvPr>
            <p:ph type="title"/>
          </p:nvPr>
        </p:nvSpPr>
        <p:spPr/>
        <p:txBody>
          <a:bodyPr>
            <a:normAutofit fontScale="90000"/>
          </a:bodyPr>
          <a:lstStyle/>
          <a:p>
            <a:r>
              <a:rPr lang="en-US" dirty="0"/>
              <a:t>Location information (latitude and longitude) of neighborhoods </a:t>
            </a:r>
            <a:endParaRPr lang="fr-FR" dirty="0"/>
          </a:p>
        </p:txBody>
      </p:sp>
      <p:pic>
        <p:nvPicPr>
          <p:cNvPr id="4" name="Espace réservé du contenu 3">
            <a:extLst>
              <a:ext uri="{FF2B5EF4-FFF2-40B4-BE49-F238E27FC236}">
                <a16:creationId xmlns:a16="http://schemas.microsoft.com/office/drawing/2014/main" id="{B19731ED-2E0E-4CDE-A33A-625A2511F88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1298" y="685800"/>
            <a:ext cx="5160230" cy="3614738"/>
          </a:xfrm>
          <a:prstGeom prst="rect">
            <a:avLst/>
          </a:prstGeom>
          <a:noFill/>
          <a:ln>
            <a:noFill/>
          </a:ln>
        </p:spPr>
      </p:pic>
    </p:spTree>
    <p:extLst>
      <p:ext uri="{BB962C8B-B14F-4D97-AF65-F5344CB8AC3E}">
        <p14:creationId xmlns:p14="http://schemas.microsoft.com/office/powerpoint/2010/main" val="127500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FDD4DD8-4D39-4C9E-A9BE-A11297E47870}"/>
              </a:ext>
            </a:extLst>
          </p:cNvPr>
          <p:cNvSpPr>
            <a:spLocks noGrp="1"/>
          </p:cNvSpPr>
          <p:nvPr>
            <p:ph idx="1"/>
          </p:nvPr>
        </p:nvSpPr>
        <p:spPr>
          <a:xfrm>
            <a:off x="684212" y="685800"/>
            <a:ext cx="8534400" cy="5362662"/>
          </a:xfrm>
        </p:spPr>
        <p:txBody>
          <a:bodyPr>
            <a:normAutofit fontScale="77500" lnSpcReduction="20000"/>
          </a:bodyPr>
          <a:lstStyle/>
          <a:p>
            <a:pPr>
              <a:lnSpc>
                <a:spcPct val="150000"/>
              </a:lnSpc>
              <a:spcBef>
                <a:spcPts val="1500"/>
              </a:spcBef>
              <a:spcAft>
                <a:spcPts val="200"/>
              </a:spcAft>
            </a:pPr>
            <a:r>
              <a:rPr lang="en-US" sz="1800" b="1" kern="0" spc="100" dirty="0">
                <a:solidFill>
                  <a:srgbClr val="9D3511"/>
                </a:solidFill>
                <a:effectLst/>
                <a:latin typeface="Franklin Gothic Book" panose="020B0503020102020204" pitchFamily="34" charset="0"/>
                <a:cs typeface="Times New Roman" panose="02020603050405020304" pitchFamily="18" charset="0"/>
              </a:rPr>
              <a:t>4. Results</a:t>
            </a:r>
          </a:p>
          <a:p>
            <a:pPr>
              <a:lnSpc>
                <a:spcPct val="115000"/>
              </a:lnSpc>
              <a:spcAft>
                <a:spcPts val="8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following are the highlights of the 5 clusters:</a:t>
            </a:r>
            <a:endParaRPr lang="en-US" sz="1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p>
            <a:pPr>
              <a:lnSpc>
                <a:spcPct val="115000"/>
              </a:lnSpc>
              <a:spcBef>
                <a:spcPts val="1200"/>
              </a:spcBef>
              <a:spcAft>
                <a:spcPts val="8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1.Pubs, Cafe, Coffee Shops are popular in the South East London. 2.As for restaurants, the Italian Restaurants are very popular in the South East London area. Especially in Southwark and Lambeth areas. 3.With the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Lewisham</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area being the most condensed area of Africans in the South East Area, it is surprising to see how in the top 10 venues, you can barely see restaurants in the top 5 venues. 5.Although, the Clusters have variations, a very visible presence is the predominance of pubs</a:t>
            </a:r>
            <a:endParaRPr lang="en-US" sz="1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p>
            <a:pPr>
              <a:spcBef>
                <a:spcPts val="1500"/>
              </a:spcBef>
              <a:spcAft>
                <a:spcPts val="200"/>
              </a:spcAft>
            </a:pPr>
            <a:r>
              <a:rPr lang="en-US" sz="1800" b="1" kern="0" spc="100" dirty="0">
                <a:solidFill>
                  <a:srgbClr val="9D3511"/>
                </a:solidFill>
                <a:effectLst/>
                <a:latin typeface="Franklin Gothic Book" panose="020B0503020102020204" pitchFamily="34" charset="0"/>
                <a:cs typeface="Times New Roman" panose="02020603050405020304" pitchFamily="18" charset="0"/>
              </a:rPr>
              <a:t>5. Discussion &amp; Conclusion</a:t>
            </a:r>
          </a:p>
          <a:p>
            <a:pPr>
              <a:lnSpc>
                <a:spcPct val="115000"/>
              </a:lnSpc>
              <a:spcAft>
                <a:spcPts val="8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It is very important to note that Clusters 2 and 3 are the most viable clusters to create a brand African Restaurant. Their proximity to other amenities and accessibility to station are paramount. These 2 clusters do not have top restaurants that could rival their standards if they are created. And the proximity to resources needed is paramount as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Lewisham</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and Lambeth are not far out from Peckham (under Southwark).</a:t>
            </a:r>
            <a:endParaRPr lang="en-US" sz="1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p>
            <a:pPr>
              <a:lnSpc>
                <a:spcPct val="115000"/>
              </a:lnSpc>
              <a:spcBef>
                <a:spcPts val="1200"/>
              </a:spcBef>
              <a:spcAft>
                <a:spcPts val="8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 conclusion, this project would have had better results if there were more data in terms of crime data within the area, traffic access and allowance of more venues exploration with the Foursquare (limited venues for free calls).</a:t>
            </a:r>
            <a:endParaRPr lang="en-US" sz="1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p>
            <a:pPr>
              <a:lnSpc>
                <a:spcPct val="115000"/>
              </a:lnSpc>
              <a:spcBef>
                <a:spcPts val="1200"/>
              </a:spcBef>
              <a:spcAft>
                <a:spcPts val="8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Also, getting the ratings and feedbacks of the current restaurants within the clusters would have helped in providing more insight into the best location.</a:t>
            </a:r>
            <a:endParaRPr lang="en-US" sz="1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22471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7394CA-CACF-4C9B-96CE-0B2FA74186F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415D5B8-4F1E-4D5C-9332-E7302D896C9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47654156"/>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TotalTime>
  <Words>527</Words>
  <Application>Microsoft Office PowerPoint</Application>
  <PresentationFormat>Grand écran</PresentationFormat>
  <Paragraphs>20</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Baskerville Old Face</vt:lpstr>
      <vt:lpstr>Century Gothic</vt:lpstr>
      <vt:lpstr>Franklin Gothic Book</vt:lpstr>
      <vt:lpstr>Helvetica</vt:lpstr>
      <vt:lpstr>Perpetua</vt:lpstr>
      <vt:lpstr>Wingdings 3</vt:lpstr>
      <vt:lpstr>Secteur</vt:lpstr>
      <vt:lpstr>The Battle of Neighborhoods</vt:lpstr>
      <vt:lpstr>Présentation PowerPoint</vt:lpstr>
      <vt:lpstr>areas of London </vt:lpstr>
      <vt:lpstr>Borough of London</vt:lpstr>
      <vt:lpstr>demography of London </vt:lpstr>
      <vt:lpstr>Location information (latitude and longitude) of neighborhoods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AGHOUACH Hassan</dc:creator>
  <cp:lastModifiedBy>AGHOUACH Hassan</cp:lastModifiedBy>
  <cp:revision>1</cp:revision>
  <dcterms:created xsi:type="dcterms:W3CDTF">2021-01-19T11:18:49Z</dcterms:created>
  <dcterms:modified xsi:type="dcterms:W3CDTF">2021-01-19T11:25:53Z</dcterms:modified>
</cp:coreProperties>
</file>