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447" r:id="rId3"/>
    <p:sldId id="1564" r:id="rId4"/>
    <p:sldId id="1589" r:id="rId5"/>
    <p:sldId id="1530" r:id="rId6"/>
    <p:sldId id="1567" r:id="rId7"/>
    <p:sldId id="1553" r:id="rId8"/>
    <p:sldId id="1543" r:id="rId9"/>
    <p:sldId id="1550" r:id="rId10"/>
    <p:sldId id="1544" r:id="rId11"/>
    <p:sldId id="1590" r:id="rId12"/>
    <p:sldId id="1591" r:id="rId13"/>
    <p:sldId id="1592" r:id="rId14"/>
    <p:sldId id="1593" r:id="rId15"/>
    <p:sldId id="12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89A501"/>
    <a:srgbClr val="CBF300"/>
    <a:srgbClr val="428100"/>
    <a:srgbClr val="00EED5"/>
    <a:srgbClr val="3F1C09"/>
    <a:srgbClr val="C00000"/>
    <a:srgbClr val="F4B7ED"/>
    <a:srgbClr val="869B7E"/>
    <a:srgbClr val="FFD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8"/>
    <p:restoredTop sz="65272"/>
  </p:normalViewPr>
  <p:slideViewPr>
    <p:cSldViewPr snapToGrid="0" snapToObjects="1">
      <p:cViewPr varScale="1">
        <p:scale>
          <a:sx n="87" d="100"/>
          <a:sy n="87" d="100"/>
        </p:scale>
        <p:origin x="1704" y="200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70656-A823-274E-8CD6-AA7A0FA3F46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0A93-AA7A-4E42-B9DA-3DE34EC6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大家好，我是王树森。</a:t>
            </a:r>
            <a:endParaRPr lang="en-US" altLang="zh-CN" sz="1600" dirty="0"/>
          </a:p>
          <a:p>
            <a:r>
              <a:rPr lang="zh-CN" altLang="en-US" sz="1600" dirty="0"/>
              <a:t>这节课和后面几节课的内容是推荐系统中的多样性。</a:t>
            </a:r>
            <a:endParaRPr lang="en-US" altLang="zh-CN" sz="1600" dirty="0"/>
          </a:p>
          <a:p>
            <a:r>
              <a:rPr lang="zh-CN" altLang="en-US" sz="1600" dirty="0"/>
              <a:t>如果多样性做得好，可以显著提升推荐系统的各种业务指标，比如用户留存 和 </a:t>
            </a:r>
            <a:r>
              <a:rPr lang="en-US" altLang="zh-CN" sz="1600" dirty="0"/>
              <a:t>APP</a:t>
            </a:r>
            <a:r>
              <a:rPr lang="zh-CN" altLang="en-US" sz="1600" dirty="0"/>
              <a:t>的使用时长。</a:t>
            </a:r>
            <a:endParaRPr lang="en-US" altLang="zh-CN" sz="1600" dirty="0"/>
          </a:p>
          <a:p>
            <a:r>
              <a:rPr lang="zh-CN" altLang="en-US" sz="1600" dirty="0"/>
              <a:t>这节课先介绍一些背景知识，后面几节课详细讲解 多样性的算法。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CLIP</a:t>
            </a:r>
            <a:r>
              <a:rPr lang="zh-CN" altLang="en-US" sz="1600" dirty="0">
                <a:solidFill>
                  <a:schemeClr val="tx1"/>
                </a:solidFill>
              </a:rPr>
              <a:t> 做训练的时候，还需要用负样本。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可以采用 </a:t>
            </a:r>
            <a:r>
              <a:rPr lang="en-US" altLang="zh-CN" sz="1600" dirty="0">
                <a:solidFill>
                  <a:schemeClr val="tx1"/>
                </a:solidFill>
              </a:rPr>
              <a:t>batch</a:t>
            </a:r>
            <a:r>
              <a:rPr lang="zh-CN" altLang="en-US" sz="1600" dirty="0">
                <a:solidFill>
                  <a:schemeClr val="tx1"/>
                </a:solidFill>
              </a:rPr>
              <a:t> 内负样本，之前双塔模型的课上介绍过。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举个例子，第一篇笔记的图片 与其他笔记的文字 都可以组成负样本。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设一个 </a:t>
            </a:r>
            <a:r>
              <a:rPr lang="en-US" altLang="zh-CN" sz="1600" dirty="0">
                <a:solidFill>
                  <a:schemeClr val="tx1"/>
                </a:solidFill>
              </a:rPr>
              <a:t>batch</a:t>
            </a:r>
            <a:r>
              <a:rPr lang="zh-CN" altLang="en-US" sz="1600" dirty="0">
                <a:solidFill>
                  <a:schemeClr val="tx1"/>
                </a:solidFill>
              </a:rPr>
              <a:t> 内有 </a:t>
            </a:r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zh-CN" altLang="en-US" sz="1600" dirty="0">
                <a:solidFill>
                  <a:schemeClr val="tx1"/>
                </a:solidFill>
              </a:rPr>
              <a:t> 篇笔记，那么就有 </a:t>
            </a:r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zh-CN" altLang="en-US" sz="1600" dirty="0">
                <a:solidFill>
                  <a:schemeClr val="tx1"/>
                </a:solidFill>
              </a:rPr>
              <a:t> 对正样本。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一张图片可以跟 </a:t>
            </a:r>
            <a:r>
              <a:rPr lang="en-US" altLang="zh-CN" sz="1600" dirty="0">
                <a:solidFill>
                  <a:schemeClr val="tx1"/>
                </a:solidFill>
              </a:rPr>
              <a:t>m-1</a:t>
            </a:r>
            <a:r>
              <a:rPr lang="zh-CN" altLang="en-US" sz="1600" dirty="0">
                <a:solidFill>
                  <a:schemeClr val="tx1"/>
                </a:solidFill>
              </a:rPr>
              <a:t> 条文本组成负样本。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所以这个 </a:t>
            </a:r>
            <a:r>
              <a:rPr lang="en-US" altLang="zh-CN" sz="1600" dirty="0">
                <a:solidFill>
                  <a:schemeClr val="tx1"/>
                </a:solidFill>
              </a:rPr>
              <a:t>batch</a:t>
            </a:r>
            <a:r>
              <a:rPr lang="zh-CN" altLang="en-US" sz="1600" dirty="0">
                <a:solidFill>
                  <a:schemeClr val="tx1"/>
                </a:solidFill>
              </a:rPr>
              <a:t> 内一共有  </a:t>
            </a:r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zh-CN" altLang="en-US" sz="1600" dirty="0">
                <a:solidFill>
                  <a:schemeClr val="tx1"/>
                </a:solidFill>
              </a:rPr>
              <a:t> 乘以 </a:t>
            </a:r>
            <a:r>
              <a:rPr lang="en-US" altLang="zh-CN" sz="1600" dirty="0">
                <a:solidFill>
                  <a:schemeClr val="tx1"/>
                </a:solidFill>
              </a:rPr>
              <a:t>m-1</a:t>
            </a:r>
            <a:r>
              <a:rPr lang="zh-CN" altLang="en-US" sz="1600" dirty="0">
                <a:solidFill>
                  <a:schemeClr val="tx1"/>
                </a:solidFill>
              </a:rPr>
              <a:t> 对负样本。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前面讲了如何度量物品之间的相似度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在推荐系统中，我们希望曝光的物品具有多样性，即物品两两之间都不相似。</a:t>
            </a:r>
            <a:endParaRPr lang="en-US" altLang="zh-CN" sz="1600" dirty="0"/>
          </a:p>
          <a:p>
            <a:r>
              <a:rPr lang="zh-CN" altLang="en-US" sz="1600" dirty="0"/>
              <a:t>接下来我简要概括一下提升多样性的方法。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这是推荐系统的链路。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我之前重点讲过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粗排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和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精排</a:t>
                </a:r>
                <a:r>
                  <a:rPr lang="zh-CN" altLang="en-US" sz="1600" dirty="0"/>
                  <a:t>，但是</a:t>
                </a:r>
                <a:r>
                  <a:rPr lang="zh-CN" altLang="en-US" sz="1600" b="1" dirty="0"/>
                  <a:t>没</a:t>
                </a:r>
                <a:r>
                  <a:rPr lang="zh-CN" altLang="en-US" sz="1600" dirty="0"/>
                  <a:t>详细讲粗排和精排的</a:t>
                </a:r>
                <a:r>
                  <a:rPr lang="zh-CN" altLang="en-US" sz="1600" b="1" dirty="0"/>
                  <a:t>后处理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粗排和精排</a:t>
                </a:r>
                <a:r>
                  <a:rPr lang="zh-CN" altLang="en-US" sz="1600" dirty="0"/>
                  <a:t>的唯一任务就是准确地做 </a:t>
                </a:r>
                <a:r>
                  <a:rPr lang="en-US" sz="1600" dirty="0"/>
                  <a:t>pointwise </a:t>
                </a:r>
                <a:r>
                  <a:rPr lang="zh-CN" altLang="en-US" sz="1600" dirty="0"/>
                  <a:t>打分，即把每个物品作为独立的个体，尽量准确地预估点击、交互、时长。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粗排和精排只做 </a:t>
                </a:r>
                <a:r>
                  <a:rPr lang="en-US" altLang="zh-CN" sz="1600" dirty="0"/>
                  <a:t>pointwise</a:t>
                </a:r>
                <a:r>
                  <a:rPr lang="zh-CN" altLang="en-US" sz="1600" dirty="0"/>
                  <a:t> 打分，而不用考虑物品 之间的关联。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对于物品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，模型输出对点击率、交互率的预估，多个分数融合成一个分数，记作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表示用户对物品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的兴趣；在排序中，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是物品本身对用户的价值。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这节课我介绍一种简单的多样性算法。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算法的第一步是计算笔记两两之间的相似度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假设精排返回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篇笔记，这些笔记大概率都是用户感兴趣的，但是可能会有很多相似的内容。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把第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篇和第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篇笔记之间的相似度记作 </a:t>
                </a:r>
                <a:r>
                  <a:rPr lang="en-US" altLang="zh-CN" dirty="0"/>
                  <a:t>sim(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，数值越大，表示两篇笔记越相似。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r>
                  <a:rPr lang="en-US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一个有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n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篇笔记，计算两两之间的相似度，总时间复杂度是 </a:t>
                </a:r>
                <a:r>
                  <a:rPr lang="en-US" altLang="zh-CN" b="0" i="0">
                    <a:solidFill>
                      <a:srgbClr val="C00000"/>
                    </a:solidFill>
                    <a:latin typeface="Cambria Math" panose="02040503050406030204" pitchFamily="18" charset="0"/>
                    <a:ea typeface="Kaiti TC" panose="02010600040101010101" pitchFamily="2" charset="-120"/>
                  </a:rPr>
                  <a:t>𝑂(𝑛^2 )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粗排或者精排给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个候选物品打分，得到分数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对于粗排，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等于几千。对于精排，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等于几百。</a:t>
                </a:r>
                <a:endParaRPr lang="en-US" altLang="zh-CN" sz="1600" dirty="0"/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在粗排和精排打分之后，都有后处理。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后处理的主要作用是提升多样性。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后处理需要从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个候选物品中选出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个，既要求它们的总分高，也需要它们有多样性。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假如不考虑多样性，那么只需要根据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reward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个物品排序，选出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top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在实践中，增加曝光物品的多样性有利于业务指标，所以工业界在后处理阶段使用多样性算法，我们后面的课程中会详细介绍。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这节课我介绍一种简单的多样性算法。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算法的第一步是计算笔记两两之间的相似度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假设精排返回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篇笔记，这些笔记大概率都是用户感兴趣的，但是可能会有很多相似的内容。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把第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篇和第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篇笔记之间的相似度记作 </a:t>
                </a:r>
                <a:r>
                  <a:rPr lang="en-US" altLang="zh-CN" dirty="0"/>
                  <a:t>sim(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，数值越大，表示两篇笔记越相似。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r>
                  <a:rPr lang="en-US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一个有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n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篇笔记，计算两两之间的相似度，总时间复杂度是 </a:t>
                </a:r>
                <a:r>
                  <a:rPr lang="en-US" altLang="zh-CN" b="0" i="0">
                    <a:solidFill>
                      <a:srgbClr val="C00000"/>
                    </a:solidFill>
                    <a:latin typeface="Cambria Math" panose="02040503050406030204" pitchFamily="18" charset="0"/>
                    <a:ea typeface="Kaiti TC" panose="02010600040101010101" pitchFamily="2" charset="-120"/>
                  </a:rPr>
                  <a:t>𝑂(𝑛^2 )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0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600" dirty="0" err="1"/>
                  <a:t>精排的后处理</a:t>
                </a:r>
                <a:r>
                  <a:rPr lang="zh-CN" altLang="en-US" sz="1600" dirty="0"/>
                  <a:t> </a:t>
                </a:r>
                <a:r>
                  <a:rPr lang="en-US" sz="1600" dirty="0" err="1"/>
                  <a:t>通常被称为</a:t>
                </a:r>
                <a:r>
                  <a:rPr lang="zh-CN" altLang="en-US" sz="1600" dirty="0"/>
                  <a:t>“</a:t>
                </a:r>
                <a:r>
                  <a:rPr lang="en-US" sz="1600" dirty="0" err="1"/>
                  <a:t>重排</a:t>
                </a:r>
                <a:r>
                  <a:rPr lang="zh-CN" altLang="en-US" sz="1600" dirty="0"/>
                  <a:t>”，它决定了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个候选物品中 有哪 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 个最终获得曝光，以及 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 个物品展现给用户的顺序。</a:t>
                </a:r>
                <a:endParaRPr lang="en-US" altLang="zh-CN" sz="1600" dirty="0"/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  <a:endParaRPr lang="en-US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粗排的后处理往往被大家忽视。</a:t>
                </a:r>
                <a:endParaRPr lang="en-US" sz="1600" dirty="0"/>
              </a:p>
              <a:p>
                <a:r>
                  <a:rPr lang="en-US" sz="1600" dirty="0" err="1"/>
                  <a:t>其实粗排之后也需要多样性算法</a:t>
                </a:r>
                <a:r>
                  <a:rPr lang="zh-CN" altLang="en-US" sz="1600" dirty="0"/>
                  <a:t>，而不是简单地选择 几千个物品中 </a:t>
                </a:r>
                <a:r>
                  <a:rPr lang="en-US" altLang="zh-CN" sz="1600" dirty="0"/>
                  <a:t>reward</a:t>
                </a:r>
                <a:r>
                  <a:rPr lang="zh-CN" altLang="en-US" sz="1600" dirty="0"/>
                  <a:t> 最高的几百个。</a:t>
                </a:r>
                <a:endParaRPr lang="en-US" altLang="zh-CN" sz="1600" dirty="0"/>
              </a:p>
              <a:p>
                <a:r>
                  <a:rPr lang="en-US" altLang="zh-CN" sz="1600" dirty="0"/>
                  <a:t>---</a:t>
                </a:r>
              </a:p>
              <a:p>
                <a:r>
                  <a:rPr lang="zh-CN" altLang="en-US" sz="1600" dirty="0"/>
                  <a:t>粗排之后的多样性算法也能提升业务指标。</a:t>
                </a:r>
                <a:endParaRPr lang="en-US" sz="1600" dirty="0"/>
              </a:p>
              <a:p>
                <a:r>
                  <a:rPr lang="en-US" sz="1600" dirty="0" err="1"/>
                  <a:t>我这种说法是有实验依据的</a:t>
                </a:r>
                <a:r>
                  <a:rPr lang="zh-CN" altLang="en-US" sz="1600" dirty="0"/>
                  <a:t>，我们小红书优化粗排之后的多样性，显著提升用户使用推荐的时长和留存。</a:t>
                </a:r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这节课我介绍一种简单的多样性算法。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算法的第一步是计算笔记两两之间的相似度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假设精排返回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篇笔记，这些笔记大概率都是用户感兴趣的，但是可能会有很多相似的内容。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把第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篇和第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篇笔记之间的相似度记作 </a:t>
                </a:r>
                <a:r>
                  <a:rPr lang="en-US" altLang="zh-CN" dirty="0"/>
                  <a:t>sim(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，数值越大，表示两篇笔记越相似。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r>
                  <a:rPr lang="en-US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一个有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n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篇笔记，计算两两之间的相似度，总时间复杂度是 </a:t>
                </a:r>
                <a:r>
                  <a:rPr lang="en-US" altLang="zh-CN" b="0" i="0">
                    <a:solidFill>
                      <a:srgbClr val="C00000"/>
                    </a:solidFill>
                    <a:latin typeface="Cambria Math" panose="02040503050406030204" pitchFamily="18" charset="0"/>
                    <a:ea typeface="Kaiti TC" panose="02010600040101010101" pitchFamily="2" charset="-120"/>
                  </a:rPr>
                  <a:t>𝑂(𝑛^2 )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这节课介绍了推荐系统多样性</a:t>
            </a:r>
            <a:r>
              <a:rPr lang="zh-CN" altLang="en-US" sz="1600" dirty="0"/>
              <a:t> </a:t>
            </a:r>
            <a:r>
              <a:rPr lang="en-US" sz="1600" dirty="0" err="1"/>
              <a:t>的一些基本知识</a:t>
            </a:r>
            <a:r>
              <a:rPr lang="zh-CN" altLang="en-US" sz="1600" dirty="0"/>
              <a:t>，包括物品相似性的度量、以及提升多样性的途径。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这节课就讲到这里，感谢大家观看，后面的课程详细讲解多样性算法。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如果曝光给用户的物品之间两两不相似</a:t>
            </a:r>
            <a:r>
              <a:rPr lang="zh-CN" altLang="en-US" sz="1600" dirty="0"/>
              <a:t>，就说明推荐的结果具有多样性。</a:t>
            </a:r>
            <a:endParaRPr lang="en-US" altLang="zh-CN" sz="1600" dirty="0"/>
          </a:p>
          <a:p>
            <a:r>
              <a:rPr lang="zh-CN" altLang="en-US" sz="1600" dirty="0"/>
              <a:t>想要提升多样性，得想办法度量 两个物品有多相似。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有两种度量相似性的方法</a:t>
            </a:r>
            <a:r>
              <a:rPr lang="zh-CN" altLang="en-US" sz="1600" dirty="0"/>
              <a:t>，两种方法都是实际有用的。</a:t>
            </a:r>
            <a:endParaRPr lang="en-US" altLang="zh-CN" sz="1600" dirty="0"/>
          </a:p>
          <a:p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en-US" sz="1600" dirty="0" err="1"/>
              <a:t>第一种方法</a:t>
            </a:r>
            <a:r>
              <a:rPr lang="zh-CN" altLang="en-US" sz="1600" dirty="0"/>
              <a:t> </a:t>
            </a:r>
            <a:r>
              <a:rPr lang="en-US" sz="1600" dirty="0" err="1"/>
              <a:t>基于物品的属性标签</a:t>
            </a:r>
            <a:r>
              <a:rPr lang="zh-CN" altLang="en-US" sz="1600" dirty="0"/>
              <a:t>，比如类目、品牌、关键词、等等。</a:t>
            </a:r>
            <a:endParaRPr lang="en-US" altLang="zh-CN" sz="1600" dirty="0"/>
          </a:p>
          <a:p>
            <a:r>
              <a:rPr lang="zh-CN" altLang="en-US" sz="1600" dirty="0"/>
              <a:t>两个物品有越多 相同的标签，则说明两个物品越相似。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en-US" sz="1600" dirty="0" err="1"/>
              <a:t>第二种方法是基于物品的向量表征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两个物品向量余弦值越大，则我们认为两个物品越相似。</a:t>
            </a:r>
            <a:endParaRPr lang="en-US" altLang="zh-CN" sz="1600" dirty="0"/>
          </a:p>
          <a:p>
            <a:r>
              <a:rPr lang="zh-CN" altLang="en-US" sz="1600" dirty="0"/>
              <a:t>有很多种方法对物品做向量表征，但并不是所有的向量表征方法都适用于多样性问题。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en-US" sz="1600" dirty="0" err="1"/>
              <a:t>比方说用召回的双塔模型</a:t>
            </a:r>
            <a:r>
              <a:rPr lang="zh-CN" altLang="en-US" sz="1600" dirty="0"/>
              <a:t> </a:t>
            </a:r>
            <a:r>
              <a:rPr lang="en-US" sz="1600" dirty="0" err="1"/>
              <a:t>学到的物品向量就不适用于多样性问题</a:t>
            </a:r>
            <a:r>
              <a:rPr lang="zh-CN" altLang="en-US" sz="1600" dirty="0"/>
              <a:t>，原因稍后会讲。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en-US" sz="1600" dirty="0" err="1"/>
              <a:t>从实验结果来看</a:t>
            </a:r>
            <a:r>
              <a:rPr lang="zh-CN" altLang="en-US" sz="1600" dirty="0"/>
              <a:t>，最好还是 基于内容的向量表征，也就是用 </a:t>
            </a:r>
            <a:r>
              <a:rPr lang="en-US" altLang="zh-CN" sz="1600" dirty="0"/>
              <a:t>CV</a:t>
            </a:r>
            <a:r>
              <a:rPr lang="zh-CN" altLang="en-US" sz="1600" dirty="0"/>
              <a:t> 和 </a:t>
            </a:r>
            <a:r>
              <a:rPr lang="en-US" altLang="zh-CN" sz="1600" dirty="0"/>
              <a:t>NLP</a:t>
            </a:r>
            <a:r>
              <a:rPr lang="zh-CN" altLang="en-US" sz="1600" dirty="0"/>
              <a:t> 模型提取图片和文字的特征向量。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先来看一下物品属性标签。</a:t>
            </a:r>
            <a:endParaRPr lang="en-US" altLang="zh-CN" sz="1600" dirty="0"/>
          </a:p>
          <a:p>
            <a:r>
              <a:rPr lang="zh-CN" altLang="en-US" sz="1600" dirty="0"/>
              <a:t>物品属性标签有类目、品牌、关键词、等等。</a:t>
            </a:r>
            <a:endParaRPr lang="en-US" altLang="zh-CN" sz="1600" dirty="0"/>
          </a:p>
          <a:p>
            <a:r>
              <a:rPr lang="zh-CN" altLang="en-US" sz="1600" dirty="0"/>
              <a:t>这些标签 通常是由 </a:t>
            </a:r>
            <a:r>
              <a:rPr lang="en-US" altLang="zh-CN" sz="1600" dirty="0"/>
              <a:t>CV</a:t>
            </a:r>
            <a:r>
              <a:rPr lang="zh-CN" altLang="en-US" sz="1600" dirty="0"/>
              <a:t> 和 </a:t>
            </a:r>
            <a:r>
              <a:rPr lang="en-US" altLang="zh-CN" sz="1600" dirty="0"/>
              <a:t>NLP</a:t>
            </a:r>
            <a:r>
              <a:rPr lang="zh-CN" altLang="en-US" sz="1600" dirty="0"/>
              <a:t> 算法 根据</a:t>
            </a:r>
            <a:r>
              <a:rPr lang="zh-CN" altLang="en-US" sz="1600" b="1" dirty="0"/>
              <a:t>图文内容</a:t>
            </a:r>
            <a:r>
              <a:rPr lang="zh-CN" altLang="en-US" sz="1600" dirty="0"/>
              <a:t>推断出的，未必准确。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zh-CN" altLang="en-US" sz="1600" dirty="0"/>
              <a:t>我们可以根据 一级类目、二级类目、品牌 等标签 来计算相似度。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zh-CN" altLang="en-US" sz="1600" dirty="0"/>
              <a:t>举个例子，物品 </a:t>
            </a:r>
            <a:r>
              <a:rPr lang="en-US" altLang="zh-CN" sz="1600" dirty="0" err="1"/>
              <a:t>i</a:t>
            </a:r>
            <a:r>
              <a:rPr lang="zh-CN" altLang="en-US" sz="1600" dirty="0"/>
              <a:t> 的一级类目是美妆，二级类目是彩妆，品牌是香奈儿。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zh-CN" altLang="en-US" sz="1600" dirty="0"/>
              <a:t>物品 </a:t>
            </a:r>
            <a:r>
              <a:rPr lang="en-US" altLang="zh-CN" sz="1600" dirty="0"/>
              <a:t>j</a:t>
            </a:r>
            <a:r>
              <a:rPr lang="zh-CN" altLang="en-US" sz="1600" dirty="0"/>
              <a:t> 的一级类目是美妆，二级类目是香水，品牌是香奈儿。</a:t>
            </a:r>
            <a:endParaRPr lang="en-US" altLang="zh-CN" sz="1600" dirty="0"/>
          </a:p>
          <a:p>
            <a:r>
              <a:rPr lang="en-US" altLang="zh-CN" sz="1600" dirty="0"/>
              <a:t>============================</a:t>
            </a:r>
          </a:p>
          <a:p>
            <a:r>
              <a:rPr lang="zh-CN" altLang="en-US" sz="1600" dirty="0"/>
              <a:t>一级类目、二级类目、品牌对应三个相似度，分别是 </a:t>
            </a:r>
            <a:r>
              <a:rPr lang="en-US" altLang="zh-CN" sz="1600" dirty="0"/>
              <a:t>1</a:t>
            </a:r>
            <a:r>
              <a:rPr lang="zh-CN" altLang="en-US" sz="1600" dirty="0"/>
              <a:t>， </a:t>
            </a:r>
            <a:r>
              <a:rPr lang="en-US" altLang="zh-CN" sz="1600" dirty="0"/>
              <a:t>0</a:t>
            </a:r>
            <a:r>
              <a:rPr lang="zh-CN" altLang="en-US" sz="1600" dirty="0"/>
              <a:t>， </a:t>
            </a:r>
            <a:r>
              <a:rPr lang="en-US" altLang="zh-CN" sz="1600" dirty="0"/>
              <a:t>1</a:t>
            </a:r>
            <a:r>
              <a:rPr lang="zh-CN" altLang="en-US" sz="1600" dirty="0"/>
              <a:t>，意思是一级类目相同，二级类目不同，品牌相同。</a:t>
            </a:r>
            <a:endParaRPr lang="en-US" altLang="zh-CN" sz="1600" dirty="0"/>
          </a:p>
          <a:p>
            <a:r>
              <a:rPr lang="zh-CN" altLang="en-US" sz="1600" dirty="0"/>
              <a:t>对三个分数求加权和即可得到相似度总分，其中的权重需要根据经验设置。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刚才讲了基于物品属性标签 计算相似度，接下来讲基于向量表征 计算相似度。</a:t>
            </a:r>
            <a:endParaRPr lang="en-US" altLang="zh-CN" sz="1600" dirty="0"/>
          </a:p>
          <a:p>
            <a:r>
              <a:rPr lang="en-US" altLang="zh-CN" sz="1600" dirty="0"/>
              <a:t>---</a:t>
            </a:r>
          </a:p>
          <a:p>
            <a:r>
              <a:rPr lang="zh-CN" altLang="en-US" sz="1600" dirty="0"/>
              <a:t>前面召回的课程中介绍过双塔模型，两个塔分别把用户特征和物品特征映射成向量，记作 </a:t>
            </a:r>
            <a:r>
              <a:rPr lang="en-US" altLang="zh-CN" sz="1600" dirty="0"/>
              <a:t>a</a:t>
            </a:r>
            <a:r>
              <a:rPr lang="zh-CN" altLang="en-US" sz="1600" dirty="0"/>
              <a:t> 和 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两个向量的余弦相似度表示用户对物品的兴趣。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============================</a:t>
            </a:r>
            <a:endParaRPr lang="en-US" sz="1600" dirty="0"/>
          </a:p>
          <a:p>
            <a:r>
              <a:rPr lang="zh-CN" altLang="en-US" sz="1600" dirty="0"/>
              <a:t>用在多样性问题上，我们只需要物品塔的输出。</a:t>
            </a:r>
            <a:endParaRPr lang="en-US" altLang="zh-CN" sz="1600" dirty="0"/>
          </a:p>
          <a:p>
            <a:r>
              <a:rPr lang="zh-CN" altLang="en-US" sz="1600" dirty="0"/>
              <a:t>物品塔把每个物品表征为一个向量 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如果两个物品相似，则向量表征的內积相似度较大，或者余弦相似度较大。</a:t>
            </a:r>
            <a:endParaRPr lang="en-US" altLang="zh-CN" sz="1600" dirty="0"/>
          </a:p>
          <a:p>
            <a:r>
              <a:rPr lang="en-US" altLang="zh-CN" sz="1600" dirty="0"/>
              <a:t>-------</a:t>
            </a:r>
          </a:p>
          <a:p>
            <a:r>
              <a:rPr lang="zh-CN" altLang="en-US" sz="1600" dirty="0"/>
              <a:t>如果你非要把 双塔学到的物品表征 用在多样性问题上 也是 </a:t>
            </a:r>
            <a:r>
              <a:rPr lang="en-US" altLang="zh-CN" sz="1600" dirty="0"/>
              <a:t>OK</a:t>
            </a:r>
            <a:r>
              <a:rPr lang="zh-CN" altLang="en-US" sz="1600" dirty="0"/>
              <a:t> 的，但是效果很一般。</a:t>
            </a:r>
            <a:endParaRPr lang="en-US" altLang="zh-CN" sz="1600" dirty="0"/>
          </a:p>
          <a:p>
            <a:r>
              <a:rPr lang="zh-CN" altLang="en-US" sz="1600" dirty="0"/>
              <a:t>原因是这样的。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推荐系统中头部现象很严重，曝光和点击都集中在少数物品。</a:t>
            </a:r>
            <a:endParaRPr lang="en-US" altLang="zh-CN" sz="1600" dirty="0"/>
          </a:p>
          <a:p>
            <a:r>
              <a:rPr lang="zh-CN" altLang="en-US" sz="1600" dirty="0"/>
              <a:t>新物品和长尾物品的曝光和点击次数都很少，双塔模型学不好它们的向量表征。</a:t>
            </a:r>
            <a:endParaRPr lang="en-US" altLang="zh-CN" sz="1600" dirty="0"/>
          </a:p>
          <a:p>
            <a:r>
              <a:rPr lang="zh-CN" altLang="en-US" sz="1600" dirty="0"/>
              <a:t>如果用物品塔输出的向量计算物品相似度，肯定处理不好新物品和长尾物品，最终多样性算法的效果很差。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用在多样性问题上，最好的办法还是基于图文内容的向量表征。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我们以小红书的图文笔记为例。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笔记中有几张图和几段文字。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这里考虑最简单的情况，笔记只有一张图。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</a:t>
            </a:r>
          </a:p>
          <a:p>
            <a:r>
              <a:rPr lang="en-US" sz="1600" dirty="0" err="1">
                <a:latin typeface="Kaiti TC" panose="02010600040101010101" pitchFamily="2" charset="-120"/>
                <a:ea typeface="Kaiti TC" panose="02010600040101010101" pitchFamily="2" charset="-120"/>
              </a:rPr>
              <a:t>用CNN提取图片的特征</a:t>
            </a:r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，得到一个向量。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</a:t>
            </a:r>
          </a:p>
          <a:p>
            <a:r>
              <a:rPr lang="en-US" sz="1600" dirty="0" err="1">
                <a:latin typeface="Kaiti TC" panose="02010600040101010101" pitchFamily="2" charset="-120"/>
                <a:ea typeface="Kaiti TC" panose="02010600040101010101" pitchFamily="2" charset="-120"/>
              </a:rPr>
              <a:t>用BERT提取文字的特征</a:t>
            </a:r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，得到另一个向量。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sz="1600" dirty="0" err="1">
                <a:latin typeface="Kaiti TC" panose="02010600040101010101" pitchFamily="2" charset="-120"/>
                <a:ea typeface="Kaiti TC" panose="02010600040101010101" pitchFamily="2" charset="-120"/>
              </a:rPr>
              <a:t>把这两个向量拼起来</a:t>
            </a:r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，就是一篇图文笔记的向量表征。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altLang="zh-CN" sz="1600" dirty="0">
                <a:latin typeface="Kaiti TC" panose="02010600040101010101" pitchFamily="2" charset="-120"/>
                <a:ea typeface="Kaiti TC" panose="02010600040101010101" pitchFamily="2" charset="-120"/>
              </a:rPr>
              <a:t>-----</a:t>
            </a:r>
          </a:p>
          <a:p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但是这里有个难点，该如何训练 </a:t>
            </a:r>
            <a:r>
              <a:rPr lang="en-US" altLang="zh-CN" sz="1600" dirty="0">
                <a:latin typeface="Kaiti TC" panose="02010600040101010101" pitchFamily="2" charset="-120"/>
                <a:ea typeface="Kaiti TC" panose="02010600040101010101" pitchFamily="2" charset="-120"/>
              </a:rPr>
              <a:t>CNN</a:t>
            </a:r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 和 </a:t>
            </a:r>
            <a:r>
              <a:rPr lang="en-US" altLang="zh-CN" sz="1600" dirty="0">
                <a:latin typeface="Kaiti TC" panose="02010600040101010101" pitchFamily="2" charset="-120"/>
                <a:ea typeface="Kaiti TC" panose="02010600040101010101" pitchFamily="2" charset="-120"/>
              </a:rPr>
              <a:t>BERT</a:t>
            </a:r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 呢？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如果用外界公开的数据集训练，那么迁移到小红书的数据上效果不好。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sz="1600" dirty="0">
                <a:latin typeface="Kaiti TC" panose="02010600040101010101" pitchFamily="2" charset="-120"/>
                <a:ea typeface="Kaiti TC" panose="02010600040101010101" pitchFamily="2" charset="-120"/>
              </a:rPr>
              <a:t>如果用小红书自己的数据，那是不是还得让人工做标注呢？</a:t>
            </a:r>
            <a:endParaRPr lang="en-US" altLang="zh-CN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想要做 </a:t>
                </a:r>
                <a:r>
                  <a:rPr lang="en-US" altLang="zh-CN" sz="1600" dirty="0"/>
                  <a:t>CV</a:t>
                </a:r>
                <a:r>
                  <a:rPr lang="zh-CN" altLang="en-US" sz="1600" dirty="0"/>
                  <a:t> 和 </a:t>
                </a:r>
                <a:r>
                  <a:rPr lang="en-US" altLang="zh-CN" sz="1600" dirty="0"/>
                  <a:t>NLP</a:t>
                </a:r>
                <a:r>
                  <a:rPr lang="zh-CN" altLang="en-US" sz="1600" dirty="0"/>
                  <a:t> 模型的预训练，最好是用 </a:t>
                </a:r>
                <a:r>
                  <a:rPr lang="en-US" altLang="zh-CN" sz="1600" dirty="0"/>
                  <a:t>CLIP</a:t>
                </a:r>
                <a:r>
                  <a:rPr lang="zh-CN" altLang="en-US" sz="1600" dirty="0"/>
                  <a:t>，它是当前公认最有效的预训练方法。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</a:t>
                </a:r>
              </a:p>
              <a:p>
                <a:r>
                  <a:rPr lang="en-US" sz="1600" dirty="0"/>
                  <a:t>CLIP</a:t>
                </a:r>
                <a:r>
                  <a:rPr lang="zh-CN" altLang="en-US" sz="1600" dirty="0"/>
                  <a:t> 的思想是这样的：对于 图片</a:t>
                </a:r>
                <a:r>
                  <a:rPr lang="en-US" altLang="zh-CN" sz="1600" dirty="0"/>
                  <a:t>—</a:t>
                </a:r>
                <a:r>
                  <a:rPr lang="zh-CN" altLang="en-US" sz="1600" dirty="0"/>
                  <a:t>文本 二元组，预测图片和文本是否匹配。</a:t>
                </a:r>
                <a:endParaRPr lang="en-US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</a:t>
                </a:r>
              </a:p>
              <a:p>
                <a:r>
                  <a:rPr lang="en-US" sz="1600" dirty="0"/>
                  <a:t>CLIP</a:t>
                </a:r>
                <a:r>
                  <a:rPr lang="zh-CN" altLang="en-US" sz="1600" dirty="0"/>
                  <a:t> 的优势是无需人工标注，而且非常适合我们小红书的数据。</a:t>
                </a:r>
                <a:endParaRPr lang="en-US" altLang="zh-CN" sz="1600" dirty="0"/>
              </a:p>
              <a:p>
                <a:r>
                  <a:rPr lang="en-US" sz="1600" dirty="0" err="1"/>
                  <a:t>小红书的笔记天然就包含图片和文字</a:t>
                </a:r>
                <a:r>
                  <a:rPr lang="zh-CN" altLang="en-US" sz="1600" dirty="0"/>
                  <a:t>，而且大部分笔记的文字和配图是相关的。</a:t>
                </a:r>
                <a:endParaRPr lang="en-US" altLang="zh-CN" sz="1600" dirty="0"/>
              </a:p>
              <a:p>
                <a:r>
                  <a:rPr lang="zh-CN" altLang="en-US" sz="1600" dirty="0"/>
                  <a:t>做预训练的时候，同一篇笔记的图片和文字作为正样本，图片的向量 和 文字的向量 应该高度相似。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如果图片和文字来自不同的笔记，那么就可以作为一组负样本。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这节课我介绍一种简单的多样性算法。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算法的第一步是计算笔记两两之间的相似度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假设精排返回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篇笔记，这些笔记大概率都是用户感兴趣的，但是可能会有很多相似的内容。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把第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篇和第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篇笔记之间的相似度记作 </a:t>
                </a:r>
                <a:r>
                  <a:rPr lang="en-US" altLang="zh-CN" dirty="0"/>
                  <a:t>sim(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，数值越大，表示两篇笔记越相似。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=======================</a:t>
                </a:r>
              </a:p>
              <a:p>
                <a:r>
                  <a:rPr lang="en-US" dirty="0" err="1">
                    <a:latin typeface="Kaiti TC" panose="02010600040101010101" pitchFamily="2" charset="-120"/>
                    <a:ea typeface="Kaiti TC" panose="02010600040101010101" pitchFamily="2" charset="-120"/>
                  </a:rPr>
                  <a:t>一个有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n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篇笔记，计算两两之间的相似度，总时间复杂度是 </a:t>
                </a:r>
                <a:r>
                  <a:rPr lang="en-US" altLang="zh-CN" b="0" i="0">
                    <a:solidFill>
                      <a:srgbClr val="C00000"/>
                    </a:solidFill>
                    <a:latin typeface="Cambria Math" panose="02040503050406030204" pitchFamily="18" charset="0"/>
                    <a:ea typeface="Kaiti TC" panose="02010600040101010101" pitchFamily="2" charset="-120"/>
                  </a:rPr>
                  <a:t>𝑂(𝑛^2 )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我画个图具体解释一下。</a:t>
            </a:r>
            <a:endParaRPr lang="en-US" altLang="zh-CN" sz="1600" dirty="0"/>
          </a:p>
          <a:p>
            <a:r>
              <a:rPr lang="zh-CN" altLang="en-US" sz="1600" dirty="0"/>
              <a:t>这里的每一行是一篇笔记，包含一张图片和一段文字。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同一篇笔记的图片和文字 组成正样本。</a:t>
            </a:r>
            <a:endParaRPr lang="en-US" altLang="zh-CN" sz="1600" dirty="0"/>
          </a:p>
          <a:p>
            <a:r>
              <a:rPr lang="zh-CN" altLang="en-US" sz="1600" dirty="0"/>
              <a:t>图片的向量 与 文字的向量 应该有较高的相似性。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0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2" y="1393825"/>
            <a:ext cx="11087100" cy="1963737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Weibei SC" charset="-122"/>
                <a:ea typeface="Weibei SC" charset="-122"/>
                <a:cs typeface="Weibei SC" charset="-122"/>
              </a:rPr>
              <a:t>推荐系统中的多样性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王树森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98" y="5989417"/>
            <a:ext cx="668528" cy="6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24B4AF2E-DA13-2F47-B275-3D4C405BD594}"/>
              </a:ext>
            </a:extLst>
          </p:cNvPr>
          <p:cNvSpPr/>
          <p:nvPr/>
        </p:nvSpPr>
        <p:spPr>
          <a:xfrm>
            <a:off x="489965" y="1919729"/>
            <a:ext cx="4231571" cy="4283135"/>
          </a:xfrm>
          <a:custGeom>
            <a:avLst/>
            <a:gdLst>
              <a:gd name="connsiteX0" fmla="*/ 277308 w 4231571"/>
              <a:gd name="connsiteY0" fmla="*/ 51946 h 4283135"/>
              <a:gd name="connsiteX1" fmla="*/ 934533 w 4231571"/>
              <a:gd name="connsiteY1" fmla="*/ 94809 h 4283135"/>
              <a:gd name="connsiteX2" fmla="*/ 1105983 w 4231571"/>
              <a:gd name="connsiteY2" fmla="*/ 566296 h 4283135"/>
              <a:gd name="connsiteX3" fmla="*/ 2091820 w 4231571"/>
              <a:gd name="connsiteY3" fmla="*/ 894909 h 4283135"/>
              <a:gd name="connsiteX4" fmla="*/ 3620583 w 4231571"/>
              <a:gd name="connsiteY4" fmla="*/ 1009209 h 4283135"/>
              <a:gd name="connsiteX5" fmla="*/ 4134933 w 4231571"/>
              <a:gd name="connsiteY5" fmla="*/ 1552134 h 4283135"/>
              <a:gd name="connsiteX6" fmla="*/ 4220658 w 4231571"/>
              <a:gd name="connsiteY6" fmla="*/ 2909446 h 4283135"/>
              <a:gd name="connsiteX7" fmla="*/ 3992058 w 4231571"/>
              <a:gd name="connsiteY7" fmla="*/ 3995296 h 4283135"/>
              <a:gd name="connsiteX8" fmla="*/ 3177670 w 4231571"/>
              <a:gd name="connsiteY8" fmla="*/ 4209609 h 4283135"/>
              <a:gd name="connsiteX9" fmla="*/ 2934783 w 4231571"/>
              <a:gd name="connsiteY9" fmla="*/ 2923734 h 4283135"/>
              <a:gd name="connsiteX10" fmla="*/ 2920495 w 4231571"/>
              <a:gd name="connsiteY10" fmla="*/ 1480696 h 4283135"/>
              <a:gd name="connsiteX11" fmla="*/ 1720345 w 4231571"/>
              <a:gd name="connsiteY11" fmla="*/ 966346 h 4283135"/>
              <a:gd name="connsiteX12" fmla="*/ 477333 w 4231571"/>
              <a:gd name="connsiteY12" fmla="*/ 1037784 h 4283135"/>
              <a:gd name="connsiteX13" fmla="*/ 5845 w 4231571"/>
              <a:gd name="connsiteY13" fmla="*/ 680596 h 4283135"/>
              <a:gd name="connsiteX14" fmla="*/ 277308 w 4231571"/>
              <a:gd name="connsiteY14" fmla="*/ 51946 h 428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31571" h="4283135">
                <a:moveTo>
                  <a:pt x="277308" y="51946"/>
                </a:moveTo>
                <a:cubicBezTo>
                  <a:pt x="432089" y="-45685"/>
                  <a:pt x="796420" y="9084"/>
                  <a:pt x="934533" y="94809"/>
                </a:cubicBezTo>
                <a:cubicBezTo>
                  <a:pt x="1072646" y="180534"/>
                  <a:pt x="913102" y="432946"/>
                  <a:pt x="1105983" y="566296"/>
                </a:cubicBezTo>
                <a:cubicBezTo>
                  <a:pt x="1298864" y="699646"/>
                  <a:pt x="1672720" y="821090"/>
                  <a:pt x="2091820" y="894909"/>
                </a:cubicBezTo>
                <a:cubicBezTo>
                  <a:pt x="2510920" y="968728"/>
                  <a:pt x="3280064" y="899672"/>
                  <a:pt x="3620583" y="1009209"/>
                </a:cubicBezTo>
                <a:cubicBezTo>
                  <a:pt x="3961102" y="1118746"/>
                  <a:pt x="4034920" y="1235428"/>
                  <a:pt x="4134933" y="1552134"/>
                </a:cubicBezTo>
                <a:cubicBezTo>
                  <a:pt x="4234946" y="1868840"/>
                  <a:pt x="4244470" y="2502252"/>
                  <a:pt x="4220658" y="2909446"/>
                </a:cubicBezTo>
                <a:cubicBezTo>
                  <a:pt x="4196846" y="3316640"/>
                  <a:pt x="4165889" y="3778602"/>
                  <a:pt x="3992058" y="3995296"/>
                </a:cubicBezTo>
                <a:cubicBezTo>
                  <a:pt x="3818227" y="4211990"/>
                  <a:pt x="3353883" y="4388203"/>
                  <a:pt x="3177670" y="4209609"/>
                </a:cubicBezTo>
                <a:cubicBezTo>
                  <a:pt x="3001458" y="4031015"/>
                  <a:pt x="2977646" y="3378553"/>
                  <a:pt x="2934783" y="2923734"/>
                </a:cubicBezTo>
                <a:cubicBezTo>
                  <a:pt x="2891921" y="2468915"/>
                  <a:pt x="3122901" y="1806927"/>
                  <a:pt x="2920495" y="1480696"/>
                </a:cubicBezTo>
                <a:cubicBezTo>
                  <a:pt x="2718089" y="1154465"/>
                  <a:pt x="2127539" y="1040165"/>
                  <a:pt x="1720345" y="966346"/>
                </a:cubicBezTo>
                <a:cubicBezTo>
                  <a:pt x="1313151" y="892527"/>
                  <a:pt x="763083" y="1085409"/>
                  <a:pt x="477333" y="1037784"/>
                </a:cubicBezTo>
                <a:cubicBezTo>
                  <a:pt x="191583" y="990159"/>
                  <a:pt x="43945" y="847283"/>
                  <a:pt x="5845" y="680596"/>
                </a:cubicBezTo>
                <a:cubicBezTo>
                  <a:pt x="-32255" y="513909"/>
                  <a:pt x="122527" y="149577"/>
                  <a:pt x="277308" y="519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CE3938-DD67-0C49-8255-F76C9755DFB4}"/>
              </a:ext>
            </a:extLst>
          </p:cNvPr>
          <p:cNvSpPr txBox="1"/>
          <p:nvPr/>
        </p:nvSpPr>
        <p:spPr>
          <a:xfrm>
            <a:off x="4773923" y="40612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负样本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BD444-AB45-1F49-B0A6-14FE769F2E2B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基于图文内容的物品表征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41803D4-6B37-7343-841B-E15CD32E2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7643" y="1741663"/>
                <a:ext cx="5272419" cy="41457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一个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batch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对正样本。</a:t>
                </a:r>
                <a:endParaRPr lang="en-US" altLang="zh-CN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一张图片和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条文本组成负样本。</a:t>
                </a:r>
                <a:endParaRPr lang="en-US" altLang="zh-CN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这个 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batch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内一共有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对负样本。</a:t>
                </a:r>
                <a:endParaRPr lang="en-US" altLang="zh-CN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41803D4-6B37-7343-841B-E15CD32E2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7643" y="1741663"/>
                <a:ext cx="5272419" cy="4145767"/>
              </a:xfrm>
              <a:blipFill>
                <a:blip r:embed="rId3"/>
                <a:stretch>
                  <a:fillRect l="-2163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D81349-94B8-2EB9-9456-530C2AAC2528}"/>
              </a:ext>
            </a:extLst>
          </p:cNvPr>
          <p:cNvGrpSpPr/>
          <p:nvPr/>
        </p:nvGrpSpPr>
        <p:grpSpPr>
          <a:xfrm>
            <a:off x="511538" y="1419102"/>
            <a:ext cx="4004384" cy="4503293"/>
            <a:chOff x="511538" y="1419102"/>
            <a:chExt cx="4004384" cy="45032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9D9A62-89D1-90ED-F030-920A26A9091F}"/>
                </a:ext>
              </a:extLst>
            </p:cNvPr>
            <p:cNvGrpSpPr/>
            <p:nvPr/>
          </p:nvGrpSpPr>
          <p:grpSpPr>
            <a:xfrm>
              <a:off x="630987" y="2102633"/>
              <a:ext cx="3792153" cy="3819762"/>
              <a:chOff x="630987" y="2102633"/>
              <a:chExt cx="3792153" cy="38197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E97FC2-8227-A0D3-FFA9-2497FEED77E9}"/>
                  </a:ext>
                </a:extLst>
              </p:cNvPr>
              <p:cNvGrpSpPr/>
              <p:nvPr/>
            </p:nvGrpSpPr>
            <p:grpSpPr>
              <a:xfrm>
                <a:off x="878786" y="4220590"/>
                <a:ext cx="3269887" cy="553998"/>
                <a:chOff x="878786" y="4220590"/>
                <a:chExt cx="3269887" cy="5539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C45F6DE6-A422-A9B1-605D-A87B8E46EB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811" y="4220590"/>
                      <a:ext cx="246862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71A0442-9F06-834F-9BF2-A2AAFA374A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811" y="4220590"/>
                      <a:ext cx="246862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0000" r="-40000" b="-6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A77B6E1-37DF-E38E-B8F9-2CD8BD3B8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786" y="4220590"/>
                      <a:ext cx="246862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3983616-69F3-7743-AE54-526E7BAFFC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786" y="4220590"/>
                      <a:ext cx="246862" cy="55399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0000" r="-35000" b="-6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434056A-D071-64F5-8DCA-F955839F5121}"/>
                  </a:ext>
                </a:extLst>
              </p:cNvPr>
              <p:cNvGrpSpPr/>
              <p:nvPr/>
            </p:nvGrpSpPr>
            <p:grpSpPr>
              <a:xfrm>
                <a:off x="672434" y="2102633"/>
                <a:ext cx="3750706" cy="771237"/>
                <a:chOff x="672434" y="2102633"/>
                <a:chExt cx="3750706" cy="771237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DD262D1-49CE-49BE-C3F5-E274999CE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497" y="2485810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Picture 21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7BE11A8-8889-F599-E38E-512818412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1903" y="2102633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picture containing text, dog&#10;&#10;Description automatically generated">
                  <a:extLst>
                    <a:ext uri="{FF2B5EF4-FFF2-40B4-BE49-F238E27FC236}">
                      <a16:creationId xmlns:a16="http://schemas.microsoft.com/office/drawing/2014/main" id="{45EBFFC9-7F40-59B7-CFC0-A6D4B2B1D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4" y="2130807"/>
                  <a:ext cx="659566" cy="684605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9ADBE4A-87EF-3F9C-6A78-418FC11CD34F}"/>
                  </a:ext>
                </a:extLst>
              </p:cNvPr>
              <p:cNvGrpSpPr/>
              <p:nvPr/>
            </p:nvGrpSpPr>
            <p:grpSpPr>
              <a:xfrm>
                <a:off x="672434" y="5151158"/>
                <a:ext cx="3750706" cy="771237"/>
                <a:chOff x="672434" y="5151158"/>
                <a:chExt cx="3750706" cy="771237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9790A34-0960-E253-1E81-9FA380361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4785" y="5538786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ECC7FDA-2CB0-E023-5D0C-77D70CD151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1903" y="5151158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20" name="Picture 19" descr="A picture containing indoor, plant, vegetable, fresh&#10;&#10;Description automatically generated">
                  <a:extLst>
                    <a:ext uri="{FF2B5EF4-FFF2-40B4-BE49-F238E27FC236}">
                      <a16:creationId xmlns:a16="http://schemas.microsoft.com/office/drawing/2014/main" id="{DAEB1160-362B-5C6F-1879-7D1ADC81D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434" y="5164188"/>
                  <a:ext cx="679036" cy="745175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E038B07-CAF1-1FE3-D7AC-FE72A0628DDF}"/>
                  </a:ext>
                </a:extLst>
              </p:cNvPr>
              <p:cNvGrpSpPr/>
              <p:nvPr/>
            </p:nvGrpSpPr>
            <p:grpSpPr>
              <a:xfrm>
                <a:off x="630987" y="3079444"/>
                <a:ext cx="3792153" cy="771237"/>
                <a:chOff x="630987" y="3079444"/>
                <a:chExt cx="3792153" cy="771237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1D965EE3-65D7-DF43-414B-F6316FF0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497" y="3457576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Picture 1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D75555E-EFAC-951B-3701-ADC55CC1C9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1903" y="3079444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picture containing text, outdoor, car, transport&#10;&#10;Description automatically generated">
                  <a:extLst>
                    <a:ext uri="{FF2B5EF4-FFF2-40B4-BE49-F238E27FC236}">
                      <a16:creationId xmlns:a16="http://schemas.microsoft.com/office/drawing/2014/main" id="{F017806F-C8D0-A8E7-BC7C-0877CE3FB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987" y="3161313"/>
                  <a:ext cx="732578" cy="592526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2EBF1-E07A-67E4-6377-0D108803893A}"/>
                </a:ext>
              </a:extLst>
            </p:cNvPr>
            <p:cNvSpPr/>
            <p:nvPr/>
          </p:nvSpPr>
          <p:spPr>
            <a:xfrm>
              <a:off x="3534564" y="1419102"/>
              <a:ext cx="9813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文字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D4761-8CDB-CB95-A985-377ED4FEEDB5}"/>
                </a:ext>
              </a:extLst>
            </p:cNvPr>
            <p:cNvSpPr/>
            <p:nvPr/>
          </p:nvSpPr>
          <p:spPr>
            <a:xfrm>
              <a:off x="511538" y="1419102"/>
              <a:ext cx="9813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图片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56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Kaiti TC" panose="02010600040101010101" pitchFamily="2" charset="-120"/>
                <a:ea typeface="Kaiti TC" panose="02010600040101010101" pitchFamily="2" charset="-120"/>
              </a:rPr>
              <a:t>提升多样性的方法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26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推荐系统的链路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F9531-7584-AB52-F710-0D8F6E1B82E5}"/>
              </a:ext>
            </a:extLst>
          </p:cNvPr>
          <p:cNvSpPr/>
          <p:nvPr/>
        </p:nvSpPr>
        <p:spPr>
          <a:xfrm>
            <a:off x="1287369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召回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812A7-8977-2098-5ED0-9B55253D92C8}"/>
              </a:ext>
            </a:extLst>
          </p:cNvPr>
          <p:cNvSpPr/>
          <p:nvPr/>
        </p:nvSpPr>
        <p:spPr>
          <a:xfrm>
            <a:off x="39528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几亿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E95E5-124A-7163-ED4B-80A2B766CA4F}"/>
              </a:ext>
            </a:extLst>
          </p:cNvPr>
          <p:cNvSpPr/>
          <p:nvPr/>
        </p:nvSpPr>
        <p:spPr>
          <a:xfrm>
            <a:off x="303786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几千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FFD4D-7B4D-8D19-EE02-A7B332274045}"/>
              </a:ext>
            </a:extLst>
          </p:cNvPr>
          <p:cNvSpPr/>
          <p:nvPr/>
        </p:nvSpPr>
        <p:spPr>
          <a:xfrm>
            <a:off x="5431054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8F43F-C063-1748-4DB4-052CC289FAA5}"/>
              </a:ext>
            </a:extLst>
          </p:cNvPr>
          <p:cNvSpPr/>
          <p:nvPr/>
        </p:nvSpPr>
        <p:spPr>
          <a:xfrm>
            <a:off x="3934038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粗排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24641-AC98-6EF6-2E7E-DAE3A84A102F}"/>
              </a:ext>
            </a:extLst>
          </p:cNvPr>
          <p:cNvSpPr/>
          <p:nvPr/>
        </p:nvSpPr>
        <p:spPr>
          <a:xfrm>
            <a:off x="6709963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几百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D598D-4FD5-179B-E83B-4E39B5E51A75}"/>
              </a:ext>
            </a:extLst>
          </p:cNvPr>
          <p:cNvSpPr/>
          <p:nvPr/>
        </p:nvSpPr>
        <p:spPr>
          <a:xfrm>
            <a:off x="7609792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精排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84593-980F-988B-25DC-2B63D53FDC33}"/>
              </a:ext>
            </a:extLst>
          </p:cNvPr>
          <p:cNvSpPr/>
          <p:nvPr/>
        </p:nvSpPr>
        <p:spPr>
          <a:xfrm>
            <a:off x="9106808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8B1D8-7D2A-BC8E-2E80-D1E2274C74D4}"/>
              </a:ext>
            </a:extLst>
          </p:cNvPr>
          <p:cNvCxnSpPr>
            <a:cxnSpLocks/>
          </p:cNvCxnSpPr>
          <p:nvPr/>
        </p:nvCxnSpPr>
        <p:spPr>
          <a:xfrm>
            <a:off x="10147899" y="2671607"/>
            <a:ext cx="94972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/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1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blipFill>
                <a:blip r:embed="rId3"/>
                <a:stretch>
                  <a:fillRect t="-10714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/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2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blipFill>
                <a:blip r:embed="rId4"/>
                <a:stretch>
                  <a:fillRect t="-10714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/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𝑘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blipFill>
                <a:blip r:embed="rId5"/>
                <a:stretch>
                  <a:fillRect t="-7143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/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46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3146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blipFill>
                <a:blip r:embed="rId6"/>
                <a:stretch>
                  <a:fillRect l="-31579" r="-31579"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3815B0-0AEB-E036-F267-E480C6BB414C}"/>
              </a:ext>
            </a:extLst>
          </p:cNvPr>
          <p:cNvCxnSpPr>
            <a:cxnSpLocks/>
          </p:cNvCxnSpPr>
          <p:nvPr/>
        </p:nvCxnSpPr>
        <p:spPr>
          <a:xfrm>
            <a:off x="6474852" y="2671607"/>
            <a:ext cx="11197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0C299-6597-3BB8-9772-E6D9333C3D24}"/>
              </a:ext>
            </a:extLst>
          </p:cNvPr>
          <p:cNvCxnSpPr>
            <a:cxnSpLocks/>
          </p:cNvCxnSpPr>
          <p:nvPr/>
        </p:nvCxnSpPr>
        <p:spPr>
          <a:xfrm>
            <a:off x="2797579" y="2671607"/>
            <a:ext cx="111474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C582EE-5DF2-ABE3-CC68-CC7AE4CE0128}"/>
              </a:ext>
            </a:extLst>
          </p:cNvPr>
          <p:cNvCxnSpPr>
            <a:cxnSpLocks/>
          </p:cNvCxnSpPr>
          <p:nvPr/>
        </p:nvCxnSpPr>
        <p:spPr>
          <a:xfrm>
            <a:off x="137160" y="2671607"/>
            <a:ext cx="115020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741F7-7C50-99BA-D93A-022382A688CE}"/>
              </a:ext>
            </a:extLst>
          </p:cNvPr>
          <p:cNvGrpSpPr/>
          <p:nvPr/>
        </p:nvGrpSpPr>
        <p:grpSpPr>
          <a:xfrm>
            <a:off x="3912321" y="2101183"/>
            <a:ext cx="5178666" cy="1131092"/>
            <a:chOff x="3912321" y="2622045"/>
            <a:chExt cx="5178666" cy="11310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4049AB-5DD3-D84A-FB60-3E12FAC062C3}"/>
                </a:ext>
              </a:extLst>
            </p:cNvPr>
            <p:cNvSpPr/>
            <p:nvPr/>
          </p:nvSpPr>
          <p:spPr>
            <a:xfrm>
              <a:off x="3912321" y="2622045"/>
              <a:ext cx="1518733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921031-33BD-E926-3DE8-4383E06E2EC5}"/>
                </a:ext>
              </a:extLst>
            </p:cNvPr>
            <p:cNvSpPr/>
            <p:nvPr/>
          </p:nvSpPr>
          <p:spPr>
            <a:xfrm>
              <a:off x="7572254" y="2655082"/>
              <a:ext cx="1518733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9AD349-9C74-3DD0-D7BA-BE01E670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771" y="3817898"/>
            <a:ext cx="7182457" cy="64368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粗排和精排用多目标模型对物品做 </a:t>
            </a:r>
            <a:r>
              <a:rPr lang="en-US" altLang="zh-CN" sz="2400" dirty="0">
                <a:latin typeface="Kaiti TC" panose="02010600040101010101" pitchFamily="2" charset="-120"/>
                <a:ea typeface="Kaiti TC" panose="02010600040101010101" pitchFamily="2" charset="-120"/>
              </a:rPr>
              <a:t>pointwise</a:t>
            </a:r>
            <a:r>
              <a:rPr lang="zh-CN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打分。</a:t>
            </a:r>
            <a:endParaRPr lang="en-US" altLang="zh-CN" sz="24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9068A2-EED2-202C-9BD2-12FCC97802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1770" y="4461577"/>
                <a:ext cx="7182457" cy="9105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对于物品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，模型输出点击率、交互率的预估，融合成分数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altLang="zh-CN" sz="2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9068A2-EED2-202C-9BD2-12FCC9780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0" y="4461577"/>
                <a:ext cx="7182457" cy="910523"/>
              </a:xfrm>
              <a:prstGeom prst="rect">
                <a:avLst/>
              </a:prstGeom>
              <a:blipFill>
                <a:blip r:embed="rId7"/>
                <a:stretch>
                  <a:fillRect l="-1237" t="-138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8CC6228-2EB9-4D47-48FF-9CD5562AE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1769" y="5372443"/>
                <a:ext cx="7182457" cy="9868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表示用户对物品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的兴趣，即物品本身价值。</a:t>
                </a:r>
                <a:endParaRPr lang="en-US" altLang="zh-CN" sz="2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8CC6228-2EB9-4D47-48FF-9CD5562A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69" y="5372443"/>
                <a:ext cx="7182457" cy="986815"/>
              </a:xfrm>
              <a:prstGeom prst="rect">
                <a:avLst/>
              </a:prstGeom>
              <a:blipFill>
                <a:blip r:embed="rId8"/>
                <a:stretch>
                  <a:fillRect l="-1237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1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29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推荐系统的链路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F9531-7584-AB52-F710-0D8F6E1B82E5}"/>
              </a:ext>
            </a:extLst>
          </p:cNvPr>
          <p:cNvSpPr/>
          <p:nvPr/>
        </p:nvSpPr>
        <p:spPr>
          <a:xfrm>
            <a:off x="1287369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召回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812A7-8977-2098-5ED0-9B55253D92C8}"/>
              </a:ext>
            </a:extLst>
          </p:cNvPr>
          <p:cNvSpPr/>
          <p:nvPr/>
        </p:nvSpPr>
        <p:spPr>
          <a:xfrm>
            <a:off x="39528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几亿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E95E5-124A-7163-ED4B-80A2B766CA4F}"/>
              </a:ext>
            </a:extLst>
          </p:cNvPr>
          <p:cNvSpPr/>
          <p:nvPr/>
        </p:nvSpPr>
        <p:spPr>
          <a:xfrm>
            <a:off x="303786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几千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FFD4D-7B4D-8D19-EE02-A7B332274045}"/>
              </a:ext>
            </a:extLst>
          </p:cNvPr>
          <p:cNvSpPr/>
          <p:nvPr/>
        </p:nvSpPr>
        <p:spPr>
          <a:xfrm>
            <a:off x="5431054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8F43F-C063-1748-4DB4-052CC289FAA5}"/>
              </a:ext>
            </a:extLst>
          </p:cNvPr>
          <p:cNvSpPr/>
          <p:nvPr/>
        </p:nvSpPr>
        <p:spPr>
          <a:xfrm>
            <a:off x="3934038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粗排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24641-AC98-6EF6-2E7E-DAE3A84A102F}"/>
              </a:ext>
            </a:extLst>
          </p:cNvPr>
          <p:cNvSpPr/>
          <p:nvPr/>
        </p:nvSpPr>
        <p:spPr>
          <a:xfrm>
            <a:off x="6709963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几百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D598D-4FD5-179B-E83B-4E39B5E51A75}"/>
              </a:ext>
            </a:extLst>
          </p:cNvPr>
          <p:cNvSpPr/>
          <p:nvPr/>
        </p:nvSpPr>
        <p:spPr>
          <a:xfrm>
            <a:off x="7609792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精排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84593-980F-988B-25DC-2B63D53FDC33}"/>
              </a:ext>
            </a:extLst>
          </p:cNvPr>
          <p:cNvSpPr/>
          <p:nvPr/>
        </p:nvSpPr>
        <p:spPr>
          <a:xfrm>
            <a:off x="9106808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8B1D8-7D2A-BC8E-2E80-D1E2274C74D4}"/>
              </a:ext>
            </a:extLst>
          </p:cNvPr>
          <p:cNvCxnSpPr>
            <a:cxnSpLocks/>
          </p:cNvCxnSpPr>
          <p:nvPr/>
        </p:nvCxnSpPr>
        <p:spPr>
          <a:xfrm>
            <a:off x="10147899" y="2671607"/>
            <a:ext cx="94972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/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1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blipFill>
                <a:blip r:embed="rId3"/>
                <a:stretch>
                  <a:fillRect t="-10714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/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2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blipFill>
                <a:blip r:embed="rId4"/>
                <a:stretch>
                  <a:fillRect t="-10714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/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𝑘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blipFill>
                <a:blip r:embed="rId5"/>
                <a:stretch>
                  <a:fillRect t="-7143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/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46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3146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blipFill>
                <a:blip r:embed="rId6"/>
                <a:stretch>
                  <a:fillRect l="-31579" r="-31579"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3815B0-0AEB-E036-F267-E480C6BB414C}"/>
              </a:ext>
            </a:extLst>
          </p:cNvPr>
          <p:cNvCxnSpPr>
            <a:cxnSpLocks/>
          </p:cNvCxnSpPr>
          <p:nvPr/>
        </p:nvCxnSpPr>
        <p:spPr>
          <a:xfrm>
            <a:off x="6474852" y="2671607"/>
            <a:ext cx="11197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0C299-6597-3BB8-9772-E6D9333C3D24}"/>
              </a:ext>
            </a:extLst>
          </p:cNvPr>
          <p:cNvCxnSpPr>
            <a:cxnSpLocks/>
          </p:cNvCxnSpPr>
          <p:nvPr/>
        </p:nvCxnSpPr>
        <p:spPr>
          <a:xfrm>
            <a:off x="2797579" y="2671607"/>
            <a:ext cx="111474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C582EE-5DF2-ABE3-CC68-CC7AE4CE0128}"/>
              </a:ext>
            </a:extLst>
          </p:cNvPr>
          <p:cNvCxnSpPr>
            <a:cxnSpLocks/>
          </p:cNvCxnSpPr>
          <p:nvPr/>
        </p:nvCxnSpPr>
        <p:spPr>
          <a:xfrm>
            <a:off x="137160" y="2671607"/>
            <a:ext cx="115020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741F7-7C50-99BA-D93A-022382A688CE}"/>
              </a:ext>
            </a:extLst>
          </p:cNvPr>
          <p:cNvGrpSpPr/>
          <p:nvPr/>
        </p:nvGrpSpPr>
        <p:grpSpPr>
          <a:xfrm>
            <a:off x="5409337" y="2101183"/>
            <a:ext cx="4746523" cy="1131092"/>
            <a:chOff x="4344464" y="2622045"/>
            <a:chExt cx="4746523" cy="11310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4049AB-5DD3-D84A-FB60-3E12FAC062C3}"/>
                </a:ext>
              </a:extLst>
            </p:cNvPr>
            <p:cNvSpPr/>
            <p:nvPr/>
          </p:nvSpPr>
          <p:spPr>
            <a:xfrm>
              <a:off x="4344464" y="2622045"/>
              <a:ext cx="1086590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921031-33BD-E926-3DE8-4383E06E2EC5}"/>
                </a:ext>
              </a:extLst>
            </p:cNvPr>
            <p:cNvSpPr/>
            <p:nvPr/>
          </p:nvSpPr>
          <p:spPr>
            <a:xfrm>
              <a:off x="8004397" y="2655082"/>
              <a:ext cx="1086590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57B448F-B0A5-7119-80EF-E932FC37F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979" y="3727292"/>
                <a:ext cx="6113626" cy="1098056"/>
              </a:xfr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个候选物品，排序模型打分 </a:t>
                </a:r>
                <a:endParaRPr lang="en-US" altLang="zh-CN" sz="2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reward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altLang="zh-CN" sz="2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57B448F-B0A5-7119-80EF-E932FC37F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979" y="3727292"/>
                <a:ext cx="6113626" cy="1098056"/>
              </a:xfrm>
              <a:blipFill>
                <a:blip r:embed="rId7"/>
                <a:stretch>
                  <a:fillRect l="-1449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3D4BED1-5590-DF61-6C4F-9BCA5E150A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2979" y="4825348"/>
                <a:ext cx="6113626" cy="10226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个候选物品中选出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个，既要它们的总分高，也需要它们有多样性。</a:t>
                </a:r>
                <a:endParaRPr lang="en-US" altLang="zh-CN" sz="2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3D4BED1-5590-DF61-6C4F-9BCA5E15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79" y="4825348"/>
                <a:ext cx="6113626" cy="1022655"/>
              </a:xfrm>
              <a:prstGeom prst="rect">
                <a:avLst/>
              </a:prstGeom>
              <a:blipFill>
                <a:blip r:embed="rId8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推荐系统的链路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F9531-7584-AB52-F710-0D8F6E1B82E5}"/>
              </a:ext>
            </a:extLst>
          </p:cNvPr>
          <p:cNvSpPr/>
          <p:nvPr/>
        </p:nvSpPr>
        <p:spPr>
          <a:xfrm>
            <a:off x="1287369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召回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812A7-8977-2098-5ED0-9B55253D92C8}"/>
              </a:ext>
            </a:extLst>
          </p:cNvPr>
          <p:cNvSpPr/>
          <p:nvPr/>
        </p:nvSpPr>
        <p:spPr>
          <a:xfrm>
            <a:off x="39528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几亿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E95E5-124A-7163-ED4B-80A2B766CA4F}"/>
              </a:ext>
            </a:extLst>
          </p:cNvPr>
          <p:cNvSpPr/>
          <p:nvPr/>
        </p:nvSpPr>
        <p:spPr>
          <a:xfrm>
            <a:off x="3037867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几千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FFD4D-7B4D-8D19-EE02-A7B332274045}"/>
              </a:ext>
            </a:extLst>
          </p:cNvPr>
          <p:cNvSpPr/>
          <p:nvPr/>
        </p:nvSpPr>
        <p:spPr>
          <a:xfrm>
            <a:off x="5431054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8F43F-C063-1748-4DB4-052CC289FAA5}"/>
              </a:ext>
            </a:extLst>
          </p:cNvPr>
          <p:cNvSpPr/>
          <p:nvPr/>
        </p:nvSpPr>
        <p:spPr>
          <a:xfrm>
            <a:off x="3934038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粗排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24641-AC98-6EF6-2E7E-DAE3A84A102F}"/>
              </a:ext>
            </a:extLst>
          </p:cNvPr>
          <p:cNvSpPr/>
          <p:nvPr/>
        </p:nvSpPr>
        <p:spPr>
          <a:xfrm>
            <a:off x="6709963" y="2052947"/>
            <a:ext cx="633508" cy="630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几百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  <a:p>
            <a:pPr algn="ctr"/>
            <a:r>
              <a:rPr lang="zh-CN" altLang="en-US" sz="1748" dirty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Weibei SC" charset="-122"/>
              </a:rPr>
              <a:t>物品</a:t>
            </a:r>
            <a:endParaRPr lang="en-US" altLang="zh-CN" sz="1748" dirty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Weibei SC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D598D-4FD5-179B-E83B-4E39B5E51A75}"/>
              </a:ext>
            </a:extLst>
          </p:cNvPr>
          <p:cNvSpPr/>
          <p:nvPr/>
        </p:nvSpPr>
        <p:spPr>
          <a:xfrm>
            <a:off x="7609792" y="2143976"/>
            <a:ext cx="1497016" cy="105526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精排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84593-980F-988B-25DC-2B63D53FDC33}"/>
              </a:ext>
            </a:extLst>
          </p:cNvPr>
          <p:cNvSpPr/>
          <p:nvPr/>
        </p:nvSpPr>
        <p:spPr>
          <a:xfrm>
            <a:off x="9106808" y="2143976"/>
            <a:ext cx="1043802" cy="105526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98" dirty="0" err="1">
                <a:solidFill>
                  <a:schemeClr val="tx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后处理</a:t>
            </a:r>
            <a:endParaRPr lang="en-US" sz="2098" dirty="0">
              <a:solidFill>
                <a:schemeClr val="tx1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8B1D8-7D2A-BC8E-2E80-D1E2274C74D4}"/>
              </a:ext>
            </a:extLst>
          </p:cNvPr>
          <p:cNvCxnSpPr>
            <a:cxnSpLocks/>
          </p:cNvCxnSpPr>
          <p:nvPr/>
        </p:nvCxnSpPr>
        <p:spPr>
          <a:xfrm>
            <a:off x="10147899" y="2671607"/>
            <a:ext cx="94972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/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1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6AA2B-F752-2145-6AFB-1558C0BD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1758353"/>
                <a:ext cx="969683" cy="342830"/>
              </a:xfrm>
              <a:prstGeom prst="roundRect">
                <a:avLst/>
              </a:prstGeom>
              <a:blipFill>
                <a:blip r:embed="rId3"/>
                <a:stretch>
                  <a:fillRect t="-10714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/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2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552E5B0-ED86-F1FE-E58F-30675E787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2235295"/>
                <a:ext cx="969683" cy="342830"/>
              </a:xfrm>
              <a:prstGeom prst="roundRect">
                <a:avLst/>
              </a:prstGeom>
              <a:blipFill>
                <a:blip r:embed="rId4"/>
                <a:stretch>
                  <a:fillRect t="-10714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/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9914" tIns="39957" rIns="79914" bIns="39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748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NTINGHEI TC DEMIBOLD" panose="03000509000000000000" pitchFamily="66" charset="-120"/>
                    <a:ea typeface="LANTINGHEI TC DEMIBOLD" panose="03000509000000000000" pitchFamily="66" charset="-120"/>
                    <a:cs typeface="Weibei SC" charset="-122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1748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ANTINGHEI TC DEMIBOLD" panose="03000509000000000000" pitchFamily="66" charset="-120"/>
                        <a:cs typeface="Weibei SC" charset="-122"/>
                      </a:rPr>
                      <m:t>𝑘</m:t>
                    </m:r>
                  </m:oMath>
                </a14:m>
                <a:endParaRPr lang="en-US" sz="174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NTINGHEI TC DEMIBOLD" panose="03000509000000000000" pitchFamily="66" charset="-120"/>
                  <a:ea typeface="LANTINGHEI TC DEMIBOLD" panose="03000509000000000000" pitchFamily="66" charset="-120"/>
                  <a:cs typeface="Weibei SC" charset="-122"/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D3D47C1-73A4-F83C-A627-4234AE38D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09" y="3172819"/>
                <a:ext cx="969683" cy="342830"/>
              </a:xfrm>
              <a:prstGeom prst="roundRect">
                <a:avLst/>
              </a:prstGeom>
              <a:blipFill>
                <a:blip r:embed="rId5"/>
                <a:stretch>
                  <a:fillRect t="-7143" b="-2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/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46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3146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DF4F2-4D1D-4DCF-1788-9A61B2A9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081" y="2633418"/>
                <a:ext cx="226023" cy="484107"/>
              </a:xfrm>
              <a:prstGeom prst="rect">
                <a:avLst/>
              </a:prstGeom>
              <a:blipFill>
                <a:blip r:embed="rId6"/>
                <a:stretch>
                  <a:fillRect l="-31579" r="-31579"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3815B0-0AEB-E036-F267-E480C6BB414C}"/>
              </a:ext>
            </a:extLst>
          </p:cNvPr>
          <p:cNvCxnSpPr>
            <a:cxnSpLocks/>
          </p:cNvCxnSpPr>
          <p:nvPr/>
        </p:nvCxnSpPr>
        <p:spPr>
          <a:xfrm>
            <a:off x="6474852" y="2671607"/>
            <a:ext cx="11197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0C299-6597-3BB8-9772-E6D9333C3D24}"/>
              </a:ext>
            </a:extLst>
          </p:cNvPr>
          <p:cNvCxnSpPr>
            <a:cxnSpLocks/>
          </p:cNvCxnSpPr>
          <p:nvPr/>
        </p:nvCxnSpPr>
        <p:spPr>
          <a:xfrm>
            <a:off x="2797579" y="2671607"/>
            <a:ext cx="111474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C582EE-5DF2-ABE3-CC68-CC7AE4CE0128}"/>
              </a:ext>
            </a:extLst>
          </p:cNvPr>
          <p:cNvCxnSpPr>
            <a:cxnSpLocks/>
          </p:cNvCxnSpPr>
          <p:nvPr/>
        </p:nvCxnSpPr>
        <p:spPr>
          <a:xfrm>
            <a:off x="137160" y="2671607"/>
            <a:ext cx="115020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741F7-7C50-99BA-D93A-022382A688CE}"/>
              </a:ext>
            </a:extLst>
          </p:cNvPr>
          <p:cNvGrpSpPr/>
          <p:nvPr/>
        </p:nvGrpSpPr>
        <p:grpSpPr>
          <a:xfrm>
            <a:off x="5409337" y="2101183"/>
            <a:ext cx="4746523" cy="1131092"/>
            <a:chOff x="4344464" y="2622045"/>
            <a:chExt cx="4746523" cy="11310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4049AB-5DD3-D84A-FB60-3E12FAC062C3}"/>
                </a:ext>
              </a:extLst>
            </p:cNvPr>
            <p:cNvSpPr/>
            <p:nvPr/>
          </p:nvSpPr>
          <p:spPr>
            <a:xfrm>
              <a:off x="4344464" y="2622045"/>
              <a:ext cx="1086590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921031-33BD-E926-3DE8-4383E06E2EC5}"/>
                </a:ext>
              </a:extLst>
            </p:cNvPr>
            <p:cNvSpPr/>
            <p:nvPr/>
          </p:nvSpPr>
          <p:spPr>
            <a:xfrm>
              <a:off x="8004397" y="2655082"/>
              <a:ext cx="1086590" cy="10980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B19C06-BA69-9144-CC0E-CE473AB81F3C}"/>
              </a:ext>
            </a:extLst>
          </p:cNvPr>
          <p:cNvSpPr txBox="1"/>
          <p:nvPr/>
        </p:nvSpPr>
        <p:spPr>
          <a:xfrm>
            <a:off x="8550529" y="3496036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被称为</a:t>
            </a:r>
            <a:r>
              <a:rPr lang="zh-CN" altLang="en-US" sz="2400" dirty="0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“重排”</a:t>
            </a:r>
            <a:endParaRPr lang="en-US" sz="24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B91A6-A92E-C6F8-8F07-68FD913B226C}"/>
              </a:ext>
            </a:extLst>
          </p:cNvPr>
          <p:cNvSpPr txBox="1"/>
          <p:nvPr/>
        </p:nvSpPr>
        <p:spPr>
          <a:xfrm>
            <a:off x="4629193" y="35156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也需要多样性算法</a:t>
            </a:r>
            <a:endParaRPr lang="en-US" sz="24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4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You!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Kaiti TC" panose="02010600040101010101" pitchFamily="2" charset="-120"/>
                <a:ea typeface="Kaiti TC" panose="02010600040101010101" pitchFamily="2" charset="-120"/>
              </a:rPr>
              <a:t>物品相似性的度量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05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相似性的度量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9DF119-D7F1-FF95-F31E-B4FB18C2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050" y="1763713"/>
            <a:ext cx="7506350" cy="4062748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</a:pP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基于物品属性标签。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>
              <a:spcBef>
                <a:spcPts val="1000"/>
              </a:spcBef>
              <a:spcAft>
                <a:spcPts val="1800"/>
              </a:spcAft>
            </a:pPr>
            <a:r>
              <a:rPr lang="zh-CN" altLang="en-US" sz="2600" dirty="0">
                <a:latin typeface="Kaiti TC" panose="02010600040101010101" pitchFamily="2" charset="-120"/>
                <a:ea typeface="Kaiti TC" panose="02010600040101010101" pitchFamily="2" charset="-120"/>
              </a:rPr>
              <a:t>类目、品牌、关键词</a:t>
            </a:r>
            <a:r>
              <a:rPr lang="en-US" altLang="zh-CN" sz="2600" dirty="0">
                <a:latin typeface="Kaiti TC" panose="02010600040101010101" pitchFamily="2" charset="-120"/>
                <a:ea typeface="Kaiti TC" panose="02010600040101010101" pitchFamily="2" charset="-120"/>
              </a:rPr>
              <a:t>……</a:t>
            </a:r>
          </a:p>
          <a:p>
            <a:pPr>
              <a:spcBef>
                <a:spcPts val="1600"/>
              </a:spcBef>
              <a:spcAft>
                <a:spcPts val="1200"/>
              </a:spcAft>
            </a:pP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基于物品向量表征。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>
              <a:spcAft>
                <a:spcPts val="1200"/>
              </a:spcAft>
            </a:pPr>
            <a:r>
              <a:rPr lang="zh-CN" altLang="en-US" sz="2600" dirty="0">
                <a:latin typeface="Kaiti TC" panose="02010600040101010101" pitchFamily="2" charset="-120"/>
                <a:ea typeface="Kaiti TC" panose="02010600040101010101" pitchFamily="2" charset="-120"/>
              </a:rPr>
              <a:t>用召回的双塔模型学到的物品向量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（不好）</a:t>
            </a:r>
            <a:r>
              <a:rPr lang="zh-CN" altLang="en-US" sz="2600" dirty="0"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2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>
              <a:spcAft>
                <a:spcPts val="1200"/>
              </a:spcAft>
            </a:pPr>
            <a:r>
              <a:rPr lang="zh-CN" altLang="en-US" sz="2600" dirty="0">
                <a:latin typeface="Kaiti TC" panose="02010600040101010101" pitchFamily="2" charset="-120"/>
                <a:ea typeface="Kaiti TC" panose="02010600040101010101" pitchFamily="2" charset="-120"/>
              </a:rPr>
              <a:t>基于内容的向量表征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（好）</a:t>
            </a:r>
            <a:r>
              <a:rPr lang="zh-CN" altLang="en-US" sz="2600" dirty="0"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2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4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基于物品属性标签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49DF119-D7F1-FF95-F31E-B4FB18C26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5022" y="1701800"/>
                <a:ext cx="9181956" cy="40627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600"/>
                  </a:spcBef>
                  <a:spcAft>
                    <a:spcPts val="1800"/>
                  </a:spcAft>
                </a:pP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物品属性标签：类目、品牌、关键词</a:t>
                </a:r>
                <a:r>
                  <a:rPr lang="en-US" altLang="zh-CN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……</a:t>
                </a:r>
              </a:p>
              <a:p>
                <a:pPr>
                  <a:spcBef>
                    <a:spcPts val="1600"/>
                  </a:spcBef>
                  <a:spcAft>
                    <a:spcPts val="1200"/>
                  </a:spcAft>
                </a:pP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根据 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一级类目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二级类目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品牌</a:t>
                </a:r>
                <a:r>
                  <a:rPr lang="zh-CN" altLang="en-US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计算相似度。</a:t>
                </a:r>
                <a:endParaRPr lang="en-US" altLang="zh-CN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lvl="1">
                  <a:spcBef>
                    <a:spcPts val="1000"/>
                  </a:spcBef>
                  <a:spcAft>
                    <a:spcPts val="1200"/>
                  </a:spcAft>
                </a:pP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𝑖</m:t>
                    </m:r>
                  </m:oMath>
                </a14:m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：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美妆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彩妆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香奈儿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altLang="zh-CN" sz="2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lvl="1">
                  <a:spcBef>
                    <a:spcPts val="1000"/>
                  </a:spcBef>
                  <a:spcAft>
                    <a:spcPts val="1200"/>
                  </a:spcAft>
                </a:pP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物品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𝑗</m:t>
                    </m:r>
                  </m:oMath>
                </a14:m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：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美妆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香水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、</a:t>
                </a:r>
                <a:r>
                  <a:rPr lang="zh-CN" altLang="en-US" sz="2600" dirty="0">
                    <a:solidFill>
                      <a:schemeClr val="accent5">
                        <a:lumMod val="75000"/>
                      </a:schemeClr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香奈儿</a:t>
                </a: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altLang="zh-CN" sz="2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lvl="1">
                  <a:spcBef>
                    <a:spcPts val="1000"/>
                  </a:spcBef>
                  <a:spcAft>
                    <a:spcPts val="1200"/>
                  </a:spcAft>
                </a:pPr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相似度：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sim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𝑗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=1</m:t>
                    </m:r>
                  </m:oMath>
                </a14:m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，</a:t>
                </a:r>
                <a:r>
                  <a:rPr lang="en-US" altLang="zh-CN" sz="2600" dirty="0"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sim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𝑗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0</m:t>
                    </m:r>
                  </m:oMath>
                </a14:m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，</a:t>
                </a:r>
                <a:r>
                  <a:rPr lang="en-US" altLang="zh-CN" sz="2600" dirty="0"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sim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𝑖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𝑗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ea typeface="Kaiti TC" panose="02010600040101010101" pitchFamily="2" charset="-120"/>
                      </a:rPr>
                      <m:t>=1</m:t>
                    </m:r>
                  </m:oMath>
                </a14:m>
                <a:r>
                  <a:rPr lang="zh-CN" altLang="en-US" sz="26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。</a:t>
                </a:r>
                <a:endParaRPr lang="en-US" altLang="zh-CN" sz="2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>
                  <a:spcBef>
                    <a:spcPts val="1600"/>
                  </a:spcBef>
                  <a:spcAft>
                    <a:spcPts val="1200"/>
                  </a:spcAft>
                </a:pPr>
                <a:endParaRPr lang="en-US" altLang="zh-CN" sz="2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49DF119-D7F1-FF95-F31E-B4FB18C26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022" y="1701800"/>
                <a:ext cx="9181956" cy="4062748"/>
              </a:xfrm>
              <a:blipFill>
                <a:blip r:embed="rId3"/>
                <a:stretch>
                  <a:fillRect l="-12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6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F68221-F79E-9C44-B077-40408BB9FEC2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双塔模型的物品向量表征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D9436A3-6453-9A49-A34C-57554793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20323"/>
              </p:ext>
            </p:extLst>
          </p:nvPr>
        </p:nvGraphicFramePr>
        <p:xfrm>
          <a:off x="2028824" y="2739683"/>
          <a:ext cx="2468061" cy="2748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4229">
                  <a:extLst>
                    <a:ext uri="{9D8B030D-6E8A-4147-A177-3AD203B41FA5}">
                      <a16:colId xmlns:a16="http://schemas.microsoft.com/office/drawing/2014/main" val="2881852383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410310368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997242780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425253772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4140103656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67151309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303279686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2957142875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1619161433"/>
                    </a:ext>
                  </a:extLst>
                </a:gridCol>
              </a:tblGrid>
              <a:tr h="274889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160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7EEDFD-92F7-8C4E-A79F-534D7ABCA4AE}"/>
              </a:ext>
            </a:extLst>
          </p:cNvPr>
          <p:cNvSpPr txBox="1"/>
          <p:nvPr/>
        </p:nvSpPr>
        <p:spPr>
          <a:xfrm>
            <a:off x="8007619" y="58402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Weibei SC" charset="-122"/>
              </a:rPr>
              <a:t>物品特征</a:t>
            </a:r>
            <a:endParaRPr lang="en-US" sz="2800" dirty="0">
              <a:solidFill>
                <a:schemeClr val="accent5"/>
              </a:solidFill>
              <a:latin typeface="Kaiti TC" panose="02010600040101010101" pitchFamily="2" charset="-120"/>
              <a:ea typeface="Kaiti TC" panose="02010600040101010101" pitchFamily="2" charset="-120"/>
              <a:cs typeface="Weibei SC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AAB52-8F91-B144-B309-ACD4BFD92A5A}"/>
              </a:ext>
            </a:extLst>
          </p:cNvPr>
          <p:cNvCxnSpPr>
            <a:cxnSpLocks/>
          </p:cNvCxnSpPr>
          <p:nvPr/>
        </p:nvCxnSpPr>
        <p:spPr>
          <a:xfrm flipV="1">
            <a:off x="8814199" y="5268297"/>
            <a:ext cx="0" cy="5030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548B56-6490-D342-B4D8-1A56E486E267}"/>
              </a:ext>
            </a:extLst>
          </p:cNvPr>
          <p:cNvCxnSpPr>
            <a:cxnSpLocks/>
          </p:cNvCxnSpPr>
          <p:nvPr/>
        </p:nvCxnSpPr>
        <p:spPr>
          <a:xfrm flipV="1">
            <a:off x="8814199" y="3111674"/>
            <a:ext cx="0" cy="5030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9E7033-C99A-4749-8C15-F359D5DB6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5191"/>
              </p:ext>
            </p:extLst>
          </p:nvPr>
        </p:nvGraphicFramePr>
        <p:xfrm>
          <a:off x="7597101" y="2739683"/>
          <a:ext cx="2468061" cy="2748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4229">
                  <a:extLst>
                    <a:ext uri="{9D8B030D-6E8A-4147-A177-3AD203B41FA5}">
                      <a16:colId xmlns:a16="http://schemas.microsoft.com/office/drawing/2014/main" val="2881852383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410310368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997242780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425253772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4140103656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67151309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3303279686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2957142875"/>
                    </a:ext>
                  </a:extLst>
                </a:gridCol>
                <a:gridCol w="274229">
                  <a:extLst>
                    <a:ext uri="{9D8B030D-6E8A-4147-A177-3AD203B41FA5}">
                      <a16:colId xmlns:a16="http://schemas.microsoft.com/office/drawing/2014/main" val="1619161433"/>
                    </a:ext>
                  </a:extLst>
                </a:gridCol>
              </a:tblGrid>
              <a:tr h="274889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16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949478-19D1-B048-B558-D79D99484A9D}"/>
                  </a:ext>
                </a:extLst>
              </p:cNvPr>
              <p:cNvSpPr/>
              <p:nvPr/>
            </p:nvSpPr>
            <p:spPr>
              <a:xfrm>
                <a:off x="10067726" y="2559178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Weibei SC" charset="-122"/>
                          <a:cs typeface="Weibei SC" charset="-122"/>
                        </a:rPr>
                        <m:t>𝐛</m:t>
                      </m:r>
                    </m:oMath>
                  </m:oMathPara>
                </a14:m>
                <a:endParaRPr lang="en-US" sz="3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949478-19D1-B048-B558-D79D99484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26" y="2559178"/>
                <a:ext cx="52610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38633F-1E99-8177-0BEE-845549DE59DA}"/>
              </a:ext>
            </a:extLst>
          </p:cNvPr>
          <p:cNvGrpSpPr/>
          <p:nvPr/>
        </p:nvGrpSpPr>
        <p:grpSpPr>
          <a:xfrm>
            <a:off x="2061702" y="1153762"/>
            <a:ext cx="7432854" cy="5209707"/>
            <a:chOff x="2061702" y="1153762"/>
            <a:chExt cx="7432854" cy="5209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F86A8DF-B20D-0F4B-BE95-2FDADC2DBF5B}"/>
                    </a:ext>
                  </a:extLst>
                </p:cNvPr>
                <p:cNvSpPr/>
                <p:nvPr/>
              </p:nvSpPr>
              <p:spPr>
                <a:xfrm>
                  <a:off x="4492735" y="2559178"/>
                  <a:ext cx="50366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Weibei SC" charset="-122"/>
                            <a:cs typeface="Weibei SC" charset="-122"/>
                          </a:rPr>
                          <m:t>𝐚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F86A8DF-B20D-0F4B-BE95-2FDADC2DB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735" y="2559178"/>
                  <a:ext cx="503664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AB3052-757E-7E82-C1FA-E3BC2FF76E29}"/>
                </a:ext>
              </a:extLst>
            </p:cNvPr>
            <p:cNvGrpSpPr/>
            <p:nvPr/>
          </p:nvGrpSpPr>
          <p:grpSpPr>
            <a:xfrm>
              <a:off x="2061702" y="1153762"/>
              <a:ext cx="7432854" cy="5209707"/>
              <a:chOff x="2061702" y="1153762"/>
              <a:chExt cx="7432854" cy="520970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54F21-365F-5145-9F9A-7DE12AE84C71}"/>
                  </a:ext>
                </a:extLst>
              </p:cNvPr>
              <p:cNvSpPr txBox="1"/>
              <p:nvPr/>
            </p:nvSpPr>
            <p:spPr>
              <a:xfrm>
                <a:off x="2439342" y="5840249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FF0000"/>
                    </a:solidFill>
                    <a:latin typeface="Kaiti TC" panose="02010600040101010101" pitchFamily="2" charset="-120"/>
                    <a:ea typeface="Kaiti TC" panose="02010600040101010101" pitchFamily="2" charset="-120"/>
                    <a:cs typeface="Weibei SC" charset="-122"/>
                  </a:rPr>
                  <a:t>用户特征</a:t>
                </a:r>
                <a:endParaRPr lang="en-US" sz="2800" dirty="0">
                  <a:solidFill>
                    <a:srgbClr val="FF0000"/>
                  </a:solidFill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E0C2333-83EA-9142-A526-19AF201F3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5922" y="5268297"/>
                <a:ext cx="0" cy="50308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72F7C53-8D86-B045-9FFD-4E21DD938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5922" y="3111674"/>
                <a:ext cx="0" cy="50308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8BE13CE-2589-8846-8660-C1EE7DDDBA71}"/>
                  </a:ext>
                </a:extLst>
              </p:cNvPr>
              <p:cNvGrpSpPr/>
              <p:nvPr/>
            </p:nvGrpSpPr>
            <p:grpSpPr>
              <a:xfrm>
                <a:off x="4191399" y="1572705"/>
                <a:ext cx="3708522" cy="1106542"/>
                <a:chOff x="4351713" y="1293873"/>
                <a:chExt cx="3383693" cy="1320059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86E4123-A8D9-9242-AF15-F03AA306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51713" y="1293873"/>
                  <a:ext cx="1554340" cy="132005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F02CBB89-2F1B-614C-B223-373C15C91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84349" y="1293993"/>
                  <a:ext cx="1551057" cy="131968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B2E8BAD-5870-6C47-86EE-38FA50EF3EFC}"/>
                  </a:ext>
                </a:extLst>
              </p:cNvPr>
              <p:cNvGrpSpPr/>
              <p:nvPr/>
            </p:nvGrpSpPr>
            <p:grpSpPr>
              <a:xfrm>
                <a:off x="5918753" y="1153762"/>
                <a:ext cx="3575803" cy="461665"/>
                <a:chOff x="5956852" y="657857"/>
                <a:chExt cx="3575803" cy="461665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7BC68F-50BE-A942-9F7D-1CD260F4252C}"/>
                    </a:ext>
                  </a:extLst>
                </p:cNvPr>
                <p:cNvSpPr/>
                <p:nvPr/>
              </p:nvSpPr>
              <p:spPr>
                <a:xfrm>
                  <a:off x="5956852" y="778437"/>
                  <a:ext cx="278296" cy="26991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F331742-FCCD-EF45-8FF4-7BED427A29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3385" y="657857"/>
                      <a:ext cx="318927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7030A0"/>
                          </a:solidFill>
                          <a:latin typeface="Kaiti TC" panose="02010600040101010101" pitchFamily="2" charset="-120"/>
                          <a:ea typeface="Kaiti TC" panose="02010600040101010101" pitchFamily="2" charset="-120"/>
                          <a:cs typeface="Weibei SC" charset="-122"/>
                        </a:rPr>
                        <a:t>余弦相似度：</a:t>
                      </a:r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Weibei SC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Weibei SC" charset="-122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Weibei SC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Weibei SC" charset="-122"/>
                                    </a:rPr>
                                    <m:t>𝐚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Weibei SC" charset="-122"/>
                                    </a:rPr>
                                    <m:t>,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  <a:ea typeface="Weibei SC" charset="-122"/>
                                    </a:rPr>
                                    <m:t> </m:t>
                                  </m:r>
                                  <m:r>
                                    <a:rPr lang="en-US" altLang="zh-CN" sz="2400" b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Weibei SC" charset="-122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func>
                        </m:oMath>
                      </a14:m>
                      <a:endParaRPr lang="en-US" sz="2400" dirty="0">
                        <a:solidFill>
                          <a:srgbClr val="7030A0"/>
                        </a:solidFill>
                        <a:latin typeface="Kaiti TC" panose="02010600040101010101" pitchFamily="2" charset="-120"/>
                        <a:ea typeface="Kaiti TC" panose="02010600040101010101" pitchFamily="2" charset="-120"/>
                        <a:cs typeface="Weibei SC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F331742-FCCD-EF45-8FF4-7BED427A29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3385" y="657857"/>
                      <a:ext cx="3189270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81" t="-10526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2B025A9-B810-2055-8F13-56D0B6D282BF}"/>
                  </a:ext>
                </a:extLst>
              </p:cNvPr>
              <p:cNvSpPr/>
              <p:nvPr/>
            </p:nvSpPr>
            <p:spPr>
              <a:xfrm>
                <a:off x="2061702" y="3665085"/>
                <a:ext cx="2370364" cy="150780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85000"/>
                </a:schemeClr>
              </a:solidFill>
              <a:ln w="31750"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Kaiti TC" panose="02010600040101010101" pitchFamily="2" charset="-120"/>
                    <a:ea typeface="Kaiti TC" panose="02010600040101010101" pitchFamily="2" charset="-120"/>
                    <a:cs typeface="Weibei SC" charset="-122"/>
                  </a:rPr>
                  <a:t>用户塔</a:t>
                </a:r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endParaRPr>
              </a:p>
            </p:txBody>
          </p:sp>
        </p:grp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47D728F-E4B5-E635-B8E8-FF9084970C55}"/>
              </a:ext>
            </a:extLst>
          </p:cNvPr>
          <p:cNvSpPr/>
          <p:nvPr/>
        </p:nvSpPr>
        <p:spPr>
          <a:xfrm>
            <a:off x="7645949" y="3660731"/>
            <a:ext cx="2370364" cy="1507807"/>
          </a:xfrm>
          <a:prstGeom prst="round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175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Weibei SC" charset="-122"/>
              </a:rPr>
              <a:t>物品塔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Weibei SC" charset="-122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30EC3D7-38EE-1019-4CCE-18FAAE9E1846}"/>
              </a:ext>
            </a:extLst>
          </p:cNvPr>
          <p:cNvSpPr/>
          <p:nvPr/>
        </p:nvSpPr>
        <p:spPr>
          <a:xfrm>
            <a:off x="6971945" y="2308967"/>
            <a:ext cx="3937853" cy="1106542"/>
          </a:xfrm>
          <a:custGeom>
            <a:avLst/>
            <a:gdLst>
              <a:gd name="connsiteX0" fmla="*/ 279755 w 3937853"/>
              <a:gd name="connsiteY0" fmla="*/ 151401 h 1106542"/>
              <a:gd name="connsiteX1" fmla="*/ 51155 w 3937853"/>
              <a:gd name="connsiteY1" fmla="*/ 865711 h 1106542"/>
              <a:gd name="connsiteX2" fmla="*/ 1029055 w 3937853"/>
              <a:gd name="connsiteY2" fmla="*/ 1076986 h 1106542"/>
              <a:gd name="connsiteX3" fmla="*/ 3137255 w 3937853"/>
              <a:gd name="connsiteY3" fmla="*/ 1056865 h 1106542"/>
              <a:gd name="connsiteX4" fmla="*/ 3937355 w 3937853"/>
              <a:gd name="connsiteY4" fmla="*/ 634315 h 1106542"/>
              <a:gd name="connsiteX5" fmla="*/ 3226155 w 3937853"/>
              <a:gd name="connsiteY5" fmla="*/ 151401 h 1106542"/>
              <a:gd name="connsiteX6" fmla="*/ 1486255 w 3937853"/>
              <a:gd name="connsiteY6" fmla="*/ 491 h 1106542"/>
              <a:gd name="connsiteX7" fmla="*/ 279755 w 3937853"/>
              <a:gd name="connsiteY7" fmla="*/ 151401 h 110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853" h="1106542" extrusionOk="0">
                <a:moveTo>
                  <a:pt x="279755" y="151401"/>
                </a:moveTo>
                <a:cubicBezTo>
                  <a:pt x="2313" y="272005"/>
                  <a:pt x="-92932" y="718655"/>
                  <a:pt x="51155" y="865711"/>
                </a:cubicBezTo>
                <a:cubicBezTo>
                  <a:pt x="201370" y="1025308"/>
                  <a:pt x="441594" y="1047452"/>
                  <a:pt x="1029055" y="1076986"/>
                </a:cubicBezTo>
                <a:cubicBezTo>
                  <a:pt x="1475593" y="1175067"/>
                  <a:pt x="2649742" y="1146098"/>
                  <a:pt x="3137255" y="1056865"/>
                </a:cubicBezTo>
                <a:cubicBezTo>
                  <a:pt x="3615536" y="979565"/>
                  <a:pt x="3932131" y="789810"/>
                  <a:pt x="3937355" y="634315"/>
                </a:cubicBezTo>
                <a:cubicBezTo>
                  <a:pt x="4038177" y="493607"/>
                  <a:pt x="3670593" y="183114"/>
                  <a:pt x="3226155" y="151401"/>
                </a:cubicBezTo>
                <a:cubicBezTo>
                  <a:pt x="2714342" y="29946"/>
                  <a:pt x="1897991" y="74547"/>
                  <a:pt x="1486255" y="491"/>
                </a:cubicBezTo>
                <a:cubicBezTo>
                  <a:pt x="997858" y="-17775"/>
                  <a:pt x="508924" y="21114"/>
                  <a:pt x="279755" y="151401"/>
                </a:cubicBezTo>
                <a:close/>
              </a:path>
            </a:pathLst>
          </a:custGeom>
          <a:noFill/>
          <a:ln w="57150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9755 w 3937853"/>
                      <a:gd name="connsiteY0" fmla="*/ 191120 h 1396829"/>
                      <a:gd name="connsiteX1" fmla="*/ 51155 w 3937853"/>
                      <a:gd name="connsiteY1" fmla="*/ 1092820 h 1396829"/>
                      <a:gd name="connsiteX2" fmla="*/ 1029055 w 3937853"/>
                      <a:gd name="connsiteY2" fmla="*/ 1359520 h 1396829"/>
                      <a:gd name="connsiteX3" fmla="*/ 3137255 w 3937853"/>
                      <a:gd name="connsiteY3" fmla="*/ 1334120 h 1396829"/>
                      <a:gd name="connsiteX4" fmla="*/ 3937355 w 3937853"/>
                      <a:gd name="connsiteY4" fmla="*/ 800720 h 1396829"/>
                      <a:gd name="connsiteX5" fmla="*/ 3226155 w 3937853"/>
                      <a:gd name="connsiteY5" fmla="*/ 191120 h 1396829"/>
                      <a:gd name="connsiteX6" fmla="*/ 1486255 w 3937853"/>
                      <a:gd name="connsiteY6" fmla="*/ 620 h 1396829"/>
                      <a:gd name="connsiteX7" fmla="*/ 279755 w 3937853"/>
                      <a:gd name="connsiteY7" fmla="*/ 191120 h 1396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37853" h="1396829">
                        <a:moveTo>
                          <a:pt x="279755" y="191120"/>
                        </a:moveTo>
                        <a:cubicBezTo>
                          <a:pt x="40572" y="373153"/>
                          <a:pt x="-73728" y="898087"/>
                          <a:pt x="51155" y="1092820"/>
                        </a:cubicBezTo>
                        <a:cubicBezTo>
                          <a:pt x="176038" y="1287553"/>
                          <a:pt x="514705" y="1319303"/>
                          <a:pt x="1029055" y="1359520"/>
                        </a:cubicBezTo>
                        <a:cubicBezTo>
                          <a:pt x="1543405" y="1399737"/>
                          <a:pt x="2652538" y="1427253"/>
                          <a:pt x="3137255" y="1334120"/>
                        </a:cubicBezTo>
                        <a:cubicBezTo>
                          <a:pt x="3621972" y="1240987"/>
                          <a:pt x="3922538" y="991220"/>
                          <a:pt x="3937355" y="800720"/>
                        </a:cubicBezTo>
                        <a:cubicBezTo>
                          <a:pt x="3952172" y="610220"/>
                          <a:pt x="3634672" y="324470"/>
                          <a:pt x="3226155" y="191120"/>
                        </a:cubicBezTo>
                        <a:cubicBezTo>
                          <a:pt x="2817638" y="57770"/>
                          <a:pt x="1973088" y="4853"/>
                          <a:pt x="1486255" y="620"/>
                        </a:cubicBezTo>
                        <a:cubicBezTo>
                          <a:pt x="999422" y="-3613"/>
                          <a:pt x="518938" y="9087"/>
                          <a:pt x="279755" y="19112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9BCDA-6277-B001-223C-73C62BB0B05D}"/>
              </a:ext>
            </a:extLst>
          </p:cNvPr>
          <p:cNvSpPr txBox="1"/>
          <p:nvPr/>
        </p:nvSpPr>
        <p:spPr>
          <a:xfrm>
            <a:off x="8605312" y="18591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Weibei SC" charset="-122"/>
              </a:rPr>
              <a:t>物品向量表征</a:t>
            </a:r>
            <a:endParaRPr lang="en-US" sz="2400" dirty="0">
              <a:solidFill>
                <a:schemeClr val="accent5"/>
              </a:solidFill>
              <a:latin typeface="Kaiti TC" panose="02010600040101010101" pitchFamily="2" charset="-120"/>
              <a:ea typeface="Kaiti TC" panose="02010600040101010101" pitchFamily="2" charset="-120"/>
              <a:cs typeface="Weib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6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基于图文内容的物品表征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E51221B-45B8-2B43-82EC-43244989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42" y="3952855"/>
            <a:ext cx="2172282" cy="1948265"/>
          </a:xfrm>
          <a:prstGeom prst="rect">
            <a:avLst/>
          </a:prstGeom>
        </p:spPr>
      </p:pic>
      <p:pic>
        <p:nvPicPr>
          <p:cNvPr id="11" name="Picture 10" descr="A picture containing text, dog&#10;&#10;Description automatically generated">
            <a:extLst>
              <a:ext uri="{FF2B5EF4-FFF2-40B4-BE49-F238E27FC236}">
                <a16:creationId xmlns:a16="http://schemas.microsoft.com/office/drawing/2014/main" id="{9A762FED-D838-F045-AF66-52BFDA0A8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442" y="1357165"/>
            <a:ext cx="1877008" cy="194826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608FF6-89A6-744A-A799-4D4547DE9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0437"/>
              </p:ext>
            </p:extLst>
          </p:nvPr>
        </p:nvGraphicFramePr>
        <p:xfrm>
          <a:off x="9001186" y="1624421"/>
          <a:ext cx="228337" cy="13756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28337">
                  <a:extLst>
                    <a:ext uri="{9D8B030D-6E8A-4147-A177-3AD203B41FA5}">
                      <a16:colId xmlns:a16="http://schemas.microsoft.com/office/drawing/2014/main" val="2881852383"/>
                    </a:ext>
                  </a:extLst>
                </a:gridCol>
              </a:tblGrid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16066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03445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33143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1702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589609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21057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257D05-BF6C-C948-842F-95C816F37EE4}"/>
              </a:ext>
            </a:extLst>
          </p:cNvPr>
          <p:cNvSpPr/>
          <p:nvPr/>
        </p:nvSpPr>
        <p:spPr>
          <a:xfrm>
            <a:off x="5982564" y="1319045"/>
            <a:ext cx="1375178" cy="1986385"/>
          </a:xfrm>
          <a:prstGeom prst="round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17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Lucida Console" charset="0"/>
              </a:rPr>
              <a:t>CNN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Lucida Consol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381927-C708-5B4F-A760-00F357336CB2}"/>
              </a:ext>
            </a:extLst>
          </p:cNvPr>
          <p:cNvCxnSpPr>
            <a:cxnSpLocks/>
          </p:cNvCxnSpPr>
          <p:nvPr/>
        </p:nvCxnSpPr>
        <p:spPr>
          <a:xfrm>
            <a:off x="4492399" y="2312238"/>
            <a:ext cx="1403577" cy="3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0F820D-F961-CA45-B525-AF31E983C22E}"/>
              </a:ext>
            </a:extLst>
          </p:cNvPr>
          <p:cNvCxnSpPr>
            <a:cxnSpLocks/>
          </p:cNvCxnSpPr>
          <p:nvPr/>
        </p:nvCxnSpPr>
        <p:spPr>
          <a:xfrm>
            <a:off x="7472363" y="2315841"/>
            <a:ext cx="139827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D0C5FA-AEBD-6343-886F-54736915B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13592"/>
              </p:ext>
            </p:extLst>
          </p:nvPr>
        </p:nvGraphicFramePr>
        <p:xfrm>
          <a:off x="9001186" y="4220111"/>
          <a:ext cx="228337" cy="13756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28337">
                  <a:extLst>
                    <a:ext uri="{9D8B030D-6E8A-4147-A177-3AD203B41FA5}">
                      <a16:colId xmlns:a16="http://schemas.microsoft.com/office/drawing/2014/main" val="2881852383"/>
                    </a:ext>
                  </a:extLst>
                </a:gridCol>
              </a:tblGrid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16066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03445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33143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1702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589609"/>
                  </a:ext>
                </a:extLst>
              </a:tr>
              <a:tr h="229272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21057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931471E-2450-7F4F-974F-09C5CA334257}"/>
              </a:ext>
            </a:extLst>
          </p:cNvPr>
          <p:cNvSpPr/>
          <p:nvPr/>
        </p:nvSpPr>
        <p:spPr>
          <a:xfrm>
            <a:off x="5982564" y="3914735"/>
            <a:ext cx="1375178" cy="1986385"/>
          </a:xfrm>
          <a:prstGeom prst="round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17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Lucida Console" charset="0"/>
              </a:rPr>
              <a:t>BERT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Lucida Console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01EDD-B12A-7743-A9CC-5493747B9715}"/>
              </a:ext>
            </a:extLst>
          </p:cNvPr>
          <p:cNvCxnSpPr>
            <a:cxnSpLocks/>
          </p:cNvCxnSpPr>
          <p:nvPr/>
        </p:nvCxnSpPr>
        <p:spPr>
          <a:xfrm>
            <a:off x="4492399" y="4907928"/>
            <a:ext cx="1403577" cy="3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E0371-73E9-BF47-8547-06B26BF301AC}"/>
              </a:ext>
            </a:extLst>
          </p:cNvPr>
          <p:cNvCxnSpPr>
            <a:cxnSpLocks/>
          </p:cNvCxnSpPr>
          <p:nvPr/>
        </p:nvCxnSpPr>
        <p:spPr>
          <a:xfrm>
            <a:off x="7472363" y="4907928"/>
            <a:ext cx="1398279" cy="3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BCA936-D13E-2D40-8E6B-ABC7F5C29177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基于图文内容的物品向量表征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57B93D-B379-F747-BBFB-846BEB08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394" y="1543050"/>
            <a:ext cx="8754919" cy="34289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CLIP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[</a:t>
            </a:r>
            <a:r>
              <a:rPr lang="en-US" altLang="zh-CN" dirty="0">
                <a:solidFill>
                  <a:schemeClr val="accent5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1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]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是当前公认最有效的预训练方法。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思想： 对于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图片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文本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二元组，预测图文是否匹配。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优势：无需人工标注。小红书的笔记天然包含图片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+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文字，大部分笔记图文相关。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80E75-BB40-33B1-7A68-D7FA6892B19B}"/>
              </a:ext>
            </a:extLst>
          </p:cNvPr>
          <p:cNvSpPr txBox="1"/>
          <p:nvPr/>
        </p:nvSpPr>
        <p:spPr>
          <a:xfrm>
            <a:off x="1746394" y="4938590"/>
            <a:ext cx="87549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Kaiti TC" panose="02010600040101010101" pitchFamily="2" charset="-120"/>
                <a:ea typeface="Kaiti TC" panose="02010600040101010101" pitchFamily="2" charset="-120"/>
              </a:rPr>
              <a:t>参考文献</a:t>
            </a:r>
            <a:r>
              <a:rPr lang="zh-CN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endParaRPr lang="en-US" altLang="zh-CN" sz="24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Radford</a:t>
            </a:r>
            <a:r>
              <a:rPr lang="zh-CN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et al. </a:t>
            </a:r>
            <a:r>
              <a:rPr lang="en-US" sz="2000" dirty="0">
                <a:solidFill>
                  <a:schemeClr val="accent5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Learning transferable visual models from natural language supervision. </a:t>
            </a:r>
            <a:r>
              <a:rPr 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In </a:t>
            </a:r>
            <a:r>
              <a:rPr lang="en-US" sz="2000" i="1" dirty="0">
                <a:latin typeface="Kaiti TC" panose="02010600040101010101" pitchFamily="2" charset="-120"/>
                <a:ea typeface="Kaiti TC" panose="02010600040101010101" pitchFamily="2" charset="-120"/>
              </a:rPr>
              <a:t>ICML</a:t>
            </a:r>
            <a:r>
              <a:rPr 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35079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1BD444-AB45-1F49-B0A6-14FE769F2E2B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基于图文内容的物品表征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3C610-D9FA-ACE4-ED6D-B007156653DD}"/>
              </a:ext>
            </a:extLst>
          </p:cNvPr>
          <p:cNvGrpSpPr/>
          <p:nvPr/>
        </p:nvGrpSpPr>
        <p:grpSpPr>
          <a:xfrm>
            <a:off x="511538" y="1419102"/>
            <a:ext cx="4004384" cy="523220"/>
            <a:chOff x="511538" y="1419102"/>
            <a:chExt cx="4004384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17360D-3D4D-D040-AEEC-C2027799BB9D}"/>
                </a:ext>
              </a:extLst>
            </p:cNvPr>
            <p:cNvSpPr/>
            <p:nvPr/>
          </p:nvSpPr>
          <p:spPr>
            <a:xfrm>
              <a:off x="3534564" y="1419102"/>
              <a:ext cx="9813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文字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B4DAA-6555-384C-8020-9A03A3D31186}"/>
                </a:ext>
              </a:extLst>
            </p:cNvPr>
            <p:cNvSpPr/>
            <p:nvPr/>
          </p:nvSpPr>
          <p:spPr>
            <a:xfrm>
              <a:off x="511538" y="1419102"/>
              <a:ext cx="9813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图片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635DE-4245-444B-372E-D911DD19DED2}"/>
              </a:ext>
            </a:extLst>
          </p:cNvPr>
          <p:cNvGrpSpPr/>
          <p:nvPr/>
        </p:nvGrpSpPr>
        <p:grpSpPr>
          <a:xfrm>
            <a:off x="878786" y="4220590"/>
            <a:ext cx="3269887" cy="553998"/>
            <a:chOff x="878786" y="4220590"/>
            <a:chExt cx="326988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71A0442-9F06-834F-9BF2-A2AAFA374A94}"/>
                    </a:ext>
                  </a:extLst>
                </p:cNvPr>
                <p:cNvSpPr txBox="1"/>
                <p:nvPr/>
              </p:nvSpPr>
              <p:spPr>
                <a:xfrm>
                  <a:off x="3901811" y="4220590"/>
                  <a:ext cx="246862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71A0442-9F06-834F-9BF2-A2AAFA374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11" y="4220590"/>
                  <a:ext cx="246862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40000" r="-40000" b="-6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983616-69F3-7743-AE54-526E7BAFFC4B}"/>
                    </a:ext>
                  </a:extLst>
                </p:cNvPr>
                <p:cNvSpPr txBox="1"/>
                <p:nvPr/>
              </p:nvSpPr>
              <p:spPr>
                <a:xfrm>
                  <a:off x="878786" y="4220590"/>
                  <a:ext cx="246862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983616-69F3-7743-AE54-526E7BAFF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786" y="4220590"/>
                  <a:ext cx="246862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0000" r="-35000" b="-6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38C18-D761-3403-1578-67F828C63894}"/>
              </a:ext>
            </a:extLst>
          </p:cNvPr>
          <p:cNvGrpSpPr/>
          <p:nvPr/>
        </p:nvGrpSpPr>
        <p:grpSpPr>
          <a:xfrm>
            <a:off x="672434" y="2102633"/>
            <a:ext cx="3750706" cy="771237"/>
            <a:chOff x="672434" y="2102633"/>
            <a:chExt cx="3750706" cy="7712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DA2DEA-D2AE-CE40-A4AC-8AF8213C9392}"/>
                </a:ext>
              </a:extLst>
            </p:cNvPr>
            <p:cNvCxnSpPr>
              <a:cxnSpLocks/>
            </p:cNvCxnSpPr>
            <p:nvPr/>
          </p:nvCxnSpPr>
          <p:spPr>
            <a:xfrm>
              <a:off x="1560497" y="2485810"/>
              <a:ext cx="201437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stealth" w="lg" len="lg"/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AAEEA5C-6848-1086-C133-BFB5C08A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1903" y="2102633"/>
              <a:ext cx="771237" cy="771237"/>
            </a:xfrm>
            <a:prstGeom prst="rect">
              <a:avLst/>
            </a:prstGeom>
          </p:spPr>
        </p:pic>
        <p:pic>
          <p:nvPicPr>
            <p:cNvPr id="26" name="Picture 25" descr="A picture containing text, dog&#10;&#10;Description automatically generated">
              <a:extLst>
                <a:ext uri="{FF2B5EF4-FFF2-40B4-BE49-F238E27FC236}">
                  <a16:creationId xmlns:a16="http://schemas.microsoft.com/office/drawing/2014/main" id="{681DA151-98F2-F8F8-A7C6-4ED74AA9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434" y="2130807"/>
              <a:ext cx="659566" cy="68460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B8C836-3ABC-C48E-5D4A-FB1668B9A605}"/>
              </a:ext>
            </a:extLst>
          </p:cNvPr>
          <p:cNvGrpSpPr/>
          <p:nvPr/>
        </p:nvGrpSpPr>
        <p:grpSpPr>
          <a:xfrm>
            <a:off x="672434" y="5151158"/>
            <a:ext cx="3750706" cy="771237"/>
            <a:chOff x="672434" y="5151158"/>
            <a:chExt cx="3750706" cy="77123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26C29D-271F-C546-9275-3DD8ED1BB26A}"/>
                </a:ext>
              </a:extLst>
            </p:cNvPr>
            <p:cNvCxnSpPr>
              <a:cxnSpLocks/>
            </p:cNvCxnSpPr>
            <p:nvPr/>
          </p:nvCxnSpPr>
          <p:spPr>
            <a:xfrm>
              <a:off x="1574785" y="5538786"/>
              <a:ext cx="201437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stealth" w="lg" len="lg"/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4E96FB3-3173-A0D0-8963-D38E419C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1903" y="5151158"/>
              <a:ext cx="771237" cy="771237"/>
            </a:xfrm>
            <a:prstGeom prst="rect">
              <a:avLst/>
            </a:prstGeom>
          </p:spPr>
        </p:pic>
        <p:pic>
          <p:nvPicPr>
            <p:cNvPr id="30" name="Picture 29" descr="A picture containing indoor, plant, vegetable, fresh&#10;&#10;Description automatically generated">
              <a:extLst>
                <a:ext uri="{FF2B5EF4-FFF2-40B4-BE49-F238E27FC236}">
                  <a16:creationId xmlns:a16="http://schemas.microsoft.com/office/drawing/2014/main" id="{4C4C8D51-7ABC-61E8-A91D-6D961AED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434" y="5164188"/>
              <a:ext cx="679036" cy="7451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075F62-F551-B2E6-AE6B-F1A258BA3FBA}"/>
              </a:ext>
            </a:extLst>
          </p:cNvPr>
          <p:cNvGrpSpPr/>
          <p:nvPr/>
        </p:nvGrpSpPr>
        <p:grpSpPr>
          <a:xfrm>
            <a:off x="630987" y="3079444"/>
            <a:ext cx="3792153" cy="771237"/>
            <a:chOff x="630987" y="3079444"/>
            <a:chExt cx="3792153" cy="7712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DE567F-DC65-E24A-87EE-04BA217FC133}"/>
                </a:ext>
              </a:extLst>
            </p:cNvPr>
            <p:cNvCxnSpPr>
              <a:cxnSpLocks/>
            </p:cNvCxnSpPr>
            <p:nvPr/>
          </p:nvCxnSpPr>
          <p:spPr>
            <a:xfrm>
              <a:off x="1560497" y="3457576"/>
              <a:ext cx="201437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stealth" w="lg" len="lg"/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00D943F-E21E-EC02-AC3B-944763A88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1903" y="3079444"/>
              <a:ext cx="771237" cy="771237"/>
            </a:xfrm>
            <a:prstGeom prst="rect">
              <a:avLst/>
            </a:prstGeom>
          </p:spPr>
        </p:pic>
        <p:pic>
          <p:nvPicPr>
            <p:cNvPr id="32" name="Picture 31" descr="A picture containing text, outdoor, car, transport&#10;&#10;Description automatically generated">
              <a:extLst>
                <a:ext uri="{FF2B5EF4-FFF2-40B4-BE49-F238E27FC236}">
                  <a16:creationId xmlns:a16="http://schemas.microsoft.com/office/drawing/2014/main" id="{A08D5CC6-DC34-477E-9474-795FA11A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987" y="3161313"/>
              <a:ext cx="732578" cy="59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0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66C0A69C-BEC0-F942-ACAA-998BF1BDDF1E}"/>
              </a:ext>
            </a:extLst>
          </p:cNvPr>
          <p:cNvSpPr/>
          <p:nvPr/>
        </p:nvSpPr>
        <p:spPr>
          <a:xfrm>
            <a:off x="400493" y="2905779"/>
            <a:ext cx="4462308" cy="1157503"/>
          </a:xfrm>
          <a:custGeom>
            <a:avLst/>
            <a:gdLst>
              <a:gd name="connsiteX0" fmla="*/ 481080 w 4462308"/>
              <a:gd name="connsiteY0" fmla="*/ 63174 h 1157503"/>
              <a:gd name="connsiteX1" fmla="*/ 3767205 w 4462308"/>
              <a:gd name="connsiteY1" fmla="*/ 48886 h 1157503"/>
              <a:gd name="connsiteX2" fmla="*/ 4453005 w 4462308"/>
              <a:gd name="connsiteY2" fmla="*/ 563236 h 1157503"/>
              <a:gd name="connsiteX3" fmla="*/ 3924367 w 4462308"/>
              <a:gd name="connsiteY3" fmla="*/ 1077586 h 1157503"/>
              <a:gd name="connsiteX4" fmla="*/ 1066867 w 4462308"/>
              <a:gd name="connsiteY4" fmla="*/ 1149024 h 1157503"/>
              <a:gd name="connsiteX5" fmla="*/ 223905 w 4462308"/>
              <a:gd name="connsiteY5" fmla="*/ 1006149 h 1157503"/>
              <a:gd name="connsiteX6" fmla="*/ 9592 w 4462308"/>
              <a:gd name="connsiteY6" fmla="*/ 420361 h 1157503"/>
              <a:gd name="connsiteX7" fmla="*/ 481080 w 4462308"/>
              <a:gd name="connsiteY7" fmla="*/ 63174 h 115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2308" h="1157503">
                <a:moveTo>
                  <a:pt x="481080" y="63174"/>
                </a:moveTo>
                <a:cubicBezTo>
                  <a:pt x="1107349" y="1262"/>
                  <a:pt x="3105218" y="-34458"/>
                  <a:pt x="3767205" y="48886"/>
                </a:cubicBezTo>
                <a:cubicBezTo>
                  <a:pt x="4429192" y="132230"/>
                  <a:pt x="4426811" y="391786"/>
                  <a:pt x="4453005" y="563236"/>
                </a:cubicBezTo>
                <a:cubicBezTo>
                  <a:pt x="4479199" y="734686"/>
                  <a:pt x="4488723" y="979955"/>
                  <a:pt x="3924367" y="1077586"/>
                </a:cubicBezTo>
                <a:cubicBezTo>
                  <a:pt x="3360011" y="1175217"/>
                  <a:pt x="1683611" y="1160930"/>
                  <a:pt x="1066867" y="1149024"/>
                </a:cubicBezTo>
                <a:cubicBezTo>
                  <a:pt x="450123" y="1137118"/>
                  <a:pt x="400117" y="1127593"/>
                  <a:pt x="223905" y="1006149"/>
                </a:cubicBezTo>
                <a:cubicBezTo>
                  <a:pt x="47693" y="884705"/>
                  <a:pt x="-28508" y="579905"/>
                  <a:pt x="9592" y="420361"/>
                </a:cubicBezTo>
                <a:cubicBezTo>
                  <a:pt x="47692" y="260817"/>
                  <a:pt x="-145189" y="125086"/>
                  <a:pt x="481080" y="63174"/>
                </a:cubicBezTo>
                <a:close/>
              </a:path>
            </a:pathLst>
          </a:custGeom>
          <a:solidFill>
            <a:srgbClr val="F4B7ED">
              <a:alpha val="40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BD444-AB45-1F49-B0A6-14FE769F2E2B}"/>
              </a:ext>
            </a:extLst>
          </p:cNvPr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Weibei SC" charset="-122"/>
                <a:ea typeface="Weibei SC" charset="-122"/>
                <a:cs typeface="Weibei SC" charset="-122"/>
              </a:rPr>
              <a:t>基于图文内容的物品表征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6882F-0F19-B148-B4BC-F9359BBF8AA6}"/>
              </a:ext>
            </a:extLst>
          </p:cNvPr>
          <p:cNvSpPr txBox="1"/>
          <p:nvPr/>
        </p:nvSpPr>
        <p:spPr>
          <a:xfrm>
            <a:off x="4862801" y="3222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正样本</a:t>
            </a:r>
            <a:endParaRPr lang="en-US" sz="2800" dirty="0">
              <a:solidFill>
                <a:srgbClr val="7030A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2E216F-E865-04CD-FA22-989803B5D021}"/>
              </a:ext>
            </a:extLst>
          </p:cNvPr>
          <p:cNvGrpSpPr/>
          <p:nvPr/>
        </p:nvGrpSpPr>
        <p:grpSpPr>
          <a:xfrm>
            <a:off x="511538" y="1419102"/>
            <a:ext cx="4004384" cy="4503293"/>
            <a:chOff x="511538" y="1419102"/>
            <a:chExt cx="4004384" cy="450329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C51CBE-178D-F530-3F58-3DE72D43D89C}"/>
                </a:ext>
              </a:extLst>
            </p:cNvPr>
            <p:cNvGrpSpPr/>
            <p:nvPr/>
          </p:nvGrpSpPr>
          <p:grpSpPr>
            <a:xfrm>
              <a:off x="630987" y="2102633"/>
              <a:ext cx="3792153" cy="3819762"/>
              <a:chOff x="630987" y="2102633"/>
              <a:chExt cx="3792153" cy="381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BACF44-462F-2F77-2397-0EA0FF8E8A4F}"/>
                  </a:ext>
                </a:extLst>
              </p:cNvPr>
              <p:cNvGrpSpPr/>
              <p:nvPr/>
            </p:nvGrpSpPr>
            <p:grpSpPr>
              <a:xfrm>
                <a:off x="878786" y="4220590"/>
                <a:ext cx="3269887" cy="553998"/>
                <a:chOff x="878786" y="4220590"/>
                <a:chExt cx="3269887" cy="5539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6A34733E-8816-BC1E-BD12-CF52BCF59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811" y="4220590"/>
                      <a:ext cx="246862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71A0442-9F06-834F-9BF2-A2AAFA374A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811" y="4220590"/>
                      <a:ext cx="246862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0000" r="-40000" b="-6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409920AD-AAD6-3374-FC1D-89210BE07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786" y="4220590"/>
                      <a:ext cx="246862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3983616-69F3-7743-AE54-526E7BAFFC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786" y="4220590"/>
                      <a:ext cx="246862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0000" r="-35000" b="-6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F9192F0-B0A4-8545-AA9D-7DED5F0C8546}"/>
                  </a:ext>
                </a:extLst>
              </p:cNvPr>
              <p:cNvGrpSpPr/>
              <p:nvPr/>
            </p:nvGrpSpPr>
            <p:grpSpPr>
              <a:xfrm>
                <a:off x="672434" y="2102633"/>
                <a:ext cx="3750706" cy="771237"/>
                <a:chOff x="672434" y="2102633"/>
                <a:chExt cx="3750706" cy="771237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DE8995B-AA10-CC0A-6CB7-0949BA827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497" y="2485810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6975057-0605-1D7C-8CD1-898E44321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903" y="2102633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text, dog&#10;&#10;Description automatically generated">
                  <a:extLst>
                    <a:ext uri="{FF2B5EF4-FFF2-40B4-BE49-F238E27FC236}">
                      <a16:creationId xmlns:a16="http://schemas.microsoft.com/office/drawing/2014/main" id="{F87FBA0B-E9BF-0F95-CDE0-63A2C1FD3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2434" y="2130807"/>
                  <a:ext cx="659566" cy="684605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3D6E326-F64D-A96A-DFE4-F6AC3212DE7E}"/>
                  </a:ext>
                </a:extLst>
              </p:cNvPr>
              <p:cNvGrpSpPr/>
              <p:nvPr/>
            </p:nvGrpSpPr>
            <p:grpSpPr>
              <a:xfrm>
                <a:off x="672434" y="5151158"/>
                <a:ext cx="3750706" cy="771237"/>
                <a:chOff x="672434" y="5151158"/>
                <a:chExt cx="3750706" cy="771237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DADC010-9140-E3D7-7E7D-5679B6F1C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4785" y="5538786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Picture 1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123107D-26A7-DF5F-F564-8DA0A74107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903" y="5151158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picture containing indoor, plant, vegetable, fresh&#10;&#10;Description automatically generated">
                  <a:extLst>
                    <a:ext uri="{FF2B5EF4-FFF2-40B4-BE49-F238E27FC236}">
                      <a16:creationId xmlns:a16="http://schemas.microsoft.com/office/drawing/2014/main" id="{7950E381-054D-4047-809F-A0908E39D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4" y="5164188"/>
                  <a:ext cx="679036" cy="745175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574E15-55C2-9E4C-05DF-65ED4BFE5072}"/>
                  </a:ext>
                </a:extLst>
              </p:cNvPr>
              <p:cNvGrpSpPr/>
              <p:nvPr/>
            </p:nvGrpSpPr>
            <p:grpSpPr>
              <a:xfrm>
                <a:off x="630987" y="3079444"/>
                <a:ext cx="3792153" cy="771237"/>
                <a:chOff x="630987" y="3079444"/>
                <a:chExt cx="3792153" cy="771237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D3DA4B11-3B0D-396D-3DDD-165B4610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497" y="3457576"/>
                  <a:ext cx="2014370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stealth" w="lg" len="lg"/>
                  <a:tailEnd type="stealth" w="lg" len="lg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Picture 1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74779E1-5037-B8B2-F534-5686BFC21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903" y="3079444"/>
                  <a:ext cx="771237" cy="771237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picture containing text, outdoor, car, transport&#10;&#10;Description automatically generated">
                  <a:extLst>
                    <a:ext uri="{FF2B5EF4-FFF2-40B4-BE49-F238E27FC236}">
                      <a16:creationId xmlns:a16="http://schemas.microsoft.com/office/drawing/2014/main" id="{F4DA65F3-857C-F21E-1276-D92B37B799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987" y="3161313"/>
                  <a:ext cx="732578" cy="592526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46C7D8-1F66-D19D-8ACA-A336CAFBE649}"/>
                </a:ext>
              </a:extLst>
            </p:cNvPr>
            <p:cNvSpPr/>
            <p:nvPr/>
          </p:nvSpPr>
          <p:spPr>
            <a:xfrm>
              <a:off x="3534564" y="1419102"/>
              <a:ext cx="9813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文字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209B1-D07C-D20B-7964-BC941E961E21}"/>
                </a:ext>
              </a:extLst>
            </p:cNvPr>
            <p:cNvSpPr/>
            <p:nvPr/>
          </p:nvSpPr>
          <p:spPr>
            <a:xfrm>
              <a:off x="511538" y="1419102"/>
              <a:ext cx="9813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图片</a:t>
              </a:r>
              <a:r>
                <a:rPr lang="en-US" altLang="zh-CN" sz="2800" dirty="0">
                  <a:latin typeface="Kaiti TC" panose="02010600040101010101" pitchFamily="2" charset="-120"/>
                  <a:ea typeface="Kaiti TC" panose="02010600040101010101" pitchFamily="2" charset="-120"/>
                  <a:cs typeface="Weibei SC" charset="-122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8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66400</TotalTime>
  <Words>1932</Words>
  <Application>Microsoft Macintosh PowerPoint</Application>
  <PresentationFormat>Widescreen</PresentationFormat>
  <Paragraphs>363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Kaiti TC</vt:lpstr>
      <vt:lpstr>LANTINGHEI TC DEMIBOLD</vt:lpstr>
      <vt:lpstr>Weibei SC</vt:lpstr>
      <vt:lpstr>Arial</vt:lpstr>
      <vt:lpstr>Calibri</vt:lpstr>
      <vt:lpstr>Calibri Light</vt:lpstr>
      <vt:lpstr>Cambria Math</vt:lpstr>
      <vt:lpstr>Courier New</vt:lpstr>
      <vt:lpstr>Lucida Bright</vt:lpstr>
      <vt:lpstr>Office Theme</vt:lpstr>
      <vt:lpstr>推荐系统中的多样性</vt:lpstr>
      <vt:lpstr>物品相似性的度量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提升多样性的方法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1742</cp:revision>
  <cp:lastPrinted>2019-12-01T04:13:01Z</cp:lastPrinted>
  <dcterms:created xsi:type="dcterms:W3CDTF">2017-08-22T04:44:10Z</dcterms:created>
  <dcterms:modified xsi:type="dcterms:W3CDTF">2022-10-14T13:20:34Z</dcterms:modified>
</cp:coreProperties>
</file>