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F8A346B8-36EB-4E5C-96F6-3A5A69A75BAC}" type="pres">
      <dgm:prSet presAssocID="{D84C281F-7AB8-4BEE-AD36-836C3F2E61B8}" presName="ParentText" presStyleLbl="node1" presStyleIdx="0" presStyleCnt="1" custScaleX="307009">
        <dgm:presLayoutVars>
          <dgm:chMax val="1"/>
          <dgm:chPref val="1"/>
          <dgm:bulletEnabled val="1"/>
        </dgm:presLayoutVars>
      </dgm:prSet>
      <dgm:spPr/>
    </dgm:pt>
  </dgm:ptLst>
  <dgm:cxnLst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Mining Goals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346B8-36EB-4E5C-96F6-3A5A69A75BAC}">
      <dsp:nvSpPr>
        <dsp:cNvPr id="0" name=""/>
        <dsp:cNvSpPr/>
      </dsp:nvSpPr>
      <dsp:spPr>
        <a:xfrm>
          <a:off x="1518486" y="469525"/>
          <a:ext cx="4035543" cy="9200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Trajectory Data Mining</a:t>
          </a:r>
        </a:p>
      </dsp:txBody>
      <dsp:txXfrm>
        <a:off x="1563409" y="514448"/>
        <a:ext cx="3945697" cy="83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Mining Goals</a:t>
          </a:r>
        </a:p>
      </dsp:txBody>
      <dsp:txXfrm>
        <a:off x="3097379" y="986950"/>
        <a:ext cx="3505565" cy="74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Collection</a:t>
          </a:r>
        </a:p>
      </dsp:txBody>
      <dsp:txXfrm>
        <a:off x="3097379" y="986950"/>
        <a:ext cx="3505565" cy="74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234D-0415-4A08-B87F-E5F6CAAE4C4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7AE9-CC5B-411E-BA32-D5603F4D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8EAB-D639-4909-97E3-0F29C457E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E095-C9FE-426D-BCEB-CA4E0C15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8A99-3DF6-4006-B8B2-C1C0BA86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D19F-1586-464B-9469-E07B04F36DB8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698C-24DB-4E28-9BA8-8FBA290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CAEA-0131-490E-9930-244270C4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E8DD-5EF1-4793-8E03-AF9B889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008C-D499-4145-87DB-AA97D3EE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12C9-7F92-41F0-A32D-3905E1F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3CB6-D6E7-4302-B8DA-177549DD7DAA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6D74-F45B-479F-A6D1-E6753C5B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E9E3-F79B-467F-84C2-088CD87D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65D0E-BD2F-4602-B5B2-D172E297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F180-FDE6-491B-A863-1215AF4B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3240-6D28-41E3-9CBD-C43ED808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93D-3C41-4280-82D8-A0BAEF597E81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C0B7-C9F3-41F0-BF0B-5048A37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4FF-D5F3-49A7-B7F4-07FAF2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0B22-B8E0-4FC9-B39B-179F8F5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EE26-A524-4987-A568-176E513B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8607-1893-44E9-97DC-E2083E93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A67B-A724-4F64-A945-2C6110660953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6EEE-8A70-4D2C-BA5B-4D9FD9A7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7E6A-FE35-4493-ADAA-1932A28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5AA-8ED9-46CA-A48E-24A7B20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9916-4836-42B0-9DBD-F2B6355E0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19-8D32-47C0-8C1B-08209CED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7A7C-C400-4555-9A56-F10BD2CF5F6E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C218-B840-4E99-838A-8FD878EA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09A0-BB6B-429B-B6CF-88C684A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A67-D307-41AD-A639-EA19503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1BA0-45A4-45D3-AE02-700E810BF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642-5E9C-41CC-B33B-A413402B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502E-53A9-4D31-94E8-C6AA94A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7924-7091-437F-90CB-83B7DDC5A300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FC91-E9F5-4E91-B0C1-E449C6D1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87E7-F7ED-48C8-B0D3-692C88A6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D0C-D7D8-488F-9CE7-64DE509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A1CA-58F0-41CC-9494-5D27946B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2FB11-5E91-4BD1-93E2-A0B539EC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FBF11-E76A-4CD4-A6FE-834E3844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303A6-F9C7-4AF9-B756-4A17FC20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A2D2-C693-4DF9-8CF5-60FA78D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440F-00E4-456C-ABA3-A14DA01FBEFF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BC27-EDE9-4C5F-B7F0-9CB8F3E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2817C-B9B0-4A3A-8530-B963282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3ED5-BD7C-42D5-B760-E2B9C2F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863CB-D4A9-4032-9643-F8E5457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7671-AF9C-4957-8D2F-61D481D02860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34584-7438-477B-A713-FA9C76C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4793-ED6D-4A60-BE09-858FE62D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1C3F6-E3BC-47BA-8CE9-68E16670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26F-4A5A-4232-8162-7CCCC8FA6851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D8793-3CBF-4A6E-8574-601C2EC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9A8C-F9EA-4805-AFFA-C331C08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F5D-0EA8-4266-8D99-837F8F32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F98F-00F3-4300-A57B-299DE3F6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24601-4A0A-4581-9AD8-B02DF8F4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37B8-F7DA-4DC7-B1CD-1990329E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19E5-F18C-4A38-AAEA-480839F6E07F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3844-B68F-46B3-8268-FF706CA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1EEB-8BA7-4C24-B399-CF4FB24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BFE8-B4F6-47AE-BD7B-E883172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979B7-BD26-4ADE-B90A-02A3D3F0D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0791-899C-4C78-8514-751BC376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51AB4-0C68-44E9-BB6C-48F1874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8461-B94D-489B-8C29-7BC378CF50D5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25FD-EA94-4EB3-9EA5-6B723546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C48E-990D-4C7D-9B6A-F383F41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8523-73B3-483D-BF92-63C376DA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78E2-9D24-4F85-B29D-B734B322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E97-E953-42F8-8DFB-103E8AE3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BF4F-BABD-4B72-BD05-8F67F06B22FA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196A-ABD1-43BF-A1AE-B2717124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5540-F5E9-482A-9611-DF166FAD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A100B-F7B5-4EF5-A7B5-FA8791CD9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85C5F-48BD-4E40-A985-49B45ED7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6933"/>
            <a:ext cx="3523488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Trajectory Data Mining: An Overview</a:t>
            </a:r>
          </a:p>
        </p:txBody>
      </p:sp>
    </p:spTree>
    <p:extLst>
      <p:ext uri="{BB962C8B-B14F-4D97-AF65-F5344CB8AC3E}">
        <p14:creationId xmlns:p14="http://schemas.microsoft.com/office/powerpoint/2010/main" val="39197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ADE846-F42C-41B3-8C1B-945BCA0C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15748"/>
              </p:ext>
            </p:extLst>
          </p:nvPr>
        </p:nvGraphicFramePr>
        <p:xfrm>
          <a:off x="0" y="-1"/>
          <a:ext cx="7072516" cy="185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89F31-64F6-4486-90DA-3DDB5D9C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106" y="2032482"/>
            <a:ext cx="5707416" cy="43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Trajectory Uncertainty</a:t>
            </a:r>
          </a:p>
          <a:p>
            <a:pPr lvl="1"/>
            <a:r>
              <a:rPr lang="en-US" dirty="0"/>
              <a:t>Filling the gap between two trajectory records – filling unknown trajectory data</a:t>
            </a:r>
          </a:p>
          <a:p>
            <a:r>
              <a:rPr lang="en-US" dirty="0"/>
              <a:t>Trajectory Pattern Mining</a:t>
            </a:r>
          </a:p>
          <a:p>
            <a:pPr lvl="1"/>
            <a:r>
              <a:rPr lang="en-US" dirty="0"/>
              <a:t>Moving together patterns</a:t>
            </a:r>
          </a:p>
          <a:p>
            <a:pPr lvl="1"/>
            <a:r>
              <a:rPr lang="en-US" dirty="0"/>
              <a:t>Trajectory clustering</a:t>
            </a:r>
          </a:p>
          <a:p>
            <a:pPr lvl="1"/>
            <a:r>
              <a:rPr lang="en-US" dirty="0"/>
              <a:t>Periodic patterns</a:t>
            </a:r>
          </a:p>
          <a:p>
            <a:pPr lvl="1"/>
            <a:r>
              <a:rPr lang="en-US" dirty="0"/>
              <a:t>Frequent sequential patterns</a:t>
            </a:r>
          </a:p>
          <a:p>
            <a:r>
              <a:rPr lang="en-US" dirty="0"/>
              <a:t>Trajectory Classification</a:t>
            </a:r>
          </a:p>
          <a:p>
            <a:pPr lvl="1"/>
            <a:r>
              <a:rPr lang="en-US" dirty="0"/>
              <a:t>i.e. activities – transportation modes - …</a:t>
            </a:r>
          </a:p>
          <a:p>
            <a:r>
              <a:rPr lang="en-US" dirty="0"/>
              <a:t>Trajectory Outlier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C72749A-5456-47E5-AFC7-716A6068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32903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65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B9EF-3B77-4462-8127-78CF147D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of people:</a:t>
            </a:r>
          </a:p>
          <a:p>
            <a:pPr lvl="1"/>
            <a:r>
              <a:rPr lang="en-US" dirty="0"/>
              <a:t>Active recording – Passive recording</a:t>
            </a:r>
          </a:p>
          <a:p>
            <a:r>
              <a:rPr lang="en-US" dirty="0"/>
              <a:t>Mobility of transportation vehicles:</a:t>
            </a:r>
          </a:p>
          <a:p>
            <a:pPr lvl="1"/>
            <a:r>
              <a:rPr lang="en-US" dirty="0"/>
              <a:t>Taxis, buses, airplanes, …</a:t>
            </a:r>
          </a:p>
          <a:p>
            <a:r>
              <a:rPr lang="en-US" dirty="0"/>
              <a:t>Mobility of animals:</a:t>
            </a:r>
          </a:p>
          <a:p>
            <a:pPr lvl="1"/>
            <a:r>
              <a:rPr lang="en-US" dirty="0"/>
              <a:t>Animal migration, behavior, …</a:t>
            </a:r>
          </a:p>
          <a:p>
            <a:r>
              <a:rPr lang="en-US" dirty="0"/>
              <a:t>Mobility of natural phenomena:</a:t>
            </a:r>
          </a:p>
          <a:p>
            <a:pPr lvl="1"/>
            <a:r>
              <a:rPr lang="en-US" dirty="0"/>
              <a:t>Hurricanes, tornados, ocean flows, floods,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0C9F-6981-400D-86DE-6606D44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BEFCB-0B89-405B-B4A0-EE4F0E0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209671E-E9E9-4CB4-9CEE-F04F05387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39585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24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/>
          <a:lstStyle/>
          <a:p>
            <a:r>
              <a:rPr lang="en-US" dirty="0"/>
              <a:t>Noise Filtering</a:t>
            </a:r>
          </a:p>
          <a:p>
            <a:pPr lvl="1"/>
            <a:r>
              <a:rPr lang="en-US" dirty="0"/>
              <a:t>Mean/median filter</a:t>
            </a:r>
          </a:p>
          <a:p>
            <a:pPr lvl="1"/>
            <a:r>
              <a:rPr lang="en-US" dirty="0"/>
              <a:t>Kalman and Particle filters</a:t>
            </a:r>
          </a:p>
          <a:p>
            <a:pPr lvl="1"/>
            <a:r>
              <a:rPr lang="en-US" dirty="0"/>
              <a:t>Heuristic-Based outlier detection</a:t>
            </a:r>
          </a:p>
          <a:p>
            <a:pPr lvl="2"/>
            <a:r>
              <a:rPr lang="en-US" dirty="0"/>
              <a:t>Speed threshold (e.g. 150 mph)</a:t>
            </a:r>
          </a:p>
          <a:p>
            <a:r>
              <a:rPr lang="en-US" dirty="0"/>
              <a:t>Stay point detection</a:t>
            </a:r>
          </a:p>
          <a:p>
            <a:r>
              <a:rPr lang="en-US" dirty="0"/>
              <a:t>Map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A6183DC-50E0-494E-9615-4EB91D5AE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620" y="1776796"/>
            <a:ext cx="3434901" cy="16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eorg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</TotalTime>
  <Words>155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Office Theme</vt:lpstr>
      <vt:lpstr>Trajectory Data Mining: An 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Data Mining: An Overview</dc:title>
  <dc:creator>Fazli, Mehrdad (mf4yc)</dc:creator>
  <cp:lastModifiedBy>Fazli, Mehrdad (mf4yc)</cp:lastModifiedBy>
  <cp:revision>12</cp:revision>
  <dcterms:created xsi:type="dcterms:W3CDTF">2020-06-11T14:43:26Z</dcterms:created>
  <dcterms:modified xsi:type="dcterms:W3CDTF">2020-06-27T19:41:31Z</dcterms:modified>
</cp:coreProperties>
</file>