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7BA32B-1CCA-4D47-B16C-C4CBE022CB3A}">
  <a:tblStyle styleId="{707BA32B-1CCA-4D47-B16C-C4CBE022CB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73b82d02e_2_75: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27" name="Google Shape;127;g3573b82d02e_2_75: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73b82d02e_2_12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86" name="Google Shape;186;g3573b82d02e_2_122: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73b82d02e_2_12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93" name="Google Shape;193;g3573b82d02e_2_127: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73b82d02e_2_13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99" name="Google Shape;199;g3573b82d02e_2_132: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73b82d02e_2_13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06" name="Google Shape;206;g3573b82d02e_2_137: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74c43f3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74c43f3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73b82d02e_2_14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18" name="Google Shape;218;g3573b82d02e_2_14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73b82d02e_2_14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25" name="Google Shape;225;g3573b82d02e_2_14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73b82d02e_2_15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32" name="Google Shape;232;g3573b82d02e_2_152: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74c43f31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74c43f31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73b82d02e_2_15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44" name="Google Shape;244;g3573b82d02e_2_15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73b82d02e_2_8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34" name="Google Shape;134;g3573b82d02e_2_8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7da2b737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7da2b737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73b82d02e_2_162:notes"/>
          <p:cNvSpPr txBox="1"/>
          <p:nvPr>
            <p:ph idx="1" type="body"/>
          </p:nvPr>
        </p:nvSpPr>
        <p:spPr>
          <a:xfrm>
            <a:off x="685781" y="4343381"/>
            <a:ext cx="5486391" cy="4114786"/>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256" name="Google Shape;256;g3573b82d02e_2_16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7da2b73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7da2b73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73b82d02e_2_16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68" name="Google Shape;268;g3573b82d02e_2_167: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7da2b737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7da2b737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73b82d02e_2_17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80" name="Google Shape;280;g3573b82d02e_2_17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73b82d02e_2_17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287" name="Google Shape;287;g3573b82d02e_2_17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7da2b73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57da2b73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7da2b73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7da2b73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73b82d02e_2_8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40" name="Google Shape;140;g3573b82d02e_2_87: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73b82d02e_2_9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46" name="Google Shape;146;g3573b82d02e_2_9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73b82d02e_2_9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53" name="Google Shape;153;g3573b82d02e_2_9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73b82d02e_2_10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59" name="Google Shape;159;g3573b82d02e_2_10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73b82d02e_2_10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66" name="Google Shape;166;g3573b82d02e_2_10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73b82d02e_2_112: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73" name="Google Shape;173;g3573b82d02e_2_112: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3b82d02e_2_117:notes"/>
          <p:cNvSpPr txBox="1"/>
          <p:nvPr>
            <p:ph idx="1" type="body"/>
          </p:nvPr>
        </p:nvSpPr>
        <p:spPr>
          <a:xfrm>
            <a:off x="685781" y="4343381"/>
            <a:ext cx="5486391" cy="4114786"/>
          </a:xfrm>
          <a:prstGeom prst="rect">
            <a:avLst/>
          </a:prstGeom>
          <a:noFill/>
          <a:ln>
            <a:noFill/>
          </a:ln>
        </p:spPr>
        <p:txBody>
          <a:bodyPr anchorCtr="0" anchor="t" bIns="86175" lIns="86175" spcFirstLastPara="1" rIns="86175" wrap="square" tIns="86175">
            <a:noAutofit/>
          </a:bodyPr>
          <a:lstStyle/>
          <a:p>
            <a:pPr indent="0" lvl="0" marL="0" rtl="0" algn="l">
              <a:lnSpc>
                <a:spcPct val="100000"/>
              </a:lnSpc>
              <a:spcBef>
                <a:spcPts val="0"/>
              </a:spcBef>
              <a:spcAft>
                <a:spcPts val="0"/>
              </a:spcAft>
              <a:buSzPts val="1000"/>
              <a:buNone/>
            </a:pPr>
            <a:r>
              <a:t/>
            </a:r>
            <a:endParaRPr sz="1300"/>
          </a:p>
        </p:txBody>
      </p:sp>
      <p:sp>
        <p:nvSpPr>
          <p:cNvPr id="180" name="Google Shape;180;g3573b82d02e_2_117:notes"/>
          <p:cNvSpPr/>
          <p:nvPr>
            <p:ph idx="2" type="sldImg"/>
          </p:nvPr>
        </p:nvSpPr>
        <p:spPr>
          <a:xfrm>
            <a:off x="381176" y="685786"/>
            <a:ext cx="6096281"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3"/>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24"/>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Final Year Project</a:t>
            </a:r>
            <a:endParaRPr>
              <a:latin typeface="Times New Roman"/>
              <a:ea typeface="Times New Roman"/>
              <a:cs typeface="Times New Roman"/>
              <a:sym typeface="Times New Roman"/>
            </a:endParaRPr>
          </a:p>
        </p:txBody>
      </p:sp>
      <p:sp>
        <p:nvSpPr>
          <p:cNvPr id="130" name="Google Shape;130;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63500" rtl="0" algn="ctr">
              <a:lnSpc>
                <a:spcPct val="100000"/>
              </a:lnSpc>
              <a:spcBef>
                <a:spcPts val="0"/>
              </a:spcBef>
              <a:spcAft>
                <a:spcPts val="0"/>
              </a:spcAft>
              <a:buClr>
                <a:srgbClr val="888888"/>
              </a:buClr>
              <a:buSzPts val="3200"/>
              <a:buFont typeface="Arial"/>
              <a:buNone/>
            </a:pPr>
            <a:r>
              <a:rPr b="1" lang="en">
                <a:solidFill>
                  <a:schemeClr val="dk1"/>
                </a:solidFill>
                <a:latin typeface="Times New Roman"/>
                <a:ea typeface="Times New Roman"/>
                <a:cs typeface="Times New Roman"/>
                <a:sym typeface="Times New Roman"/>
              </a:rPr>
              <a:t>Chat With Quran</a:t>
            </a:r>
            <a:r>
              <a:rPr lang="en"/>
              <a:t> </a:t>
            </a:r>
            <a:endParaRPr/>
          </a:p>
          <a:p>
            <a:pPr indent="0" lvl="0" marL="63500" rtl="0" algn="ctr">
              <a:lnSpc>
                <a:spcPct val="100000"/>
              </a:lnSpc>
              <a:spcBef>
                <a:spcPts val="280"/>
              </a:spcBef>
              <a:spcAft>
                <a:spcPts val="0"/>
              </a:spcAft>
              <a:buClr>
                <a:srgbClr val="888888"/>
              </a:buClr>
              <a:buSzPts val="1400"/>
              <a:buFont typeface="Arial"/>
              <a:buNone/>
            </a:pPr>
            <a:r>
              <a:rPr lang="en" sz="1400">
                <a:solidFill>
                  <a:schemeClr val="dk1"/>
                </a:solidFill>
                <a:latin typeface="Times New Roman"/>
                <a:ea typeface="Times New Roman"/>
                <a:cs typeface="Times New Roman"/>
                <a:sym typeface="Times New Roman"/>
              </a:rPr>
              <a:t>Supervised By: </a:t>
            </a:r>
            <a:r>
              <a:rPr lang="en" sz="1400">
                <a:solidFill>
                  <a:schemeClr val="dk1"/>
                </a:solidFill>
                <a:latin typeface="Times New Roman"/>
                <a:ea typeface="Times New Roman"/>
                <a:cs typeface="Times New Roman"/>
                <a:sym typeface="Times New Roman"/>
              </a:rPr>
              <a:t>Muhammad Usman Karim (Lecturer)</a:t>
            </a:r>
            <a:endParaRPr>
              <a:solidFill>
                <a:schemeClr val="dk1"/>
              </a:solidFill>
              <a:latin typeface="Times New Roman"/>
              <a:ea typeface="Times New Roman"/>
              <a:cs typeface="Times New Roman"/>
              <a:sym typeface="Times New Roman"/>
            </a:endParaRPr>
          </a:p>
        </p:txBody>
      </p:sp>
      <p:pic>
        <p:nvPicPr>
          <p:cNvPr descr="Riphah.jpg" id="131" name="Google Shape;131;p25"/>
          <p:cNvPicPr preferRelativeResize="0"/>
          <p:nvPr/>
        </p:nvPicPr>
        <p:blipFill rotWithShape="1">
          <a:blip r:embed="rId4">
            <a:alphaModFix/>
          </a:blip>
          <a:srcRect b="4925" l="3033" r="6926" t="4065"/>
          <a:stretch/>
        </p:blipFill>
        <p:spPr>
          <a:xfrm>
            <a:off x="4076700" y="971550"/>
            <a:ext cx="742950" cy="97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ENDEAVOUR</a:t>
            </a:r>
            <a:endParaRPr>
              <a:latin typeface="Times New Roman"/>
              <a:ea typeface="Times New Roman"/>
              <a:cs typeface="Times New Roman"/>
              <a:sym typeface="Times New Roman"/>
            </a:endParaRPr>
          </a:p>
        </p:txBody>
      </p:sp>
      <p:sp>
        <p:nvSpPr>
          <p:cNvPr id="189" name="Google Shape;189;p3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p>
            <a:pPr indent="0" lvl="0" marL="44450" rtl="0" algn="l">
              <a:lnSpc>
                <a:spcPct val="100000"/>
              </a:lnSpc>
              <a:spcBef>
                <a:spcPts val="0"/>
              </a:spcBef>
              <a:spcAft>
                <a:spcPts val="0"/>
              </a:spcAft>
              <a:buClr>
                <a:srgbClr val="888888"/>
              </a:buClr>
              <a:buSzPts val="2000"/>
              <a:buFont typeface="Arial"/>
              <a:buNone/>
            </a:pPr>
            <a:r>
              <a:rPr lang="en"/>
              <a:t> </a:t>
            </a:r>
            <a:endParaRPr/>
          </a:p>
        </p:txBody>
      </p:sp>
      <p:pic>
        <p:nvPicPr>
          <p:cNvPr descr="1-removebg-preview" id="190" name="Google Shape;190;p34"/>
          <p:cNvPicPr preferRelativeResize="0"/>
          <p:nvPr>
            <p:ph idx="2" type="pic"/>
          </p:nvPr>
        </p:nvPicPr>
        <p:blipFill rotWithShape="1">
          <a:blip r:embed="rId3">
            <a:alphaModFix/>
          </a:blip>
          <a:srcRect b="0" l="0" r="0" t="0"/>
          <a:stretch/>
        </p:blipFill>
        <p:spPr>
          <a:xfrm>
            <a:off x="5825825" y="511726"/>
            <a:ext cx="2668904" cy="16683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Endeavour</a:t>
            </a:r>
            <a:endParaRPr/>
          </a:p>
        </p:txBody>
      </p:sp>
      <p:sp>
        <p:nvSpPr>
          <p:cNvPr id="196" name="Google Shape;196;p3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
              <a:t>Describe roles of your team members</a:t>
            </a:r>
            <a:endParaRPr/>
          </a:p>
          <a:p>
            <a:pPr indent="-342900" lvl="0" marL="342900" rtl="0" algn="l">
              <a:lnSpc>
                <a:spcPct val="100000"/>
              </a:lnSpc>
              <a:spcBef>
                <a:spcPts val="640"/>
              </a:spcBef>
              <a:spcAft>
                <a:spcPts val="0"/>
              </a:spcAft>
              <a:buClr>
                <a:schemeClr val="dk1"/>
              </a:buClr>
              <a:buSzPts val="3200"/>
              <a:buChar char="•"/>
            </a:pPr>
            <a:r>
              <a:rPr lang="en"/>
              <a:t>Describe your software development process</a:t>
            </a:r>
            <a:endParaRPr/>
          </a:p>
          <a:p>
            <a:pPr indent="-342900" lvl="0" marL="342900" rtl="0" algn="l">
              <a:lnSpc>
                <a:spcPct val="100000"/>
              </a:lnSpc>
              <a:spcBef>
                <a:spcPts val="640"/>
              </a:spcBef>
              <a:spcAft>
                <a:spcPts val="0"/>
              </a:spcAft>
              <a:buClr>
                <a:schemeClr val="dk1"/>
              </a:buClr>
              <a:buSzPts val="3200"/>
              <a:buChar char="•"/>
            </a:pPr>
            <a:r>
              <a:rPr lang="en"/>
              <a:t>Describe your way of working as a team</a:t>
            </a:r>
            <a:endParaRPr/>
          </a:p>
          <a:p>
            <a:pPr indent="0" lvl="0" marL="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202" name="Google Shape;202;p3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p>
            <a:pPr indent="0" lvl="0" marL="44450" rtl="0" algn="l">
              <a:lnSpc>
                <a:spcPct val="100000"/>
              </a:lnSpc>
              <a:spcBef>
                <a:spcPts val="0"/>
              </a:spcBef>
              <a:spcAft>
                <a:spcPts val="0"/>
              </a:spcAft>
              <a:buClr>
                <a:srgbClr val="888888"/>
              </a:buClr>
              <a:buSzPts val="2000"/>
              <a:buFont typeface="Arial"/>
              <a:buNone/>
            </a:pPr>
            <a:r>
              <a:rPr lang="en"/>
              <a:t> </a:t>
            </a:r>
            <a:endParaRPr/>
          </a:p>
        </p:txBody>
      </p:sp>
      <p:pic>
        <p:nvPicPr>
          <p:cNvPr id="203" name="Google Shape;203;p36"/>
          <p:cNvPicPr preferRelativeResize="0"/>
          <p:nvPr/>
        </p:nvPicPr>
        <p:blipFill rotWithShape="1">
          <a:blip r:embed="rId3">
            <a:alphaModFix/>
          </a:blip>
          <a:srcRect b="0" l="0" r="0" t="0"/>
          <a:stretch/>
        </p:blipFill>
        <p:spPr>
          <a:xfrm>
            <a:off x="6271728" y="975195"/>
            <a:ext cx="2222989" cy="22229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209" name="Google Shape;209;p3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 sz="2800">
                <a:latin typeface="Times New Roman"/>
                <a:ea typeface="Times New Roman"/>
                <a:cs typeface="Times New Roman"/>
                <a:sym typeface="Times New Roman"/>
              </a:rPr>
              <a:t>Our </a:t>
            </a:r>
            <a:r>
              <a:rPr lang="en" sz="2800">
                <a:latin typeface="Times New Roman"/>
                <a:ea typeface="Times New Roman"/>
                <a:cs typeface="Times New Roman"/>
                <a:sym typeface="Times New Roman"/>
              </a:rPr>
              <a:t>solution</a:t>
            </a:r>
            <a:r>
              <a:rPr lang="en" sz="2800">
                <a:latin typeface="Times New Roman"/>
                <a:ea typeface="Times New Roman"/>
                <a:cs typeface="Times New Roman"/>
                <a:sym typeface="Times New Roman"/>
              </a:rPr>
              <a:t> focus on implement an AI-powered chatbot that allows users to ask natural language questions about the Quran. It uses the integrated components to ensure accurate, fast, and theologically sound responses:</a:t>
            </a:r>
            <a:endParaRPr sz="2800">
              <a:latin typeface="Times New Roman"/>
              <a:ea typeface="Times New Roman"/>
              <a:cs typeface="Times New Roman"/>
              <a:sym typeface="Times New Roman"/>
            </a:endParaRPr>
          </a:p>
          <a:p>
            <a:pPr indent="-139700" lvl="0" marL="342900" rtl="0" algn="just">
              <a:lnSpc>
                <a:spcPct val="100000"/>
              </a:lnSpc>
              <a:spcBef>
                <a:spcPts val="1200"/>
              </a:spcBef>
              <a:spcAft>
                <a:spcPts val="0"/>
              </a:spcAft>
              <a:buClr>
                <a:schemeClr val="dk1"/>
              </a:buClr>
              <a:buSzPts val="3200"/>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15" name="Google Shape;215;p38"/>
          <p:cNvSpPr txBox="1"/>
          <p:nvPr>
            <p:ph idx="1" type="body"/>
          </p:nvPr>
        </p:nvSpPr>
        <p:spPr>
          <a:xfrm>
            <a:off x="457200" y="970975"/>
            <a:ext cx="8229600" cy="34245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 sz="2600">
                <a:latin typeface="Times New Roman"/>
                <a:ea typeface="Times New Roman"/>
                <a:cs typeface="Times New Roman"/>
                <a:sym typeface="Times New Roman"/>
              </a:rPr>
              <a:t>Key Features:</a:t>
            </a:r>
            <a:endParaRPr b="1" sz="2600">
              <a:latin typeface="Times New Roman"/>
              <a:ea typeface="Times New Roman"/>
              <a:cs typeface="Times New Roman"/>
              <a:sym typeface="Times New Roman"/>
            </a:endParaRPr>
          </a:p>
          <a:p>
            <a:pPr indent="-393700" lvl="0" marL="457200" rtl="0" algn="just">
              <a:spcBef>
                <a:spcPts val="360"/>
              </a:spcBef>
              <a:spcAft>
                <a:spcPts val="0"/>
              </a:spcAft>
              <a:buSzPts val="2600"/>
              <a:buFont typeface="Times New Roman"/>
              <a:buChar char="❏"/>
            </a:pPr>
            <a:r>
              <a:rPr lang="en" sz="2600">
                <a:latin typeface="Times New Roman"/>
                <a:ea typeface="Times New Roman"/>
                <a:cs typeface="Times New Roman"/>
                <a:sym typeface="Times New Roman"/>
              </a:rPr>
              <a:t>Users can ask questions in plain English eliminating the need for SQL knowledge or technical skills.</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The system uses ChromaDB and Vanna to retrieve relevant context and generate accurate, meaningful responses aligned with Islamic teachings.</a:t>
            </a:r>
            <a:endParaRPr sz="2600">
              <a:latin typeface="Times New Roman"/>
              <a:ea typeface="Times New Roman"/>
              <a:cs typeface="Times New Roman"/>
              <a:sym typeface="Times New Roman"/>
            </a:endParaRPr>
          </a:p>
          <a:p>
            <a:pPr indent="-393700" lvl="0" marL="457200" rtl="0" algn="just">
              <a:lnSpc>
                <a:spcPct val="115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Automatically translates user questions into SQL using LLMs, runs them on a structured Quranic database, and returns precise verse-level results.</a:t>
            </a:r>
            <a:endParaRPr sz="2600">
              <a:latin typeface="Times New Roman"/>
              <a:ea typeface="Times New Roman"/>
              <a:cs typeface="Times New Roman"/>
              <a:sym typeface="Times New Roman"/>
            </a:endParaRPr>
          </a:p>
          <a:p>
            <a:pPr indent="0" lvl="0" marL="457200" rtl="0" algn="just">
              <a:spcBef>
                <a:spcPts val="120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457200" y="0"/>
            <a:ext cx="8229600" cy="91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Requirements Summary</a:t>
            </a:r>
            <a:endParaRPr>
              <a:latin typeface="Times New Roman"/>
              <a:ea typeface="Times New Roman"/>
              <a:cs typeface="Times New Roman"/>
              <a:sym typeface="Times New Roman"/>
            </a:endParaRPr>
          </a:p>
        </p:txBody>
      </p:sp>
      <p:sp>
        <p:nvSpPr>
          <p:cNvPr id="221" name="Google Shape;221;p3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None/>
            </a:pPr>
            <a:r>
              <a:rPr lang="en"/>
              <a:t> </a:t>
            </a:r>
            <a:endParaRPr/>
          </a:p>
        </p:txBody>
      </p:sp>
      <p:graphicFrame>
        <p:nvGraphicFramePr>
          <p:cNvPr id="222" name="Google Shape;222;p39"/>
          <p:cNvGraphicFramePr/>
          <p:nvPr/>
        </p:nvGraphicFramePr>
        <p:xfrm>
          <a:off x="0" y="995700"/>
          <a:ext cx="3000000" cy="3000000"/>
        </p:xfrm>
        <a:graphic>
          <a:graphicData uri="http://schemas.openxmlformats.org/drawingml/2006/table">
            <a:tbl>
              <a:tblPr>
                <a:noFill/>
                <a:tableStyleId>{707BA32B-1CCA-4D47-B16C-C4CBE022CB3A}</a:tableStyleId>
              </a:tblPr>
              <a:tblGrid>
                <a:gridCol w="1226100"/>
                <a:gridCol w="7917900"/>
              </a:tblGrid>
              <a:tr h="5998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ID </a:t>
                      </a:r>
                      <a:endParaRPr b="1">
                        <a:latin typeface="Times New Roman"/>
                        <a:ea typeface="Times New Roman"/>
                        <a:cs typeface="Times New Roman"/>
                        <a:sym typeface="Times New Roman"/>
                      </a:endParaRPr>
                    </a:p>
                  </a:txBody>
                  <a:tcPr marT="91425" marB="91425" marR="91425" marL="91425">
                    <a:lnL cap="flat" cmpd="sng" w="9525">
                      <a:solidFill>
                        <a:srgbClr val="A2C4C9"/>
                      </a:solidFill>
                      <a:prstDash val="solid"/>
                      <a:round/>
                      <a:headEnd len="sm" w="sm" type="none"/>
                      <a:tailEnd len="sm" w="sm" type="none"/>
                    </a:lnL>
                    <a:lnR cap="flat" cmpd="sng" w="9525">
                      <a:solidFill>
                        <a:srgbClr val="A2C4C9"/>
                      </a:solidFill>
                      <a:prstDash val="solid"/>
                      <a:round/>
                      <a:headEnd len="sm" w="sm" type="none"/>
                      <a:tailEnd len="sm" w="sm" type="none"/>
                    </a:lnR>
                    <a:lnT cap="flat" cmpd="sng" w="9525">
                      <a:solidFill>
                        <a:srgbClr val="A2C4C9"/>
                      </a:solidFill>
                      <a:prstDash val="solid"/>
                      <a:round/>
                      <a:headEnd len="sm" w="sm" type="none"/>
                      <a:tailEnd len="sm" w="sm" type="none"/>
                    </a:lnT>
                    <a:lnB cap="flat" cmpd="sng" w="9525">
                      <a:solidFill>
                        <a:srgbClr val="A2C4C9"/>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Requirements </a:t>
                      </a:r>
                      <a:endParaRPr b="1">
                        <a:latin typeface="Times New Roman"/>
                        <a:ea typeface="Times New Roman"/>
                        <a:cs typeface="Times New Roman"/>
                        <a:sym typeface="Times New Roman"/>
                      </a:endParaRPr>
                    </a:p>
                  </a:txBody>
                  <a:tcPr marT="91425" marB="91425" marR="91425" marL="91425">
                    <a:lnL cap="flat" cmpd="sng" w="9525">
                      <a:solidFill>
                        <a:srgbClr val="A2C4C9"/>
                      </a:solidFill>
                      <a:prstDash val="solid"/>
                      <a:round/>
                      <a:headEnd len="sm" w="sm" type="none"/>
                      <a:tailEnd len="sm" w="sm" type="none"/>
                    </a:lnL>
                    <a:lnR cap="flat" cmpd="sng" w="9525">
                      <a:solidFill>
                        <a:srgbClr val="A2C4C9"/>
                      </a:solidFill>
                      <a:prstDash val="solid"/>
                      <a:round/>
                      <a:headEnd len="sm" w="sm" type="none"/>
                      <a:tailEnd len="sm" w="sm" type="none"/>
                    </a:lnR>
                    <a:lnT cap="flat" cmpd="sng" w="9525">
                      <a:solidFill>
                        <a:srgbClr val="A2C4C9"/>
                      </a:solidFill>
                      <a:prstDash val="solid"/>
                      <a:round/>
                      <a:headEnd len="sm" w="sm" type="none"/>
                      <a:tailEnd len="sm" w="sm" type="none"/>
                    </a:lnT>
                    <a:lnB cap="flat" cmpd="sng" w="9525">
                      <a:solidFill>
                        <a:srgbClr val="A2C4C9"/>
                      </a:solidFill>
                      <a:prstDash val="solid"/>
                      <a:round/>
                      <a:headEnd len="sm" w="sm" type="none"/>
                      <a:tailEnd len="sm" w="sm" type="none"/>
                    </a:lnB>
                    <a:solidFill>
                      <a:srgbClr val="A2C4C9"/>
                    </a:solidFill>
                  </a:tcPr>
                </a:tc>
              </a:tr>
              <a:tr h="599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FR-1.1</a:t>
                      </a:r>
                      <a:endParaRPr>
                        <a:latin typeface="Times New Roman"/>
                        <a:ea typeface="Times New Roman"/>
                        <a:cs typeface="Times New Roman"/>
                        <a:sym typeface="Times New Roman"/>
                      </a:endParaRPr>
                    </a:p>
                  </a:txBody>
                  <a:tcPr marT="91425" marB="91425" marR="91425" marL="91425">
                    <a:lnT cap="flat" cmpd="sng" w="9525">
                      <a:solidFill>
                        <a:srgbClr val="A2C4C9"/>
                      </a:solidFill>
                      <a:prstDash val="solid"/>
                      <a:round/>
                      <a:headEnd len="sm" w="sm" type="none"/>
                      <a:tailEnd len="sm" w="sm" type="none"/>
                    </a:lnT>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user should be able to  submit query in </a:t>
                      </a:r>
                      <a:r>
                        <a:rPr lang="en">
                          <a:latin typeface="Times New Roman"/>
                          <a:ea typeface="Times New Roman"/>
                          <a:cs typeface="Times New Roman"/>
                          <a:sym typeface="Times New Roman"/>
                        </a:rPr>
                        <a:t>natural language. </a:t>
                      </a:r>
                      <a:endParaRPr>
                        <a:latin typeface="Times New Roman"/>
                        <a:ea typeface="Times New Roman"/>
                        <a:cs typeface="Times New Roman"/>
                        <a:sym typeface="Times New Roman"/>
                      </a:endParaRPr>
                    </a:p>
                  </a:txBody>
                  <a:tcPr marT="91425" marB="91425" marR="91425" marL="91425">
                    <a:lnT cap="flat" cmpd="sng" w="9525">
                      <a:solidFill>
                        <a:srgbClr val="A2C4C9"/>
                      </a:solidFill>
                      <a:prstDash val="solid"/>
                      <a:round/>
                      <a:headEnd len="sm" w="sm" type="none"/>
                      <a:tailEnd len="sm" w="sm" type="none"/>
                    </a:lnT>
                  </a:tcPr>
                </a:tc>
              </a:tr>
              <a:tr h="599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FR-1.2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system should </a:t>
                      </a:r>
                      <a:r>
                        <a:rPr lang="en">
                          <a:latin typeface="Times New Roman"/>
                          <a:ea typeface="Times New Roman"/>
                          <a:cs typeface="Times New Roman"/>
                          <a:sym typeface="Times New Roman"/>
                        </a:rPr>
                        <a:t>Accurately conversion of questions into SQL queries</a:t>
                      </a:r>
                      <a:endParaRPr>
                        <a:latin typeface="Times New Roman"/>
                        <a:ea typeface="Times New Roman"/>
                        <a:cs typeface="Times New Roman"/>
                        <a:sym typeface="Times New Roman"/>
                      </a:endParaRPr>
                    </a:p>
                  </a:txBody>
                  <a:tcPr marT="91425" marB="91425" marR="91425" marL="91425"/>
                </a:tc>
              </a:tr>
              <a:tr h="599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FR-1.3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Context retrieval from vector database (</a:t>
                      </a:r>
                      <a:r>
                        <a:rPr lang="en">
                          <a:latin typeface="Times New Roman"/>
                          <a:ea typeface="Times New Roman"/>
                          <a:cs typeface="Times New Roman"/>
                          <a:sym typeface="Times New Roman"/>
                        </a:rPr>
                        <a:t>ChromaDB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599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FR-1.4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The </a:t>
                      </a:r>
                      <a:r>
                        <a:rPr lang="en">
                          <a:latin typeface="Times New Roman"/>
                          <a:ea typeface="Times New Roman"/>
                          <a:cs typeface="Times New Roman"/>
                          <a:sym typeface="Times New Roman"/>
                        </a:rPr>
                        <a:t>results should be with Quranic translations and tafsir</a:t>
                      </a:r>
                      <a:endParaRPr>
                        <a:latin typeface="Times New Roman"/>
                        <a:ea typeface="Times New Roman"/>
                        <a:cs typeface="Times New Roman"/>
                        <a:sym typeface="Times New Roman"/>
                      </a:endParaRPr>
                    </a:p>
                  </a:txBody>
                  <a:tcPr marT="91425" marB="91425" marR="91425" marL="91425"/>
                </a:tc>
              </a:tr>
              <a:tr h="599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FR-1.5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User-friendly interface for non-technical users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Design Summary</a:t>
            </a:r>
            <a:endParaRPr/>
          </a:p>
        </p:txBody>
      </p:sp>
      <p:sp>
        <p:nvSpPr>
          <p:cNvPr id="228" name="Google Shape;228;p4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None/>
            </a:pPr>
            <a:r>
              <a:rPr lang="en"/>
              <a:t> </a:t>
            </a:r>
            <a:endParaRPr/>
          </a:p>
        </p:txBody>
      </p:sp>
      <p:pic>
        <p:nvPicPr>
          <p:cNvPr id="229" name="Google Shape;229;p40" title="design.drawio.png"/>
          <p:cNvPicPr preferRelativeResize="0"/>
          <p:nvPr/>
        </p:nvPicPr>
        <p:blipFill>
          <a:blip r:embed="rId3">
            <a:alphaModFix/>
          </a:blip>
          <a:stretch>
            <a:fillRect/>
          </a:stretch>
        </p:blipFill>
        <p:spPr>
          <a:xfrm>
            <a:off x="393625" y="1063225"/>
            <a:ext cx="5550275" cy="339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235" name="Google Shape;235;p4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SzPts val="2600"/>
              <a:buFont typeface="Times New Roman"/>
              <a:buChar char="❏"/>
            </a:pPr>
            <a:r>
              <a:rPr b="1" lang="en" sz="2600">
                <a:latin typeface="Times New Roman"/>
                <a:ea typeface="Times New Roman"/>
                <a:cs typeface="Times New Roman"/>
                <a:sym typeface="Times New Roman"/>
              </a:rPr>
              <a:t>Data Embedding &amp; Storage</a:t>
            </a:r>
            <a:endParaRPr b="1" sz="2600">
              <a:latin typeface="Times New Roman"/>
              <a:ea typeface="Times New Roman"/>
              <a:cs typeface="Times New Roman"/>
              <a:sym typeface="Times New Roman"/>
            </a:endParaRPr>
          </a:p>
          <a:p>
            <a:pPr indent="-393700" lvl="0" marL="914400" rtl="0" algn="l">
              <a:lnSpc>
                <a:spcPct val="100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Quranic translations and tafsir are embedded using the TRAIN() function. </a:t>
            </a:r>
            <a:endParaRPr sz="2600">
              <a:latin typeface="Times New Roman"/>
              <a:ea typeface="Times New Roman"/>
              <a:cs typeface="Times New Roman"/>
              <a:sym typeface="Times New Roman"/>
            </a:endParaRPr>
          </a:p>
          <a:p>
            <a:pPr indent="-393700" lvl="0" marL="914400" rtl="0" algn="l">
              <a:lnSpc>
                <a:spcPct val="100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Stored data in ChromaDB for semantic search.</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393700" lvl="0" marL="457200" rtl="0" algn="l">
              <a:lnSpc>
                <a:spcPct val="100000"/>
              </a:lnSpc>
              <a:spcBef>
                <a:spcPts val="0"/>
              </a:spcBef>
              <a:spcAft>
                <a:spcPts val="0"/>
              </a:spcAft>
              <a:buSzPts val="2600"/>
              <a:buFont typeface="Times New Roman"/>
              <a:buChar char="❏"/>
            </a:pPr>
            <a:r>
              <a:rPr b="1" lang="en" sz="2600">
                <a:latin typeface="Times New Roman"/>
                <a:ea typeface="Times New Roman"/>
                <a:cs typeface="Times New Roman"/>
                <a:sym typeface="Times New Roman"/>
              </a:rPr>
              <a:t>User Query Submission</a:t>
            </a:r>
            <a:endParaRPr b="1" sz="2600">
              <a:latin typeface="Times New Roman"/>
              <a:ea typeface="Times New Roman"/>
              <a:cs typeface="Times New Roman"/>
              <a:sym typeface="Times New Roman"/>
            </a:endParaRPr>
          </a:p>
          <a:p>
            <a:pPr indent="-393700" lvl="0" marL="914400" rtl="0" algn="l">
              <a:lnSpc>
                <a:spcPct val="100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Users ask questions in natural language via the Streamlit frontend.</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457200" y="131200"/>
            <a:ext cx="8229600" cy="892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41" name="Google Shape;241;p4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Context Retrieval &amp; SQL Generation</a:t>
            </a:r>
            <a:endParaRPr b="1" sz="2600">
              <a:latin typeface="Times New Roman"/>
              <a:ea typeface="Times New Roman"/>
              <a:cs typeface="Times New Roman"/>
              <a:sym typeface="Times New Roman"/>
            </a:endParaRPr>
          </a:p>
          <a:p>
            <a:pPr indent="-393700" lvl="0" marL="13716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Vanna retrieves relevant context from ChromaDB </a:t>
            </a:r>
            <a:endParaRPr sz="2600">
              <a:latin typeface="Times New Roman"/>
              <a:ea typeface="Times New Roman"/>
              <a:cs typeface="Times New Roman"/>
              <a:sym typeface="Times New Roman"/>
            </a:endParaRPr>
          </a:p>
          <a:p>
            <a:pPr indent="-393700" lvl="0" marL="13716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Uses an LLM to generate accurate SQL queries.</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 sz="2600">
                <a:latin typeface="Times New Roman"/>
                <a:ea typeface="Times New Roman"/>
                <a:cs typeface="Times New Roman"/>
                <a:sym typeface="Times New Roman"/>
              </a:rPr>
              <a:t>Query Execution &amp; Response Display</a:t>
            </a:r>
            <a:endParaRPr b="1" sz="2600">
              <a:latin typeface="Times New Roman"/>
              <a:ea typeface="Times New Roman"/>
              <a:cs typeface="Times New Roman"/>
              <a:sym typeface="Times New Roman"/>
            </a:endParaRPr>
          </a:p>
          <a:p>
            <a:pPr indent="-393700" lvl="0" marL="13716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SQL is executed on the Quranic database. </a:t>
            </a:r>
            <a:endParaRPr sz="2600">
              <a:latin typeface="Times New Roman"/>
              <a:ea typeface="Times New Roman"/>
              <a:cs typeface="Times New Roman"/>
              <a:sym typeface="Times New Roman"/>
            </a:endParaRPr>
          </a:p>
          <a:p>
            <a:pPr indent="-393700" lvl="0" marL="13716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Results (verses or tafseer and Translation) are shown to the user.</a:t>
            </a:r>
            <a:endParaRPr sz="2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Implementation Summary</a:t>
            </a:r>
            <a:endParaRPr>
              <a:latin typeface="Times New Roman"/>
              <a:ea typeface="Times New Roman"/>
              <a:cs typeface="Times New Roman"/>
              <a:sym typeface="Times New Roman"/>
            </a:endParaRPr>
          </a:p>
        </p:txBody>
      </p:sp>
      <p:sp>
        <p:nvSpPr>
          <p:cNvPr id="247" name="Google Shape;247;p4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SzPts val="2600"/>
              <a:buFont typeface="Times New Roman"/>
              <a:buChar char="❏"/>
            </a:pPr>
            <a:r>
              <a:rPr b="1" lang="en" sz="2600">
                <a:latin typeface="Times New Roman"/>
                <a:ea typeface="Times New Roman"/>
                <a:cs typeface="Times New Roman"/>
                <a:sym typeface="Times New Roman"/>
              </a:rPr>
              <a:t>Data Integration</a:t>
            </a:r>
            <a:endParaRPr b="1"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2600">
                <a:latin typeface="Times New Roman"/>
                <a:ea typeface="Times New Roman"/>
                <a:cs typeface="Times New Roman"/>
                <a:sym typeface="Times New Roman"/>
              </a:rPr>
              <a:t>Imported Quranic translations and tafsir into a structured SQL database for efficient querying.</a:t>
            </a: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600">
              <a:latin typeface="Times New Roman"/>
              <a:ea typeface="Times New Roman"/>
              <a:cs typeface="Times New Roman"/>
              <a:sym typeface="Times New Roman"/>
            </a:endParaRPr>
          </a:p>
          <a:p>
            <a:pPr indent="-393700" lvl="0" marL="457200" rtl="0" algn="l">
              <a:lnSpc>
                <a:spcPct val="100000"/>
              </a:lnSpc>
              <a:spcBef>
                <a:spcPts val="0"/>
              </a:spcBef>
              <a:spcAft>
                <a:spcPts val="0"/>
              </a:spcAft>
              <a:buSzPts val="2600"/>
              <a:buFont typeface="Times New Roman"/>
              <a:buChar char="❏"/>
            </a:pPr>
            <a:r>
              <a:rPr b="1" lang="en" sz="2600">
                <a:latin typeface="Times New Roman"/>
                <a:ea typeface="Times New Roman"/>
                <a:cs typeface="Times New Roman"/>
                <a:sym typeface="Times New Roman"/>
              </a:rPr>
              <a:t>Embedding Generation with Vanna</a:t>
            </a:r>
            <a:endParaRPr b="1" sz="2600">
              <a:latin typeface="Times New Roman"/>
              <a:ea typeface="Times New Roman"/>
              <a:cs typeface="Times New Roman"/>
              <a:sym typeface="Times New Roman"/>
            </a:endParaRPr>
          </a:p>
          <a:p>
            <a:pPr indent="0" lvl="0" marL="457200" rtl="0" algn="l">
              <a:spcBef>
                <a:spcPts val="0"/>
              </a:spcBef>
              <a:spcAft>
                <a:spcPts val="0"/>
              </a:spcAft>
              <a:buNone/>
            </a:pPr>
            <a:r>
              <a:rPr lang="en" sz="2600">
                <a:latin typeface="Times New Roman"/>
                <a:ea typeface="Times New Roman"/>
                <a:cs typeface="Times New Roman"/>
                <a:sym typeface="Times New Roman"/>
              </a:rPr>
              <a:t>Used </a:t>
            </a:r>
            <a:r>
              <a:rPr lang="en" sz="2600">
                <a:solidFill>
                  <a:srgbClr val="188038"/>
                </a:solidFill>
                <a:latin typeface="Times New Roman"/>
                <a:ea typeface="Times New Roman"/>
                <a:cs typeface="Times New Roman"/>
                <a:sym typeface="Times New Roman"/>
              </a:rPr>
              <a:t>TRAIN()</a:t>
            </a:r>
            <a:r>
              <a:rPr lang="en" sz="2600">
                <a:latin typeface="Times New Roman"/>
                <a:ea typeface="Times New Roman"/>
                <a:cs typeface="Times New Roman"/>
                <a:sym typeface="Times New Roman"/>
              </a:rPr>
              <a:t> to convert documentation, SQL samples, and schema into vector embeddings stored in ChromaDB.</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
                <a:latin typeface="Times New Roman"/>
                <a:ea typeface="Times New Roman"/>
                <a:cs typeface="Times New Roman"/>
                <a:sym typeface="Times New Roman"/>
              </a:rPr>
              <a:t>Project Team</a:t>
            </a:r>
            <a:endParaRPr b="1">
              <a:latin typeface="Times New Roman"/>
              <a:ea typeface="Times New Roman"/>
              <a:cs typeface="Times New Roman"/>
              <a:sym typeface="Times New Roman"/>
            </a:endParaRPr>
          </a:p>
        </p:txBody>
      </p:sp>
      <p:sp>
        <p:nvSpPr>
          <p:cNvPr id="137" name="Google Shape;137;p2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431800" lvl="0" marL="457200" rtl="0" algn="l">
              <a:spcBef>
                <a:spcPts val="0"/>
              </a:spcBef>
              <a:spcAft>
                <a:spcPts val="0"/>
              </a:spcAft>
              <a:buSzPts val="3200"/>
              <a:buFont typeface="Times New Roman"/>
              <a:buChar char="•"/>
            </a:pPr>
            <a:r>
              <a:rPr lang="en">
                <a:latin typeface="Times New Roman"/>
                <a:ea typeface="Times New Roman"/>
                <a:cs typeface="Times New Roman"/>
                <a:sym typeface="Times New Roman"/>
              </a:rPr>
              <a:t>Haider Ali (29223)</a:t>
            </a:r>
            <a:endParaRPr>
              <a:latin typeface="Times New Roman"/>
              <a:ea typeface="Times New Roman"/>
              <a:cs typeface="Times New Roman"/>
              <a:sym typeface="Times New Roman"/>
            </a:endParaRPr>
          </a:p>
          <a:p>
            <a:pPr indent="-431800" lvl="0" marL="457200" rtl="0" algn="l">
              <a:spcBef>
                <a:spcPts val="640"/>
              </a:spcBef>
              <a:spcAft>
                <a:spcPts val="0"/>
              </a:spcAft>
              <a:buSzPts val="3200"/>
              <a:buFont typeface="Times New Roman"/>
              <a:buChar char="•"/>
            </a:pPr>
            <a:r>
              <a:rPr lang="en">
                <a:latin typeface="Times New Roman"/>
                <a:ea typeface="Times New Roman"/>
                <a:cs typeface="Times New Roman"/>
                <a:sym typeface="Times New Roman"/>
              </a:rPr>
              <a:t>Imdad Ullah(28556)</a:t>
            </a:r>
            <a:endParaRPr>
              <a:latin typeface="Times New Roman"/>
              <a:ea typeface="Times New Roman"/>
              <a:cs typeface="Times New Roman"/>
              <a:sym typeface="Times New Roman"/>
            </a:endParaRPr>
          </a:p>
          <a:p>
            <a:pPr indent="-431800" lvl="0" marL="457200" rtl="0" algn="l">
              <a:spcBef>
                <a:spcPts val="640"/>
              </a:spcBef>
              <a:spcAft>
                <a:spcPts val="0"/>
              </a:spcAft>
              <a:buSzPts val="3200"/>
              <a:buFont typeface="Times New Roman"/>
              <a:buChar char="•"/>
            </a:pPr>
            <a:r>
              <a:rPr lang="en">
                <a:latin typeface="Times New Roman"/>
                <a:ea typeface="Times New Roman"/>
                <a:cs typeface="Times New Roman"/>
                <a:sym typeface="Times New Roman"/>
              </a:rPr>
              <a:t>Faizan Qureshi (28582)</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457200" y="104975"/>
            <a:ext cx="8229600" cy="879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Implementation Summary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53" name="Google Shape;253;p44"/>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Natural Language Query Handling</a:t>
            </a:r>
            <a:endParaRPr b="1" sz="2600">
              <a:latin typeface="Times New Roman"/>
              <a:ea typeface="Times New Roman"/>
              <a:cs typeface="Times New Roman"/>
              <a:sym typeface="Times New Roman"/>
            </a:endParaRPr>
          </a:p>
          <a:p>
            <a:pPr indent="0" lvl="0" marL="457200" rtl="0" algn="l">
              <a:spcBef>
                <a:spcPts val="360"/>
              </a:spcBef>
              <a:spcAft>
                <a:spcPts val="0"/>
              </a:spcAft>
              <a:buNone/>
            </a:pPr>
            <a:r>
              <a:rPr lang="en" sz="2600">
                <a:latin typeface="Times New Roman"/>
                <a:ea typeface="Times New Roman"/>
                <a:cs typeface="Times New Roman"/>
                <a:sym typeface="Times New Roman"/>
              </a:rPr>
              <a:t>Developed a Streamlit interface for users to input questions in plain language</a:t>
            </a:r>
            <a:endParaRPr sz="2600">
              <a:latin typeface="Times New Roman"/>
              <a:ea typeface="Times New Roman"/>
              <a:cs typeface="Times New Roman"/>
              <a:sym typeface="Times New Roman"/>
            </a:endParaRPr>
          </a:p>
          <a:p>
            <a:pPr indent="0" lvl="0" marL="457200" rtl="0" algn="l">
              <a:spcBef>
                <a:spcPts val="360"/>
              </a:spcBef>
              <a:spcAft>
                <a:spcPts val="0"/>
              </a:spcAft>
              <a:buNone/>
            </a:pPr>
            <a:r>
              <a:t/>
            </a:r>
            <a:endParaRPr sz="2600">
              <a:latin typeface="Times New Roman"/>
              <a:ea typeface="Times New Roman"/>
              <a:cs typeface="Times New Roman"/>
              <a:sym typeface="Times New Roman"/>
            </a:endParaRPr>
          </a:p>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Contextual Search and SQL Generation</a:t>
            </a:r>
            <a:endParaRPr b="1" sz="2600">
              <a:latin typeface="Times New Roman"/>
              <a:ea typeface="Times New Roman"/>
              <a:cs typeface="Times New Roman"/>
              <a:sym typeface="Times New Roman"/>
            </a:endParaRPr>
          </a:p>
          <a:p>
            <a:pPr indent="0" lvl="0" marL="457200" rtl="0" algn="l">
              <a:spcBef>
                <a:spcPts val="360"/>
              </a:spcBef>
              <a:spcAft>
                <a:spcPts val="0"/>
              </a:spcAft>
              <a:buNone/>
            </a:pPr>
            <a:r>
              <a:rPr lang="en" sz="2600">
                <a:latin typeface="Times New Roman"/>
                <a:ea typeface="Times New Roman"/>
                <a:cs typeface="Times New Roman"/>
                <a:sym typeface="Times New Roman"/>
              </a:rPr>
              <a:t>Vanna retrieves relevant embeddings and uses an LLM to generate SQL queries based on the user's question.</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914400" rtl="0" algn="l">
              <a:spcBef>
                <a:spcPts val="360"/>
              </a:spcBef>
              <a:spcAft>
                <a:spcPts val="0"/>
              </a:spcAft>
              <a:buNone/>
            </a:pPr>
            <a:r>
              <a:t/>
            </a:r>
            <a:endParaRPr b="1" sz="2600">
              <a:latin typeface="Times New Roman"/>
              <a:ea typeface="Times New Roman"/>
              <a:cs typeface="Times New Roman"/>
              <a:sym typeface="Times New Roman"/>
            </a:endParaRPr>
          </a:p>
          <a:p>
            <a:pPr indent="0" lvl="0" marL="457200" rtl="0" algn="l">
              <a:spcBef>
                <a:spcPts val="360"/>
              </a:spcBef>
              <a:spcAft>
                <a:spcPts val="0"/>
              </a:spcAft>
              <a:buNone/>
            </a:pPr>
            <a:r>
              <a:t/>
            </a:r>
            <a:endParaRPr b="1" sz="2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Experiments and Results Summary</a:t>
            </a:r>
            <a:endParaRPr>
              <a:latin typeface="Times New Roman"/>
              <a:ea typeface="Times New Roman"/>
              <a:cs typeface="Times New Roman"/>
              <a:sym typeface="Times New Roman"/>
            </a:endParaRPr>
          </a:p>
        </p:txBody>
      </p:sp>
      <p:sp>
        <p:nvSpPr>
          <p:cNvPr id="259" name="Google Shape;259;p4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Query Testing with Real-World Questions</a:t>
            </a:r>
            <a:endParaRPr b="1" sz="2600">
              <a:latin typeface="Times New Roman"/>
              <a:ea typeface="Times New Roman"/>
              <a:cs typeface="Times New Roman"/>
              <a:sym typeface="Times New Roman"/>
            </a:endParaRPr>
          </a:p>
          <a:p>
            <a:pPr indent="0" lvl="0" marL="457200" rtl="0" algn="just">
              <a:spcBef>
                <a:spcPts val="360"/>
              </a:spcBef>
              <a:spcAft>
                <a:spcPts val="0"/>
              </a:spcAft>
              <a:buNone/>
            </a:pPr>
            <a:r>
              <a:rPr b="1" lang="en" sz="2600">
                <a:latin typeface="Times New Roman"/>
                <a:ea typeface="Times New Roman"/>
                <a:cs typeface="Times New Roman"/>
                <a:sym typeface="Times New Roman"/>
              </a:rPr>
              <a:t>	</a:t>
            </a:r>
            <a:r>
              <a:rPr lang="en" sz="2600">
                <a:latin typeface="Times New Roman"/>
                <a:ea typeface="Times New Roman"/>
                <a:cs typeface="Times New Roman"/>
                <a:sym typeface="Times New Roman"/>
              </a:rPr>
              <a:t>Evaluated the system using various user queries related to Quranic topics (e.g., </a:t>
            </a:r>
            <a:r>
              <a:rPr i="1" lang="en" sz="2600">
                <a:latin typeface="Times New Roman"/>
                <a:ea typeface="Times New Roman"/>
                <a:cs typeface="Times New Roman"/>
                <a:sym typeface="Times New Roman"/>
              </a:rPr>
              <a:t>"What does the Quran say about forgiveness?"</a:t>
            </a:r>
            <a:r>
              <a:rPr lang="en"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Accuracy of SQL Generation</a:t>
            </a:r>
            <a:endParaRPr b="1" sz="2600">
              <a:latin typeface="Times New Roman"/>
              <a:ea typeface="Times New Roman"/>
              <a:cs typeface="Times New Roman"/>
              <a:sym typeface="Times New Roman"/>
            </a:endParaRPr>
          </a:p>
          <a:p>
            <a:pPr indent="457200" lvl="0" marL="457200" rtl="0" algn="just">
              <a:spcBef>
                <a:spcPts val="360"/>
              </a:spcBef>
              <a:spcAft>
                <a:spcPts val="0"/>
              </a:spcAft>
              <a:buNone/>
            </a:pPr>
            <a:r>
              <a:rPr lang="en" sz="2600">
                <a:latin typeface="Times New Roman"/>
                <a:ea typeface="Times New Roman"/>
                <a:cs typeface="Times New Roman"/>
                <a:sym typeface="Times New Roman"/>
              </a:rPr>
              <a:t>Most queries were correctly translated into SQL by the LLM with high accuracy, retrieving relevant verses and tafsir from the database.</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spcBef>
                <a:spcPts val="360"/>
              </a:spcBef>
              <a:spcAft>
                <a:spcPts val="0"/>
              </a:spcAft>
              <a:buNone/>
            </a:pPr>
            <a:r>
              <a:t/>
            </a:r>
            <a:endParaRPr b="1" sz="2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457200" y="0"/>
            <a:ext cx="8229600" cy="774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Experiments and Results Summary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65" name="Google Shape;265;p46"/>
          <p:cNvSpPr txBox="1"/>
          <p:nvPr>
            <p:ph idx="1" type="body"/>
          </p:nvPr>
        </p:nvSpPr>
        <p:spPr>
          <a:xfrm>
            <a:off x="457200" y="918475"/>
            <a:ext cx="8229600" cy="36762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Contextual Relevance</a:t>
            </a:r>
            <a:endParaRPr b="1" sz="2600">
              <a:latin typeface="Times New Roman"/>
              <a:ea typeface="Times New Roman"/>
              <a:cs typeface="Times New Roman"/>
              <a:sym typeface="Times New Roman"/>
            </a:endParaRPr>
          </a:p>
          <a:p>
            <a:pPr indent="0" lvl="0" marL="457200" rtl="0" algn="just">
              <a:spcBef>
                <a:spcPts val="360"/>
              </a:spcBef>
              <a:spcAft>
                <a:spcPts val="0"/>
              </a:spcAft>
              <a:buNone/>
            </a:pPr>
            <a:r>
              <a:rPr lang="en" sz="2600">
                <a:latin typeface="Times New Roman"/>
                <a:ea typeface="Times New Roman"/>
                <a:cs typeface="Times New Roman"/>
                <a:sym typeface="Times New Roman"/>
              </a:rPr>
              <a:t>	ChromaDB effectively retrieved semantically related context, improving the accuracy of responses even when queries used different wording.</a:t>
            </a:r>
            <a:endParaRPr sz="2600">
              <a:latin typeface="Times New Roman"/>
              <a:ea typeface="Times New Roman"/>
              <a:cs typeface="Times New Roman"/>
              <a:sym typeface="Times New Roman"/>
            </a:endParaRPr>
          </a:p>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User Experience Feedback</a:t>
            </a:r>
            <a:endParaRPr b="1" sz="2600">
              <a:latin typeface="Times New Roman"/>
              <a:ea typeface="Times New Roman"/>
              <a:cs typeface="Times New Roman"/>
              <a:sym typeface="Times New Roman"/>
            </a:endParaRPr>
          </a:p>
          <a:p>
            <a:pPr indent="457200" lvl="0" marL="457200" rtl="0" algn="just">
              <a:lnSpc>
                <a:spcPct val="115000"/>
              </a:lnSpc>
              <a:spcBef>
                <a:spcPts val="1200"/>
              </a:spcBef>
              <a:spcAft>
                <a:spcPts val="0"/>
              </a:spcAft>
              <a:buNone/>
            </a:pPr>
            <a:r>
              <a:rPr lang="en" sz="2600">
                <a:latin typeface="Times New Roman"/>
                <a:ea typeface="Times New Roman"/>
                <a:cs typeface="Times New Roman"/>
                <a:sym typeface="Times New Roman"/>
              </a:rPr>
              <a:t>Test users found the interface intuitive and the responses contextually appropriate and theologically accurate, enhancing understanding of Quranic content.</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457200" lvl="0" marL="457200" rtl="0" algn="l">
              <a:spcBef>
                <a:spcPts val="1200"/>
              </a:spcBef>
              <a:spcAft>
                <a:spcPts val="0"/>
              </a:spcAft>
              <a:buNone/>
            </a:pP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spcBef>
                <a:spcPts val="360"/>
              </a:spcBef>
              <a:spcAft>
                <a:spcPts val="0"/>
              </a:spcAft>
              <a:buNone/>
            </a:pPr>
            <a:r>
              <a:t/>
            </a:r>
            <a:endParaRPr b="1" sz="2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Testing Summary</a:t>
            </a:r>
            <a:endParaRPr>
              <a:latin typeface="Times New Roman"/>
              <a:ea typeface="Times New Roman"/>
              <a:cs typeface="Times New Roman"/>
              <a:sym typeface="Times New Roman"/>
            </a:endParaRPr>
          </a:p>
        </p:txBody>
      </p:sp>
      <p:sp>
        <p:nvSpPr>
          <p:cNvPr id="271" name="Google Shape;271;p4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93700" lvl="0" marL="457200" rtl="0" algn="l">
              <a:spcBef>
                <a:spcPts val="0"/>
              </a:spcBef>
              <a:spcAft>
                <a:spcPts val="0"/>
              </a:spcAft>
              <a:buSzPts val="2600"/>
              <a:buFont typeface="Times New Roman"/>
              <a:buChar char="❏"/>
            </a:pPr>
            <a:r>
              <a:rPr b="1" lang="en" sz="2600">
                <a:latin typeface="Times New Roman"/>
                <a:ea typeface="Times New Roman"/>
                <a:cs typeface="Times New Roman"/>
                <a:sym typeface="Times New Roman"/>
              </a:rPr>
              <a:t>Functional Testing</a:t>
            </a:r>
            <a:endParaRPr sz="2600">
              <a:latin typeface="Times New Roman"/>
              <a:ea typeface="Times New Roman"/>
              <a:cs typeface="Times New Roman"/>
              <a:sym typeface="Times New Roman"/>
            </a:endParaRPr>
          </a:p>
          <a:p>
            <a:pPr indent="0" lvl="0" marL="457200" rtl="0" algn="l">
              <a:spcBef>
                <a:spcPts val="0"/>
              </a:spcBef>
              <a:spcAft>
                <a:spcPts val="0"/>
              </a:spcAft>
              <a:buNone/>
            </a:pPr>
            <a:r>
              <a:rPr lang="en" sz="2600">
                <a:latin typeface="Times New Roman"/>
                <a:ea typeface="Times New Roman"/>
                <a:cs typeface="Times New Roman"/>
                <a:sym typeface="Times New Roman"/>
              </a:rPr>
              <a:t>Verified that the chatbot correctly accepts user queries, generates appropriate SQL, and returns relevant Quranic verses or tafsir.</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b="1" lang="en" sz="2600">
                <a:latin typeface="Times New Roman"/>
                <a:ea typeface="Times New Roman"/>
                <a:cs typeface="Times New Roman"/>
                <a:sym typeface="Times New Roman"/>
              </a:rPr>
              <a:t>Accuracy &amp; Relevance Testing</a:t>
            </a:r>
            <a:endParaRPr b="1" sz="2600">
              <a:latin typeface="Times New Roman"/>
              <a:ea typeface="Times New Roman"/>
              <a:cs typeface="Times New Roman"/>
              <a:sym typeface="Times New Roman"/>
            </a:endParaRPr>
          </a:p>
          <a:p>
            <a:pPr indent="0" lvl="0" marL="457200" rtl="0" algn="l">
              <a:spcBef>
                <a:spcPts val="0"/>
              </a:spcBef>
              <a:spcAft>
                <a:spcPts val="0"/>
              </a:spcAft>
              <a:buNone/>
            </a:pPr>
            <a:r>
              <a:rPr lang="en" sz="2600">
                <a:latin typeface="Times New Roman"/>
                <a:ea typeface="Times New Roman"/>
                <a:cs typeface="Times New Roman"/>
                <a:sym typeface="Times New Roman"/>
              </a:rPr>
              <a:t>Tested with diverse natural language questions to ensure results matched the intent and Islamic context of the queries.</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spcBef>
                <a:spcPts val="0"/>
              </a:spcBef>
              <a:spcAft>
                <a:spcPts val="0"/>
              </a:spcAft>
              <a:buNone/>
            </a:pPr>
            <a:r>
              <a:t/>
            </a:r>
            <a:endParaRPr sz="2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457200" y="0"/>
            <a:ext cx="8229600" cy="892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Testing Summary</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77" name="Google Shape;277;p48"/>
          <p:cNvSpPr txBox="1"/>
          <p:nvPr>
            <p:ph idx="1" type="body"/>
          </p:nvPr>
        </p:nvSpPr>
        <p:spPr>
          <a:xfrm>
            <a:off x="457200" y="892200"/>
            <a:ext cx="8229600" cy="37026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Context Retrieval Validation</a:t>
            </a:r>
            <a:endParaRPr b="1" sz="2600">
              <a:latin typeface="Times New Roman"/>
              <a:ea typeface="Times New Roman"/>
              <a:cs typeface="Times New Roman"/>
              <a:sym typeface="Times New Roman"/>
            </a:endParaRPr>
          </a:p>
          <a:p>
            <a:pPr indent="0" lvl="0" marL="457200" rtl="0" algn="just">
              <a:spcBef>
                <a:spcPts val="360"/>
              </a:spcBef>
              <a:spcAft>
                <a:spcPts val="0"/>
              </a:spcAft>
              <a:buNone/>
            </a:pPr>
            <a:r>
              <a:rPr lang="en" sz="2600">
                <a:latin typeface="Times New Roman"/>
                <a:ea typeface="Times New Roman"/>
                <a:cs typeface="Times New Roman"/>
                <a:sym typeface="Times New Roman"/>
              </a:rPr>
              <a:t>Evaluated ChromaDB’s ability to fetch meaningful semantic context (SQL samples, schema, and documentation) for accurate SQL generation.</a:t>
            </a:r>
            <a:endParaRPr sz="2600">
              <a:latin typeface="Times New Roman"/>
              <a:ea typeface="Times New Roman"/>
              <a:cs typeface="Times New Roman"/>
              <a:sym typeface="Times New Roman"/>
            </a:endParaRPr>
          </a:p>
          <a:p>
            <a:pPr indent="-393700" lvl="0" marL="457200" rtl="0" algn="just">
              <a:spcBef>
                <a:spcPts val="360"/>
              </a:spcBef>
              <a:spcAft>
                <a:spcPts val="0"/>
              </a:spcAft>
              <a:buSzPts val="2600"/>
              <a:buFont typeface="Times New Roman"/>
              <a:buChar char="❏"/>
            </a:pPr>
            <a:r>
              <a:rPr b="1" lang="en" sz="2600">
                <a:latin typeface="Times New Roman"/>
                <a:ea typeface="Times New Roman"/>
                <a:cs typeface="Times New Roman"/>
                <a:sym typeface="Times New Roman"/>
              </a:rPr>
              <a:t>User Interface Testing</a:t>
            </a:r>
            <a:endParaRPr b="1" sz="2600">
              <a:latin typeface="Times New Roman"/>
              <a:ea typeface="Times New Roman"/>
              <a:cs typeface="Times New Roman"/>
              <a:sym typeface="Times New Roman"/>
            </a:endParaRPr>
          </a:p>
          <a:p>
            <a:pPr indent="0" lvl="0" marL="457200" rtl="0" algn="just">
              <a:spcBef>
                <a:spcPts val="360"/>
              </a:spcBef>
              <a:spcAft>
                <a:spcPts val="0"/>
              </a:spcAft>
              <a:buNone/>
            </a:pPr>
            <a:r>
              <a:rPr lang="en" sz="2600">
                <a:latin typeface="Times New Roman"/>
                <a:ea typeface="Times New Roman"/>
                <a:cs typeface="Times New Roman"/>
                <a:sym typeface="Times New Roman"/>
              </a:rPr>
              <a:t>Ensured the Streamlit frontend was responsive, user-friendly, and displayed results clearly without lag or confusion.</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just">
              <a:spcBef>
                <a:spcPts val="360"/>
              </a:spcBef>
              <a:spcAft>
                <a:spcPts val="0"/>
              </a:spcAft>
              <a:buNone/>
            </a:pPr>
            <a:r>
              <a:t/>
            </a:r>
            <a:endParaRPr b="1" sz="2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CONCLUSION AND OUTLOOK</a:t>
            </a:r>
            <a:endParaRPr>
              <a:latin typeface="Times New Roman"/>
              <a:ea typeface="Times New Roman"/>
              <a:cs typeface="Times New Roman"/>
              <a:sym typeface="Times New Roman"/>
            </a:endParaRPr>
          </a:p>
        </p:txBody>
      </p:sp>
      <p:sp>
        <p:nvSpPr>
          <p:cNvPr id="283" name="Google Shape;283;p4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p>
            <a:pPr indent="0" lvl="0" marL="44450" rtl="0" algn="l">
              <a:lnSpc>
                <a:spcPct val="100000"/>
              </a:lnSpc>
              <a:spcBef>
                <a:spcPts val="0"/>
              </a:spcBef>
              <a:spcAft>
                <a:spcPts val="0"/>
              </a:spcAft>
              <a:buClr>
                <a:srgbClr val="888888"/>
              </a:buClr>
              <a:buSzPts val="2000"/>
              <a:buFont typeface="Arial"/>
              <a:buNone/>
            </a:pPr>
            <a:r>
              <a:rPr lang="en"/>
              <a:t>  </a:t>
            </a:r>
            <a:endParaRPr/>
          </a:p>
        </p:txBody>
      </p:sp>
      <p:pic>
        <p:nvPicPr>
          <p:cNvPr descr="Black Solid Icon for Conclusion, Inference and Outcome Stock ..." id="284" name="Google Shape;284;p49"/>
          <p:cNvPicPr preferRelativeResize="0"/>
          <p:nvPr/>
        </p:nvPicPr>
        <p:blipFill rotWithShape="1">
          <a:blip r:embed="rId3">
            <a:alphaModFix/>
          </a:blip>
          <a:srcRect b="0" l="0" r="0" t="0"/>
          <a:stretch/>
        </p:blipFill>
        <p:spPr>
          <a:xfrm>
            <a:off x="6038557" y="1187108"/>
            <a:ext cx="2118066" cy="21180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Conclusion &amp; Outlook</a:t>
            </a:r>
            <a:endParaRPr>
              <a:latin typeface="Times New Roman"/>
              <a:ea typeface="Times New Roman"/>
              <a:cs typeface="Times New Roman"/>
              <a:sym typeface="Times New Roman"/>
            </a:endParaRPr>
          </a:p>
        </p:txBody>
      </p:sp>
      <p:sp>
        <p:nvSpPr>
          <p:cNvPr id="290" name="Google Shape;290;p5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93700" lvl="0" marL="457200" rtl="0" algn="just">
              <a:lnSpc>
                <a:spcPct val="100000"/>
              </a:lnSpc>
              <a:spcBef>
                <a:spcPts val="0"/>
              </a:spcBef>
              <a:spcAft>
                <a:spcPts val="0"/>
              </a:spcAft>
              <a:buSzPts val="2600"/>
              <a:buFont typeface="Times New Roman"/>
              <a:buChar char="●"/>
            </a:pPr>
            <a:r>
              <a:rPr lang="en" sz="2600">
                <a:latin typeface="Times New Roman"/>
                <a:ea typeface="Times New Roman"/>
                <a:cs typeface="Times New Roman"/>
                <a:sym typeface="Times New Roman"/>
              </a:rPr>
              <a:t>The AI-powered Quran Assistant chatbot effectively bridges the gap between users and Quranic knowledge by enabling natural language queries and delivering accurate, context-aware responses. By integrating Vanna, ChromaDB, and LLMs. </a:t>
            </a:r>
            <a:endParaRPr sz="2600">
              <a:latin typeface="Times New Roman"/>
              <a:ea typeface="Times New Roman"/>
              <a:cs typeface="Times New Roman"/>
              <a:sym typeface="Times New Roman"/>
            </a:endParaRPr>
          </a:p>
          <a:p>
            <a:pPr indent="-393700" lvl="0" marL="457200" rtl="0" algn="just">
              <a:lnSpc>
                <a:spcPct val="100000"/>
              </a:lnSpc>
              <a:spcBef>
                <a:spcPts val="0"/>
              </a:spcBef>
              <a:spcAft>
                <a:spcPts val="0"/>
              </a:spcAft>
              <a:buSzPts val="2600"/>
              <a:buFont typeface="Times New Roman"/>
              <a:buChar char="●"/>
            </a:pPr>
            <a:r>
              <a:rPr b="1" lang="en" sz="2600">
                <a:latin typeface="Times New Roman"/>
                <a:ea typeface="Times New Roman"/>
                <a:cs typeface="Times New Roman"/>
                <a:sym typeface="Times New Roman"/>
              </a:rPr>
              <a:t>Challenges</a:t>
            </a:r>
            <a:r>
              <a:rPr b="1" lang="en" sz="2600">
                <a:latin typeface="Times New Roman"/>
                <a:ea typeface="Times New Roman"/>
                <a:cs typeface="Times New Roman"/>
                <a:sym typeface="Times New Roman"/>
              </a:rPr>
              <a:t> : </a:t>
            </a:r>
            <a:endParaRPr b="1" sz="2600">
              <a:latin typeface="Times New Roman"/>
              <a:ea typeface="Times New Roman"/>
              <a:cs typeface="Times New Roman"/>
              <a:sym typeface="Times New Roman"/>
            </a:endParaRPr>
          </a:p>
          <a:p>
            <a:pPr indent="0" lvl="0" marL="457200" rtl="0" algn="just">
              <a:spcBef>
                <a:spcPts val="0"/>
              </a:spcBef>
              <a:spcAft>
                <a:spcPts val="0"/>
              </a:spcAft>
              <a:buNone/>
            </a:pPr>
            <a:r>
              <a:rPr lang="en" sz="2600">
                <a:latin typeface="Times New Roman"/>
                <a:ea typeface="Times New Roman"/>
                <a:cs typeface="Times New Roman"/>
                <a:sym typeface="Times New Roman"/>
              </a:rPr>
              <a:t>Handling queries with diverse wording and meaning while maintaining relevance and semantic accuracy.</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600">
              <a:latin typeface="Times New Roman"/>
              <a:ea typeface="Times New Roman"/>
              <a:cs typeface="Times New Roman"/>
              <a:sym typeface="Times New Roman"/>
            </a:endParaRPr>
          </a:p>
          <a:p>
            <a:pPr indent="-139700" lvl="0" marL="342900" rtl="0" algn="just">
              <a:lnSpc>
                <a:spcPct val="100000"/>
              </a:lnSpc>
              <a:spcBef>
                <a:spcPts val="0"/>
              </a:spcBef>
              <a:spcAft>
                <a:spcPts val="0"/>
              </a:spcAft>
              <a:buClr>
                <a:schemeClr val="dk1"/>
              </a:buClr>
              <a:buSzPts val="3200"/>
              <a:buNone/>
            </a:pPr>
            <a:r>
              <a:t/>
            </a:r>
            <a:endParaRPr sz="2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457200" y="0"/>
            <a:ext cx="8229600" cy="905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400"/>
              <a:buFont typeface="Arial"/>
              <a:buNone/>
            </a:pPr>
            <a:r>
              <a:rPr lang="en">
                <a:latin typeface="Times New Roman"/>
                <a:ea typeface="Times New Roman"/>
                <a:cs typeface="Times New Roman"/>
                <a:sym typeface="Times New Roman"/>
              </a:rPr>
              <a:t>Conclusion &amp; Outlook</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96" name="Google Shape;296;p51"/>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93700" lvl="0" marL="457200" rtl="0" algn="l">
              <a:spcBef>
                <a:spcPts val="360"/>
              </a:spcBef>
              <a:spcAft>
                <a:spcPts val="0"/>
              </a:spcAft>
              <a:buSzPts val="2600"/>
              <a:buFont typeface="Times New Roman"/>
              <a:buChar char="●"/>
            </a:pPr>
            <a:r>
              <a:rPr b="1" lang="en" sz="2600">
                <a:latin typeface="Times New Roman"/>
                <a:ea typeface="Times New Roman"/>
                <a:cs typeface="Times New Roman"/>
                <a:sym typeface="Times New Roman"/>
              </a:rPr>
              <a:t>Future Scope: </a:t>
            </a:r>
            <a:r>
              <a:rPr lang="en" sz="2600">
                <a:latin typeface="Times New Roman"/>
                <a:ea typeface="Times New Roman"/>
                <a:cs typeface="Times New Roman"/>
                <a:sym typeface="Times New Roman"/>
              </a:rPr>
              <a:t>Expand the system to support Arabic, Urdu, and other regional languages to reach a broader audience.</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Enable speech-to-text functionality so users can ask questions through voice commands.</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Broaden the knowledge base to include Hadith collections and Islamic jurisprudence (Fiqh).</a:t>
            </a:r>
            <a:br>
              <a:rPr lang="en" sz="2600">
                <a:latin typeface="Times New Roman"/>
                <a:ea typeface="Times New Roman"/>
                <a:cs typeface="Times New Roman"/>
                <a:sym typeface="Times New Roman"/>
              </a:rPr>
            </a:br>
            <a:endParaRPr sz="2600">
              <a:latin typeface="Times New Roman"/>
              <a:ea typeface="Times New Roman"/>
              <a:cs typeface="Times New Roman"/>
              <a:sym typeface="Times New Roman"/>
            </a:endParaRPr>
          </a:p>
          <a:p>
            <a:pPr indent="0" lvl="0" marL="457200" rtl="0" algn="l">
              <a:spcBef>
                <a:spcPts val="360"/>
              </a:spcBef>
              <a:spcAft>
                <a:spcPts val="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Conclusion &amp; Outlook</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302" name="Google Shape;302;p5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3000">
                <a:latin typeface="Times New Roman"/>
                <a:ea typeface="Times New Roman"/>
                <a:cs typeface="Times New Roman"/>
                <a:sym typeface="Times New Roman"/>
              </a:rPr>
              <a:t>Thank you for your time and attention.</a:t>
            </a:r>
            <a:endParaRPr sz="3000">
              <a:latin typeface="Times New Roman"/>
              <a:ea typeface="Times New Roman"/>
              <a:cs typeface="Times New Roman"/>
              <a:sym typeface="Times New Roman"/>
            </a:endParaRPr>
          </a:p>
          <a:p>
            <a:pPr indent="0" lvl="0" marL="0" rtl="0" algn="l">
              <a:spcBef>
                <a:spcPts val="360"/>
              </a:spcBef>
              <a:spcAft>
                <a:spcPts val="0"/>
              </a:spcAft>
              <a:buNone/>
            </a:pPr>
            <a:r>
              <a:t/>
            </a:r>
            <a:endParaRPr sz="30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0" lvl="0" marL="0" rtl="0" algn="l">
              <a:spcBef>
                <a:spcPts val="360"/>
              </a:spcBef>
              <a:spcAft>
                <a:spcPts val="0"/>
              </a:spcAft>
              <a:buNone/>
            </a:pPr>
            <a:r>
              <a:rPr lang="en" sz="3000">
                <a:latin typeface="Times New Roman"/>
                <a:ea typeface="Times New Roman"/>
                <a:cs typeface="Times New Roman"/>
                <a:sym typeface="Times New Roman"/>
              </a:rPr>
              <a:t>I look forward to your questions and feedback on this meaningful project.</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457200" y="874513"/>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Background and Introduction</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Project Scope</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Requirements Summary</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Design Summary</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SzPts val="2000"/>
              <a:buFont typeface="Times New Roman"/>
              <a:buChar char="–"/>
            </a:pPr>
            <a:r>
              <a:rPr lang="en" sz="2000">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Implementation Summary</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Experiments and Results Summary</a:t>
            </a:r>
            <a:endParaRPr>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Testing Summary</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Conclusion and Outlook</a:t>
            </a:r>
            <a:endParaRPr>
              <a:latin typeface="Times New Roman"/>
              <a:ea typeface="Times New Roman"/>
              <a:cs typeface="Times New Roman"/>
              <a:sym typeface="Times New Roman"/>
            </a:endParaRPr>
          </a:p>
        </p:txBody>
      </p:sp>
      <p:sp>
        <p:nvSpPr>
          <p:cNvPr id="143" name="Google Shape;143;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Table of Content</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SzPct val="35000"/>
              <a:buNone/>
            </a:pPr>
            <a:r>
              <a:rPr lang="en">
                <a:latin typeface="Times New Roman"/>
                <a:ea typeface="Times New Roman"/>
                <a:cs typeface="Times New Roman"/>
                <a:sym typeface="Times New Roman"/>
              </a:rPr>
              <a:t>BACKGROUND AND INTRODUCTION</a:t>
            </a:r>
            <a:endParaRPr>
              <a:latin typeface="Times New Roman"/>
              <a:ea typeface="Times New Roman"/>
              <a:cs typeface="Times New Roman"/>
              <a:sym typeface="Times New Roman"/>
            </a:endParaRPr>
          </a:p>
        </p:txBody>
      </p:sp>
      <p:sp>
        <p:nvSpPr>
          <p:cNvPr id="149" name="Google Shape;149;p2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p>
            <a:pPr indent="0" lvl="0" marL="44450" rtl="0" algn="l">
              <a:lnSpc>
                <a:spcPct val="100000"/>
              </a:lnSpc>
              <a:spcBef>
                <a:spcPts val="0"/>
              </a:spcBef>
              <a:spcAft>
                <a:spcPts val="0"/>
              </a:spcAft>
              <a:buClr>
                <a:srgbClr val="888888"/>
              </a:buClr>
              <a:buSzPts val="2000"/>
              <a:buFont typeface="Arial"/>
              <a:buNone/>
            </a:pPr>
            <a:r>
              <a:rPr lang="en">
                <a:solidFill>
                  <a:schemeClr val="dk1"/>
                </a:solidFill>
                <a:latin typeface="Times New Roman"/>
                <a:ea typeface="Times New Roman"/>
                <a:cs typeface="Times New Roman"/>
                <a:sym typeface="Times New Roman"/>
              </a:rPr>
              <a:t>Submit query in natural language and retrieve in sql </a:t>
            </a:r>
            <a:endParaRPr>
              <a:solidFill>
                <a:schemeClr val="dk1"/>
              </a:solidFill>
              <a:latin typeface="Times New Roman"/>
              <a:ea typeface="Times New Roman"/>
              <a:cs typeface="Times New Roman"/>
              <a:sym typeface="Times New Roman"/>
            </a:endParaRPr>
          </a:p>
        </p:txBody>
      </p:sp>
      <p:pic>
        <p:nvPicPr>
          <p:cNvPr id="150" name="Google Shape;150;p28" title="abb.drawio.png"/>
          <p:cNvPicPr preferRelativeResize="0"/>
          <p:nvPr/>
        </p:nvPicPr>
        <p:blipFill>
          <a:blip r:embed="rId3">
            <a:alphaModFix/>
          </a:blip>
          <a:stretch>
            <a:fillRect/>
          </a:stretch>
        </p:blipFill>
        <p:spPr>
          <a:xfrm>
            <a:off x="1238375" y="0"/>
            <a:ext cx="7905625" cy="299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Background and Introduction</a:t>
            </a:r>
            <a:endParaRPr>
              <a:latin typeface="Times New Roman"/>
              <a:ea typeface="Times New Roman"/>
              <a:cs typeface="Times New Roman"/>
              <a:sym typeface="Times New Roman"/>
            </a:endParaRPr>
          </a:p>
        </p:txBody>
      </p:sp>
      <p:sp>
        <p:nvSpPr>
          <p:cNvPr id="156" name="Google Shape;156;p2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Times New Roman"/>
              <a:buChar char="❑"/>
            </a:pPr>
            <a:r>
              <a:rPr lang="en" sz="2800">
                <a:latin typeface="Times New Roman"/>
                <a:ea typeface="Times New Roman"/>
                <a:cs typeface="Times New Roman"/>
                <a:sym typeface="Times New Roman"/>
              </a:rPr>
              <a:t>Many people want to explore Quranic knowledge but lack the technical skills to query structured databases using SQL.</a:t>
            </a:r>
            <a:endParaRPr sz="2800">
              <a:latin typeface="Times New Roman"/>
              <a:ea typeface="Times New Roman"/>
              <a:cs typeface="Times New Roman"/>
              <a:sym typeface="Times New Roman"/>
            </a:endParaRPr>
          </a:p>
          <a:p>
            <a:pPr indent="-342900" lvl="0" marL="457200" rtl="0" algn="l">
              <a:spcBef>
                <a:spcPts val="360"/>
              </a:spcBef>
              <a:spcAft>
                <a:spcPts val="0"/>
              </a:spcAft>
              <a:buSzPts val="1800"/>
              <a:buFont typeface="Noto Sans Symbols"/>
              <a:buChar char="❑"/>
            </a:pPr>
            <a:r>
              <a:rPr lang="en" sz="2800">
                <a:latin typeface="Times New Roman"/>
                <a:ea typeface="Times New Roman"/>
                <a:cs typeface="Times New Roman"/>
                <a:sym typeface="Times New Roman"/>
              </a:rPr>
              <a:t>This project uses AI to allow users to ask questions in natural language and automatically translates them into SQL queries.</a:t>
            </a:r>
            <a:endParaRPr/>
          </a:p>
          <a:p>
            <a:pPr indent="-342900" lvl="0" marL="457200" rtl="0" algn="l">
              <a:spcBef>
                <a:spcPts val="360"/>
              </a:spcBef>
              <a:spcAft>
                <a:spcPts val="0"/>
              </a:spcAft>
              <a:buSzPts val="1800"/>
              <a:buFont typeface="Noto Sans Symbols"/>
              <a:buChar char="❑"/>
            </a:pPr>
            <a:r>
              <a:rPr lang="en" sz="2800">
                <a:latin typeface="Times New Roman"/>
                <a:ea typeface="Times New Roman"/>
                <a:cs typeface="Times New Roman"/>
                <a:sym typeface="Times New Roman"/>
              </a:rPr>
              <a:t> By combining tools like Vanna, ChromaDB, and LLMs, the system enables intelligent search and retrieval from a rich Quranic database.</a:t>
            </a:r>
            <a:endParaRPr sz="3000"/>
          </a:p>
          <a:p>
            <a:pPr indent="-139700" lvl="0" marL="342900" rtl="0" algn="l">
              <a:lnSpc>
                <a:spcPct val="100000"/>
              </a:lnSpc>
              <a:spcBef>
                <a:spcPts val="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62" name="Google Shape;162;p3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lnSpcReduction="20000"/>
          </a:bodyPr>
          <a:lstStyle/>
          <a:p>
            <a:pPr indent="-285750" lvl="0" marL="285750" rtl="0" algn="l">
              <a:spcBef>
                <a:spcPts val="0"/>
              </a:spcBef>
              <a:spcAft>
                <a:spcPts val="0"/>
              </a:spcAft>
              <a:buClr>
                <a:schemeClr val="dk1"/>
              </a:buClr>
              <a:buSzPts val="2000"/>
              <a:buFont typeface="Noto Sans Symbols"/>
              <a:buChar char="❑"/>
            </a:pPr>
            <a:r>
              <a:rPr lang="en">
                <a:solidFill>
                  <a:schemeClr val="dk1"/>
                </a:solidFill>
                <a:latin typeface="Times New Roman"/>
                <a:ea typeface="Times New Roman"/>
                <a:cs typeface="Times New Roman"/>
                <a:sym typeface="Times New Roman"/>
              </a:rPr>
              <a:t>Although there is extensive research in the field </a:t>
            </a:r>
            <a:r>
              <a:rPr lang="en">
                <a:solidFill>
                  <a:schemeClr val="dk1"/>
                </a:solidFill>
                <a:latin typeface="Times New Roman"/>
                <a:ea typeface="Times New Roman"/>
                <a:cs typeface="Times New Roman"/>
                <a:sym typeface="Times New Roman"/>
              </a:rPr>
              <a:t>of chatbot</a:t>
            </a:r>
            <a:r>
              <a:rPr lang="en">
                <a:solidFill>
                  <a:schemeClr val="dk1"/>
                </a:solidFill>
                <a:latin typeface="Times New Roman"/>
                <a:ea typeface="Times New Roman"/>
                <a:cs typeface="Times New Roman"/>
                <a:sym typeface="Times New Roman"/>
              </a:rPr>
              <a:t> for Quran</a:t>
            </a: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 the next slide will highlight the studies that are particularly relevant to our project.</a:t>
            </a:r>
            <a:endParaRPr sz="1400">
              <a:solidFill>
                <a:schemeClr val="dk1"/>
              </a:solidFill>
              <a:latin typeface="Arial"/>
              <a:ea typeface="Arial"/>
              <a:cs typeface="Arial"/>
              <a:sym typeface="Arial"/>
            </a:endParaRPr>
          </a:p>
          <a:p>
            <a:pPr indent="0" lvl="0" marL="44450" rtl="0" algn="l">
              <a:lnSpc>
                <a:spcPct val="100000"/>
              </a:lnSpc>
              <a:spcBef>
                <a:spcPts val="0"/>
              </a:spcBef>
              <a:spcAft>
                <a:spcPts val="0"/>
              </a:spcAft>
              <a:buClr>
                <a:srgbClr val="888888"/>
              </a:buClr>
              <a:buSzPts val="2000"/>
              <a:buFont typeface="Arial"/>
              <a:buNone/>
            </a:pPr>
            <a:r>
              <a:t/>
            </a:r>
            <a:endParaRPr/>
          </a:p>
        </p:txBody>
      </p:sp>
      <p:pic>
        <p:nvPicPr>
          <p:cNvPr id="163" name="Google Shape;163;p30" title="111.jpeg"/>
          <p:cNvPicPr preferRelativeResize="0"/>
          <p:nvPr/>
        </p:nvPicPr>
        <p:blipFill>
          <a:blip r:embed="rId3">
            <a:alphaModFix/>
          </a:blip>
          <a:stretch>
            <a:fillRect/>
          </a:stretch>
        </p:blipFill>
        <p:spPr>
          <a:xfrm>
            <a:off x="722325" y="436950"/>
            <a:ext cx="26193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
              <a:t> </a:t>
            </a:r>
            <a:endParaRPr/>
          </a:p>
        </p:txBody>
      </p:sp>
      <p:sp>
        <p:nvSpPr>
          <p:cNvPr id="169" name="Google Shape;169;p3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0" lvl="0" marL="203200" rtl="0" algn="l">
              <a:lnSpc>
                <a:spcPct val="100000"/>
              </a:lnSpc>
              <a:spcBef>
                <a:spcPts val="0"/>
              </a:spcBef>
              <a:spcAft>
                <a:spcPts val="0"/>
              </a:spcAft>
              <a:buClr>
                <a:schemeClr val="dk1"/>
              </a:buClr>
              <a:buSzPts val="3200"/>
              <a:buNone/>
            </a:pPr>
            <a:r>
              <a:rPr lang="en"/>
              <a:t> </a:t>
            </a:r>
            <a:endParaRPr/>
          </a:p>
        </p:txBody>
      </p:sp>
      <p:graphicFrame>
        <p:nvGraphicFramePr>
          <p:cNvPr id="170" name="Google Shape;170;p31"/>
          <p:cNvGraphicFramePr/>
          <p:nvPr/>
        </p:nvGraphicFramePr>
        <p:xfrm>
          <a:off x="170525" y="97875"/>
          <a:ext cx="3000000" cy="3000000"/>
        </p:xfrm>
        <a:graphic>
          <a:graphicData uri="http://schemas.openxmlformats.org/drawingml/2006/table">
            <a:tbl>
              <a:tblPr>
                <a:noFill/>
                <a:tableStyleId>{707BA32B-1CCA-4D47-B16C-C4CBE022CB3A}</a:tableStyleId>
              </a:tblPr>
              <a:tblGrid>
                <a:gridCol w="2078225"/>
                <a:gridCol w="792350"/>
                <a:gridCol w="3101675"/>
                <a:gridCol w="2852375"/>
              </a:tblGrid>
              <a:tr h="411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Title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Year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Key Focus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txBody>
                  <a:tcPr marT="91425" marB="91425" marR="91425" marL="91425"/>
                </a:tc>
              </a:tr>
              <a:tr h="816075">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Arabic Chatbots Challenges and Solutions</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2024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To make chatbot intelligent using NLP techniques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Manual data collection limits dataset size and quality</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1364175">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Manual data collection limits dataset size and quality</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2024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The project aimed to improve Quranic search by collecting and evaluating multiple data sources, testing various models (pre-trained and custom), and using techniques like cosine similarity and word2vec to find the best way to match Quranic text with user queries.</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The main challenge was the lack of high-quality training data, which affected the accuracy of results, particularly with pre-trained models and topic modeling techniques. Despite some success with word2vec, the overall performance was limited by insufficient data.</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B cap="flat" cmpd="sng" w="12700">
                      <a:solidFill>
                        <a:srgbClr val="000000"/>
                      </a:solidFill>
                      <a:prstDash val="solid"/>
                      <a:round/>
                      <a:headEnd len="sm" w="sm" type="none"/>
                      <a:tailEnd len="sm" w="sm" type="none"/>
                    </a:lnB>
                  </a:tcPr>
                </a:tc>
              </a:tr>
              <a:tr h="15023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From Natural Language to SQL: Review of</a:t>
                      </a:r>
                      <a:endParaRPr sz="900">
                        <a:latin typeface="Times New Roman"/>
                        <a:ea typeface="Times New Roman"/>
                        <a:cs typeface="Times New Roman"/>
                        <a:sym typeface="Times New Roman"/>
                      </a:endParaRPr>
                    </a:p>
                    <a:p>
                      <a:pPr indent="0" lvl="0" marL="0" rtl="0" algn="l">
                        <a:spcBef>
                          <a:spcPts val="0"/>
                        </a:spcBef>
                        <a:spcAft>
                          <a:spcPts val="0"/>
                        </a:spcAft>
                        <a:buNone/>
                      </a:pPr>
                      <a:r>
                        <a:rPr lang="en" sz="900">
                          <a:latin typeface="Times New Roman"/>
                          <a:ea typeface="Times New Roman"/>
                          <a:cs typeface="Times New Roman"/>
                          <a:sym typeface="Times New Roman"/>
                        </a:rPr>
                        <a:t>LLM-based Text-to-SQL Systems</a:t>
                      </a:r>
                      <a:endParaRPr sz="900">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2024</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It identifies key challenges such as linguistic ambiguity, complex SQL operations, schema understanding, and cross-domain generalization.</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major limitations such as schema understanding, query complexity, and domain generalization</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76" name="Google Shape;176;p32"/>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p>
            <a:pPr indent="0" lvl="0" marL="44450" rtl="0" algn="l">
              <a:lnSpc>
                <a:spcPct val="100000"/>
              </a:lnSpc>
              <a:spcBef>
                <a:spcPts val="0"/>
              </a:spcBef>
              <a:spcAft>
                <a:spcPts val="0"/>
              </a:spcAft>
              <a:buClr>
                <a:srgbClr val="888888"/>
              </a:buClr>
              <a:buSzPts val="2000"/>
              <a:buFont typeface="Arial"/>
              <a:buNone/>
            </a:pPr>
            <a:r>
              <a:rPr lang="en"/>
              <a:t> </a:t>
            </a:r>
            <a:endParaRPr/>
          </a:p>
        </p:txBody>
      </p:sp>
      <p:pic>
        <p:nvPicPr>
          <p:cNvPr descr="Problem Statement icon. Simple element from business technology collection.  Filled Problem Statement icon for templates, infographics and more Stock  Vector Image &amp; Art - Alamy" id="177" name="Google Shape;177;p32"/>
          <p:cNvPicPr preferRelativeResize="0"/>
          <p:nvPr/>
        </p:nvPicPr>
        <p:blipFill rotWithShape="1">
          <a:blip r:embed="rId3">
            <a:alphaModFix/>
          </a:blip>
          <a:srcRect b="14457" l="0" r="0" t="20624"/>
          <a:stretch/>
        </p:blipFill>
        <p:spPr>
          <a:xfrm>
            <a:off x="5470861" y="605719"/>
            <a:ext cx="3023871" cy="15742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83" name="Google Shape;183;p33"/>
          <p:cNvSpPr txBox="1"/>
          <p:nvPr>
            <p:ph idx="1" type="body"/>
          </p:nvPr>
        </p:nvSpPr>
        <p:spPr>
          <a:xfrm>
            <a:off x="457200" y="990200"/>
            <a:ext cx="8229600" cy="3394500"/>
          </a:xfrm>
          <a:prstGeom prst="rect">
            <a:avLst/>
          </a:prstGeom>
          <a:noFill/>
          <a:ln>
            <a:noFill/>
          </a:ln>
        </p:spPr>
        <p:txBody>
          <a:bodyPr anchorCtr="0" anchor="t" bIns="45700" lIns="91425" spcFirstLastPara="1" rIns="91425" wrap="square" tIns="45700">
            <a:noAutofit/>
          </a:bodyPr>
          <a:lstStyle/>
          <a:p>
            <a:pPr indent="-457200" lvl="0" marL="660400" rtl="0" algn="just">
              <a:spcBef>
                <a:spcPts val="0"/>
              </a:spcBef>
              <a:spcAft>
                <a:spcPts val="0"/>
              </a:spcAft>
              <a:buSzPts val="3200"/>
              <a:buFont typeface="Noto Sans Symbols"/>
              <a:buChar char="▪"/>
            </a:pPr>
            <a:r>
              <a:rPr lang="en" sz="2600">
                <a:latin typeface="Times New Roman"/>
                <a:ea typeface="Times New Roman"/>
                <a:cs typeface="Times New Roman"/>
                <a:sym typeface="Times New Roman"/>
              </a:rPr>
              <a:t>Traditional search methods for Quranic content are time consuming, require expertise, and are complicated by language differences, varied interpretations, and the need for theological accuracy.</a:t>
            </a:r>
            <a:endParaRPr sz="2600">
              <a:latin typeface="Times New Roman"/>
              <a:ea typeface="Times New Roman"/>
              <a:cs typeface="Times New Roman"/>
              <a:sym typeface="Times New Roman"/>
            </a:endParaRPr>
          </a:p>
          <a:p>
            <a:pPr indent="-431800" lvl="0" marL="457200" rtl="0" algn="just">
              <a:lnSpc>
                <a:spcPct val="115000"/>
              </a:lnSpc>
              <a:spcBef>
                <a:spcPts val="0"/>
              </a:spcBef>
              <a:spcAft>
                <a:spcPts val="0"/>
              </a:spcAft>
              <a:buSzPts val="3200"/>
              <a:buFont typeface="Noto Sans Symbols"/>
              <a:buChar char="▪"/>
            </a:pPr>
            <a:r>
              <a:rPr lang="en" sz="2600">
                <a:latin typeface="Times New Roman"/>
                <a:ea typeface="Times New Roman"/>
                <a:cs typeface="Times New Roman"/>
                <a:sym typeface="Times New Roman"/>
              </a:rPr>
              <a:t>Current methods of accessing Quranic information are inefficient and inaccessible to many. The complexity of searching across languages, varying interpretations, and ensuring theological accuracy makes it difficult for users to obtain timely, relevant, and trustworthy answers.</a:t>
            </a:r>
            <a:endParaRPr sz="2600">
              <a:latin typeface="Times New Roman"/>
              <a:ea typeface="Times New Roman"/>
              <a:cs typeface="Times New Roman"/>
              <a:sym typeface="Times New Roman"/>
            </a:endParaRPr>
          </a:p>
          <a:p>
            <a:pPr indent="-139700" lvl="0" marL="342900" rtl="0" algn="just">
              <a:lnSpc>
                <a:spcPct val="100000"/>
              </a:lnSpc>
              <a:spcBef>
                <a:spcPts val="1200"/>
              </a:spcBef>
              <a:spcAft>
                <a:spcPts val="0"/>
              </a:spcAft>
              <a:buClr>
                <a:schemeClr val="dk1"/>
              </a:buClr>
              <a:buSzPts val="3200"/>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