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990000"/>
    <a:srgbClr val="9966FF"/>
    <a:srgbClr val="0099CC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9" autoAdjust="0"/>
  </p:normalViewPr>
  <p:slideViewPr>
    <p:cSldViewPr snapToGrid="0">
      <p:cViewPr>
        <p:scale>
          <a:sx n="200" d="100"/>
          <a:sy n="200" d="100"/>
        </p:scale>
        <p:origin x="4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B67E-1CBF-4042-8C62-E3D3B9F1A497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184A-4BA8-4F0F-A0A3-C991BD579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39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B67E-1CBF-4042-8C62-E3D3B9F1A497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184A-4BA8-4F0F-A0A3-C991BD579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6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B67E-1CBF-4042-8C62-E3D3B9F1A497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184A-4BA8-4F0F-A0A3-C991BD579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73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B67E-1CBF-4042-8C62-E3D3B9F1A497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184A-4BA8-4F0F-A0A3-C991BD579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09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B67E-1CBF-4042-8C62-E3D3B9F1A497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184A-4BA8-4F0F-A0A3-C991BD579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93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B67E-1CBF-4042-8C62-E3D3B9F1A497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184A-4BA8-4F0F-A0A3-C991BD579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87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B67E-1CBF-4042-8C62-E3D3B9F1A497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184A-4BA8-4F0F-A0A3-C991BD579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9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B67E-1CBF-4042-8C62-E3D3B9F1A497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184A-4BA8-4F0F-A0A3-C991BD579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11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B67E-1CBF-4042-8C62-E3D3B9F1A497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184A-4BA8-4F0F-A0A3-C991BD579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25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B67E-1CBF-4042-8C62-E3D3B9F1A497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184A-4BA8-4F0F-A0A3-C991BD579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4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B67E-1CBF-4042-8C62-E3D3B9F1A497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184A-4BA8-4F0F-A0A3-C991BD579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3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8B67E-1CBF-4042-8C62-E3D3B9F1A497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D184A-4BA8-4F0F-A0A3-C991BD579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4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30.png"/><Relationship Id="rId39" Type="http://schemas.openxmlformats.org/officeDocument/2006/relationships/image" Target="../media/image108.png"/><Relationship Id="rId21" Type="http://schemas.openxmlformats.org/officeDocument/2006/relationships/image" Target="../media/image100.png"/><Relationship Id="rId34" Type="http://schemas.openxmlformats.org/officeDocument/2006/relationships/image" Target="../media/image710.png"/><Relationship Id="rId42" Type="http://schemas.openxmlformats.org/officeDocument/2006/relationships/image" Target="../media/image111.png"/><Relationship Id="rId47" Type="http://schemas.openxmlformats.org/officeDocument/2006/relationships/image" Target="../media/image820.png"/><Relationship Id="rId50" Type="http://schemas.openxmlformats.org/officeDocument/2006/relationships/image" Target="../media/image840.png"/><Relationship Id="rId55" Type="http://schemas.openxmlformats.org/officeDocument/2006/relationships/image" Target="../media/image900.png"/><Relationship Id="rId63" Type="http://schemas.openxmlformats.org/officeDocument/2006/relationships/image" Target="../media/image117.png"/><Relationship Id="rId68" Type="http://schemas.openxmlformats.org/officeDocument/2006/relationships/image" Target="../media/image120.png"/><Relationship Id="rId76" Type="http://schemas.openxmlformats.org/officeDocument/2006/relationships/image" Target="../media/image126.png"/><Relationship Id="rId71" Type="http://schemas.openxmlformats.org/officeDocument/2006/relationships/image" Target="../media/image4.png"/><Relationship Id="rId2" Type="http://schemas.openxmlformats.org/officeDocument/2006/relationships/image" Target="../media/image97.png"/><Relationship Id="rId29" Type="http://schemas.openxmlformats.org/officeDocument/2006/relationships/image" Target="../media/image104.png"/><Relationship Id="rId24" Type="http://schemas.openxmlformats.org/officeDocument/2006/relationships/image" Target="../media/image1.png"/><Relationship Id="rId32" Type="http://schemas.openxmlformats.org/officeDocument/2006/relationships/image" Target="../media/image105.png"/><Relationship Id="rId37" Type="http://schemas.openxmlformats.org/officeDocument/2006/relationships/image" Target="../media/image740.png"/><Relationship Id="rId40" Type="http://schemas.openxmlformats.org/officeDocument/2006/relationships/image" Target="../media/image109.png"/><Relationship Id="rId53" Type="http://schemas.openxmlformats.org/officeDocument/2006/relationships/image" Target="../media/image114.png"/><Relationship Id="rId58" Type="http://schemas.openxmlformats.org/officeDocument/2006/relationships/image" Target="../media/image930.png"/><Relationship Id="rId66" Type="http://schemas.openxmlformats.org/officeDocument/2006/relationships/image" Target="../media/image460.png"/><Relationship Id="rId74" Type="http://schemas.openxmlformats.org/officeDocument/2006/relationships/image" Target="../media/image7.png"/><Relationship Id="rId61" Type="http://schemas.openxmlformats.org/officeDocument/2006/relationships/image" Target="../media/image960.png"/><Relationship Id="rId19" Type="http://schemas.openxmlformats.org/officeDocument/2006/relationships/image" Target="../media/image560.png"/><Relationship Id="rId22" Type="http://schemas.openxmlformats.org/officeDocument/2006/relationships/image" Target="../media/image101.png"/><Relationship Id="rId27" Type="http://schemas.openxmlformats.org/officeDocument/2006/relationships/image" Target="../media/image103.png"/><Relationship Id="rId30" Type="http://schemas.openxmlformats.org/officeDocument/2006/relationships/image" Target="../media/image670.png"/><Relationship Id="rId35" Type="http://schemas.openxmlformats.org/officeDocument/2006/relationships/image" Target="../media/image720.png"/><Relationship Id="rId43" Type="http://schemas.openxmlformats.org/officeDocument/2006/relationships/image" Target="../media/image3.png"/><Relationship Id="rId48" Type="http://schemas.openxmlformats.org/officeDocument/2006/relationships/image" Target="../media/image830.png"/><Relationship Id="rId56" Type="http://schemas.openxmlformats.org/officeDocument/2006/relationships/image" Target="../media/image115.png"/><Relationship Id="rId64" Type="http://schemas.openxmlformats.org/officeDocument/2006/relationships/image" Target="../media/image118.png"/><Relationship Id="rId69" Type="http://schemas.openxmlformats.org/officeDocument/2006/relationships/image" Target="../media/image480.png"/><Relationship Id="rId77" Type="http://schemas.openxmlformats.org/officeDocument/2006/relationships/image" Target="../media/image127.png"/><Relationship Id="rId51" Type="http://schemas.openxmlformats.org/officeDocument/2006/relationships/image" Target="../media/image850.png"/><Relationship Id="rId72" Type="http://schemas.openxmlformats.org/officeDocument/2006/relationships/image" Target="../media/image5.png"/><Relationship Id="rId3" Type="http://schemas.openxmlformats.org/officeDocument/2006/relationships/image" Target="../media/image98.png"/><Relationship Id="rId25" Type="http://schemas.openxmlformats.org/officeDocument/2006/relationships/image" Target="../media/image102.png"/><Relationship Id="rId33" Type="http://schemas.openxmlformats.org/officeDocument/2006/relationships/image" Target="../media/image106.png"/><Relationship Id="rId38" Type="http://schemas.openxmlformats.org/officeDocument/2006/relationships/image" Target="../media/image107.png"/><Relationship Id="rId59" Type="http://schemas.openxmlformats.org/officeDocument/2006/relationships/image" Target="../media/image116.png"/><Relationship Id="rId67" Type="http://schemas.openxmlformats.org/officeDocument/2006/relationships/image" Target="../media/image470.png"/><Relationship Id="rId20" Type="http://schemas.openxmlformats.org/officeDocument/2006/relationships/image" Target="../media/image99.png"/><Relationship Id="rId41" Type="http://schemas.openxmlformats.org/officeDocument/2006/relationships/image" Target="../media/image110.png"/><Relationship Id="rId54" Type="http://schemas.openxmlformats.org/officeDocument/2006/relationships/image" Target="../media/image890.png"/><Relationship Id="rId62" Type="http://schemas.openxmlformats.org/officeDocument/2006/relationships/image" Target="../media/image970.png"/><Relationship Id="rId70" Type="http://schemas.openxmlformats.org/officeDocument/2006/relationships/image" Target="../media/image490.png"/><Relationship Id="rId7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600.png"/><Relationship Id="rId28" Type="http://schemas.openxmlformats.org/officeDocument/2006/relationships/image" Target="../media/image1031.png"/><Relationship Id="rId36" Type="http://schemas.openxmlformats.org/officeDocument/2006/relationships/image" Target="../media/image730.png"/><Relationship Id="rId49" Type="http://schemas.openxmlformats.org/officeDocument/2006/relationships/image" Target="../media/image112.png"/><Relationship Id="rId57" Type="http://schemas.openxmlformats.org/officeDocument/2006/relationships/image" Target="../media/image920.png"/><Relationship Id="rId31" Type="http://schemas.openxmlformats.org/officeDocument/2006/relationships/image" Target="../media/image2.png"/><Relationship Id="rId52" Type="http://schemas.openxmlformats.org/officeDocument/2006/relationships/image" Target="../media/image113.png"/><Relationship Id="rId60" Type="http://schemas.openxmlformats.org/officeDocument/2006/relationships/image" Target="../media/image950.png"/><Relationship Id="rId65" Type="http://schemas.openxmlformats.org/officeDocument/2006/relationships/image" Target="../media/image119.png"/><Relationship Id="rId73" Type="http://schemas.openxmlformats.org/officeDocument/2006/relationships/image" Target="../media/image6.png"/><Relationship Id="rId7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 115"/>
          <p:cNvSpPr/>
          <p:nvPr/>
        </p:nvSpPr>
        <p:spPr>
          <a:xfrm>
            <a:off x="148034" y="107184"/>
            <a:ext cx="6408624" cy="217691"/>
          </a:xfrm>
          <a:prstGeom prst="rect">
            <a:avLst/>
          </a:prstGeom>
          <a:solidFill>
            <a:schemeClr val="accent5">
              <a:lumMod val="20000"/>
              <a:lumOff val="8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35653" y="341644"/>
            <a:ext cx="6448572" cy="476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8390" y="92494"/>
            <a:ext cx="10801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Canonical PDEs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3585347" y="106974"/>
                <a:ext cx="1753793" cy="257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Results discovered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𝑺</m:t>
                        </m:r>
                      </m:e>
                      <m:sup>
                        <m:r>
                          <a:rPr kumimoji="0" lang="en-US" altLang="zh-CN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𝟑</m:t>
                        </m:r>
                      </m:sup>
                    </m:sSup>
                  </m:oMath>
                </a14:m>
                <a:r>
                  <a:rPr kumimoji="0" lang="en-US" altLang="zh-CN" sz="105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d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347" y="106974"/>
                <a:ext cx="1753793" cy="257635"/>
              </a:xfrm>
              <a:prstGeom prst="rect">
                <a:avLst/>
              </a:prstGeom>
              <a:blipFill>
                <a:blip r:embed="rId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/>
          <p:cNvSpPr txBox="1"/>
          <p:nvPr/>
        </p:nvSpPr>
        <p:spPr>
          <a:xfrm>
            <a:off x="2778362" y="105179"/>
            <a:ext cx="5461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Data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705169" y="95829"/>
            <a:ext cx="8970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Dynamics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760710" y="103569"/>
            <a:ext cx="7360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MSE-STD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139375" y="3093745"/>
            <a:ext cx="6494081" cy="641661"/>
            <a:chOff x="57977" y="4348301"/>
            <a:chExt cx="6494081" cy="641661"/>
          </a:xfrm>
        </p:grpSpPr>
        <p:sp>
          <p:nvSpPr>
            <p:cNvPr id="13" name="矩形 12"/>
            <p:cNvSpPr/>
            <p:nvPr/>
          </p:nvSpPr>
          <p:spPr>
            <a:xfrm>
              <a:off x="97436" y="4349754"/>
              <a:ext cx="6407584" cy="59209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8390" y="4348301"/>
              <a:ext cx="90281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Navier Stokes</a:t>
              </a:r>
              <a:endParaRPr lang="zh-CN" alt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2282454" y="4397698"/>
                  <a:ext cx="13927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 ×100×1001</m:t>
                            </m:r>
                          </m:sup>
                        </m:sSup>
                        <m:r>
                          <a:rPr lang="en-US" altLang="zh-CN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10000</m:t>
                        </m:r>
                      </m:oMath>
                    </m:oMathPara>
                  </a14:m>
                  <a:endParaRPr kumimoji="0" lang="en-US" altLang="zh-CN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endParaRPr>
                </a:p>
                <a:p>
                  <a:pPr lvl="0"/>
                  <a:endParaRPr kumimoji="0" lang="en-US" altLang="zh-CN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20000</m:t>
                        </m:r>
                      </m:oMath>
                    </m:oMathPara>
                  </a14:m>
                  <a:endPara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2454" y="4397698"/>
                  <a:ext cx="1392791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/>
                <p:cNvSpPr txBox="1"/>
                <p:nvPr/>
              </p:nvSpPr>
              <p:spPr>
                <a:xfrm>
                  <a:off x="5550969" y="4386019"/>
                  <a:ext cx="97376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0.3700%</a:t>
                  </a:r>
                  <a14:m>
                    <m:oMath xmlns:m="http://schemas.openxmlformats.org/officeDocument/2006/math">
                      <m:r>
                        <a:rPr kumimoji="0" lang="en-US" altLang="zh-CN" sz="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±</m:t>
                      </m:r>
                    </m:oMath>
                  </a14:m>
                  <a:r>
                    <a: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0.2305%</a:t>
                  </a:r>
                  <a:endParaRPr kumimoji="0" lang="zh-CN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1" name="文本框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969" y="4386019"/>
                  <a:ext cx="973769" cy="215444"/>
                </a:xfrm>
                <a:prstGeom prst="rect">
                  <a:avLst/>
                </a:prstGeom>
                <a:blipFill>
                  <a:blip r:embed="rId19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5550969" y="4656779"/>
                  <a:ext cx="10010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0.9447%</a:t>
                  </a:r>
                  <a14:m>
                    <m:oMath xmlns:m="http://schemas.openxmlformats.org/officeDocument/2006/math">
                      <m:r>
                        <a:rPr kumimoji="0" lang="en-US" altLang="zh-CN" sz="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±</m:t>
                      </m:r>
                    </m:oMath>
                  </a14:m>
                  <a:r>
                    <a: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1.3498%</a:t>
                  </a:r>
                  <a:endParaRPr kumimoji="0" lang="zh-CN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969" y="4656779"/>
                  <a:ext cx="1001089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/>
                <p:cNvSpPr txBox="1"/>
                <p:nvPr/>
              </p:nvSpPr>
              <p:spPr>
                <a:xfrm>
                  <a:off x="57977" y="4563607"/>
                  <a:ext cx="1448995" cy="391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CN" sz="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sub>
                        </m:sSub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zh-CN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0.01</m:t>
                            </m:r>
                            <m:r>
                              <a:rPr kumimoji="0" lang="en-US" altLang="zh-CN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CN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𝑥𝑥</m:t>
                            </m:r>
                          </m:sub>
                        </m:sSub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+0.01</m:t>
                        </m:r>
                        <m:sSub>
                          <m:sSubPr>
                            <m:ctrlPr>
                              <a:rPr kumimoji="0" lang="en-US" altLang="zh-CN" sz="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CN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𝑦𝑦</m:t>
                            </m:r>
                          </m:sub>
                        </m:sSub>
                      </m:oMath>
                    </m:oMathPara>
                  </a14:m>
                  <a:endParaRPr kumimoji="0" lang="en-US" altLang="zh-CN" sz="9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等线" panose="02010600030101010101" pitchFamily="2" charset="-122"/>
                    <a:cs typeface="+mn-cs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altLang="zh-CN" sz="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𝑢𝑤</m:t>
                            </m:r>
                          </m:e>
                          <m:sub>
                            <m:r>
                              <a:rPr kumimoji="0" lang="en-US" altLang="zh-CN" sz="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sub>
                        </m:sSub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altLang="zh-CN" sz="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𝑣</m:t>
                            </m:r>
                            <m:r>
                              <a:rPr kumimoji="0" lang="en-US" altLang="zh-CN" sz="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CN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kumimoji="0" lang="en-US" altLang="zh-CN" sz="9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" name="文本框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77" y="4563607"/>
                  <a:ext cx="1448995" cy="39113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/>
                <p:cNvSpPr txBox="1"/>
                <p:nvPr/>
              </p:nvSpPr>
              <p:spPr>
                <a:xfrm>
                  <a:off x="3392123" y="4631787"/>
                  <a:ext cx="2191144" cy="3581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sub>
                        </m:sSub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0.0100</m:t>
                            </m:r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𝑥𝑥</m:t>
                            </m:r>
                          </m:sub>
                        </m:sSub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0.0097</m:t>
                            </m:r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𝑦𝑦</m:t>
                            </m:r>
                          </m:sub>
                        </m:sSub>
                        <m:r>
                          <a:rPr kumimoji="0" lang="en-US" altLang="zh-CN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1.0051</m:t>
                            </m:r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𝑢𝑤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kumimoji="0" lang="en-US" altLang="zh-CN" sz="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等线" panose="02010600030101010101" pitchFamily="2" charset="-122"/>
                    <a:cs typeface="+mn-cs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1.0012</m:t>
                            </m:r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𝑣𝑤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kumimoji="0" lang="en-US" altLang="zh-CN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2" name="文本框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123" y="4631787"/>
                  <a:ext cx="2191144" cy="35817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/>
                <p:cNvSpPr txBox="1"/>
                <p:nvPr/>
              </p:nvSpPr>
              <p:spPr>
                <a:xfrm>
                  <a:off x="3243132" y="4354267"/>
                  <a:ext cx="2465412" cy="3581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sub>
                        </m:sSub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=0.01</m:t>
                        </m:r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00</m:t>
                            </m:r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𝑥𝑥</m:t>
                            </m:r>
                          </m:sub>
                        </m:sSub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+0.0100</m:t>
                        </m:r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𝑦𝑦</m:t>
                            </m:r>
                          </m:sub>
                        </m:sSub>
                        <m:r>
                          <a:rPr kumimoji="0" lang="en-US" altLang="zh-CN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1.0068</m:t>
                            </m:r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𝑢𝑤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kumimoji="0" lang="en-US" altLang="zh-CN" sz="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等线" panose="02010600030101010101" pitchFamily="2" charset="-122"/>
                    <a:cs typeface="+mn-cs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−0.9987</m:t>
                        </m:r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𝑣</m:t>
                            </m:r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kumimoji="0" lang="en-US" altLang="zh-CN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3" name="文本框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132" y="4354267"/>
                  <a:ext cx="2465412" cy="35817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组合 102"/>
          <p:cNvGrpSpPr/>
          <p:nvPr/>
        </p:nvGrpSpPr>
        <p:grpSpPr>
          <a:xfrm>
            <a:off x="125011" y="2481195"/>
            <a:ext cx="6507879" cy="559060"/>
            <a:chOff x="85347" y="3370379"/>
            <a:chExt cx="6507879" cy="559060"/>
          </a:xfrm>
        </p:grpSpPr>
        <p:sp>
          <p:nvSpPr>
            <p:cNvPr id="12" name="矩形 11"/>
            <p:cNvSpPr/>
            <p:nvPr/>
          </p:nvSpPr>
          <p:spPr>
            <a:xfrm>
              <a:off x="135653" y="3370379"/>
              <a:ext cx="6408624" cy="55906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8370" y="3371957"/>
              <a:ext cx="132600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Kuramoto Sivashinsky</a:t>
              </a:r>
              <a:endParaRPr lang="zh-CN" alt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6455" y="3378014"/>
              <a:ext cx="802216" cy="54160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2484892" y="3404974"/>
                  <a:ext cx="101693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2048×1001</m:t>
                            </m:r>
                          </m:sup>
                        </m:sSup>
                        <m:r>
                          <a:rPr lang="en-US" altLang="zh-CN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14203</m:t>
                        </m:r>
                      </m:oMath>
                    </m:oMathPara>
                  </a14:m>
                  <a:endParaRPr kumimoji="0" lang="en-US" altLang="zh-CN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endParaRPr>
                </a:p>
                <a:p>
                  <a:pPr lvl="0"/>
                  <a:endParaRPr kumimoji="0" lang="en-US" altLang="zh-CN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59210</m:t>
                        </m:r>
                      </m:oMath>
                    </m:oMathPara>
                  </a14:m>
                  <a:endParaRPr kumimoji="0" lang="zh-CN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892" y="3404974"/>
                  <a:ext cx="1016932" cy="461665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5584652" y="3406861"/>
                  <a:ext cx="10010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0.0022%</a:t>
                  </a:r>
                  <a14:m>
                    <m:oMath xmlns:m="http://schemas.openxmlformats.org/officeDocument/2006/math">
                      <m:r>
                        <a:rPr kumimoji="0" lang="en-US" altLang="zh-CN" sz="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±</m:t>
                      </m:r>
                    </m:oMath>
                  </a14:m>
                  <a:r>
                    <a: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0.0010%</a:t>
                  </a:r>
                  <a:endParaRPr kumimoji="0" lang="zh-CN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4652" y="3406861"/>
                  <a:ext cx="1001089" cy="215444"/>
                </a:xfrm>
                <a:prstGeom prst="rect">
                  <a:avLst/>
                </a:prstGeom>
                <a:blipFill>
                  <a:blip r:embed="rId26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5592137" y="3663833"/>
                  <a:ext cx="10010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8.1781 %</a:t>
                  </a:r>
                  <a14:m>
                    <m:oMath xmlns:m="http://schemas.openxmlformats.org/officeDocument/2006/math">
                      <m:r>
                        <a:rPr kumimoji="0" lang="en-US" altLang="zh-CN" sz="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±</m:t>
                      </m:r>
                    </m:oMath>
                  </a14:m>
                  <a:r>
                    <a:rPr kumimoji="0" lang="en-US" altLang="zh-CN" sz="8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0.7678%</a:t>
                  </a:r>
                  <a:endParaRPr kumimoji="0" lang="zh-CN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2137" y="3663833"/>
                  <a:ext cx="1001089" cy="215444"/>
                </a:xfrm>
                <a:prstGeom prst="rect">
                  <a:avLst/>
                </a:prstGeom>
                <a:blipFill>
                  <a:blip r:embed="rId27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/>
                <p:cNvSpPr txBox="1"/>
                <p:nvPr/>
              </p:nvSpPr>
              <p:spPr>
                <a:xfrm>
                  <a:off x="85347" y="3592768"/>
                  <a:ext cx="149383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  <m:r>
                          <a:rPr lang="en-US" altLang="zh-CN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b>
                          <m:sSubPr>
                            <m:ctrlP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𝑥𝑥𝑥𝑥</m:t>
                            </m:r>
                          </m:sub>
                        </m:sSub>
                      </m:oMath>
                    </m:oMathPara>
                  </a14:m>
                  <a:endParaRPr lang="en-US" altLang="zh-CN" sz="900" i="1" dirty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7" y="3592768"/>
                  <a:ext cx="1493839" cy="2308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本框 93"/>
                <p:cNvSpPr txBox="1"/>
                <p:nvPr/>
              </p:nvSpPr>
              <p:spPr>
                <a:xfrm>
                  <a:off x="3431524" y="3658702"/>
                  <a:ext cx="221398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sub>
                        </m:sSub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−0.9214</m:t>
                            </m:r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𝑥𝑥</m:t>
                            </m:r>
                          </m:sub>
                        </m:sSub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−0.9095</m:t>
                        </m:r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sub>
                        </m:sSub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0.9238</m:t>
                            </m:r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𝑥𝑥</m:t>
                            </m:r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kumimoji="0" lang="en-US" altLang="zh-CN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4" name="文本框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524" y="3658702"/>
                  <a:ext cx="2213986" cy="21544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/>
                <p:cNvSpPr txBox="1"/>
                <p:nvPr/>
              </p:nvSpPr>
              <p:spPr>
                <a:xfrm>
                  <a:off x="3401170" y="3402750"/>
                  <a:ext cx="229029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sub>
                        </m:sSub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−1.0000</m:t>
                            </m:r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𝑥𝑥</m:t>
                            </m:r>
                          </m:sub>
                        </m:sSub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−1.0000</m:t>
                        </m:r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sub>
                        </m:sSub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1.0000</m:t>
                            </m:r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𝑥𝑥</m:t>
                            </m:r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kumimoji="0" lang="en-US" altLang="zh-CN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5" name="文本框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170" y="3402750"/>
                  <a:ext cx="2290290" cy="21544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组合 101"/>
          <p:cNvGrpSpPr/>
          <p:nvPr/>
        </p:nvGrpSpPr>
        <p:grpSpPr>
          <a:xfrm>
            <a:off x="150518" y="1901277"/>
            <a:ext cx="6482372" cy="537427"/>
            <a:chOff x="117533" y="2401185"/>
            <a:chExt cx="6482372" cy="537427"/>
          </a:xfrm>
        </p:grpSpPr>
        <p:sp>
          <p:nvSpPr>
            <p:cNvPr id="10" name="矩形 9"/>
            <p:cNvSpPr/>
            <p:nvPr/>
          </p:nvSpPr>
          <p:spPr>
            <a:xfrm>
              <a:off x="135653" y="2417547"/>
              <a:ext cx="6408624" cy="52106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17533" y="2401185"/>
              <a:ext cx="106311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Fisher’s equation</a:t>
              </a:r>
              <a:endParaRPr lang="zh-CN" alt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3134" y="2431992"/>
              <a:ext cx="806004" cy="4932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139026" y="2621531"/>
                  <a:ext cx="128001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0.1</m:t>
                            </m:r>
                            <m: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  <m:r>
                          <a:rPr lang="en-US" altLang="zh-CN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altLang="zh-CN" sz="900" i="1" dirty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026" y="2621531"/>
                  <a:ext cx="1280010" cy="2308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/>
                <p:cNvSpPr txBox="1"/>
                <p:nvPr/>
              </p:nvSpPr>
              <p:spPr>
                <a:xfrm>
                  <a:off x="2494165" y="2454208"/>
                  <a:ext cx="9375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201 ×1000</m:t>
                            </m:r>
                          </m:sup>
                        </m:sSup>
                        <m:r>
                          <a:rPr lang="en-US" altLang="zh-CN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10000</m:t>
                        </m:r>
                      </m:oMath>
                    </m:oMathPara>
                  </a14:m>
                  <a:endParaRPr kumimoji="0" lang="en-US" altLang="zh-CN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endParaRPr>
                </a:p>
                <a:p>
                  <a:pPr lvl="0"/>
                  <a:endParaRPr kumimoji="0" lang="en-US" altLang="zh-CN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10000</m:t>
                        </m:r>
                      </m:oMath>
                    </m:oMathPara>
                  </a14:m>
                  <a:endParaRPr kumimoji="0" lang="zh-CN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4165" y="2454208"/>
                  <a:ext cx="937506" cy="461665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5590226" y="2440313"/>
                  <a:ext cx="10010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0.0960%</a:t>
                  </a:r>
                  <a14:m>
                    <m:oMath xmlns:m="http://schemas.openxmlformats.org/officeDocument/2006/math">
                      <m:r>
                        <a:rPr kumimoji="0" lang="en-US" altLang="zh-CN" sz="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±</m:t>
                      </m:r>
                    </m:oMath>
                  </a14:m>
                  <a:r>
                    <a: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0.1342%</a:t>
                  </a:r>
                  <a:endParaRPr kumimoji="0" lang="zh-CN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226" y="2440313"/>
                  <a:ext cx="1001089" cy="215444"/>
                </a:xfrm>
                <a:prstGeom prst="rect">
                  <a:avLst/>
                </a:prstGeom>
                <a:blipFill>
                  <a:blip r:embed="rId34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/>
                <p:cNvSpPr txBox="1"/>
                <p:nvPr/>
              </p:nvSpPr>
              <p:spPr>
                <a:xfrm>
                  <a:off x="5591588" y="2691601"/>
                  <a:ext cx="100831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1.4104%</a:t>
                  </a:r>
                  <a14:m>
                    <m:oMath xmlns:m="http://schemas.openxmlformats.org/officeDocument/2006/math">
                      <m:r>
                        <a:rPr kumimoji="0" lang="en-US" altLang="zh-CN" sz="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±</m:t>
                      </m:r>
                      <m:r>
                        <a:rPr kumimoji="0" lang="en-US" altLang="zh-CN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1.3007</m:t>
                      </m:r>
                    </m:oMath>
                  </a14:m>
                  <a:r>
                    <a: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%</a:t>
                  </a:r>
                  <a:endParaRPr kumimoji="0" lang="zh-CN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1588" y="2691601"/>
                  <a:ext cx="1008317" cy="215444"/>
                </a:xfrm>
                <a:prstGeom prst="rect">
                  <a:avLst/>
                </a:prstGeom>
                <a:blipFill>
                  <a:blip r:embed="rId35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95"/>
                <p:cNvSpPr txBox="1"/>
                <p:nvPr/>
              </p:nvSpPr>
              <p:spPr>
                <a:xfrm>
                  <a:off x="3479132" y="2443390"/>
                  <a:ext cx="192620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sub>
                        </m:sSub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0.0997</m:t>
                            </m:r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𝑥𝑥</m:t>
                            </m:r>
                          </m:sub>
                        </m:sSub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+0.9998</m:t>
                        </m:r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−1.0002</m:t>
                        </m:r>
                        <m:sSup>
                          <m:sSupPr>
                            <m:ctrlP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p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kumimoji="0" lang="en-US" altLang="zh-CN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6" name="文本框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9132" y="2443390"/>
                  <a:ext cx="1926207" cy="215444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/>
                <p:cNvSpPr txBox="1"/>
                <p:nvPr/>
              </p:nvSpPr>
              <p:spPr>
                <a:xfrm>
                  <a:off x="3442472" y="2694002"/>
                  <a:ext cx="199284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sub>
                        </m:sSub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0.0971</m:t>
                            </m:r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𝑥𝑥</m:t>
                            </m:r>
                          </m:sub>
                        </m:sSub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+1.0053</m:t>
                        </m:r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−1.0079</m:t>
                        </m:r>
                        <m:sSup>
                          <m:sSupPr>
                            <m:ctrlP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p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kumimoji="0" lang="en-US" altLang="zh-CN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7" name="文本框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2472" y="2694002"/>
                  <a:ext cx="1992847" cy="215444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组合 98"/>
          <p:cNvGrpSpPr/>
          <p:nvPr/>
        </p:nvGrpSpPr>
        <p:grpSpPr>
          <a:xfrm>
            <a:off x="100706" y="342662"/>
            <a:ext cx="6494696" cy="947885"/>
            <a:chOff x="81329" y="358804"/>
            <a:chExt cx="6494696" cy="947885"/>
          </a:xfrm>
        </p:grpSpPr>
        <p:grpSp>
          <p:nvGrpSpPr>
            <p:cNvPr id="98" name="组合 97"/>
            <p:cNvGrpSpPr/>
            <p:nvPr/>
          </p:nvGrpSpPr>
          <p:grpSpPr>
            <a:xfrm>
              <a:off x="128778" y="358804"/>
              <a:ext cx="6447247" cy="947885"/>
              <a:chOff x="11725" y="393554"/>
              <a:chExt cx="6447247" cy="94788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1725" y="420873"/>
                <a:ext cx="6421778" cy="9205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3350737" y="393554"/>
                    <a:ext cx="188782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altLang="zh-CN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1.0023</m:t>
                              </m:r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𝑥𝑥</m:t>
                              </m:r>
                            </m:sub>
                          </m:sSub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−1.9910</m:t>
                          </m:r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zh-CN" sz="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1.2004</m:t>
                              </m:r>
                              <m:r>
                                <a:rPr kumimoji="0" lang="en-US" altLang="zh-CN" sz="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p>
                              <m:r>
                                <a:rPr kumimoji="0" lang="en-US" altLang="zh-CN" sz="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kumimoji="0" lang="en-US" altLang="zh-CN" sz="800" b="0" i="1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等线" panose="02010600030101010101" pitchFamily="2" charset="-122"/>
                      <a:cs typeface="+mn-cs"/>
                    </a:endParaRPr>
                  </a:p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CN" sz="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1.0031</m:t>
                              </m:r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p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−1.0050</m:t>
                          </m:r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oMath>
                      </m:oMathPara>
                    </a14:m>
                    <a:endPara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=0.001999</m:t>
                          </m:r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−0.000993</m:t>
                          </m:r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oMath>
                      </m:oMathPara>
                    </a14:m>
                    <a:endParaRPr kumimoji="0" lang="zh-CN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0737" y="393554"/>
                    <a:ext cx="1887821" cy="461665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3345702" y="809299"/>
                    <a:ext cx="189285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altLang="zh-CN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1.0025</m:t>
                              </m:r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𝑥𝑥</m:t>
                              </m:r>
                            </m:sub>
                          </m:sSub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−1.9810</m:t>
                          </m:r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  <m:r>
                            <a:rPr kumimoji="0" lang="en-US" altLang="zh-CN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zh-CN" sz="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1.1762</m:t>
                              </m:r>
                              <m:r>
                                <a:rPr kumimoji="0" lang="en-US" altLang="zh-CN" sz="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p>
                              <m:r>
                                <a:rPr kumimoji="0" lang="en-US" altLang="zh-CN" sz="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kumimoji="0" lang="en-US" altLang="zh-CN" sz="800" b="0" i="1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等线" panose="02010600030101010101" pitchFamily="2" charset="-122"/>
                      <a:cs typeface="+mn-cs"/>
                    </a:endParaRPr>
                  </a:p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CN" sz="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0.9499</m:t>
                              </m:r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p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−0.9920</m:t>
                          </m:r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oMath>
                      </m:oMathPara>
                    </a14:m>
                    <a:endPara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=0.001952</m:t>
                          </m:r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−0.001004</m:t>
                          </m:r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oMath>
                      </m:oMathPara>
                    </a14:m>
                    <a:endParaRPr kumimoji="0" lang="zh-CN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5702" y="809299"/>
                    <a:ext cx="1892856" cy="461665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5489795" y="513842"/>
                    <a:ext cx="96917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0.2649%</a:t>
                    </a:r>
                    <a14:m>
                      <m:oMath xmlns:m="http://schemas.openxmlformats.org/officeDocument/2006/math"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±</m:t>
                        </m:r>
                      </m:oMath>
                    </a14:m>
                    <a:r>
                      <a:rPr kumimoji="0" lang="en-US" altLang="zh-CN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0.2462%</a:t>
                    </a:r>
                    <a:endParaRPr kumimoji="0" lang="zh-CN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3" name="文本框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9795" y="513842"/>
                    <a:ext cx="969177" cy="215444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b="-114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5473700" y="908938"/>
                    <a:ext cx="9852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1.6795%</a:t>
                    </a:r>
                    <a14:m>
                      <m:oMath xmlns:m="http://schemas.openxmlformats.org/officeDocument/2006/math"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±</m:t>
                        </m:r>
                        <m:r>
                          <a:rPr kumimoji="0" lang="en-US" altLang="zh-CN" sz="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1.669</m:t>
                        </m:r>
                      </m:oMath>
                    </a14:m>
                    <a:r>
                      <a:rPr kumimoji="0" lang="en-US" altLang="zh-CN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0%</a:t>
                    </a:r>
                    <a:endParaRPr kumimoji="0" lang="zh-CN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5" name="文本框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3700" y="908938"/>
                    <a:ext cx="985272" cy="215444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b="-114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91626" y="672583"/>
                  <a:ext cx="15697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  <m:r>
                          <a:rPr lang="en-US" altLang="zh-CN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9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9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sz="9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9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kumimoji="0" lang="en-US" altLang="zh-CN" sz="9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CN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=0.002</m:t>
                        </m:r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−0.001</m:t>
                        </m:r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kumimoji="0" lang="zh-CN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26" y="672583"/>
                  <a:ext cx="1569709" cy="369332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/>
            <p:cNvSpPr/>
            <p:nvPr/>
          </p:nvSpPr>
          <p:spPr>
            <a:xfrm>
              <a:off x="81329" y="385400"/>
              <a:ext cx="112082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9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FitzHugh-Nagumo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111003" y="1331447"/>
            <a:ext cx="6514558" cy="528641"/>
            <a:chOff x="109949" y="1731266"/>
            <a:chExt cx="6514558" cy="528641"/>
          </a:xfrm>
        </p:grpSpPr>
        <p:grpSp>
          <p:nvGrpSpPr>
            <p:cNvPr id="100" name="组合 99"/>
            <p:cNvGrpSpPr/>
            <p:nvPr/>
          </p:nvGrpSpPr>
          <p:grpSpPr>
            <a:xfrm>
              <a:off x="120337" y="1732290"/>
              <a:ext cx="6504170" cy="527617"/>
              <a:chOff x="93959" y="1567320"/>
              <a:chExt cx="6504170" cy="527617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5871" y="1567320"/>
                <a:ext cx="6416630" cy="52761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58686" y="1572923"/>
                <a:ext cx="795379" cy="494683"/>
              </a:xfrm>
              <a:prstGeom prst="rect">
                <a:avLst/>
              </a:prstGeom>
              <a:solidFill>
                <a:schemeClr val="bg2">
                  <a:alpha val="91000"/>
                </a:schemeClr>
              </a:solidFill>
              <a:ln>
                <a:noFill/>
              </a:ln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3461079" y="1595762"/>
                    <a:ext cx="193353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altLang="zh-CN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0.9994</m:t>
                              </m:r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𝑥𝑥</m:t>
                              </m:r>
                            </m:sub>
                          </m:sSub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−0.9995</m:t>
                          </m:r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−0.9998</m:t>
                          </m:r>
                          <m:sSup>
                            <m:sSupPr>
                              <m:ctrlP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p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8" name="文本框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1079" y="1595762"/>
                    <a:ext cx="1933531" cy="215444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3440329" y="1847415"/>
                    <a:ext cx="194534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altLang="zh-CN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0.9987</m:t>
                              </m:r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𝑥𝑥</m:t>
                              </m:r>
                            </m:sub>
                          </m:sSub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−0.9833</m:t>
                          </m:r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1.0303</m:t>
                              </m:r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p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9" name="文本框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0329" y="1847415"/>
                    <a:ext cx="1945345" cy="215444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2447114" y="1583570"/>
                    <a:ext cx="9375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sz="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101 ×1001</m:t>
                              </m:r>
                            </m:sup>
                          </m:sSup>
                          <m:r>
                            <a:rPr lang="en-US" altLang="zh-CN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1000</m:t>
                          </m:r>
                        </m:oMath>
                      </m:oMathPara>
                    </a14:m>
                    <a:endPara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</a:endParaRPr>
                  </a:p>
                  <a:p>
                    <a:pPr lvl="0"/>
                    <a:endPara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</a:endParaRPr>
                  </a:p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15500</m:t>
                          </m:r>
                        </m:oMath>
                      </m:oMathPara>
                    </a14:m>
                    <a:endParaRPr kumimoji="0" lang="zh-CN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40" name="文本框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7114" y="1583570"/>
                    <a:ext cx="937506" cy="461665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5597040" y="1596127"/>
                    <a:ext cx="1001089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0.0426%</a:t>
                    </a:r>
                    <a14:m>
                      <m:oMath xmlns:m="http://schemas.openxmlformats.org/officeDocument/2006/math"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±</m:t>
                        </m:r>
                      </m:oMath>
                    </a14:m>
                    <a:r>
                      <a:rPr kumimoji="0" lang="en-US" altLang="zh-CN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0.0220%</a:t>
                    </a:r>
                    <a:endParaRPr kumimoji="0" lang="zh-CN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41" name="文本框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7040" y="1596127"/>
                    <a:ext cx="1001089" cy="215444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b="-114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5588451" y="1844730"/>
                    <a:ext cx="9859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1.6100%</a:t>
                    </a:r>
                    <a14:m>
                      <m:oMath xmlns:m="http://schemas.openxmlformats.org/officeDocument/2006/math"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±</m:t>
                        </m:r>
                        <m:r>
                          <a:rPr kumimoji="0" lang="en-US" altLang="zh-CN" sz="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1.4513</m:t>
                        </m:r>
                      </m:oMath>
                    </a14:m>
                    <a:r>
                      <a:rPr kumimoji="0" lang="en-US" altLang="zh-CN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%</a:t>
                    </a:r>
                    <a:endParaRPr kumimoji="0" lang="zh-CN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42" name="文本框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8451" y="1844730"/>
                    <a:ext cx="985962" cy="215444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 b="-114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93959" y="1758962"/>
                    <a:ext cx="1267173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lvl="0">
                      <a:defRPr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900">
                                  <a:latin typeface="Cambria Math" panose="02040503050406030204" pitchFamily="18" charset="0"/>
                                </a:rPr>
                                <m:t>𝑡𝑡</m:t>
                              </m:r>
                            </m:sub>
                          </m:sSub>
                          <m:r>
                            <a:rPr lang="en-US" altLang="zh-CN" sz="90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90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r>
                            <a:rPr lang="en-US" altLang="zh-CN" sz="9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90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9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90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sz="9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en-US" altLang="zh-CN" sz="900" dirty="0"/>
                  </a:p>
                </p:txBody>
              </p:sp>
            </mc:Choice>
            <mc:Fallback xmlns="">
              <p:sp>
                <p:nvSpPr>
                  <p:cNvPr id="37" name="文本框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959" y="1758962"/>
                    <a:ext cx="1267173" cy="230832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矩形 15"/>
            <p:cNvSpPr/>
            <p:nvPr/>
          </p:nvSpPr>
          <p:spPr>
            <a:xfrm>
              <a:off x="109949" y="1731266"/>
              <a:ext cx="86433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Klein-Gordon</a:t>
              </a:r>
              <a:endParaRPr lang="zh-CN" alt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150518" y="3728992"/>
            <a:ext cx="6498200" cy="558000"/>
            <a:chOff x="150170" y="4704009"/>
            <a:chExt cx="6498200" cy="558000"/>
          </a:xfrm>
        </p:grpSpPr>
        <p:grpSp>
          <p:nvGrpSpPr>
            <p:cNvPr id="105" name="组合 104"/>
            <p:cNvGrpSpPr/>
            <p:nvPr/>
          </p:nvGrpSpPr>
          <p:grpSpPr>
            <a:xfrm>
              <a:off x="150170" y="4704009"/>
              <a:ext cx="6498200" cy="558000"/>
              <a:chOff x="101506" y="5344358"/>
              <a:chExt cx="6498200" cy="55800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35652" y="5344358"/>
                <a:ext cx="6404811" cy="558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文本框 64"/>
                  <p:cNvSpPr txBox="1"/>
                  <p:nvPr/>
                </p:nvSpPr>
                <p:spPr>
                  <a:xfrm>
                    <a:off x="2535676" y="5395346"/>
                    <a:ext cx="937506" cy="4630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sz="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256 ×1301</m:t>
                              </m:r>
                            </m:sup>
                          </m:sSup>
                          <m:r>
                            <a:rPr lang="en-US" altLang="zh-CN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10000</m:t>
                          </m:r>
                        </m:oMath>
                      </m:oMathPara>
                    </a14:m>
                    <a:endPara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</a:endParaRPr>
                  </a:p>
                  <a:p>
                    <a:pPr lvl="0" algn="ctr"/>
                    <a:endPara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</a:endParaRPr>
                  </a:p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18750</m:t>
                          </m:r>
                        </m:oMath>
                      </m:oMathPara>
                    </a14:m>
                    <a:endParaRPr kumimoji="0" lang="zh-CN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65" name="文本框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5676" y="5395346"/>
                    <a:ext cx="937506" cy="463012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文本框 68"/>
                  <p:cNvSpPr txBox="1"/>
                  <p:nvPr/>
                </p:nvSpPr>
                <p:spPr>
                  <a:xfrm>
                    <a:off x="5595002" y="5391531"/>
                    <a:ext cx="100470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0.0855%</a:t>
                    </a:r>
                    <a14:m>
                      <m:oMath xmlns:m="http://schemas.openxmlformats.org/officeDocument/2006/math"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±</m:t>
                        </m:r>
                      </m:oMath>
                    </a14:m>
                    <a:r>
                      <a:rPr kumimoji="0" lang="en-US" altLang="zh-CN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0.0145%</a:t>
                    </a:r>
                    <a:endParaRPr kumimoji="0" lang="zh-CN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69" name="文本框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5002" y="5391531"/>
                    <a:ext cx="1004704" cy="215444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文本框 69"/>
                  <p:cNvSpPr txBox="1"/>
                  <p:nvPr/>
                </p:nvSpPr>
                <p:spPr>
                  <a:xfrm>
                    <a:off x="5597572" y="5645815"/>
                    <a:ext cx="1001089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0.9982%</a:t>
                    </a:r>
                    <a14:m>
                      <m:oMath xmlns:m="http://schemas.openxmlformats.org/officeDocument/2006/math"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±</m:t>
                        </m:r>
                      </m:oMath>
                    </a14:m>
                    <a:r>
                      <a:rPr kumimoji="0" lang="en-US" altLang="zh-CN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0.9995%</a:t>
                    </a:r>
                    <a:endParaRPr kumimoji="0" lang="zh-CN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70" name="文本框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7572" y="5645815"/>
                    <a:ext cx="1001089" cy="215444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b="-114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101506" y="5586163"/>
                    <a:ext cx="1616048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altLang="zh-CN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0" lang="en-US" altLang="zh-CN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zh-CN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−0.000484</m:t>
                              </m:r>
                              <m:r>
                                <a:rPr kumimoji="0" lang="en-US" altLang="zh-CN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𝑢𝑢</m:t>
                              </m:r>
                            </m:e>
                            <m:sub>
                              <m:r>
                                <a:rPr kumimoji="0" lang="en-US" altLang="zh-CN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𝑥𝑥</m:t>
                              </m:r>
                            </m:sub>
                          </m:sSub>
                          <m:r>
                            <a:rPr kumimoji="0" lang="en-US" altLang="zh-CN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zh-CN" sz="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altLang="zh-CN" sz="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𝑥𝑥</m:t>
                              </m:r>
                              <m:r>
                                <a:rPr kumimoji="0" lang="en-US" altLang="zh-CN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kumimoji="0" lang="en-US" altLang="zh-CN" sz="9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5" name="文本框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06" y="5586163"/>
                    <a:ext cx="1616048" cy="230832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3546158" y="5397919"/>
                    <a:ext cx="192620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altLang="zh-CN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0.000484</m:t>
                              </m:r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𝑢𝑢</m:t>
                              </m:r>
                            </m:e>
                            <m:sub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𝑥𝑥</m:t>
                              </m:r>
                            </m:sub>
                          </m:sSub>
                          <m:r>
                            <a:rPr kumimoji="0" lang="en-US" altLang="zh-CN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−0.999247</m:t>
                          </m:r>
                          <m:sSub>
                            <m:sSubPr>
                              <m:ctrlPr>
                                <a:rPr kumimoji="0" lang="en-US" altLang="zh-CN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altLang="zh-CN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𝑥𝑥</m:t>
                              </m:r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90" name="文本框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6158" y="5397919"/>
                    <a:ext cx="1926207" cy="215444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3579003" y="5648072"/>
                    <a:ext cx="186051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altLang="zh-CN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0.000483</m:t>
                              </m:r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𝑢𝑢</m:t>
                              </m:r>
                            </m:e>
                            <m:sub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𝑥𝑥</m:t>
                              </m:r>
                            </m:sub>
                          </m:sSub>
                          <m:r>
                            <a:rPr kumimoji="0" lang="en-US" altLang="zh-CN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CN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0.982950</m:t>
                              </m:r>
                              <m:r>
                                <a:rPr kumimoji="0" lang="en-US" altLang="zh-CN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altLang="zh-CN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𝑥𝑥</m:t>
                              </m:r>
                              <m:r>
                                <a:rPr kumimoji="0" lang="en-US" altLang="zh-CN" sz="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91" name="文本框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9003" y="5648072"/>
                    <a:ext cx="1860515" cy="215444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矩形 20"/>
            <p:cNvSpPr/>
            <p:nvPr/>
          </p:nvSpPr>
          <p:spPr>
            <a:xfrm>
              <a:off x="158569" y="4716380"/>
              <a:ext cx="113364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Korteweg-de Vries</a:t>
              </a:r>
              <a:endParaRPr lang="zh-CN" alt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157619" y="4938233"/>
            <a:ext cx="6475271" cy="614211"/>
            <a:chOff x="117532" y="7258875"/>
            <a:chExt cx="6475271" cy="614211"/>
          </a:xfrm>
        </p:grpSpPr>
        <p:sp>
          <p:nvSpPr>
            <p:cNvPr id="110" name="矩形 109"/>
            <p:cNvSpPr/>
            <p:nvPr/>
          </p:nvSpPr>
          <p:spPr>
            <a:xfrm>
              <a:off x="135652" y="7280648"/>
              <a:ext cx="6408624" cy="5924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17532" y="7258875"/>
              <a:ext cx="128112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9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Schrödinger </a:t>
              </a:r>
              <a:r>
                <a:rPr lang="en-US" altLang="zh-CN" sz="900" dirty="0">
                  <a:solidFill>
                    <a:prstClr val="black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equation</a:t>
              </a:r>
              <a:endParaRPr lang="zh-CN" altLang="en-US" sz="9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文本框 112"/>
                <p:cNvSpPr txBox="1"/>
                <p:nvPr/>
              </p:nvSpPr>
              <p:spPr>
                <a:xfrm>
                  <a:off x="2525349" y="7328587"/>
                  <a:ext cx="937506" cy="4630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512 ×501</m:t>
                            </m:r>
                          </m:sup>
                        </m:sSup>
                        <m:r>
                          <a:rPr lang="en-US" altLang="zh-CN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10000</m:t>
                        </m:r>
                      </m:oMath>
                    </m:oMathPara>
                  </a14:m>
                  <a:endParaRPr kumimoji="0" lang="en-US" altLang="zh-CN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endParaRPr>
                </a:p>
                <a:p>
                  <a:pPr lvl="0"/>
                  <a:endParaRPr kumimoji="0" lang="en-US" altLang="zh-CN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10000</m:t>
                        </m:r>
                      </m:oMath>
                    </m:oMathPara>
                  </a14:m>
                  <a:endParaRPr kumimoji="0" lang="zh-CN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13" name="文本框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5349" y="7328587"/>
                  <a:ext cx="937506" cy="463012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本框 113"/>
                <p:cNvSpPr txBox="1"/>
                <p:nvPr/>
              </p:nvSpPr>
              <p:spPr>
                <a:xfrm>
                  <a:off x="5591714" y="7328008"/>
                  <a:ext cx="10010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0.0011%</a:t>
                  </a:r>
                  <a14:m>
                    <m:oMath xmlns:m="http://schemas.openxmlformats.org/officeDocument/2006/math">
                      <m:r>
                        <a:rPr kumimoji="0" lang="en-US" altLang="zh-CN" sz="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±</m:t>
                      </m:r>
                    </m:oMath>
                  </a14:m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0.0007%</a:t>
                  </a:r>
                  <a:endParaRPr kumimoji="0" lang="zh-CN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4" name="文本框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1714" y="7328008"/>
                  <a:ext cx="1001089" cy="215444"/>
                </a:xfrm>
                <a:prstGeom prst="rect">
                  <a:avLst/>
                </a:prstGeom>
                <a:blipFill>
                  <a:blip r:embed="rId60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/>
                <p:cNvSpPr txBox="1"/>
                <p:nvPr/>
              </p:nvSpPr>
              <p:spPr>
                <a:xfrm>
                  <a:off x="5589802" y="7573248"/>
                  <a:ext cx="10010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0.677</a:t>
                  </a:r>
                  <a:r>
                    <a: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5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%</a:t>
                  </a:r>
                  <a14:m>
                    <m:oMath xmlns:m="http://schemas.openxmlformats.org/officeDocument/2006/math">
                      <m:r>
                        <a:rPr kumimoji="0" lang="en-US" altLang="zh-CN" sz="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±</m:t>
                      </m:r>
                    </m:oMath>
                  </a14:m>
                  <a:r>
                    <a:rPr kumimoji="0" lang="en-US" altLang="zh-CN" sz="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0.4162%</a:t>
                  </a:r>
                  <a:endParaRPr kumimoji="0" lang="zh-CN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5" name="文本框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9802" y="7573248"/>
                  <a:ext cx="1001089" cy="215444"/>
                </a:xfrm>
                <a:prstGeom prst="rect">
                  <a:avLst/>
                </a:prstGeom>
                <a:blipFill>
                  <a:blip r:embed="rId61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/>
                <p:cNvSpPr txBox="1"/>
                <p:nvPr/>
              </p:nvSpPr>
              <p:spPr>
                <a:xfrm>
                  <a:off x="3429226" y="7322073"/>
                  <a:ext cx="219607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zh-CN" altLang="en-US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zh-CN" altLang="en-US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zh-CN" altLang="en-US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sub>
                        </m:sSub>
                        <m:r>
                          <a:rPr kumimoji="0" lang="zh-CN" altLang="en-US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n-US" altLang="zh-CN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3.3333</m:t>
                        </m:r>
                        <m:r>
                          <a:rPr kumimoji="0" lang="zh-CN" altLang="en-US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𝑖𝑢</m:t>
                        </m:r>
                        <m:r>
                          <a:rPr kumimoji="0" lang="en-US" altLang="zh-CN" sz="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r>
                          <a:rPr kumimoji="0" lang="en-US" altLang="zh-CN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3.3333</m:t>
                        </m:r>
                        <m:r>
                          <a:rPr kumimoji="0" lang="zh-CN" altLang="en-US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  <m:sSup>
                          <m:sSupPr>
                            <m:ctrlPr>
                              <a:rPr kumimoji="0" lang="zh-CN" altLang="en-US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0" lang="zh-CN" altLang="en-US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zh-CN" altLang="en-US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𝑢</m:t>
                                </m:r>
                              </m:e>
                            </m:d>
                          </m:e>
                          <m:sup>
                            <m:r>
                              <a:rPr kumimoji="0" lang="zh-CN" altLang="en-US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zh-CN" altLang="en-US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  <m:r>
                          <a:rPr kumimoji="0" lang="en-US" altLang="zh-CN" sz="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r>
                          <a:rPr kumimoji="0" lang="en-US" altLang="zh-CN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0.3000</m:t>
                        </m:r>
                        <m:r>
                          <a:rPr kumimoji="0" lang="zh-CN" altLang="en-US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  <m:sSub>
                          <m:sSubPr>
                            <m:ctrlPr>
                              <a:rPr kumimoji="0" lang="zh-CN" altLang="en-US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zh-CN" altLang="en-US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zh-CN" altLang="en-US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𝑥𝑥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7" name="文本框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226" y="7322073"/>
                  <a:ext cx="2196071" cy="215444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7581" y="5094527"/>
                <a:ext cx="1639495" cy="4910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0" lang="zh-CN" altLang="en-US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zh-CN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zh-CN" altLang="en-US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10</m:t>
                          </m:r>
                        </m:num>
                        <m:den>
                          <m:r>
                            <a:rPr kumimoji="0" lang="zh-CN" altLang="en-US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den>
                      </m:f>
                      <m:r>
                        <a:rPr kumimoji="0" lang="zh-CN" alt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𝑖𝑢</m:t>
                      </m:r>
                      <m:r>
                        <a:rPr kumimoji="0" lang="zh-CN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zh-CN" altLang="en-US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10</m:t>
                          </m:r>
                        </m:num>
                        <m:den>
                          <m:r>
                            <a:rPr kumimoji="0" lang="zh-CN" altLang="en-US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den>
                      </m:f>
                      <m:r>
                        <a:rPr kumimoji="0" lang="zh-CN" alt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𝑖</m:t>
                      </m:r>
                      <m:sSup>
                        <m:sSupPr>
                          <m:ctrlPr>
                            <a:rPr kumimoji="0" lang="zh-CN" altLang="en-US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zh-CN" altLang="en-US" sz="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zh-CN" altLang="en-US" sz="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kumimoji="0" lang="zh-CN" altLang="en-US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zh-CN" alt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𝑢</m:t>
                      </m:r>
                    </m:oMath>
                  </m:oMathPara>
                </a14:m>
                <a:endParaRPr kumimoji="0" lang="en-US" altLang="zh-CN" sz="9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−0.3</m:t>
                      </m:r>
                      <m:r>
                        <a:rPr kumimoji="0" lang="zh-CN" alt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𝑖</m:t>
                      </m:r>
                      <m:sSub>
                        <m:sSubPr>
                          <m:ctrlPr>
                            <a:rPr kumimoji="0" lang="zh-CN" altLang="en-US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0" lang="zh-CN" altLang="en-US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𝑥𝑥</m:t>
                          </m:r>
                        </m:sub>
                      </m:sSub>
                    </m:oMath>
                  </m:oMathPara>
                </a14:m>
                <a:endPara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1" y="5094527"/>
                <a:ext cx="1639495" cy="4910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/>
              <p:cNvSpPr txBox="1"/>
              <p:nvPr/>
            </p:nvSpPr>
            <p:spPr>
              <a:xfrm>
                <a:off x="3471188" y="5240373"/>
                <a:ext cx="219460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0" lang="zh-CN" altLang="en-US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zh-CN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0" lang="en-US" altLang="zh-CN" sz="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3.3187</m:t>
                      </m:r>
                      <m:r>
                        <a:rPr kumimoji="0" lang="zh-CN" altLang="en-US" sz="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𝑖𝑢</m:t>
                      </m:r>
                      <m:r>
                        <a:rPr kumimoji="0" lang="en-US" altLang="zh-CN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3.2947</m:t>
                      </m:r>
                      <m:r>
                        <a:rPr kumimoji="0" lang="zh-CN" altLang="en-US" sz="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𝑖</m:t>
                      </m:r>
                      <m:sSup>
                        <m:sSupPr>
                          <m:ctrlPr>
                            <a:rPr kumimoji="0" lang="zh-CN" altLang="en-US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zh-CN" altLang="en-US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zh-CN" altLang="en-US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kumimoji="0" lang="zh-CN" altLang="en-US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zh-CN" altLang="en-US" sz="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𝑢</m:t>
                      </m:r>
                      <m:r>
                        <a:rPr kumimoji="0" lang="en-US" altLang="zh-CN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0.3013</m:t>
                      </m:r>
                      <m:r>
                        <a:rPr kumimoji="0" lang="zh-CN" altLang="en-US" sz="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𝑖</m:t>
                      </m:r>
                      <m:sSub>
                        <m:sSubPr>
                          <m:ctrlPr>
                            <a:rPr kumimoji="0" lang="zh-CN" altLang="en-US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0" lang="zh-CN" altLang="en-US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𝑥𝑥</m:t>
                          </m:r>
                        </m:sub>
                      </m:sSub>
                    </m:oMath>
                  </m:oMathPara>
                </a14:m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19" name="文本框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188" y="5240373"/>
                <a:ext cx="2194605" cy="215444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0" name="组合 119"/>
          <p:cNvGrpSpPr/>
          <p:nvPr/>
        </p:nvGrpSpPr>
        <p:grpSpPr>
          <a:xfrm>
            <a:off x="164357" y="4317865"/>
            <a:ext cx="6477204" cy="586487"/>
            <a:chOff x="117532" y="7258875"/>
            <a:chExt cx="6477204" cy="586487"/>
          </a:xfrm>
        </p:grpSpPr>
        <p:sp>
          <p:nvSpPr>
            <p:cNvPr id="121" name="矩形 120"/>
            <p:cNvSpPr/>
            <p:nvPr/>
          </p:nvSpPr>
          <p:spPr>
            <a:xfrm>
              <a:off x="123943" y="7272259"/>
              <a:ext cx="6408624" cy="573103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117532" y="7258875"/>
              <a:ext cx="137730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Sine-Gordon  equation</a:t>
              </a:r>
              <a:endParaRPr lang="zh-CN" alt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/>
                <p:cNvSpPr txBox="1"/>
                <p:nvPr/>
              </p:nvSpPr>
              <p:spPr>
                <a:xfrm>
                  <a:off x="2525349" y="7339131"/>
                  <a:ext cx="1153046" cy="4630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512 ×256</m:t>
                            </m:r>
                          </m:sup>
                        </m:sSup>
                        <m:r>
                          <a:rPr lang="en-US" altLang="zh-CN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kumimoji="0" lang="en-US" altLang="zh-CN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  <a:p>
                  <a:pPr lvl="0"/>
                  <a:endParaRPr kumimoji="0" lang="en-US" altLang="zh-CN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endParaRPr>
                </a:p>
                <a:p>
                  <a:pPr lvl="0" algn="ctr"/>
                  <a:r>
                    <a:rPr lang="en-US" altLang="zh-CN" sz="800" dirty="0" smtClean="0">
                      <a:solidFill>
                        <a:prstClr val="black"/>
                      </a:solidFill>
                      <a:latin typeface="Calibri" panose="020F0502020204030204"/>
                      <a:ea typeface="等线" panose="02010600030101010101" pitchFamily="2" charset="-122"/>
                    </a:rPr>
                    <a:t>50</a:t>
                  </a:r>
                  <a:endParaRPr kumimoji="0" lang="zh-CN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24" name="文本框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5349" y="7339131"/>
                  <a:ext cx="1153046" cy="463012"/>
                </a:xfrm>
                <a:prstGeom prst="rect">
                  <a:avLst/>
                </a:prstGeom>
                <a:blipFill>
                  <a:blip r:embed="rId65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文本框 124"/>
                <p:cNvSpPr txBox="1"/>
                <p:nvPr/>
              </p:nvSpPr>
              <p:spPr>
                <a:xfrm>
                  <a:off x="5593647" y="7323965"/>
                  <a:ext cx="10010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0.0706%</a:t>
                  </a:r>
                  <a14:m>
                    <m:oMath xmlns:m="http://schemas.openxmlformats.org/officeDocument/2006/math">
                      <m:r>
                        <a:rPr kumimoji="0" lang="en-US" altLang="zh-CN" sz="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±</m:t>
                      </m:r>
                    </m:oMath>
                  </a14:m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0.0895%</a:t>
                  </a:r>
                  <a:endParaRPr kumimoji="0" lang="zh-CN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5" name="文本框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3647" y="7323965"/>
                  <a:ext cx="1001089" cy="215444"/>
                </a:xfrm>
                <a:prstGeom prst="rect">
                  <a:avLst/>
                </a:prstGeom>
                <a:blipFill>
                  <a:blip r:embed="rId66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/>
                <p:cNvSpPr txBox="1"/>
                <p:nvPr/>
              </p:nvSpPr>
              <p:spPr>
                <a:xfrm>
                  <a:off x="5593647" y="7601712"/>
                  <a:ext cx="10010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0.4874%</a:t>
                  </a:r>
                  <a14:m>
                    <m:oMath xmlns:m="http://schemas.openxmlformats.org/officeDocument/2006/math">
                      <m:r>
                        <a:rPr kumimoji="0" lang="en-US" altLang="zh-CN" sz="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±</m:t>
                      </m:r>
                    </m:oMath>
                  </a14:m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0.4407%</a:t>
                  </a:r>
                  <a:endParaRPr kumimoji="0" lang="zh-CN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6" name="文本框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3647" y="7601712"/>
                  <a:ext cx="1001089" cy="215444"/>
                </a:xfrm>
                <a:prstGeom prst="rect">
                  <a:avLst/>
                </a:prstGeom>
                <a:blipFill>
                  <a:blip r:embed="rId67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文本框 126"/>
                <p:cNvSpPr txBox="1"/>
                <p:nvPr/>
              </p:nvSpPr>
              <p:spPr>
                <a:xfrm>
                  <a:off x="266663" y="7499644"/>
                  <a:ext cx="110514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en-US" altLang="zh-CN" sz="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  <m:r>
                              <a:rPr kumimoji="0" lang="en-US" altLang="zh-CN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sub>
                        </m:sSub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zh-CN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en-US" altLang="zh-CN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𝑥𝑥</m:t>
                            </m:r>
                          </m:sub>
                        </m:sSub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kumimoji="0" lang="en-US" altLang="zh-CN" sz="9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sin</m:t>
                        </m:r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⁡(</m:t>
                        </m:r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altLang="zh-CN" sz="9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7" name="文本框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663" y="7499644"/>
                  <a:ext cx="1105148" cy="230832"/>
                </a:xfrm>
                <a:prstGeom prst="rect">
                  <a:avLst/>
                </a:prstGeom>
                <a:blipFill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/>
                <p:cNvSpPr txBox="1"/>
                <p:nvPr/>
              </p:nvSpPr>
              <p:spPr>
                <a:xfrm>
                  <a:off x="3678395" y="7323422"/>
                  <a:ext cx="161392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sub>
                        </m:sSub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0.9999</m:t>
                            </m:r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𝑥𝑥</m:t>
                            </m:r>
                          </m:sub>
                        </m:sSub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n-US" altLang="zh-CN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0.9987</m:t>
                        </m:r>
                        <m:r>
                          <m:rPr>
                            <m:sty m:val="p"/>
                          </m:rPr>
                          <a:rPr kumimoji="0" lang="en-US" altLang="zh-CN" sz="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sin</m:t>
                        </m:r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⁡(</m:t>
                        </m:r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altLang="zh-CN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8" name="文本框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395" y="7323422"/>
                  <a:ext cx="1613920" cy="215444"/>
                </a:xfrm>
                <a:prstGeom prst="rect">
                  <a:avLst/>
                </a:prstGeom>
                <a:blipFill>
                  <a:blip r:embed="rId69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/>
                <p:cNvSpPr txBox="1"/>
                <p:nvPr/>
              </p:nvSpPr>
              <p:spPr>
                <a:xfrm>
                  <a:off x="3614838" y="7607366"/>
                  <a:ext cx="175627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  <m:r>
                              <a:rPr kumimoji="0" lang="en-US" altLang="zh-CN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sub>
                        </m:sSub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r>
                          <a:rPr kumimoji="0" lang="en-US" altLang="zh-CN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0.9920</m:t>
                        </m:r>
                        <m:sSub>
                          <m:sSubPr>
                            <m:ctrlP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en-US" altLang="zh-CN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𝑥𝑥</m:t>
                            </m:r>
                          </m:sub>
                        </m:sSub>
                        <m:r>
                          <a:rPr kumimoji="0" lang="en-US" altLang="zh-CN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−0.9982</m:t>
                        </m:r>
                        <m:r>
                          <m:rPr>
                            <m:sty m:val="p"/>
                          </m:rPr>
                          <a:rPr kumimoji="0" lang="en-US" altLang="zh-CN" sz="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sin</m:t>
                        </m:r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⁡(</m:t>
                        </m:r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  <m:r>
                          <a:rPr kumimoji="0" lang="en-US" altLang="zh-CN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altLang="zh-CN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9" name="文本框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838" y="7607366"/>
                  <a:ext cx="1756273" cy="215444"/>
                </a:xfrm>
                <a:prstGeom prst="rect">
                  <a:avLst/>
                </a:prstGeom>
                <a:blipFill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图片 2"/>
          <p:cNvPicPr>
            <a:picLocks/>
          </p:cNvPicPr>
          <p:nvPr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13" y="357359"/>
            <a:ext cx="800784" cy="482006"/>
          </a:xfrm>
          <a:prstGeom prst="rect">
            <a:avLst/>
          </a:prstGeom>
        </p:spPr>
      </p:pic>
      <p:pic>
        <p:nvPicPr>
          <p:cNvPr id="4" name="图片 3"/>
          <p:cNvPicPr>
            <a:picLocks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507" y="824210"/>
            <a:ext cx="806828" cy="470881"/>
          </a:xfrm>
          <a:prstGeom prst="rect">
            <a:avLst/>
          </a:prstGeom>
        </p:spPr>
      </p:pic>
      <p:pic>
        <p:nvPicPr>
          <p:cNvPr id="8" name="图片 7"/>
          <p:cNvPicPr>
            <a:picLocks/>
          </p:cNvPicPr>
          <p:nvPr/>
        </p:nvPicPr>
        <p:blipFill rotWithShape="1">
          <a:blip r:embed="rId7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6" t="19226" r="10648" b="17888"/>
          <a:stretch/>
        </p:blipFill>
        <p:spPr>
          <a:xfrm>
            <a:off x="1687051" y="3739678"/>
            <a:ext cx="801283" cy="547313"/>
          </a:xfrm>
          <a:prstGeom prst="rect">
            <a:avLst/>
          </a:prstGeom>
        </p:spPr>
      </p:pic>
      <p:pic>
        <p:nvPicPr>
          <p:cNvPr id="15" name="图片 14"/>
          <p:cNvPicPr>
            <a:picLocks/>
          </p:cNvPicPr>
          <p:nvPr/>
        </p:nvPicPr>
        <p:blipFill rotWithShape="1"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9" t="20229" r="9907" b="27254"/>
          <a:stretch/>
        </p:blipFill>
        <p:spPr>
          <a:xfrm>
            <a:off x="1676136" y="4351256"/>
            <a:ext cx="812198" cy="556300"/>
          </a:xfrm>
          <a:prstGeom prst="rect">
            <a:avLst/>
          </a:prstGeom>
        </p:spPr>
      </p:pic>
      <p:pic>
        <p:nvPicPr>
          <p:cNvPr id="20" name="图片 19"/>
          <p:cNvPicPr>
            <a:picLocks/>
          </p:cNvPicPr>
          <p:nvPr/>
        </p:nvPicPr>
        <p:blipFill rotWithShape="1">
          <a:blip r:embed="rId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5" t="21902" r="10833" b="11364"/>
          <a:stretch/>
        </p:blipFill>
        <p:spPr>
          <a:xfrm>
            <a:off x="1676136" y="4963853"/>
            <a:ext cx="798410" cy="5692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/>
              <p:cNvSpPr txBox="1"/>
              <p:nvPr/>
            </p:nvSpPr>
            <p:spPr>
              <a:xfrm>
                <a:off x="2413802" y="360708"/>
                <a:ext cx="1106270" cy="478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9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512 ×401</m:t>
                          </m:r>
                        </m:sup>
                      </m:sSup>
                      <m:r>
                        <a:rPr lang="en-US" altLang="zh-CN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10000</m:t>
                      </m:r>
                    </m:oMath>
                  </m:oMathPara>
                </a14:m>
                <a:endPara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10000</m:t>
                      </m:r>
                    </m:oMath>
                  </m:oMathPara>
                </a14:m>
                <a:endParaRPr lang="zh-CN" altLang="en-US" sz="8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8" name="文本框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802" y="360708"/>
                <a:ext cx="1106270" cy="478657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/>
              <p:cNvSpPr txBox="1"/>
              <p:nvPr/>
            </p:nvSpPr>
            <p:spPr>
              <a:xfrm>
                <a:off x="2421209" y="764480"/>
                <a:ext cx="11062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18000</m:t>
                      </m:r>
                    </m:oMath>
                  </m:oMathPara>
                </a14:m>
                <a:endPara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27000</m:t>
                      </m:r>
                    </m:oMath>
                  </m:oMathPara>
                </a14:m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2" name="文本框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209" y="764480"/>
                <a:ext cx="1106270" cy="461665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7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6" t="8414" r="10092" b="11800"/>
          <a:stretch/>
        </p:blipFill>
        <p:spPr>
          <a:xfrm>
            <a:off x="1691492" y="3099977"/>
            <a:ext cx="804058" cy="59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4717</TotalTime>
  <Words>177</Words>
  <Application>Microsoft Office PowerPoint</Application>
  <PresentationFormat>A4 纸张(210x297 毫米)</PresentationFormat>
  <Paragraphs>89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108</cp:revision>
  <dcterms:created xsi:type="dcterms:W3CDTF">2018-03-05T02:18:39Z</dcterms:created>
  <dcterms:modified xsi:type="dcterms:W3CDTF">2018-04-03T07:57:48Z</dcterms:modified>
</cp:coreProperties>
</file>