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9EE4-D2AE-4677-BBEA-FB2B046089D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253E-046E-4D6C-B317-E7DFC4CF1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9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9EE4-D2AE-4677-BBEA-FB2B046089D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253E-046E-4D6C-B317-E7DFC4CF1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6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9EE4-D2AE-4677-BBEA-FB2B046089D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253E-046E-4D6C-B317-E7DFC4CF1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4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9EE4-D2AE-4677-BBEA-FB2B046089D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253E-046E-4D6C-B317-E7DFC4CF1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6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9EE4-D2AE-4677-BBEA-FB2B046089D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253E-046E-4D6C-B317-E7DFC4CF1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9EE4-D2AE-4677-BBEA-FB2B046089D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253E-046E-4D6C-B317-E7DFC4CF1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2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9EE4-D2AE-4677-BBEA-FB2B046089D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253E-046E-4D6C-B317-E7DFC4CF1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6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9EE4-D2AE-4677-BBEA-FB2B046089D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253E-046E-4D6C-B317-E7DFC4CF1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31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9EE4-D2AE-4677-BBEA-FB2B046089D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253E-046E-4D6C-B317-E7DFC4CF1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90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9EE4-D2AE-4677-BBEA-FB2B046089D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253E-046E-4D6C-B317-E7DFC4CF1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5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9EE4-D2AE-4677-BBEA-FB2B046089D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253E-046E-4D6C-B317-E7DFC4CF1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5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39EE4-D2AE-4677-BBEA-FB2B046089D3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8253E-046E-4D6C-B317-E7DFC4CF1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.png"/><Relationship Id="rId18" Type="http://schemas.openxmlformats.org/officeDocument/2006/relationships/image" Target="../media/image80.png"/><Relationship Id="rId21" Type="http://schemas.openxmlformats.org/officeDocument/2006/relationships/image" Target="../media/image71.png"/><Relationship Id="rId47" Type="http://schemas.openxmlformats.org/officeDocument/2006/relationships/image" Target="../media/image38.png"/><Relationship Id="rId50" Type="http://schemas.openxmlformats.org/officeDocument/2006/relationships/image" Target="../media/image76.png"/><Relationship Id="rId55" Type="http://schemas.openxmlformats.org/officeDocument/2006/relationships/image" Target="../media/image78.png"/><Relationship Id="rId63" Type="http://schemas.openxmlformats.org/officeDocument/2006/relationships/image" Target="../media/image87.png"/><Relationship Id="rId34" Type="http://schemas.openxmlformats.org/officeDocument/2006/relationships/image" Target="../media/image23.png"/><Relationship Id="rId68" Type="http://schemas.openxmlformats.org/officeDocument/2006/relationships/image" Target="../media/image93.png"/><Relationship Id="rId7" Type="http://schemas.openxmlformats.org/officeDocument/2006/relationships/image" Target="../media/image6.png"/><Relationship Id="rId71" Type="http://schemas.openxmlformats.org/officeDocument/2006/relationships/image" Target="../media/image920.png"/><Relationship Id="rId2" Type="http://schemas.openxmlformats.org/officeDocument/2006/relationships/image" Target="../media/image1.emf"/><Relationship Id="rId29" Type="http://schemas.openxmlformats.org/officeDocument/2006/relationships/image" Target="../media/image74.png"/><Relationship Id="rId11" Type="http://schemas.openxmlformats.org/officeDocument/2006/relationships/image" Target="../media/image640.png"/><Relationship Id="rId45" Type="http://schemas.openxmlformats.org/officeDocument/2006/relationships/image" Target="../media/image36.png"/><Relationship Id="rId53" Type="http://schemas.openxmlformats.org/officeDocument/2006/relationships/image" Target="../media/image760.png"/><Relationship Id="rId58" Type="http://schemas.openxmlformats.org/officeDocument/2006/relationships/image" Target="../media/image82.png"/><Relationship Id="rId66" Type="http://schemas.openxmlformats.org/officeDocument/2006/relationships/image" Target="../media/image91.png"/><Relationship Id="rId74" Type="http://schemas.openxmlformats.org/officeDocument/2006/relationships/image" Target="../media/image9.emf"/><Relationship Id="rId5" Type="http://schemas.openxmlformats.org/officeDocument/2006/relationships/image" Target="../media/image4.png"/><Relationship Id="rId61" Type="http://schemas.openxmlformats.org/officeDocument/2006/relationships/image" Target="../media/image85.png"/><Relationship Id="rId19" Type="http://schemas.openxmlformats.org/officeDocument/2006/relationships/image" Target="../media/image69.png"/><Relationship Id="rId4" Type="http://schemas.openxmlformats.org/officeDocument/2006/relationships/image" Target="../media/image3.png"/><Relationship Id="rId9" Type="http://schemas.openxmlformats.org/officeDocument/2006/relationships/image" Target="../media/image620.png"/><Relationship Id="rId14" Type="http://schemas.openxmlformats.org/officeDocument/2006/relationships/image" Target="../media/image67.png"/><Relationship Id="rId22" Type="http://schemas.openxmlformats.org/officeDocument/2006/relationships/image" Target="../media/image72.png"/><Relationship Id="rId27" Type="http://schemas.openxmlformats.org/officeDocument/2006/relationships/image" Target="../media/image26.png"/><Relationship Id="rId30" Type="http://schemas.openxmlformats.org/officeDocument/2006/relationships/image" Target="../media/image75.png"/><Relationship Id="rId48" Type="http://schemas.openxmlformats.org/officeDocument/2006/relationships/image" Target="../media/image39.png"/><Relationship Id="rId56" Type="http://schemas.openxmlformats.org/officeDocument/2006/relationships/image" Target="../media/image79.png"/><Relationship Id="rId64" Type="http://schemas.openxmlformats.org/officeDocument/2006/relationships/image" Target="../media/image88.png"/><Relationship Id="rId35" Type="http://schemas.openxmlformats.org/officeDocument/2006/relationships/image" Target="../media/image24.png"/><Relationship Id="rId69" Type="http://schemas.openxmlformats.org/officeDocument/2006/relationships/image" Target="../media/image7.png"/><Relationship Id="rId8" Type="http://schemas.openxmlformats.org/officeDocument/2006/relationships/image" Target="../media/image5.png"/><Relationship Id="rId51" Type="http://schemas.openxmlformats.org/officeDocument/2006/relationships/image" Target="../media/image42.png"/><Relationship Id="rId72" Type="http://schemas.openxmlformats.org/officeDocument/2006/relationships/image" Target="../media/image94.png"/><Relationship Id="rId3" Type="http://schemas.openxmlformats.org/officeDocument/2006/relationships/image" Target="../media/image2.png"/><Relationship Id="rId12" Type="http://schemas.openxmlformats.org/officeDocument/2006/relationships/image" Target="../media/image650.png"/><Relationship Id="rId46" Type="http://schemas.openxmlformats.org/officeDocument/2006/relationships/image" Target="../media/image37.png"/><Relationship Id="rId59" Type="http://schemas.openxmlformats.org/officeDocument/2006/relationships/image" Target="../media/image83.png"/><Relationship Id="rId67" Type="http://schemas.openxmlformats.org/officeDocument/2006/relationships/image" Target="../media/image92.png"/><Relationship Id="rId20" Type="http://schemas.openxmlformats.org/officeDocument/2006/relationships/image" Target="../media/image15.png"/><Relationship Id="rId54" Type="http://schemas.openxmlformats.org/officeDocument/2006/relationships/image" Target="../media/image77.png"/><Relationship Id="rId62" Type="http://schemas.openxmlformats.org/officeDocument/2006/relationships/image" Target="../media/image86.png"/><Relationship Id="rId70" Type="http://schemas.openxmlformats.org/officeDocument/2006/relationships/image" Target="../media/image910.png"/><Relationship Id="rId75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68.png"/><Relationship Id="rId28" Type="http://schemas.openxmlformats.org/officeDocument/2006/relationships/image" Target="../media/image73.png"/><Relationship Id="rId49" Type="http://schemas.openxmlformats.org/officeDocument/2006/relationships/image" Target="../media/image40.png"/><Relationship Id="rId57" Type="http://schemas.openxmlformats.org/officeDocument/2006/relationships/image" Target="../media/image81.png"/><Relationship Id="rId10" Type="http://schemas.openxmlformats.org/officeDocument/2006/relationships/image" Target="../media/image63.png"/><Relationship Id="rId44" Type="http://schemas.openxmlformats.org/officeDocument/2006/relationships/image" Target="../media/image35.png"/><Relationship Id="rId52" Type="http://schemas.openxmlformats.org/officeDocument/2006/relationships/image" Target="../media/image43.png"/><Relationship Id="rId60" Type="http://schemas.openxmlformats.org/officeDocument/2006/relationships/image" Target="../media/image84.png"/><Relationship Id="rId65" Type="http://schemas.openxmlformats.org/officeDocument/2006/relationships/image" Target="../media/image89.png"/><Relationship Id="rId7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矩形 234"/>
          <p:cNvSpPr/>
          <p:nvPr/>
        </p:nvSpPr>
        <p:spPr>
          <a:xfrm>
            <a:off x="3677975" y="86729"/>
            <a:ext cx="8405463" cy="4291365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304" tIns="25653" rIns="51304" bIns="256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1" y="61721"/>
            <a:ext cx="3195556" cy="3205259"/>
          </a:xfrm>
          <a:prstGeom prst="rect">
            <a:avLst/>
          </a:prstGeom>
        </p:spPr>
      </p:pic>
      <p:sp>
        <p:nvSpPr>
          <p:cNvPr id="68" name="文本框 67"/>
          <p:cNvSpPr txBox="1"/>
          <p:nvPr/>
        </p:nvSpPr>
        <p:spPr>
          <a:xfrm>
            <a:off x="3592691" y="2375034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616301" y="4621501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-37466" y="3659683"/>
                <a:ext cx="3728857" cy="1414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𝑈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   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   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   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   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   </m:t>
                                    </m:r>
                                    <m:sSub>
                                      <m:sSubPr>
                                        <m:ctrlP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   </m:t>
                                    </m:r>
                                    <m:sSub>
                                      <m:sSubPr>
                                        <m:ctrlP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1</m:t>
                                        </m:r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3</m:t>
                                        </m:r>
                                        <m:r>
                                          <a:rPr kumimoji="0" lang="en-US" altLang="zh-CN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        </m:t>
                                </m:r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⋮        ⋮</m:t>
                                </m:r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466" y="3659683"/>
                <a:ext cx="3728857" cy="1414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文本框 120"/>
          <p:cNvSpPr txBox="1"/>
          <p:nvPr/>
        </p:nvSpPr>
        <p:spPr>
          <a:xfrm>
            <a:off x="106531" y="-42057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591936" y="-46672"/>
            <a:ext cx="33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7" name="图片 1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5" t="7638" r="53637" b="11639"/>
          <a:stretch/>
        </p:blipFill>
        <p:spPr>
          <a:xfrm rot="5400000">
            <a:off x="6381566" y="4945133"/>
            <a:ext cx="1638194" cy="1985067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17" t="7638" r="9644" b="11639"/>
          <a:stretch/>
        </p:blipFill>
        <p:spPr>
          <a:xfrm rot="16200000">
            <a:off x="3997988" y="4945903"/>
            <a:ext cx="1638192" cy="1983527"/>
          </a:xfrm>
          <a:prstGeom prst="rect">
            <a:avLst/>
          </a:prstGeom>
        </p:spPr>
      </p:pic>
      <p:grpSp>
        <p:nvGrpSpPr>
          <p:cNvPr id="232" name="组合 231"/>
          <p:cNvGrpSpPr/>
          <p:nvPr/>
        </p:nvGrpSpPr>
        <p:grpSpPr>
          <a:xfrm>
            <a:off x="3743080" y="374330"/>
            <a:ext cx="4320000" cy="1937201"/>
            <a:chOff x="3465267" y="347095"/>
            <a:chExt cx="4341630" cy="1886187"/>
          </a:xfrm>
        </p:grpSpPr>
        <p:grpSp>
          <p:nvGrpSpPr>
            <p:cNvPr id="10" name="组合 9"/>
            <p:cNvGrpSpPr/>
            <p:nvPr/>
          </p:nvGrpSpPr>
          <p:grpSpPr>
            <a:xfrm>
              <a:off x="3465267" y="347095"/>
              <a:ext cx="4341630" cy="1886187"/>
              <a:chOff x="6391342" y="257589"/>
              <a:chExt cx="2815897" cy="2197788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8958577" y="262681"/>
                <a:ext cx="248662" cy="2188967"/>
                <a:chOff x="9019537" y="267868"/>
                <a:chExt cx="248662" cy="21343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9019537" y="2122943"/>
                      <a:ext cx="236106" cy="2793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>
                        <a:defRPr i="1">
                          <a:latin typeface="Cambria Math" panose="02040503050406030204" pitchFamily="18" charset="0"/>
                        </a:defRPr>
                      </a:lvl1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zh-CN" altLang="en-US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𝜔</m:t>
                            </m:r>
                          </m:oMath>
                        </m:oMathPara>
                      </a14:m>
                      <a:endParaRPr kumimoji="0" lang="zh-CN" altLang="en-US" sz="18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19537" y="2122943"/>
                      <a:ext cx="236106" cy="27930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317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2" name="矩形 31"/>
                <p:cNvSpPr/>
                <p:nvPr/>
              </p:nvSpPr>
              <p:spPr>
                <a:xfrm>
                  <a:off x="9088199" y="267868"/>
                  <a:ext cx="180000" cy="1849892"/>
                </a:xfrm>
                <a:prstGeom prst="rect">
                  <a:avLst/>
                </a:prstGeom>
                <a:solidFill>
                  <a:srgbClr val="E7E6E6">
                    <a:lumMod val="7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7278412" y="257589"/>
                <a:ext cx="1628442" cy="2197788"/>
                <a:chOff x="7627890" y="593111"/>
                <a:chExt cx="1803938" cy="21662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8220963" y="2477046"/>
                      <a:ext cx="474481" cy="2823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0" lang="el-GR" altLang="zh-CN" sz="18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oMath>
                        </m:oMathPara>
                      </a14:m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文本框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20963" y="2477046"/>
                      <a:ext cx="474481" cy="28234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1" name="组合 20"/>
                <p:cNvGrpSpPr/>
                <p:nvPr/>
              </p:nvGrpSpPr>
              <p:grpSpPr>
                <a:xfrm>
                  <a:off x="7627890" y="593111"/>
                  <a:ext cx="1803938" cy="1879887"/>
                  <a:chOff x="7610523" y="592028"/>
                  <a:chExt cx="1803938" cy="187988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文本框 21"/>
                      <p:cNvSpPr txBox="1"/>
                      <p:nvPr/>
                    </p:nvSpPr>
                    <p:spPr>
                      <a:xfrm>
                        <a:off x="8841418" y="1356359"/>
                        <a:ext cx="160476" cy="3181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zh-CN" altLang="en-US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" name="文本框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41418" y="1356359"/>
                        <a:ext cx="160476" cy="3181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3514" r="-135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矩形 22"/>
                      <p:cNvSpPr/>
                      <p:nvPr/>
                    </p:nvSpPr>
                    <p:spPr>
                      <a:xfrm>
                        <a:off x="9259270" y="598746"/>
                        <a:ext cx="155191" cy="187213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vert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altLang="zh-CN" sz="1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kumimoji="0" lang="en-US" altLang="zh-CN" sz="1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𝑥𝑥</m:t>
                                  </m:r>
                                </m:sub>
                              </m:sSub>
                              <m:r>
                                <a:rPr kumimoji="0" lang="en-US" altLang="zh-CN" sz="1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1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1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0" lang="en-US" altLang="zh-CN" sz="1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0" lang="zh-CN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矩形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59270" y="598746"/>
                        <a:ext cx="155191" cy="1872131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857"/>
                        </a:stretch>
                      </a:blip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9040419" y="592028"/>
                        <a:ext cx="155191" cy="187563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vert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altLang="zh-CN" sz="1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kumimoji="0" lang="en-US" altLang="zh-CN" sz="1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0" lang="en-US" altLang="zh-CN" sz="1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1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1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0" lang="en-US" altLang="zh-CN" sz="1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0" lang="zh-CN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矩形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40419" y="592028"/>
                        <a:ext cx="155191" cy="187563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2857"/>
                        </a:stretch>
                      </a:blip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矩形 25"/>
                      <p:cNvSpPr/>
                      <p:nvPr/>
                    </p:nvSpPr>
                    <p:spPr>
                      <a:xfrm>
                        <a:off x="8467652" y="593301"/>
                        <a:ext cx="155191" cy="1872131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  <a:alpha val="40000"/>
                        </a:schemeClr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vert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0" lang="en-US" altLang="zh-CN" sz="1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1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1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0" lang="en-US" altLang="zh-CN" sz="1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0" lang="zh-CN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" name="矩形 2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67652" y="593301"/>
                        <a:ext cx="155191" cy="1872131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2857"/>
                        </a:stretch>
                      </a:blip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矩形 26"/>
                      <p:cNvSpPr/>
                      <p:nvPr/>
                    </p:nvSpPr>
                    <p:spPr>
                      <a:xfrm>
                        <a:off x="8684585" y="592029"/>
                        <a:ext cx="155191" cy="1872131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  <a:alpha val="40000"/>
                        </a:schemeClr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vert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  <m:r>
                                    <a:rPr kumimoji="0" lang="en-US" altLang="zh-CN" sz="1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0" lang="en-US" altLang="zh-CN" sz="1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1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1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0" lang="en-US" altLang="zh-CN" sz="1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0" lang="zh-CN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矩形 2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84585" y="592029"/>
                        <a:ext cx="155191" cy="1872131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2778"/>
                        </a:stretch>
                      </a:blip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矩形 27"/>
                      <p:cNvSpPr/>
                      <p:nvPr/>
                    </p:nvSpPr>
                    <p:spPr>
                      <a:xfrm>
                        <a:off x="8053734" y="599605"/>
                        <a:ext cx="155191" cy="187213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vert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altLang="zh-CN" sz="1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altLang="zh-CN" sz="1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  <m:r>
                                <a:rPr kumimoji="0" lang="en-US" altLang="zh-CN" sz="1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|(</m:t>
                              </m:r>
                              <m:sSub>
                                <m:sSubPr>
                                  <m:ctrlP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1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1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0" lang="en-US" altLang="zh-CN" sz="1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0" lang="zh-CN" altLang="en-US" sz="13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矩形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53734" y="599605"/>
                        <a:ext cx="155191" cy="1872131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2857"/>
                        </a:stretch>
                      </a:blip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矩形 28"/>
                      <p:cNvSpPr/>
                      <p:nvPr/>
                    </p:nvSpPr>
                    <p:spPr>
                      <a:xfrm>
                        <a:off x="7835615" y="599785"/>
                        <a:ext cx="155191" cy="187213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vert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altLang="zh-CN" sz="1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altLang="zh-CN" sz="1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1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1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0" lang="en-US" altLang="zh-CN" sz="1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0" lang="zh-CN" altLang="en-US" sz="13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矩形 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35615" y="599785"/>
                        <a:ext cx="155191" cy="187213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矩形 29"/>
                      <p:cNvSpPr/>
                      <p:nvPr/>
                    </p:nvSpPr>
                    <p:spPr>
                      <a:xfrm>
                        <a:off x="7610523" y="598746"/>
                        <a:ext cx="155191" cy="187213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  <a:alpha val="40000"/>
                        </a:schemeClr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vert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CN" sz="13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a:t>A</a:t>
                        </a:r>
                        <a14:m>
                          <m:oMath xmlns:m="http://schemas.openxmlformats.org/officeDocument/2006/math">
                            <m:r>
                              <a:rPr kumimoji="0" lang="en-US" altLang="zh-CN" sz="13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US" altLang="zh-CN" sz="13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3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0" lang="en-US" altLang="zh-CN" sz="13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altLang="zh-CN" sz="13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altLang="zh-CN" sz="13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3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zh-CN" sz="13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0" lang="en-US" altLang="zh-CN" sz="13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)</m:t>
                            </m:r>
                          </m:oMath>
                        </a14:m>
                        <a:endParaRPr kumimoji="0" lang="zh-CN" altLang="en-US" sz="13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矩形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610523" y="598746"/>
                        <a:ext cx="155191" cy="1872130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36111" r="-22222"/>
                        </a:stretch>
                      </a:blip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3" name="组合 12"/>
              <p:cNvGrpSpPr/>
              <p:nvPr/>
            </p:nvGrpSpPr>
            <p:grpSpPr>
              <a:xfrm>
                <a:off x="6391342" y="264382"/>
                <a:ext cx="547305" cy="2160226"/>
                <a:chOff x="6844977" y="616025"/>
                <a:chExt cx="547305" cy="2160226"/>
              </a:xfrm>
            </p:grpSpPr>
            <p:cxnSp>
              <p:nvCxnSpPr>
                <p:cNvPr id="15" name="直接箭头连接符 14"/>
                <p:cNvCxnSpPr/>
                <p:nvPr/>
              </p:nvCxnSpPr>
              <p:spPr>
                <a:xfrm flipH="1">
                  <a:off x="7053265" y="702646"/>
                  <a:ext cx="14" cy="1500886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16" name="文本框 15"/>
                <p:cNvSpPr txBox="1"/>
                <p:nvPr/>
              </p:nvSpPr>
              <p:spPr>
                <a:xfrm>
                  <a:off x="6844977" y="1060335"/>
                  <a:ext cx="239542" cy="1230964"/>
                </a:xfrm>
                <a:prstGeom prst="rect">
                  <a:avLst/>
                </a:prstGeom>
                <a:noFill/>
              </p:spPr>
              <p:txBody>
                <a:bodyPr vert="vert"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Time + space</a:t>
                  </a:r>
                  <a:endParaRPr kumimoji="0" lang="zh-CN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7" name="组合 16"/>
                <p:cNvGrpSpPr/>
                <p:nvPr/>
              </p:nvGrpSpPr>
              <p:grpSpPr>
                <a:xfrm>
                  <a:off x="7101944" y="616025"/>
                  <a:ext cx="290338" cy="2160226"/>
                  <a:chOff x="7101944" y="616025"/>
                  <a:chExt cx="290338" cy="21602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文本框 17"/>
                      <p:cNvSpPr txBox="1"/>
                      <p:nvPr/>
                    </p:nvSpPr>
                    <p:spPr>
                      <a:xfrm>
                        <a:off x="7101944" y="2489801"/>
                        <a:ext cx="290338" cy="2864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altLang="zh-CN" sz="18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Y</m:t>
                              </m:r>
                            </m:oMath>
                          </m:oMathPara>
                        </a14:m>
                        <a:endParaRPr kumimoji="0" lang="zh-CN" alt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文本框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01944" y="2489801"/>
                        <a:ext cx="290338" cy="28645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矩形 18"/>
                      <p:cNvSpPr/>
                      <p:nvPr/>
                    </p:nvSpPr>
                    <p:spPr>
                      <a:xfrm>
                        <a:off x="7153439" y="616025"/>
                        <a:ext cx="140094" cy="189849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 rot="0" spcFirstLastPara="0" vert="vert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1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0" lang="en-US" altLang="zh-CN" sz="1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1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3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13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0" lang="en-US" altLang="zh-CN" sz="1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0" lang="zh-CN" altLang="en-US" sz="13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矩形 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53439" y="616025"/>
                        <a:ext cx="140094" cy="189849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5714"/>
                        </a:stretch>
                      </a:blipFill>
                      <a:ln w="12700" cap="flat" cmpd="sng" algn="ctr">
                        <a:noFill/>
                        <a:prstDash val="solid"/>
                        <a:miter lim="800000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6821276" y="1033036"/>
                    <a:ext cx="283229" cy="310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20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</m:t>
                          </m:r>
                        </m:oMath>
                      </m:oMathPara>
                    </a14:m>
                    <a:endParaRPr kumimoji="0" lang="zh-CN" alt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1276" y="1033036"/>
                    <a:ext cx="283229" cy="31032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29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矩形 138"/>
                <p:cNvSpPr/>
                <p:nvPr/>
              </p:nvSpPr>
              <p:spPr>
                <a:xfrm>
                  <a:off x="5739780" y="351012"/>
                  <a:ext cx="216000" cy="163007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altLang="zh-CN" sz="13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3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|</m:t>
                            </m:r>
                            <m:r>
                              <a:rPr kumimoji="0" lang="en-US" altLang="zh-CN" sz="13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𝐴</m:t>
                            </m:r>
                            <m:r>
                              <a:rPr kumimoji="0" lang="en-US" altLang="zh-CN" sz="13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|</m:t>
                            </m:r>
                          </m:e>
                          <m:sup>
                            <m:r>
                              <a:rPr kumimoji="0" lang="en-US" altLang="zh-CN" sz="13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n-US" altLang="zh-CN" sz="13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13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3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altLang="zh-CN" sz="13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zh-CN" sz="13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13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3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13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  <m:r>
                          <a:rPr kumimoji="0" lang="en-US" altLang="zh-CN" sz="13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13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9" name="矩形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9780" y="351012"/>
                  <a:ext cx="216000" cy="1630072"/>
                </a:xfrm>
                <a:prstGeom prst="rect">
                  <a:avLst/>
                </a:prstGeom>
                <a:blipFill>
                  <a:blip r:embed="rId21"/>
                  <a:stretch>
                    <a:fillRect l="-2778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矩形 139"/>
                <p:cNvSpPr/>
                <p:nvPr/>
              </p:nvSpPr>
              <p:spPr>
                <a:xfrm>
                  <a:off x="4504053" y="352145"/>
                  <a:ext cx="216000" cy="163007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="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zh-CN" altLang="en-US" sz="11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0" name="矩形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053" y="352145"/>
                  <a:ext cx="216000" cy="163007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2" name="组合 141"/>
          <p:cNvGrpSpPr/>
          <p:nvPr/>
        </p:nvGrpSpPr>
        <p:grpSpPr>
          <a:xfrm>
            <a:off x="8256099" y="228365"/>
            <a:ext cx="3751233" cy="1167242"/>
            <a:chOff x="2783036" y="2733070"/>
            <a:chExt cx="2276192" cy="1071653"/>
          </a:xfrm>
        </p:grpSpPr>
        <p:grpSp>
          <p:nvGrpSpPr>
            <p:cNvPr id="143" name="组合 142"/>
            <p:cNvGrpSpPr/>
            <p:nvPr/>
          </p:nvGrpSpPr>
          <p:grpSpPr>
            <a:xfrm>
              <a:off x="2889262" y="2780582"/>
              <a:ext cx="1264570" cy="987895"/>
              <a:chOff x="2922764" y="3050978"/>
              <a:chExt cx="1264570" cy="9878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文本框 145"/>
                  <p:cNvSpPr txBox="1"/>
                  <p:nvPr/>
                </p:nvSpPr>
                <p:spPr>
                  <a:xfrm>
                    <a:off x="3020578" y="3386300"/>
                    <a:ext cx="243755" cy="2475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101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</m:oMath>
                      </m:oMathPara>
                    </a14:m>
                    <a:endParaRPr kumimoji="0" lang="zh-CN" altLang="en-US" sz="101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88" name="文本框 2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0578" y="3386300"/>
                    <a:ext cx="243755" cy="247579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7" name="组合 146"/>
              <p:cNvGrpSpPr/>
              <p:nvPr/>
            </p:nvGrpSpPr>
            <p:grpSpPr>
              <a:xfrm>
                <a:off x="4054736" y="3050978"/>
                <a:ext cx="132598" cy="982641"/>
                <a:chOff x="4185872" y="3188000"/>
                <a:chExt cx="132936" cy="985143"/>
              </a:xfrm>
            </p:grpSpPr>
            <p:sp>
              <p:nvSpPr>
                <p:cNvPr id="179" name="矩形 178"/>
                <p:cNvSpPr/>
                <p:nvPr/>
              </p:nvSpPr>
              <p:spPr>
                <a:xfrm>
                  <a:off x="4230843" y="3220401"/>
                  <a:ext cx="45719" cy="914669"/>
                </a:xfrm>
                <a:prstGeom prst="rect">
                  <a:avLst/>
                </a:prstGeom>
                <a:solidFill>
                  <a:srgbClr val="E7E6E6">
                    <a:lumMod val="75000"/>
                  </a:srgbClr>
                </a:solidFill>
                <a:ln w="349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899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180" name="组合 179"/>
                <p:cNvGrpSpPr/>
                <p:nvPr/>
              </p:nvGrpSpPr>
              <p:grpSpPr>
                <a:xfrm>
                  <a:off x="4185872" y="3190343"/>
                  <a:ext cx="45719" cy="982800"/>
                  <a:chOff x="4159450" y="3250373"/>
                  <a:chExt cx="67560" cy="1065150"/>
                </a:xfrm>
              </p:grpSpPr>
              <p:cxnSp>
                <p:nvCxnSpPr>
                  <p:cNvPr id="185" name="直接连接符 184"/>
                  <p:cNvCxnSpPr/>
                  <p:nvPr/>
                </p:nvCxnSpPr>
                <p:spPr>
                  <a:xfrm>
                    <a:off x="4164474" y="3250373"/>
                    <a:ext cx="0" cy="1065150"/>
                  </a:xfrm>
                  <a:prstGeom prst="line">
                    <a:avLst/>
                  </a:prstGeom>
                  <a:noFill/>
                  <a:ln w="158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86" name="直接连接符 185"/>
                  <p:cNvCxnSpPr/>
                  <p:nvPr/>
                </p:nvCxnSpPr>
                <p:spPr>
                  <a:xfrm>
                    <a:off x="4159450" y="3255254"/>
                    <a:ext cx="60859" cy="0"/>
                  </a:xfrm>
                  <a:prstGeom prst="line">
                    <a:avLst/>
                  </a:prstGeom>
                  <a:noFill/>
                  <a:ln w="158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87" name="直接连接符 186"/>
                  <p:cNvCxnSpPr/>
                  <p:nvPr/>
                </p:nvCxnSpPr>
                <p:spPr>
                  <a:xfrm>
                    <a:off x="4166152" y="4307121"/>
                    <a:ext cx="60858" cy="0"/>
                  </a:xfrm>
                  <a:prstGeom prst="line">
                    <a:avLst/>
                  </a:prstGeom>
                  <a:noFill/>
                  <a:ln w="158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181" name="组合 180"/>
                <p:cNvGrpSpPr/>
                <p:nvPr/>
              </p:nvGrpSpPr>
              <p:grpSpPr>
                <a:xfrm flipH="1">
                  <a:off x="4269719" y="3188000"/>
                  <a:ext cx="49089" cy="982800"/>
                  <a:chOff x="4159450" y="3250373"/>
                  <a:chExt cx="67560" cy="1065150"/>
                </a:xfrm>
              </p:grpSpPr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4164474" y="3250373"/>
                    <a:ext cx="0" cy="1065150"/>
                  </a:xfrm>
                  <a:prstGeom prst="line">
                    <a:avLst/>
                  </a:prstGeom>
                  <a:noFill/>
                  <a:ln w="158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83" name="直接连接符 182"/>
                  <p:cNvCxnSpPr/>
                  <p:nvPr/>
                </p:nvCxnSpPr>
                <p:spPr>
                  <a:xfrm>
                    <a:off x="4159450" y="3254976"/>
                    <a:ext cx="60858" cy="0"/>
                  </a:xfrm>
                  <a:prstGeom prst="line">
                    <a:avLst/>
                  </a:prstGeom>
                  <a:noFill/>
                  <a:ln w="158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84" name="直接连接符 183"/>
                  <p:cNvCxnSpPr/>
                  <p:nvPr/>
                </p:nvCxnSpPr>
                <p:spPr>
                  <a:xfrm>
                    <a:off x="4166152" y="4307121"/>
                    <a:ext cx="60858" cy="0"/>
                  </a:xfrm>
                  <a:prstGeom prst="line">
                    <a:avLst/>
                  </a:prstGeom>
                  <a:noFill/>
                  <a:ln w="158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  <p:grpSp>
            <p:nvGrpSpPr>
              <p:cNvPr id="148" name="组合 147"/>
              <p:cNvGrpSpPr/>
              <p:nvPr/>
            </p:nvGrpSpPr>
            <p:grpSpPr>
              <a:xfrm>
                <a:off x="3233096" y="3056030"/>
                <a:ext cx="740051" cy="982365"/>
                <a:chOff x="4955960" y="3351457"/>
                <a:chExt cx="741934" cy="984866"/>
              </a:xfrm>
            </p:grpSpPr>
            <p:grpSp>
              <p:nvGrpSpPr>
                <p:cNvPr id="164" name="组合 163"/>
                <p:cNvGrpSpPr/>
                <p:nvPr/>
              </p:nvGrpSpPr>
              <p:grpSpPr>
                <a:xfrm>
                  <a:off x="4955960" y="3353523"/>
                  <a:ext cx="45719" cy="982800"/>
                  <a:chOff x="4159450" y="3250373"/>
                  <a:chExt cx="67560" cy="1065150"/>
                </a:xfrm>
              </p:grpSpPr>
              <p:cxnSp>
                <p:nvCxnSpPr>
                  <p:cNvPr id="176" name="直接连接符 175"/>
                  <p:cNvCxnSpPr/>
                  <p:nvPr/>
                </p:nvCxnSpPr>
                <p:spPr>
                  <a:xfrm>
                    <a:off x="4164474" y="3250373"/>
                    <a:ext cx="0" cy="1065150"/>
                  </a:xfrm>
                  <a:prstGeom prst="line">
                    <a:avLst/>
                  </a:prstGeom>
                  <a:noFill/>
                  <a:ln w="158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77" name="直接连接符 176"/>
                  <p:cNvCxnSpPr/>
                  <p:nvPr/>
                </p:nvCxnSpPr>
                <p:spPr>
                  <a:xfrm>
                    <a:off x="4159450" y="3255082"/>
                    <a:ext cx="60859" cy="0"/>
                  </a:xfrm>
                  <a:prstGeom prst="line">
                    <a:avLst/>
                  </a:prstGeom>
                  <a:noFill/>
                  <a:ln w="158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78" name="直接连接符 177"/>
                  <p:cNvCxnSpPr/>
                  <p:nvPr/>
                </p:nvCxnSpPr>
                <p:spPr>
                  <a:xfrm>
                    <a:off x="4166152" y="4307121"/>
                    <a:ext cx="60858" cy="0"/>
                  </a:xfrm>
                  <a:prstGeom prst="line">
                    <a:avLst/>
                  </a:prstGeom>
                  <a:noFill/>
                  <a:ln w="158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165" name="组合 164"/>
                <p:cNvGrpSpPr/>
                <p:nvPr/>
              </p:nvGrpSpPr>
              <p:grpSpPr>
                <a:xfrm flipH="1">
                  <a:off x="5651094" y="3351457"/>
                  <a:ext cx="46800" cy="982800"/>
                  <a:chOff x="4159450" y="3250373"/>
                  <a:chExt cx="67560" cy="1065150"/>
                </a:xfrm>
              </p:grpSpPr>
              <p:cxnSp>
                <p:nvCxnSpPr>
                  <p:cNvPr id="173" name="直接连接符 172"/>
                  <p:cNvCxnSpPr/>
                  <p:nvPr/>
                </p:nvCxnSpPr>
                <p:spPr>
                  <a:xfrm>
                    <a:off x="4164474" y="3250373"/>
                    <a:ext cx="0" cy="1065150"/>
                  </a:xfrm>
                  <a:prstGeom prst="line">
                    <a:avLst/>
                  </a:prstGeom>
                  <a:noFill/>
                  <a:ln w="158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74" name="直接连接符 173"/>
                  <p:cNvCxnSpPr/>
                  <p:nvPr/>
                </p:nvCxnSpPr>
                <p:spPr>
                  <a:xfrm>
                    <a:off x="4159450" y="3255094"/>
                    <a:ext cx="60858" cy="0"/>
                  </a:xfrm>
                  <a:prstGeom prst="line">
                    <a:avLst/>
                  </a:prstGeom>
                  <a:noFill/>
                  <a:ln w="158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75" name="直接连接符 174"/>
                  <p:cNvCxnSpPr/>
                  <p:nvPr/>
                </p:nvCxnSpPr>
                <p:spPr>
                  <a:xfrm>
                    <a:off x="4166152" y="4307121"/>
                    <a:ext cx="60858" cy="0"/>
                  </a:xfrm>
                  <a:prstGeom prst="line">
                    <a:avLst/>
                  </a:prstGeom>
                  <a:noFill/>
                  <a:ln w="158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166" name="矩形 165"/>
                <p:cNvSpPr/>
                <p:nvPr/>
              </p:nvSpPr>
              <p:spPr>
                <a:xfrm>
                  <a:off x="5009640" y="3387979"/>
                  <a:ext cx="45719" cy="914669"/>
                </a:xfrm>
                <a:prstGeom prst="rect">
                  <a:avLst/>
                </a:prstGeom>
                <a:solidFill>
                  <a:srgbClr val="E7E6E6">
                    <a:lumMod val="75000"/>
                  </a:srgbClr>
                </a:solidFill>
                <a:ln w="349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899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7" name="矩形 166"/>
                <p:cNvSpPr/>
                <p:nvPr/>
              </p:nvSpPr>
              <p:spPr>
                <a:xfrm>
                  <a:off x="5323628" y="3387978"/>
                  <a:ext cx="45719" cy="914669"/>
                </a:xfrm>
                <a:prstGeom prst="rect">
                  <a:avLst/>
                </a:prstGeom>
                <a:solidFill>
                  <a:srgbClr val="E7E6E6">
                    <a:lumMod val="75000"/>
                  </a:srgbClr>
                </a:solidFill>
                <a:ln w="349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899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>
                  <a:off x="5216268" y="3387979"/>
                  <a:ext cx="45719" cy="914669"/>
                </a:xfrm>
                <a:prstGeom prst="rect">
                  <a:avLst/>
                </a:prstGeom>
                <a:solidFill>
                  <a:srgbClr val="5B9BD5">
                    <a:lumMod val="50000"/>
                    <a:alpha val="40000"/>
                  </a:srgbClr>
                </a:solidFill>
                <a:ln w="349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899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5113504" y="3390958"/>
                  <a:ext cx="45719" cy="914669"/>
                </a:xfrm>
                <a:prstGeom prst="rect">
                  <a:avLst/>
                </a:prstGeom>
                <a:solidFill>
                  <a:srgbClr val="E7E6E6">
                    <a:lumMod val="75000"/>
                  </a:srgbClr>
                </a:solidFill>
                <a:ln w="349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899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>
                  <a:off x="5611315" y="3384817"/>
                  <a:ext cx="45719" cy="914669"/>
                </a:xfrm>
                <a:prstGeom prst="rect">
                  <a:avLst/>
                </a:prstGeom>
                <a:solidFill>
                  <a:srgbClr val="5B9BD5">
                    <a:lumMod val="50000"/>
                    <a:alpha val="40000"/>
                  </a:srgbClr>
                </a:solidFill>
                <a:ln w="349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899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>
                  <a:off x="5507396" y="3387978"/>
                  <a:ext cx="45719" cy="914669"/>
                </a:xfrm>
                <a:prstGeom prst="rect">
                  <a:avLst/>
                </a:prstGeom>
                <a:solidFill>
                  <a:srgbClr val="E7E6E6">
                    <a:lumMod val="75000"/>
                  </a:srgbClr>
                </a:solidFill>
                <a:ln w="349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899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文本框 171"/>
                    <p:cNvSpPr txBox="1"/>
                    <p:nvPr/>
                  </p:nvSpPr>
                  <p:spPr>
                    <a:xfrm>
                      <a:off x="5327318" y="3714614"/>
                      <a:ext cx="213013" cy="2482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zh-CN" altLang="en-US" sz="101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⋯</m:t>
                            </m:r>
                          </m:oMath>
                        </m:oMathPara>
                      </a14:m>
                      <a:endParaRPr kumimoji="0" lang="zh-CN" altLang="en-US" sz="101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72" name="文本框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7318" y="3714614"/>
                      <a:ext cx="213013" cy="248209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9" name="组合 148"/>
              <p:cNvGrpSpPr/>
              <p:nvPr/>
            </p:nvGrpSpPr>
            <p:grpSpPr>
              <a:xfrm>
                <a:off x="2960285" y="3057792"/>
                <a:ext cx="119025" cy="981081"/>
                <a:chOff x="2959090" y="3052965"/>
                <a:chExt cx="119328" cy="983578"/>
              </a:xfrm>
            </p:grpSpPr>
            <p:sp>
              <p:nvSpPr>
                <p:cNvPr id="155" name="矩形 154"/>
                <p:cNvSpPr/>
                <p:nvPr/>
              </p:nvSpPr>
              <p:spPr>
                <a:xfrm>
                  <a:off x="3000718" y="3086299"/>
                  <a:ext cx="45719" cy="914669"/>
                </a:xfrm>
                <a:prstGeom prst="rect">
                  <a:avLst/>
                </a:prstGeom>
                <a:solidFill>
                  <a:srgbClr val="E7E6E6">
                    <a:lumMod val="75000"/>
                  </a:srgbClr>
                </a:solidFill>
                <a:ln w="349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899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156" name="组合 155"/>
                <p:cNvGrpSpPr/>
                <p:nvPr/>
              </p:nvGrpSpPr>
              <p:grpSpPr>
                <a:xfrm>
                  <a:off x="2959090" y="3052965"/>
                  <a:ext cx="45719" cy="983578"/>
                  <a:chOff x="4159450" y="3250373"/>
                  <a:chExt cx="67560" cy="1065150"/>
                </a:xfrm>
              </p:grpSpPr>
              <p:cxnSp>
                <p:nvCxnSpPr>
                  <p:cNvPr id="161" name="直接连接符 160"/>
                  <p:cNvCxnSpPr/>
                  <p:nvPr/>
                </p:nvCxnSpPr>
                <p:spPr>
                  <a:xfrm>
                    <a:off x="4164474" y="3250373"/>
                    <a:ext cx="0" cy="1065150"/>
                  </a:xfrm>
                  <a:prstGeom prst="line">
                    <a:avLst/>
                  </a:prstGeom>
                  <a:noFill/>
                  <a:ln w="158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62" name="直接连接符 161"/>
                  <p:cNvCxnSpPr/>
                  <p:nvPr/>
                </p:nvCxnSpPr>
                <p:spPr>
                  <a:xfrm>
                    <a:off x="4159450" y="3255254"/>
                    <a:ext cx="60859" cy="0"/>
                  </a:xfrm>
                  <a:prstGeom prst="line">
                    <a:avLst/>
                  </a:prstGeom>
                  <a:noFill/>
                  <a:ln w="158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63" name="直接连接符 162"/>
                  <p:cNvCxnSpPr/>
                  <p:nvPr/>
                </p:nvCxnSpPr>
                <p:spPr>
                  <a:xfrm>
                    <a:off x="4166151" y="4312287"/>
                    <a:ext cx="60859" cy="0"/>
                  </a:xfrm>
                  <a:prstGeom prst="line">
                    <a:avLst/>
                  </a:prstGeom>
                  <a:noFill/>
                  <a:ln w="158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157" name="组合 156"/>
                <p:cNvGrpSpPr/>
                <p:nvPr/>
              </p:nvGrpSpPr>
              <p:grpSpPr>
                <a:xfrm flipH="1">
                  <a:off x="3032699" y="3057472"/>
                  <a:ext cx="45719" cy="976083"/>
                  <a:chOff x="4159450" y="3250373"/>
                  <a:chExt cx="67560" cy="1065150"/>
                </a:xfrm>
              </p:grpSpPr>
              <p:cxnSp>
                <p:nvCxnSpPr>
                  <p:cNvPr id="158" name="直接连接符 157"/>
                  <p:cNvCxnSpPr/>
                  <p:nvPr/>
                </p:nvCxnSpPr>
                <p:spPr>
                  <a:xfrm>
                    <a:off x="4164474" y="3250373"/>
                    <a:ext cx="0" cy="1065150"/>
                  </a:xfrm>
                  <a:prstGeom prst="line">
                    <a:avLst/>
                  </a:prstGeom>
                  <a:noFill/>
                  <a:ln w="158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59" name="直接连接符 158"/>
                  <p:cNvCxnSpPr/>
                  <p:nvPr/>
                </p:nvCxnSpPr>
                <p:spPr>
                  <a:xfrm>
                    <a:off x="4159450" y="3255241"/>
                    <a:ext cx="60858" cy="0"/>
                  </a:xfrm>
                  <a:prstGeom prst="line">
                    <a:avLst/>
                  </a:prstGeom>
                  <a:noFill/>
                  <a:ln w="158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60" name="直接连接符 159"/>
                  <p:cNvCxnSpPr/>
                  <p:nvPr/>
                </p:nvCxnSpPr>
                <p:spPr>
                  <a:xfrm>
                    <a:off x="4166151" y="4312549"/>
                    <a:ext cx="60859" cy="0"/>
                  </a:xfrm>
                  <a:prstGeom prst="line">
                    <a:avLst/>
                  </a:prstGeom>
                  <a:noFill/>
                  <a:ln w="158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  <p:sp>
            <p:nvSpPr>
              <p:cNvPr id="150" name="矩形 149"/>
              <p:cNvSpPr/>
              <p:nvPr/>
            </p:nvSpPr>
            <p:spPr>
              <a:xfrm flipV="1">
                <a:off x="2922764" y="3161489"/>
                <a:ext cx="1080000" cy="36000"/>
              </a:xfrm>
              <a:prstGeom prst="rect">
                <a:avLst/>
              </a:prstGeom>
              <a:solidFill>
                <a:srgbClr val="990000">
                  <a:alpha val="40000"/>
                </a:srgbClr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1" name="矩形 150"/>
              <p:cNvSpPr/>
              <p:nvPr/>
            </p:nvSpPr>
            <p:spPr>
              <a:xfrm flipV="1">
                <a:off x="2923811" y="3349557"/>
                <a:ext cx="1077257" cy="36000"/>
              </a:xfrm>
              <a:prstGeom prst="rect">
                <a:avLst/>
              </a:prstGeom>
              <a:solidFill>
                <a:srgbClr val="990000">
                  <a:alpha val="40000"/>
                </a:srgbClr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 flipV="1">
                <a:off x="2929752" y="3641414"/>
                <a:ext cx="1077257" cy="36000"/>
              </a:xfrm>
              <a:prstGeom prst="rect">
                <a:avLst/>
              </a:prstGeom>
              <a:solidFill>
                <a:srgbClr val="990000">
                  <a:alpha val="40000"/>
                </a:srgbClr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3" name="矩形 152"/>
              <p:cNvSpPr/>
              <p:nvPr/>
            </p:nvSpPr>
            <p:spPr>
              <a:xfrm flipV="1">
                <a:off x="2930871" y="3763032"/>
                <a:ext cx="1077257" cy="36000"/>
              </a:xfrm>
              <a:prstGeom prst="rect">
                <a:avLst/>
              </a:prstGeom>
              <a:solidFill>
                <a:srgbClr val="990000">
                  <a:alpha val="40000"/>
                </a:srgbClr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4" name="矩形 153"/>
              <p:cNvSpPr/>
              <p:nvPr/>
            </p:nvSpPr>
            <p:spPr>
              <a:xfrm flipV="1">
                <a:off x="2929752" y="3875329"/>
                <a:ext cx="1077257" cy="36000"/>
              </a:xfrm>
              <a:prstGeom prst="rect">
                <a:avLst/>
              </a:prstGeom>
              <a:solidFill>
                <a:srgbClr val="990000">
                  <a:alpha val="40000"/>
                </a:srgbClr>
              </a:solidFill>
              <a:ln w="317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圆角矩形 143"/>
                <p:cNvSpPr/>
                <p:nvPr/>
              </p:nvSpPr>
              <p:spPr>
                <a:xfrm>
                  <a:off x="4259106" y="3245260"/>
                  <a:ext cx="756819" cy="346320"/>
                </a:xfrm>
                <a:prstGeom prst="roundRect">
                  <a:avLst/>
                </a:prstGeom>
                <a:noFill/>
                <a:ln w="25400" cap="sq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kumimoji="0" lang="en-US" altLang="zh-CN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altLang="zh-CN" sz="12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zh-CN" altLang="el-GR" sz="12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altLang="zh-CN" sz="1200" i="1" kern="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en-US" altLang="zh-CN" sz="1200" i="1" kern="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𝐶𝑌</m:t>
                        </m:r>
                        <m:r>
                          <a:rPr kumimoji="0" lang="en-US" altLang="zh-CN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altLang="zh-CN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sty m:val="p"/>
                          </m:rPr>
                          <a:rPr kumimoji="0" lang="el-GR" altLang="zh-CN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kumimoji="0" lang="zh-CN" altLang="el-GR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kumimoji="0" lang="zh-CN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44" name="圆角矩形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9106" y="3245260"/>
                  <a:ext cx="756819" cy="346320"/>
                </a:xfrm>
                <a:prstGeom prst="roundRect">
                  <a:avLst/>
                </a:prstGeom>
                <a:blipFill>
                  <a:blip r:embed="rId29"/>
                  <a:stretch>
                    <a:fillRect t="-19355" b="-25806"/>
                  </a:stretch>
                </a:blipFill>
                <a:ln w="25400" cap="sq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矩形 144"/>
            <p:cNvSpPr/>
            <p:nvPr/>
          </p:nvSpPr>
          <p:spPr>
            <a:xfrm>
              <a:off x="2783036" y="2733070"/>
              <a:ext cx="2276192" cy="1071653"/>
            </a:xfrm>
            <a:prstGeom prst="rect">
              <a:avLst/>
            </a:prstGeom>
            <a:noFill/>
            <a:ln w="31750" cap="flat" cmpd="sng" algn="ctr">
              <a:solidFill>
                <a:srgbClr val="990000">
                  <a:alpha val="71000"/>
                </a:srgb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51304" tIns="25653" rIns="51304" bIns="256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圆角矩形 232"/>
              <p:cNvSpPr/>
              <p:nvPr/>
            </p:nvSpPr>
            <p:spPr>
              <a:xfrm>
                <a:off x="4022597" y="3856709"/>
                <a:ext cx="3318177" cy="42947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31750" cap="sq" cmpd="sng" algn="ctr">
                <a:solidFill>
                  <a:schemeClr val="tx1">
                    <a:alpha val="46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arg</m:t>
                              </m:r>
                              <m:r>
                                <a:rPr kumimoji="0" lang="en-US" altLang="zh-CN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zh-CN" altLang="en-US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kumimoji="0" lang="en-US" altLang="zh-CN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zh-CN" altLang="en-US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∥</m:t>
                              </m:r>
                              <m:r>
                                <a:rPr kumimoji="0" lang="en-US" altLang="zh-CN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altLang="zh-CN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kumimoji="0" lang="el-GR" altLang="zh-CN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Φ</m:t>
                              </m:r>
                              <m:r>
                                <a:rPr kumimoji="0" lang="zh-CN" altLang="el-GR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altLang="zh-CN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∥</m:t>
                              </m:r>
                            </m:e>
                            <m:sub>
                              <m:r>
                                <a:rPr kumimoji="0" lang="en-US" altLang="zh-CN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US" altLang="zh-CN" sz="16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kumimoji="0" lang="en-US" altLang="zh-CN" sz="16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zh-CN" altLang="en-US" sz="16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𝜆</m:t>
                      </m:r>
                      <m:sSub>
                        <m:sSubPr>
                          <m:ctrlPr>
                            <a:rPr kumimoji="0" lang="en-US" altLang="zh-CN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∥</m:t>
                          </m:r>
                          <m:r>
                            <a:rPr kumimoji="0" lang="zh-CN" altLang="en-US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r>
                            <a:rPr kumimoji="0" lang="en-US" altLang="zh-CN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∥</m:t>
                          </m:r>
                        </m:e>
                        <m:sub>
                          <m:r>
                            <a:rPr kumimoji="0" lang="en-US" altLang="zh-CN" sz="16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3" name="圆角矩形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597" y="3856709"/>
                <a:ext cx="3318177" cy="429472"/>
              </a:xfrm>
              <a:prstGeom prst="roundRect">
                <a:avLst/>
              </a:prstGeom>
              <a:blipFill>
                <a:blip r:embed="rId30"/>
                <a:stretch>
                  <a:fillRect/>
                </a:stretch>
              </a:blipFill>
              <a:ln w="31750" cap="sq" cmpd="sng" algn="ctr">
                <a:solidFill>
                  <a:schemeClr val="tx1">
                    <a:alpha val="46000"/>
                  </a:scheme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文本框 258"/>
          <p:cNvSpPr txBox="1"/>
          <p:nvPr/>
        </p:nvSpPr>
        <p:spPr>
          <a:xfrm>
            <a:off x="1213975" y="3268050"/>
            <a:ext cx="147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Snapshot matrix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65" name="组合 264"/>
          <p:cNvGrpSpPr/>
          <p:nvPr/>
        </p:nvGrpSpPr>
        <p:grpSpPr>
          <a:xfrm>
            <a:off x="8470584" y="5100654"/>
            <a:ext cx="3602595" cy="1638191"/>
            <a:chOff x="8511659" y="5118573"/>
            <a:chExt cx="3602595" cy="1638191"/>
          </a:xfrm>
        </p:grpSpPr>
        <p:grpSp>
          <p:nvGrpSpPr>
            <p:cNvPr id="249" name="组合 248"/>
            <p:cNvGrpSpPr/>
            <p:nvPr/>
          </p:nvGrpSpPr>
          <p:grpSpPr>
            <a:xfrm>
              <a:off x="8511659" y="5118573"/>
              <a:ext cx="3602595" cy="1638191"/>
              <a:chOff x="6716495" y="4556073"/>
              <a:chExt cx="2053525" cy="13644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矩形 249"/>
                  <p:cNvSpPr/>
                  <p:nvPr/>
                </p:nvSpPr>
                <p:spPr>
                  <a:xfrm rot="5400000">
                    <a:off x="6905233" y="4506296"/>
                    <a:ext cx="214044" cy="471576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49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0" lang="en-US" altLang="zh-CN" sz="1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altLang="zh-CN" sz="1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1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1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1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1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zh-CN" altLang="en-US" sz="13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50" name="矩形 2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905233" y="4506296"/>
                    <a:ext cx="214044" cy="471576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  <a:ln w="34925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矩形 250"/>
                  <p:cNvSpPr/>
                  <p:nvPr/>
                </p:nvSpPr>
                <p:spPr>
                  <a:xfrm rot="5400000">
                    <a:off x="7245967" y="4669039"/>
                    <a:ext cx="224026" cy="1192386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  <a:alpha val="40000"/>
                    </a:schemeClr>
                  </a:solidFill>
                  <a:ln w="349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(0.0148−0.6457</m:t>
                              </m:r>
                              <m:r>
                                <a:rPr kumimoji="0" lang="en-US" altLang="zh-CN" sz="1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1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  <m:r>
                                <a:rPr kumimoji="0" lang="en-US" altLang="zh-CN" sz="1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0" lang="en-US" altLang="zh-CN" sz="1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𝑥𝑥</m:t>
                              </m:r>
                            </m:sub>
                          </m:sSub>
                          <m:r>
                            <a:rPr kumimoji="0" lang="en-US" altLang="zh-CN" sz="1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1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1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1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1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zh-CN" altLang="en-US" sz="13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51" name="矩形 2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245967" y="4669039"/>
                    <a:ext cx="224026" cy="1192386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  <a:ln w="34925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矩形 251"/>
                  <p:cNvSpPr/>
                  <p:nvPr/>
                </p:nvSpPr>
                <p:spPr>
                  <a:xfrm rot="5400000">
                    <a:off x="7442597" y="4740052"/>
                    <a:ext cx="198812" cy="1572463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  <a:alpha val="40000"/>
                    </a:schemeClr>
                  </a:solidFill>
                  <a:ln w="349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0" lang="en-US" altLang="zh-CN" sz="1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(−139.4494−37.6346</m:t>
                              </m:r>
                              <m:r>
                                <a:rPr kumimoji="0" lang="en-US" altLang="zh-CN" sz="1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1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)|</m:t>
                              </m:r>
                              <m:r>
                                <a:rPr kumimoji="0" lang="en-US" altLang="zh-CN" sz="13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  <m:r>
                                <a:rPr kumimoji="0" lang="en-US" altLang="zh-CN" sz="1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  <m:sup>
                              <m:r>
                                <a:rPr kumimoji="0" lang="en-US" altLang="zh-CN" sz="13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1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  <m:r>
                            <a:rPr kumimoji="0" lang="en-US" altLang="zh-CN" sz="1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(</m:t>
                          </m:r>
                          <m:r>
                            <a:rPr kumimoji="0" lang="en-US" altLang="zh-CN" sz="1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1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1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13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zh-CN" altLang="en-US" sz="13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52" name="矩形 2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442597" y="4740052"/>
                    <a:ext cx="198812" cy="1572463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  <a:ln w="34925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文本框 252"/>
                  <p:cNvSpPr txBox="1"/>
                  <p:nvPr/>
                </p:nvSpPr>
                <p:spPr>
                  <a:xfrm>
                    <a:off x="7205118" y="4635063"/>
                    <a:ext cx="227435" cy="2063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101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</m:oMath>
                      </m:oMathPara>
                    </a14:m>
                    <a:endParaRPr kumimoji="0" lang="zh-CN" altLang="en-US" sz="101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53" name="文本框 2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5118" y="4635063"/>
                    <a:ext cx="227435" cy="20635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4" name="矩形 253"/>
              <p:cNvSpPr/>
              <p:nvPr/>
            </p:nvSpPr>
            <p:spPr>
              <a:xfrm>
                <a:off x="6716495" y="4556073"/>
                <a:ext cx="2053525" cy="13644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矩形 255"/>
                <p:cNvSpPr/>
                <p:nvPr/>
              </p:nvSpPr>
              <p:spPr>
                <a:xfrm rot="5400000">
                  <a:off x="9098625" y="5030935"/>
                  <a:ext cx="251091" cy="1249808"/>
                </a:xfrm>
                <a:prstGeom prst="rect">
                  <a:avLst/>
                </a:prstGeom>
                <a:solidFill>
                  <a:schemeClr val="accent1">
                    <a:lumMod val="50000"/>
                    <a:alpha val="40000"/>
                  </a:schemeClr>
                </a:solidFill>
                <a:ln w="349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3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3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(0.5930)</m:t>
                            </m:r>
                            <m:r>
                              <a:rPr kumimoji="0" lang="en-US" altLang="zh-CN" sz="13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altLang="zh-CN" sz="13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  <m:r>
                          <a:rPr kumimoji="0" lang="en-US" altLang="zh-CN" sz="13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CN" sz="13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CN" sz="13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13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  <m:r>
                          <a:rPr kumimoji="0" lang="en-US" altLang="zh-CN" sz="13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13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6" name="矩形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098625" y="5030935"/>
                  <a:ext cx="251091" cy="1249808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 w="34925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矩形 256"/>
                <p:cNvSpPr/>
                <p:nvPr/>
              </p:nvSpPr>
              <p:spPr>
                <a:xfrm rot="5400000">
                  <a:off x="10546188" y="4352613"/>
                  <a:ext cx="235427" cy="1955533"/>
                </a:xfrm>
                <a:prstGeom prst="rect">
                  <a:avLst/>
                </a:prstGeom>
                <a:solidFill>
                  <a:schemeClr val="accent1">
                    <a:lumMod val="50000"/>
                    <a:alpha val="40000"/>
                  </a:schemeClr>
                </a:solidFill>
                <a:ln w="349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(0.0054−0.0066</m:t>
                        </m:r>
                        <m:r>
                          <a:rPr kumimoji="0" lang="en-US" altLang="zh-CN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CN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  <m:r>
                          <a:rPr kumimoji="0" lang="en-US" altLang="zh-CN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  <m:r>
                          <a:rPr kumimoji="0" lang="en-US" altLang="zh-CN" sz="13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CN" sz="13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CN" sz="13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13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  <m:r>
                          <a:rPr kumimoji="0" lang="en-US" altLang="zh-CN" sz="13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13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7" name="矩形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0546188" y="4352613"/>
                  <a:ext cx="235427" cy="1955533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  <a:ln w="34925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矩形 257"/>
                <p:cNvSpPr/>
                <p:nvPr/>
              </p:nvSpPr>
              <p:spPr>
                <a:xfrm rot="5400000">
                  <a:off x="9802147" y="5247528"/>
                  <a:ext cx="244167" cy="2662119"/>
                </a:xfrm>
                <a:prstGeom prst="rect">
                  <a:avLst/>
                </a:prstGeom>
                <a:solidFill>
                  <a:schemeClr val="accent1">
                    <a:lumMod val="50000"/>
                    <a:alpha val="40000"/>
                  </a:schemeClr>
                </a:solidFill>
                <a:ln w="349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(−2.523−152.7833</m:t>
                        </m:r>
                        <m:r>
                          <a:rPr kumimoji="0" lang="en-US" altLang="zh-CN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CN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)|</m:t>
                        </m:r>
                        <m:sSub>
                          <m:sSubPr>
                            <m:ctrlPr>
                              <a:rPr kumimoji="0" lang="en-US" altLang="zh-CN" sz="13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3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altLang="zh-CN" sz="13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sub>
                        </m:sSub>
                        <m:sSup>
                          <m:sSupPr>
                            <m:ctrlPr>
                              <a:rPr kumimoji="0" lang="en-US" altLang="zh-CN" sz="13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3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|</m:t>
                            </m:r>
                          </m:e>
                          <m:sup>
                            <m:r>
                              <a:rPr kumimoji="0" lang="en-US" altLang="zh-CN" sz="13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n-US" altLang="zh-CN" sz="13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  <m:r>
                          <a:rPr kumimoji="0" lang="en-US" altLang="zh-CN" sz="13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CN" sz="13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CN" sz="13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13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  <m:r>
                          <a:rPr kumimoji="0" lang="en-US" altLang="zh-CN" sz="13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13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8" name="矩形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802147" y="5247528"/>
                  <a:ext cx="244167" cy="2662119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 w="34925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文本框 259"/>
                <p:cNvSpPr txBox="1"/>
                <p:nvPr/>
              </p:nvSpPr>
              <p:spPr>
                <a:xfrm>
                  <a:off x="9746174" y="5517339"/>
                  <a:ext cx="3737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0" name="文本框 2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6174" y="5517339"/>
                  <a:ext cx="373770" cy="276999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文本框 260"/>
                <p:cNvSpPr txBox="1"/>
                <p:nvPr/>
              </p:nvSpPr>
              <p:spPr>
                <a:xfrm>
                  <a:off x="11197391" y="6152650"/>
                  <a:ext cx="3737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1" name="文本框 2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7391" y="6152650"/>
                  <a:ext cx="373770" cy="276999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文本框 261"/>
                <p:cNvSpPr txBox="1"/>
                <p:nvPr/>
              </p:nvSpPr>
              <p:spPr>
                <a:xfrm>
                  <a:off x="10588132" y="5835529"/>
                  <a:ext cx="3737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2" name="文本框 2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8132" y="5835529"/>
                  <a:ext cx="373770" cy="276999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文本框 262"/>
                <p:cNvSpPr txBox="1"/>
                <p:nvPr/>
              </p:nvSpPr>
              <p:spPr>
                <a:xfrm>
                  <a:off x="11571161" y="5180330"/>
                  <a:ext cx="3737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3" name="文本框 2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1161" y="5180330"/>
                  <a:ext cx="373770" cy="276999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4" name="文本框 263"/>
          <p:cNvSpPr txBox="1"/>
          <p:nvPr/>
        </p:nvSpPr>
        <p:spPr>
          <a:xfrm>
            <a:off x="11300274" y="5740653"/>
            <a:ext cx="836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CGLE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517779" y="3889311"/>
            <a:ext cx="3298198" cy="969384"/>
            <a:chOff x="8550629" y="3662054"/>
            <a:chExt cx="3298198" cy="11518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矩形 243"/>
                <p:cNvSpPr/>
                <p:nvPr/>
              </p:nvSpPr>
              <p:spPr>
                <a:xfrm rot="5400000">
                  <a:off x="8693009" y="4403260"/>
                  <a:ext cx="254747" cy="539507"/>
                </a:xfrm>
                <a:prstGeom prst="rect">
                  <a:avLst/>
                </a:prstGeom>
                <a:solidFill>
                  <a:schemeClr val="accent1">
                    <a:lumMod val="50000"/>
                    <a:alpha val="40000"/>
                  </a:schemeClr>
                </a:solidFill>
                <a:ln w="349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zh-CN" alt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4" name="矩形 2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693009" y="4403260"/>
                  <a:ext cx="254747" cy="539507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  <a:ln w="34925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矩形 244"/>
                <p:cNvSpPr/>
                <p:nvPr/>
              </p:nvSpPr>
              <p:spPr>
                <a:xfrm rot="5400000">
                  <a:off x="9995701" y="4416764"/>
                  <a:ext cx="254747" cy="539507"/>
                </a:xfrm>
                <a:prstGeom prst="rect">
                  <a:avLst/>
                </a:prstGeom>
                <a:solidFill>
                  <a:schemeClr val="accent1">
                    <a:lumMod val="50000"/>
                    <a:alpha val="40000"/>
                  </a:schemeClr>
                </a:solidFill>
                <a:ln w="349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  <m:sSup>
                          <m:sSupPr>
                            <m:ctrlP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|</m:t>
                            </m:r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𝐴</m:t>
                            </m:r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|</m:t>
                            </m:r>
                          </m:e>
                          <m:sup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0" lang="zh-CN" alt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5" name="矩形 2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995701" y="4416764"/>
                  <a:ext cx="254747" cy="539507"/>
                </a:xfrm>
                <a:prstGeom prst="rect">
                  <a:avLst/>
                </a:prstGeom>
                <a:blipFill>
                  <a:blip r:embed="rId54"/>
                  <a:stretch>
                    <a:fillRect b="-5714"/>
                  </a:stretch>
                </a:blipFill>
                <a:ln w="34925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矩形 245"/>
                <p:cNvSpPr/>
                <p:nvPr/>
              </p:nvSpPr>
              <p:spPr>
                <a:xfrm rot="5400000">
                  <a:off x="9327055" y="4412498"/>
                  <a:ext cx="254747" cy="539507"/>
                </a:xfrm>
                <a:prstGeom prst="rect">
                  <a:avLst/>
                </a:prstGeom>
                <a:solidFill>
                  <a:schemeClr val="accent1">
                    <a:lumMod val="50000"/>
                    <a:alpha val="40000"/>
                  </a:schemeClr>
                </a:solidFill>
                <a:ln w="349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6" name="矩形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327055" y="4412498"/>
                  <a:ext cx="254747" cy="539507"/>
                </a:xfrm>
                <a:prstGeom prst="rect">
                  <a:avLst/>
                </a:prstGeom>
                <a:blipFill>
                  <a:blip r:embed="rId55"/>
                  <a:stretch>
                    <a:fillRect b="-8571"/>
                  </a:stretch>
                </a:blipFill>
                <a:ln w="34925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矩形 246"/>
                <p:cNvSpPr/>
                <p:nvPr/>
              </p:nvSpPr>
              <p:spPr>
                <a:xfrm rot="5400000">
                  <a:off x="10647644" y="4411569"/>
                  <a:ext cx="254747" cy="539507"/>
                </a:xfrm>
                <a:prstGeom prst="rect">
                  <a:avLst/>
                </a:prstGeom>
                <a:solidFill>
                  <a:schemeClr val="accent1">
                    <a:lumMod val="50000"/>
                    <a:alpha val="40000"/>
                  </a:schemeClr>
                </a:solidFill>
                <a:ln w="349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𝑥𝑥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7" name="矩形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0647644" y="4411569"/>
                  <a:ext cx="254747" cy="539507"/>
                </a:xfrm>
                <a:prstGeom prst="rect">
                  <a:avLst/>
                </a:prstGeom>
                <a:blipFill>
                  <a:blip r:embed="rId56"/>
                  <a:stretch>
                    <a:fillRect b="-5714"/>
                  </a:stretch>
                </a:blipFill>
                <a:ln w="34925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矩形 247"/>
                <p:cNvSpPr/>
                <p:nvPr/>
              </p:nvSpPr>
              <p:spPr>
                <a:xfrm rot="5400000">
                  <a:off x="11403536" y="4359368"/>
                  <a:ext cx="254747" cy="635835"/>
                </a:xfrm>
                <a:prstGeom prst="rect">
                  <a:avLst/>
                </a:prstGeom>
                <a:solidFill>
                  <a:schemeClr val="accent1">
                    <a:lumMod val="50000"/>
                    <a:alpha val="40000"/>
                  </a:schemeClr>
                </a:solidFill>
                <a:ln w="349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|</m:t>
                            </m:r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sub>
                        </m:sSub>
                        <m:sSup>
                          <m:sSupPr>
                            <m:ctrlP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|</m:t>
                            </m:r>
                          </m:e>
                          <m:sup>
                            <m:r>
                              <a:rPr kumimoji="0" lang="en-US" altLang="zh-CN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n-US" altLang="zh-C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zh-CN" alt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1403536" y="4359368"/>
                  <a:ext cx="254747" cy="635835"/>
                </a:xfrm>
                <a:prstGeom prst="rect">
                  <a:avLst/>
                </a:prstGeom>
                <a:blipFill>
                  <a:blip r:embed="rId57"/>
                  <a:stretch>
                    <a:fillRect b="-5714"/>
                  </a:stretch>
                </a:blipFill>
                <a:ln w="34925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组合 41"/>
            <p:cNvGrpSpPr/>
            <p:nvPr/>
          </p:nvGrpSpPr>
          <p:grpSpPr>
            <a:xfrm>
              <a:off x="8556269" y="3662054"/>
              <a:ext cx="3118111" cy="829028"/>
              <a:chOff x="8556269" y="3662054"/>
              <a:chExt cx="3118111" cy="829028"/>
            </a:xfrm>
          </p:grpSpPr>
          <p:cxnSp>
            <p:nvCxnSpPr>
              <p:cNvPr id="238" name="曲线连接符 237"/>
              <p:cNvCxnSpPr/>
              <p:nvPr/>
            </p:nvCxnSpPr>
            <p:spPr>
              <a:xfrm rot="16200000" flipH="1">
                <a:off x="8410187" y="4061784"/>
                <a:ext cx="603505" cy="214567"/>
              </a:xfrm>
              <a:prstGeom prst="curvedConnector3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曲线连接符 239"/>
              <p:cNvCxnSpPr/>
              <p:nvPr/>
            </p:nvCxnSpPr>
            <p:spPr>
              <a:xfrm rot="16200000" flipH="1">
                <a:off x="10312738" y="4069324"/>
                <a:ext cx="603505" cy="214567"/>
              </a:xfrm>
              <a:prstGeom prst="curvedConnector3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曲线连接符 240"/>
              <p:cNvCxnSpPr/>
              <p:nvPr/>
            </p:nvCxnSpPr>
            <p:spPr>
              <a:xfrm rot="16200000" flipH="1">
                <a:off x="11117869" y="4082046"/>
                <a:ext cx="603505" cy="214567"/>
              </a:xfrm>
              <a:prstGeom prst="curvedConnector3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曲线连接符 241"/>
              <p:cNvCxnSpPr/>
              <p:nvPr/>
            </p:nvCxnSpPr>
            <p:spPr>
              <a:xfrm rot="16200000" flipH="1">
                <a:off x="9692182" y="4055340"/>
                <a:ext cx="603505" cy="214567"/>
              </a:xfrm>
              <a:prstGeom prst="curvedConnector3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曲线连接符 242"/>
              <p:cNvCxnSpPr/>
              <p:nvPr/>
            </p:nvCxnSpPr>
            <p:spPr>
              <a:xfrm rot="16200000" flipH="1">
                <a:off x="9011809" y="4061787"/>
                <a:ext cx="603505" cy="214567"/>
              </a:xfrm>
              <a:prstGeom prst="curvedConnector3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文本框 268"/>
                  <p:cNvSpPr txBox="1"/>
                  <p:nvPr/>
                </p:nvSpPr>
                <p:spPr>
                  <a:xfrm>
                    <a:off x="8556269" y="3662054"/>
                    <a:ext cx="3937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69" name="文本框 2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6269" y="3662054"/>
                    <a:ext cx="393785" cy="369332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r="-6154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文本框 269"/>
                  <p:cNvSpPr txBox="1"/>
                  <p:nvPr/>
                </p:nvSpPr>
                <p:spPr>
                  <a:xfrm>
                    <a:off x="9179448" y="3668421"/>
                    <a:ext cx="3937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70" name="文本框 2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9448" y="3668421"/>
                    <a:ext cx="393785" cy="369332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r="-6154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文本框 270"/>
                  <p:cNvSpPr txBox="1"/>
                  <p:nvPr/>
                </p:nvSpPr>
                <p:spPr>
                  <a:xfrm>
                    <a:off x="10480821" y="3673310"/>
                    <a:ext cx="3937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71" name="文本框 2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80821" y="3673310"/>
                    <a:ext cx="393785" cy="369332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r="-4615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文本框 271"/>
                  <p:cNvSpPr txBox="1"/>
                  <p:nvPr/>
                </p:nvSpPr>
                <p:spPr>
                  <a:xfrm>
                    <a:off x="9857142" y="3676204"/>
                    <a:ext cx="3937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72" name="文本框 2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57142" y="3676204"/>
                    <a:ext cx="393785" cy="369332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r="-6250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3" name="文本框 272"/>
                  <p:cNvSpPr txBox="1"/>
                  <p:nvPr/>
                </p:nvSpPr>
                <p:spPr>
                  <a:xfrm>
                    <a:off x="11280595" y="3675808"/>
                    <a:ext cx="3937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18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73" name="文本框 2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80595" y="3675808"/>
                    <a:ext cx="393785" cy="369332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r="-29231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79" name="文本框 278"/>
          <p:cNvSpPr txBox="1"/>
          <p:nvPr/>
        </p:nvSpPr>
        <p:spPr>
          <a:xfrm>
            <a:off x="10655835" y="301404"/>
            <a:ext cx="537565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B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-1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171973" y="1444498"/>
            <a:ext cx="3896813" cy="1079885"/>
            <a:chOff x="8153378" y="1461800"/>
            <a:chExt cx="3896813" cy="1079885"/>
          </a:xfrm>
        </p:grpSpPr>
        <p:grpSp>
          <p:nvGrpSpPr>
            <p:cNvPr id="266" name="组合 265"/>
            <p:cNvGrpSpPr/>
            <p:nvPr/>
          </p:nvGrpSpPr>
          <p:grpSpPr>
            <a:xfrm>
              <a:off x="8153378" y="1461800"/>
              <a:ext cx="3896813" cy="1079885"/>
              <a:chOff x="3928241" y="2494880"/>
              <a:chExt cx="3844500" cy="12790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圆角矩形 210"/>
                  <p:cNvSpPr/>
                  <p:nvPr/>
                </p:nvSpPr>
                <p:spPr>
                  <a:xfrm>
                    <a:off x="5782932" y="3323801"/>
                    <a:ext cx="1988187" cy="450113"/>
                  </a:xfrm>
                  <a:prstGeom prst="roundRect">
                    <a:avLst/>
                  </a:prstGeom>
                  <a:noFill/>
                  <a:ln w="25400" cap="sq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altLang="zh-CN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r>
                            <a:rPr lang="zh-CN" altLang="el-GR" sz="12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kumimoji="0" lang="en-US" altLang="zh-CN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en-US" altLang="zh-CN" sz="1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0" lang="en-US" altLang="zh-CN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kumimoji="0" lang="en-US" altLang="zh-CN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l-GR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kumimoji="0" lang="el-GR" altLang="zh-CN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r>
                            <a:rPr kumimoji="0" lang="zh-CN" altLang="el-GR" sz="1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kumimoji="0" lang="zh-CN" alt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211" name="圆角矩形 2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2932" y="3323801"/>
                    <a:ext cx="1988187" cy="450113"/>
                  </a:xfrm>
                  <a:prstGeom prst="roundRect">
                    <a:avLst/>
                  </a:prstGeom>
                  <a:blipFill>
                    <a:blip r:embed="rId63"/>
                    <a:stretch>
                      <a:fillRect/>
                    </a:stretch>
                  </a:blipFill>
                  <a:ln w="25400" cap="sq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2" name="矩形 211"/>
              <p:cNvSpPr/>
              <p:nvPr/>
            </p:nvSpPr>
            <p:spPr>
              <a:xfrm>
                <a:off x="4018799" y="2494880"/>
                <a:ext cx="3699466" cy="1242214"/>
              </a:xfrm>
              <a:prstGeom prst="rect">
                <a:avLst/>
              </a:prstGeom>
              <a:noFill/>
              <a:ln w="31750" cap="flat" cmpd="sng" algn="ctr">
                <a:solidFill>
                  <a:srgbClr val="4472C4">
                    <a:lumMod val="75000"/>
                  </a:srgbClr>
                </a:solidFill>
                <a:prstDash val="sysDash"/>
                <a:miter lim="800000"/>
              </a:ln>
              <a:effectLst/>
            </p:spPr>
            <p:txBody>
              <a:bodyPr rot="0" spcFirstLastPara="0" vertOverflow="overflow" horzOverflow="overflow" vert="horz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1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213" name="组合 212"/>
              <p:cNvGrpSpPr/>
              <p:nvPr/>
            </p:nvGrpSpPr>
            <p:grpSpPr>
              <a:xfrm>
                <a:off x="3928241" y="2551449"/>
                <a:ext cx="3844500" cy="740160"/>
                <a:chOff x="69772" y="4970783"/>
                <a:chExt cx="2227147" cy="39048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5" name="文本框 214"/>
                    <p:cNvSpPr txBox="1"/>
                    <p:nvPr/>
                  </p:nvSpPr>
                  <p:spPr>
                    <a:xfrm>
                      <a:off x="69772" y="5050427"/>
                      <a:ext cx="259358" cy="1948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0" lang="el-GR" altLang="zh-CN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Φ</m:t>
                            </m:r>
                          </m:oMath>
                        </m:oMathPara>
                      </a14:m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15" name="文本框 2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772" y="5050427"/>
                      <a:ext cx="259358" cy="194849"/>
                    </a:xfrm>
                    <a:prstGeom prst="rect">
                      <a:avLst/>
                    </a:prstGeom>
                    <a:blipFill>
                      <a:blip r:embed="rId64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16" name="组合 215"/>
                <p:cNvGrpSpPr/>
                <p:nvPr/>
              </p:nvGrpSpPr>
              <p:grpSpPr>
                <a:xfrm>
                  <a:off x="174215" y="4970783"/>
                  <a:ext cx="2122704" cy="390486"/>
                  <a:chOff x="142674" y="5002643"/>
                  <a:chExt cx="2122704" cy="39048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7" name="文本框 216"/>
                      <p:cNvSpPr txBox="1"/>
                      <p:nvPr/>
                    </p:nvSpPr>
                    <p:spPr>
                      <a:xfrm>
                        <a:off x="142674" y="5112213"/>
                        <a:ext cx="244376" cy="14613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altLang="zh-CN" sz="1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</m:oMath>
                          </m:oMathPara>
                        </a14:m>
                        <a:endParaRPr kumimoji="0" lang="zh-CN" alt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7" name="文本框 2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2674" y="5112213"/>
                        <a:ext cx="244376" cy="146136"/>
                      </a:xfrm>
                      <a:prstGeom prst="rect">
                        <a:avLst/>
                      </a:prstGeom>
                      <a:blipFill>
                        <a:blip r:embed="rId6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18" name="组合 217"/>
                  <p:cNvGrpSpPr/>
                  <p:nvPr/>
                </p:nvGrpSpPr>
                <p:grpSpPr>
                  <a:xfrm>
                    <a:off x="319451" y="5002643"/>
                    <a:ext cx="546445" cy="375689"/>
                    <a:chOff x="319451" y="5002643"/>
                    <a:chExt cx="546445" cy="375689"/>
                  </a:xfrm>
                </p:grpSpPr>
                <p:sp>
                  <p:nvSpPr>
                    <p:cNvPr id="229" name="文本框 228"/>
                    <p:cNvSpPr txBox="1"/>
                    <p:nvPr/>
                  </p:nvSpPr>
                  <p:spPr>
                    <a:xfrm>
                      <a:off x="324796" y="5002643"/>
                      <a:ext cx="468001" cy="369334"/>
                    </a:xfrm>
                    <a:prstGeom prst="rect">
                      <a:avLst/>
                    </a:prstGeom>
                    <a:solidFill>
                      <a:srgbClr val="4472C4">
                        <a:lumMod val="60000"/>
                        <a:lumOff val="40000"/>
                      </a:srgb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795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0" name="文本框 229"/>
                        <p:cNvSpPr txBox="1"/>
                        <p:nvPr/>
                      </p:nvSpPr>
                      <p:spPr>
                        <a:xfrm>
                          <a:off x="606536" y="5207840"/>
                          <a:ext cx="259360" cy="17049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el-GR" altLang="zh-CN" sz="15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Ψ</m:t>
                                </m:r>
                              </m:oMath>
                            </m:oMathPara>
                          </a14:m>
                          <a:endParaRPr kumimoji="0" lang="zh-CN" altLang="en-US" sz="15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0" name="文本框 22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6536" y="5207840"/>
                          <a:ext cx="259360" cy="170492"/>
                        </a:xfrm>
                        <a:prstGeom prst="rect">
                          <a:avLst/>
                        </a:prstGeom>
                        <a:blipFill>
                          <a:blip r:embed="rId66"/>
                          <a:stretch>
                            <a:fillRect b="-681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31" name="文本框 230"/>
                    <p:cNvSpPr txBox="1"/>
                    <p:nvPr/>
                  </p:nvSpPr>
                  <p:spPr>
                    <a:xfrm>
                      <a:off x="319451" y="5003972"/>
                      <a:ext cx="287999" cy="369333"/>
                    </a:xfrm>
                    <a:prstGeom prst="rect">
                      <a:avLst/>
                    </a:prstGeom>
                    <a:solidFill>
                      <a:srgbClr val="4472C4">
                        <a:lumMod val="75000"/>
                        <a:alpha val="82000"/>
                      </a:srgb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795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9" name="组合 218"/>
                  <p:cNvGrpSpPr/>
                  <p:nvPr/>
                </p:nvGrpSpPr>
                <p:grpSpPr>
                  <a:xfrm>
                    <a:off x="1732648" y="5002643"/>
                    <a:ext cx="532730" cy="383051"/>
                    <a:chOff x="1843032" y="4992569"/>
                    <a:chExt cx="532730" cy="383051"/>
                  </a:xfrm>
                </p:grpSpPr>
                <p:sp>
                  <p:nvSpPr>
                    <p:cNvPr id="226" name="文本框 225"/>
                    <p:cNvSpPr txBox="1"/>
                    <p:nvPr/>
                  </p:nvSpPr>
                  <p:spPr>
                    <a:xfrm>
                      <a:off x="1843032" y="4995926"/>
                      <a:ext cx="468000" cy="369333"/>
                    </a:xfrm>
                    <a:prstGeom prst="rect">
                      <a:avLst/>
                    </a:prstGeom>
                    <a:solidFill>
                      <a:srgbClr val="4472C4">
                        <a:lumMod val="60000"/>
                        <a:lumOff val="40000"/>
                      </a:srgb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795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7" name="文本框 226"/>
                        <p:cNvSpPr txBox="1"/>
                        <p:nvPr/>
                      </p:nvSpPr>
                      <p:spPr>
                        <a:xfrm>
                          <a:off x="2116404" y="5205128"/>
                          <a:ext cx="259358" cy="17049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altLang="zh-CN" sz="15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l-GR" altLang="zh-CN" sz="15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kumimoji="0" lang="en-US" altLang="zh-CN" sz="15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zh-CN" altLang="en-US" sz="15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27" name="文本框 22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16404" y="5205128"/>
                          <a:ext cx="259358" cy="170492"/>
                        </a:xfrm>
                        <a:prstGeom prst="rect">
                          <a:avLst/>
                        </a:prstGeom>
                        <a:blipFill>
                          <a:blip r:embed="rId3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28" name="文本框 227"/>
                    <p:cNvSpPr txBox="1"/>
                    <p:nvPr/>
                  </p:nvSpPr>
                  <p:spPr>
                    <a:xfrm>
                      <a:off x="1846418" y="4992569"/>
                      <a:ext cx="463624" cy="202056"/>
                    </a:xfrm>
                    <a:prstGeom prst="rect">
                      <a:avLst/>
                    </a:prstGeom>
                    <a:solidFill>
                      <a:srgbClr val="4472C4">
                        <a:lumMod val="75000"/>
                        <a:alpha val="82000"/>
                      </a:srgb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795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20" name="组合 219"/>
                  <p:cNvGrpSpPr/>
                  <p:nvPr/>
                </p:nvGrpSpPr>
                <p:grpSpPr>
                  <a:xfrm>
                    <a:off x="819100" y="5004137"/>
                    <a:ext cx="958008" cy="388992"/>
                    <a:chOff x="767508" y="4840460"/>
                    <a:chExt cx="958008" cy="388992"/>
                  </a:xfrm>
                </p:grpSpPr>
                <p:grpSp>
                  <p:nvGrpSpPr>
                    <p:cNvPr id="221" name="组合 220"/>
                    <p:cNvGrpSpPr/>
                    <p:nvPr/>
                  </p:nvGrpSpPr>
                  <p:grpSpPr>
                    <a:xfrm>
                      <a:off x="767508" y="4840460"/>
                      <a:ext cx="890618" cy="369333"/>
                      <a:chOff x="861481" y="5001171"/>
                      <a:chExt cx="890618" cy="369333"/>
                    </a:xfrm>
                  </p:grpSpPr>
                  <p:sp>
                    <p:nvSpPr>
                      <p:cNvPr id="223" name="文本框 222"/>
                      <p:cNvSpPr txBox="1"/>
                      <p:nvPr/>
                    </p:nvSpPr>
                    <p:spPr>
                      <a:xfrm>
                        <a:off x="863388" y="5001171"/>
                        <a:ext cx="888711" cy="369333"/>
                      </a:xfrm>
                      <a:prstGeom prst="rect">
                        <a:avLst/>
                      </a:prstGeom>
                      <a:solidFill>
                        <a:srgbClr val="4472C4">
                          <a:lumMod val="60000"/>
                          <a:lumOff val="40000"/>
                        </a:srgb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795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24" name="文本框 223"/>
                      <p:cNvSpPr txBox="1"/>
                      <p:nvPr/>
                    </p:nvSpPr>
                    <p:spPr>
                      <a:xfrm>
                        <a:off x="861481" y="5002982"/>
                        <a:ext cx="438193" cy="259786"/>
                      </a:xfrm>
                      <a:prstGeom prst="rect">
                        <a:avLst/>
                      </a:prstGeom>
                      <a:solidFill>
                        <a:srgbClr val="4472C4">
                          <a:lumMod val="75000"/>
                          <a:alpha val="82000"/>
                        </a:srgb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795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endParaRP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25" name="文本框 224"/>
                          <p:cNvSpPr txBox="1"/>
                          <p:nvPr/>
                        </p:nvSpPr>
                        <p:spPr>
                          <a:xfrm>
                            <a:off x="1082894" y="5078195"/>
                            <a:ext cx="259358" cy="17049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algn="l" defTabSz="4572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kumimoji="0" lang="en-US" altLang="zh-CN" sz="15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l-GR" altLang="zh-CN" sz="15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15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r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kumimoji="0" lang="zh-CN" altLang="en-US" sz="1500" b="0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等线" panose="02010600030101010101" pitchFamily="2" charset="-122"/>
                              <a:cs typeface="+mn-cs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25" name="文本框 22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82894" y="5078195"/>
                            <a:ext cx="259358" cy="170492"/>
                          </a:xfrm>
                          <a:prstGeom prst="rect">
                            <a:avLst/>
                          </a:prstGeom>
                          <a:blipFill>
                            <a:blip r:embed="rId3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2" name="文本框 221"/>
                        <p:cNvSpPr txBox="1"/>
                        <p:nvPr/>
                      </p:nvSpPr>
                      <p:spPr>
                        <a:xfrm>
                          <a:off x="1466158" y="5058960"/>
                          <a:ext cx="259358" cy="17049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el-GR" altLang="zh-CN" sz="15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Σ</m:t>
                                </m:r>
                              </m:oMath>
                            </m:oMathPara>
                          </a14:m>
                          <a:endParaRPr kumimoji="0" lang="zh-CN" altLang="en-US" sz="1500" b="0" i="0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等线" panose="02010600030101010101" pitchFamily="2" charset="-122"/>
                            <a:cs typeface="+mn-cs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22" name="文本框 22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466158" y="5058960"/>
                          <a:ext cx="259358" cy="170492"/>
                        </a:xfrm>
                        <a:prstGeom prst="rect">
                          <a:avLst/>
                        </a:prstGeom>
                        <a:blipFill>
                          <a:blip r:embed="rId67"/>
                          <a:stretch>
                            <a:fillRect b="-681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sp>
            <p:nvSpPr>
              <p:cNvPr id="214" name="文本框 213"/>
              <p:cNvSpPr txBox="1"/>
              <p:nvPr/>
            </p:nvSpPr>
            <p:spPr>
              <a:xfrm>
                <a:off x="4355902" y="3404657"/>
                <a:ext cx="1562246" cy="328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R="0" lvl="0" indent="0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200" b="0" i="0" u="none" strike="noStrike" kern="0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defRPr>
                </a:lvl1pPr>
              </a:lstStyle>
              <a:p>
                <a:r>
                  <a:rPr lang="en-US" altLang="zh-CN" dirty="0" err="1"/>
                  <a:t>Dimens</a:t>
                </a:r>
                <a:r>
                  <a:rPr lang="en-US" altLang="zh-CN" dirty="0"/>
                  <a:t>. reduction</a:t>
                </a:r>
                <a:endParaRPr lang="zh-CN" altLang="en-US" dirty="0"/>
              </a:p>
            </p:txBody>
          </p:sp>
        </p:grpSp>
        <p:sp>
          <p:nvSpPr>
            <p:cNvPr id="280" name="文本框 279"/>
            <p:cNvSpPr txBox="1"/>
            <p:nvPr/>
          </p:nvSpPr>
          <p:spPr>
            <a:xfrm>
              <a:off x="8258066" y="2206402"/>
              <a:ext cx="537565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B</a:t>
              </a: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-2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81" name="文本框 280"/>
          <p:cNvSpPr txBox="1"/>
          <p:nvPr/>
        </p:nvSpPr>
        <p:spPr>
          <a:xfrm>
            <a:off x="10993336" y="315142"/>
            <a:ext cx="1090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Subsample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2" name="文本框 281"/>
          <p:cNvSpPr txBox="1"/>
          <p:nvPr/>
        </p:nvSpPr>
        <p:spPr>
          <a:xfrm>
            <a:off x="3934310" y="4692728"/>
            <a:ext cx="1683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Model Validation</a:t>
            </a:r>
          </a:p>
        </p:txBody>
      </p:sp>
      <p:sp>
        <p:nvSpPr>
          <p:cNvPr id="283" name="文本框 282"/>
          <p:cNvSpPr txBox="1"/>
          <p:nvPr/>
        </p:nvSpPr>
        <p:spPr>
          <a:xfrm>
            <a:off x="5759189" y="5758918"/>
            <a:ext cx="536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VS.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4" name="文本框 283"/>
          <p:cNvSpPr txBox="1"/>
          <p:nvPr/>
        </p:nvSpPr>
        <p:spPr>
          <a:xfrm>
            <a:off x="4188457" y="5180330"/>
            <a:ext cx="144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Experiment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5" name="文本框 284"/>
          <p:cNvSpPr txBox="1"/>
          <p:nvPr/>
        </p:nvSpPr>
        <p:spPr>
          <a:xfrm>
            <a:off x="6347638" y="5209319"/>
            <a:ext cx="1788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Reconstruction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文本框 285"/>
              <p:cNvSpPr txBox="1"/>
              <p:nvPr/>
            </p:nvSpPr>
            <p:spPr>
              <a:xfrm>
                <a:off x="1003407" y="5289378"/>
                <a:ext cx="18950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Derivative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altLang="zh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kumimoji="0" lang="en-US" altLang="zh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zh-CN" alt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from</a:t>
                </a: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𝑈</m:t>
                    </m:r>
                  </m:oMath>
                </a14:m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86" name="文本框 2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07" y="5289378"/>
                <a:ext cx="1895064" cy="307777"/>
              </a:xfrm>
              <a:prstGeom prst="rect">
                <a:avLst/>
              </a:prstGeom>
              <a:blipFill>
                <a:blip r:embed="rId68"/>
                <a:stretch>
                  <a:fillRect l="-968" t="-6000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7" name="图片 286"/>
          <p:cNvPicPr>
            <a:picLocks noChangeAspect="1"/>
          </p:cNvPicPr>
          <p:nvPr/>
        </p:nvPicPr>
        <p:blipFill rotWithShape="1"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6" t="12440" r="12564" b="10056"/>
          <a:stretch/>
        </p:blipFill>
        <p:spPr>
          <a:xfrm>
            <a:off x="272785" y="5598972"/>
            <a:ext cx="3273608" cy="1215425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>
            <a:off x="8008000" y="2656123"/>
            <a:ext cx="3600000" cy="1260796"/>
            <a:chOff x="3866454" y="2573508"/>
            <a:chExt cx="3074221" cy="14124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3866454" y="3007418"/>
                  <a:ext cx="592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6454" y="3007418"/>
                  <a:ext cx="592334" cy="369332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组合 6"/>
            <p:cNvGrpSpPr/>
            <p:nvPr/>
          </p:nvGrpSpPr>
          <p:grpSpPr>
            <a:xfrm>
              <a:off x="4451757" y="2573508"/>
              <a:ext cx="170764" cy="1397385"/>
              <a:chOff x="4696955" y="2388856"/>
              <a:chExt cx="202654" cy="1628218"/>
            </a:xfrm>
          </p:grpSpPr>
          <p:sp>
            <p:nvSpPr>
              <p:cNvPr id="189" name="矩形 188"/>
              <p:cNvSpPr/>
              <p:nvPr/>
            </p:nvSpPr>
            <p:spPr>
              <a:xfrm>
                <a:off x="4700713" y="2388856"/>
                <a:ext cx="197715" cy="1628218"/>
              </a:xfrm>
              <a:prstGeom prst="rect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6" name="文本框 195"/>
              <p:cNvSpPr txBox="1"/>
              <p:nvPr/>
            </p:nvSpPr>
            <p:spPr>
              <a:xfrm>
                <a:off x="4700712" y="2555452"/>
                <a:ext cx="197715" cy="72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203" name="文本框 202"/>
              <p:cNvSpPr txBox="1"/>
              <p:nvPr/>
            </p:nvSpPr>
            <p:spPr>
              <a:xfrm>
                <a:off x="4699265" y="2702617"/>
                <a:ext cx="197715" cy="72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4700717" y="2860252"/>
                <a:ext cx="197715" cy="72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205" name="文本框 204"/>
              <p:cNvSpPr txBox="1"/>
              <p:nvPr/>
            </p:nvSpPr>
            <p:spPr>
              <a:xfrm>
                <a:off x="4696956" y="3012987"/>
                <a:ext cx="197715" cy="72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4701894" y="3174288"/>
                <a:ext cx="197715" cy="72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4696955" y="3318003"/>
                <a:ext cx="197715" cy="72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208" name="文本框 207"/>
              <p:cNvSpPr txBox="1"/>
              <p:nvPr/>
            </p:nvSpPr>
            <p:spPr>
              <a:xfrm>
                <a:off x="4699264" y="3804373"/>
                <a:ext cx="197715" cy="7200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209" name="文本框 208"/>
              <p:cNvSpPr txBox="1"/>
              <p:nvPr/>
            </p:nvSpPr>
            <p:spPr>
              <a:xfrm>
                <a:off x="4699265" y="3508883"/>
                <a:ext cx="197715" cy="72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6257746" y="2588542"/>
              <a:ext cx="170763" cy="1397385"/>
              <a:chOff x="4696956" y="2388856"/>
              <a:chExt cx="202653" cy="1628218"/>
            </a:xfrm>
          </p:grpSpPr>
          <p:sp>
            <p:nvSpPr>
              <p:cNvPr id="236" name="矩形 235"/>
              <p:cNvSpPr/>
              <p:nvPr/>
            </p:nvSpPr>
            <p:spPr>
              <a:xfrm>
                <a:off x="4700713" y="2388856"/>
                <a:ext cx="197715" cy="1628218"/>
              </a:xfrm>
              <a:prstGeom prst="rect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7" name="文本框 236"/>
              <p:cNvSpPr txBox="1"/>
              <p:nvPr/>
            </p:nvSpPr>
            <p:spPr>
              <a:xfrm>
                <a:off x="4700712" y="2555452"/>
                <a:ext cx="197715" cy="72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4700717" y="2860252"/>
                <a:ext cx="197715" cy="72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267" name="文本框 266"/>
              <p:cNvSpPr txBox="1"/>
              <p:nvPr/>
            </p:nvSpPr>
            <p:spPr>
              <a:xfrm>
                <a:off x="4696956" y="3012987"/>
                <a:ext cx="197715" cy="72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274" name="文本框 273"/>
              <p:cNvSpPr txBox="1"/>
              <p:nvPr/>
            </p:nvSpPr>
            <p:spPr>
              <a:xfrm>
                <a:off x="4701894" y="3174288"/>
                <a:ext cx="197715" cy="72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276" name="文本框 275"/>
              <p:cNvSpPr txBox="1"/>
              <p:nvPr/>
            </p:nvSpPr>
            <p:spPr>
              <a:xfrm>
                <a:off x="4699264" y="3761327"/>
                <a:ext cx="197715" cy="72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277" name="文本框 276"/>
              <p:cNvSpPr txBox="1"/>
              <p:nvPr/>
            </p:nvSpPr>
            <p:spPr>
              <a:xfrm>
                <a:off x="4699265" y="3508883"/>
                <a:ext cx="197715" cy="72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  <p:grpSp>
          <p:nvGrpSpPr>
            <p:cNvPr id="297" name="组合 296"/>
            <p:cNvGrpSpPr/>
            <p:nvPr/>
          </p:nvGrpSpPr>
          <p:grpSpPr>
            <a:xfrm>
              <a:off x="6766782" y="2579305"/>
              <a:ext cx="173893" cy="1397385"/>
              <a:chOff x="4699264" y="2388856"/>
              <a:chExt cx="206367" cy="1628218"/>
            </a:xfrm>
          </p:grpSpPr>
          <p:sp>
            <p:nvSpPr>
              <p:cNvPr id="298" name="矩形 297"/>
              <p:cNvSpPr/>
              <p:nvPr/>
            </p:nvSpPr>
            <p:spPr>
              <a:xfrm>
                <a:off x="4700713" y="2388856"/>
                <a:ext cx="197715" cy="1628218"/>
              </a:xfrm>
              <a:prstGeom prst="rect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0" name="文本框 299"/>
              <p:cNvSpPr txBox="1"/>
              <p:nvPr/>
            </p:nvSpPr>
            <p:spPr>
              <a:xfrm>
                <a:off x="4699265" y="2702617"/>
                <a:ext cx="197715" cy="72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4701894" y="3174288"/>
                <a:ext cx="197715" cy="72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304" name="文本框 303"/>
              <p:cNvSpPr txBox="1"/>
              <p:nvPr/>
            </p:nvSpPr>
            <p:spPr>
              <a:xfrm>
                <a:off x="4707916" y="3318004"/>
                <a:ext cx="197715" cy="7200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305" name="文本框 304"/>
              <p:cNvSpPr txBox="1"/>
              <p:nvPr/>
            </p:nvSpPr>
            <p:spPr>
              <a:xfrm>
                <a:off x="4699264" y="3804373"/>
                <a:ext cx="197715" cy="7200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306" name="文本框 305"/>
              <p:cNvSpPr txBox="1"/>
              <p:nvPr/>
            </p:nvSpPr>
            <p:spPr>
              <a:xfrm>
                <a:off x="4699264" y="3659548"/>
                <a:ext cx="197715" cy="7200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  <p:cxnSp>
          <p:nvCxnSpPr>
            <p:cNvPr id="25" name="直接箭头连接符 24"/>
            <p:cNvCxnSpPr/>
            <p:nvPr/>
          </p:nvCxnSpPr>
          <p:spPr>
            <a:xfrm>
              <a:off x="4671205" y="3192084"/>
              <a:ext cx="291755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直接箭头连接符 306"/>
            <p:cNvCxnSpPr/>
            <p:nvPr/>
          </p:nvCxnSpPr>
          <p:spPr>
            <a:xfrm>
              <a:off x="5901527" y="3192084"/>
              <a:ext cx="291755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直接箭头连接符 307"/>
            <p:cNvCxnSpPr/>
            <p:nvPr/>
          </p:nvCxnSpPr>
          <p:spPr>
            <a:xfrm>
              <a:off x="6459827" y="3186390"/>
              <a:ext cx="291755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直接箭头连接符 308"/>
            <p:cNvCxnSpPr/>
            <p:nvPr/>
          </p:nvCxnSpPr>
          <p:spPr>
            <a:xfrm>
              <a:off x="5278522" y="3205425"/>
              <a:ext cx="291755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0" name="文本框 309"/>
            <p:cNvSpPr txBox="1"/>
            <p:nvPr/>
          </p:nvSpPr>
          <p:spPr>
            <a:xfrm>
              <a:off x="4449087" y="3677912"/>
              <a:ext cx="166602" cy="6179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600" b="0" i="1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grpSp>
          <p:nvGrpSpPr>
            <p:cNvPr id="311" name="组合 310"/>
            <p:cNvGrpSpPr/>
            <p:nvPr/>
          </p:nvGrpSpPr>
          <p:grpSpPr>
            <a:xfrm>
              <a:off x="5011255" y="2579789"/>
              <a:ext cx="170764" cy="1397385"/>
              <a:chOff x="4696955" y="2388856"/>
              <a:chExt cx="202654" cy="1628218"/>
            </a:xfrm>
          </p:grpSpPr>
          <p:sp>
            <p:nvSpPr>
              <p:cNvPr id="312" name="矩形 311"/>
              <p:cNvSpPr/>
              <p:nvPr/>
            </p:nvSpPr>
            <p:spPr>
              <a:xfrm>
                <a:off x="4700713" y="2388856"/>
                <a:ext cx="197715" cy="1628218"/>
              </a:xfrm>
              <a:prstGeom prst="rect">
                <a:avLst/>
              </a:prstGeom>
              <a:solidFill>
                <a:srgbClr val="E7E6E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3" name="文本框 312"/>
              <p:cNvSpPr txBox="1"/>
              <p:nvPr/>
            </p:nvSpPr>
            <p:spPr>
              <a:xfrm>
                <a:off x="4700712" y="2555452"/>
                <a:ext cx="197715" cy="72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4699265" y="2702617"/>
                <a:ext cx="197715" cy="72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315" name="文本框 314"/>
              <p:cNvSpPr txBox="1"/>
              <p:nvPr/>
            </p:nvSpPr>
            <p:spPr>
              <a:xfrm>
                <a:off x="4700717" y="2860252"/>
                <a:ext cx="197715" cy="72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316" name="文本框 315"/>
              <p:cNvSpPr txBox="1"/>
              <p:nvPr/>
            </p:nvSpPr>
            <p:spPr>
              <a:xfrm>
                <a:off x="4696956" y="3012987"/>
                <a:ext cx="197715" cy="72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317" name="文本框 316"/>
              <p:cNvSpPr txBox="1"/>
              <p:nvPr/>
            </p:nvSpPr>
            <p:spPr>
              <a:xfrm>
                <a:off x="4701894" y="3174288"/>
                <a:ext cx="197715" cy="72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318" name="文本框 317"/>
              <p:cNvSpPr txBox="1"/>
              <p:nvPr/>
            </p:nvSpPr>
            <p:spPr>
              <a:xfrm>
                <a:off x="4696955" y="3318003"/>
                <a:ext cx="197715" cy="72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319" name="文本框 318"/>
              <p:cNvSpPr txBox="1"/>
              <p:nvPr/>
            </p:nvSpPr>
            <p:spPr>
              <a:xfrm>
                <a:off x="4699264" y="3804373"/>
                <a:ext cx="197715" cy="72001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320" name="文本框 319"/>
              <p:cNvSpPr txBox="1"/>
              <p:nvPr/>
            </p:nvSpPr>
            <p:spPr>
              <a:xfrm>
                <a:off x="4699265" y="3508883"/>
                <a:ext cx="197715" cy="72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51304" tIns="25653" rIns="51304" bIns="2565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1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5530425" y="3034609"/>
                  <a:ext cx="4179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425" y="3034609"/>
                  <a:ext cx="417913" cy="369332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曲线连接符 37"/>
            <p:cNvCxnSpPr>
              <a:stCxn id="310" idx="3"/>
            </p:cNvCxnSpPr>
            <p:nvPr/>
          </p:nvCxnSpPr>
          <p:spPr>
            <a:xfrm flipV="1">
              <a:off x="4615689" y="3596541"/>
              <a:ext cx="226966" cy="112268"/>
            </a:xfrm>
            <a:prstGeom prst="curvedConnector3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曲线连接符 330"/>
            <p:cNvCxnSpPr/>
            <p:nvPr/>
          </p:nvCxnSpPr>
          <p:spPr>
            <a:xfrm flipV="1">
              <a:off x="5194858" y="2771549"/>
              <a:ext cx="226966" cy="112268"/>
            </a:xfrm>
            <a:prstGeom prst="curvedConnector3">
              <a:avLst>
                <a:gd name="adj1" fmla="val 37792"/>
              </a:avLst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曲线连接符 331"/>
            <p:cNvCxnSpPr/>
            <p:nvPr/>
          </p:nvCxnSpPr>
          <p:spPr>
            <a:xfrm flipV="1">
              <a:off x="6418859" y="2913950"/>
              <a:ext cx="226966" cy="112268"/>
            </a:xfrm>
            <a:prstGeom prst="curvedConnector3">
              <a:avLst>
                <a:gd name="adj1" fmla="val 37792"/>
              </a:avLst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曲线连接符 332"/>
            <p:cNvCxnSpPr/>
            <p:nvPr/>
          </p:nvCxnSpPr>
          <p:spPr>
            <a:xfrm flipV="1">
              <a:off x="5181769" y="3293879"/>
              <a:ext cx="226966" cy="112268"/>
            </a:xfrm>
            <a:prstGeom prst="curvedConnector3">
              <a:avLst>
                <a:gd name="adj1" fmla="val 37792"/>
              </a:avLst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曲线连接符 333"/>
            <p:cNvCxnSpPr/>
            <p:nvPr/>
          </p:nvCxnSpPr>
          <p:spPr>
            <a:xfrm flipV="1">
              <a:off x="4619933" y="2896702"/>
              <a:ext cx="226966" cy="112268"/>
            </a:xfrm>
            <a:prstGeom prst="curvedConnector3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曲线连接符 334"/>
            <p:cNvCxnSpPr/>
            <p:nvPr/>
          </p:nvCxnSpPr>
          <p:spPr>
            <a:xfrm flipV="1">
              <a:off x="4607414" y="3291392"/>
              <a:ext cx="226966" cy="112268"/>
            </a:xfrm>
            <a:prstGeom prst="curvedConnector3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文本框 335"/>
          <p:cNvSpPr txBox="1"/>
          <p:nvPr/>
        </p:nvSpPr>
        <p:spPr>
          <a:xfrm>
            <a:off x="3879756" y="2439849"/>
            <a:ext cx="2057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Sparse identification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37" name="文本框 336"/>
          <p:cNvSpPr txBox="1"/>
          <p:nvPr/>
        </p:nvSpPr>
        <p:spPr>
          <a:xfrm>
            <a:off x="3855200" y="17975"/>
            <a:ext cx="2057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Model specification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00" name="组合 199"/>
          <p:cNvGrpSpPr/>
          <p:nvPr/>
        </p:nvGrpSpPr>
        <p:grpSpPr>
          <a:xfrm>
            <a:off x="3898838" y="2772147"/>
            <a:ext cx="6994225" cy="1447977"/>
            <a:chOff x="7876277" y="1041586"/>
            <a:chExt cx="6994225" cy="1447977"/>
          </a:xfrm>
        </p:grpSpPr>
        <p:grpSp>
          <p:nvGrpSpPr>
            <p:cNvPr id="201" name="组合 200"/>
            <p:cNvGrpSpPr/>
            <p:nvPr/>
          </p:nvGrpSpPr>
          <p:grpSpPr>
            <a:xfrm>
              <a:off x="7876277" y="1041586"/>
              <a:ext cx="3856825" cy="1447977"/>
              <a:chOff x="7876277" y="1041586"/>
              <a:chExt cx="3856825" cy="14479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文本框 233"/>
                  <p:cNvSpPr txBox="1"/>
                  <p:nvPr/>
                </p:nvSpPr>
                <p:spPr>
                  <a:xfrm>
                    <a:off x="7876277" y="1608291"/>
                    <a:ext cx="107892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 marR="0" lvl="0" indent="0" defTabSz="457200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kumimoji="0" sz="2000" b="0" i="0" u="none" strike="noStrike" kern="0" cap="none" spc="0" normalizeH="0" baseline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等线" panose="02010600030101010101" pitchFamily="2" charset="-122"/>
                      </a:defRPr>
                    </a:lvl1pPr>
                  </a:lstStyle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  <m:r>
                            <a:rPr kumimoji="0" lang="en-US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0" lang="el-GR" altLang="zh-CN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Φ</m:t>
                          </m:r>
                          <m:r>
                            <a:rPr kumimoji="0" lang="zh-CN" altLang="el-GR" sz="2000" b="0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oMath>
                      </m:oMathPara>
                    </a14:m>
                    <a:endParaRPr kumimoji="0" lang="zh-CN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34" name="文本框 2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6277" y="1608291"/>
                    <a:ext cx="1078927" cy="400110"/>
                  </a:xfrm>
                  <a:prstGeom prst="rect">
                    <a:avLst/>
                  </a:prstGeom>
                  <a:blipFill>
                    <a:blip r:embed="rId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9" name="直接连接符 238"/>
              <p:cNvCxnSpPr/>
              <p:nvPr/>
            </p:nvCxnSpPr>
            <p:spPr>
              <a:xfrm flipV="1">
                <a:off x="9151619" y="1226664"/>
                <a:ext cx="317655" cy="523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sp>
            <p:nvSpPr>
              <p:cNvPr id="268" name="文本框 267"/>
              <p:cNvSpPr txBox="1"/>
              <p:nvPr/>
            </p:nvSpPr>
            <p:spPr>
              <a:xfrm>
                <a:off x="9516972" y="1103180"/>
                <a:ext cx="537565" cy="400110"/>
              </a:xfrm>
              <a:prstGeom prst="rect">
                <a:avLst/>
              </a:prstGeom>
              <a:noFill/>
              <a:ln w="28575">
                <a:solidFill>
                  <a:srgbClr val="99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B-1</a:t>
                </a:r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275" name="图片 274"/>
              <p:cNvPicPr>
                <a:picLocks noChangeAspect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 rot="1287037">
                <a:off x="8478257" y="1041586"/>
                <a:ext cx="564307" cy="824913"/>
              </a:xfrm>
              <a:prstGeom prst="rect">
                <a:avLst/>
              </a:prstGeom>
            </p:spPr>
          </p:pic>
          <p:cxnSp>
            <p:nvCxnSpPr>
              <p:cNvPr id="278" name="直接连接符 277"/>
              <p:cNvCxnSpPr/>
              <p:nvPr/>
            </p:nvCxnSpPr>
            <p:spPr>
              <a:xfrm>
                <a:off x="10106665" y="1249024"/>
                <a:ext cx="432027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</p:cxnSp>
          <p:sp>
            <p:nvSpPr>
              <p:cNvPr id="288" name="文本框 287"/>
              <p:cNvSpPr txBox="1"/>
              <p:nvPr/>
            </p:nvSpPr>
            <p:spPr>
              <a:xfrm>
                <a:off x="10546911" y="1111800"/>
                <a:ext cx="537565" cy="400110"/>
              </a:xfrm>
              <a:prstGeom prst="rect">
                <a:avLst/>
              </a:prstGeom>
              <a:noFill/>
              <a:ln w="28575">
                <a:solidFill>
                  <a:srgbClr val="00336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B-2</a:t>
                </a:r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289" name="图片 288"/>
              <p:cNvPicPr>
                <a:picLocks noChangeAspect="1"/>
              </p:cNvPicPr>
              <p:nvPr/>
            </p:nvPicPr>
            <p:blipFill>
              <a:blip r:embed="rId74"/>
              <a:stretch>
                <a:fillRect/>
              </a:stretch>
            </p:blipFill>
            <p:spPr>
              <a:xfrm rot="21113367">
                <a:off x="11198651" y="1202563"/>
                <a:ext cx="534451" cy="128700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文本框 201"/>
                <p:cNvSpPr txBox="1"/>
                <p:nvPr/>
              </p:nvSpPr>
              <p:spPr>
                <a:xfrm>
                  <a:off x="13673930" y="1682579"/>
                  <a:ext cx="11965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defTabSz="457178">
                    <a:defRPr/>
                  </a:pPr>
                  <a:r>
                    <a:rPr kumimoji="0" lang="en-US" altLang="zh-CN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optimizing </a:t>
                  </a:r>
                  <a14:m>
                    <m:oMath xmlns:m="http://schemas.openxmlformats.org/officeDocument/2006/math">
                      <m:r>
                        <a:rPr kumimoji="0" lang="zh-CN" alt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𝜔</m:t>
                      </m:r>
                    </m:oMath>
                  </a14:m>
                  <a:endPara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2" name="文本框 2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3930" y="1682579"/>
                  <a:ext cx="1196572" cy="307777"/>
                </a:xfrm>
                <a:prstGeom prst="rect">
                  <a:avLst/>
                </a:prstGeom>
                <a:blipFill>
                  <a:blip r:embed="rId75"/>
                  <a:stretch>
                    <a:fillRect l="-510" b="-1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378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105</Words>
  <Application>Microsoft Office PowerPoint</Application>
  <PresentationFormat>宽屏</PresentationFormat>
  <Paragraphs>74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Calibri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43</cp:revision>
  <dcterms:created xsi:type="dcterms:W3CDTF">2018-03-06T04:54:58Z</dcterms:created>
  <dcterms:modified xsi:type="dcterms:W3CDTF">2018-04-03T07:55:44Z</dcterms:modified>
</cp:coreProperties>
</file>