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0000"/>
    <a:srgbClr val="9966FF"/>
    <a:srgbClr val="0099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9" autoAdjust="0"/>
  </p:normalViewPr>
  <p:slideViewPr>
    <p:cSldViewPr snapToGrid="0">
      <p:cViewPr>
        <p:scale>
          <a:sx n="160" d="100"/>
          <a:sy n="160" d="100"/>
        </p:scale>
        <p:origin x="370" y="-3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9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3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5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B67E-1CBF-4042-8C62-E3D3B9F1A49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0.png"/><Relationship Id="rId21" Type="http://schemas.openxmlformats.org/officeDocument/2006/relationships/image" Target="../media/image100.png"/><Relationship Id="rId42" Type="http://schemas.openxmlformats.org/officeDocument/2006/relationships/image" Target="../media/image5.png"/><Relationship Id="rId47" Type="http://schemas.openxmlformats.org/officeDocument/2006/relationships/image" Target="../media/image820.png"/><Relationship Id="rId63" Type="http://schemas.openxmlformats.org/officeDocument/2006/relationships/image" Target="../media/image14.png"/><Relationship Id="rId68" Type="http://schemas.openxmlformats.org/officeDocument/2006/relationships/image" Target="../media/image120.png"/><Relationship Id="rId84" Type="http://schemas.openxmlformats.org/officeDocument/2006/relationships/image" Target="../media/image27.png"/><Relationship Id="rId89" Type="http://schemas.openxmlformats.org/officeDocument/2006/relationships/image" Target="../media/image32.png"/><Relationship Id="rId2" Type="http://schemas.openxmlformats.org/officeDocument/2006/relationships/image" Target="../media/image97.png"/><Relationship Id="rId29" Type="http://schemas.openxmlformats.org/officeDocument/2006/relationships/image" Target="../media/image104.png"/><Relationship Id="rId24" Type="http://schemas.openxmlformats.org/officeDocument/2006/relationships/image" Target="../media/image2.png"/><Relationship Id="rId32" Type="http://schemas.openxmlformats.org/officeDocument/2006/relationships/image" Target="../media/image105.png"/><Relationship Id="rId37" Type="http://schemas.openxmlformats.org/officeDocument/2006/relationships/image" Target="../media/image740.png"/><Relationship Id="rId40" Type="http://schemas.openxmlformats.org/officeDocument/2006/relationships/image" Target="../media/image109.png"/><Relationship Id="rId53" Type="http://schemas.openxmlformats.org/officeDocument/2006/relationships/image" Target="../media/image114.png"/><Relationship Id="rId58" Type="http://schemas.openxmlformats.org/officeDocument/2006/relationships/image" Target="../media/image9.png"/><Relationship Id="rId66" Type="http://schemas.openxmlformats.org/officeDocument/2006/relationships/image" Target="../media/image460.png"/><Relationship Id="rId74" Type="http://schemas.openxmlformats.org/officeDocument/2006/relationships/image" Target="../media/image19.png"/><Relationship Id="rId79" Type="http://schemas.openxmlformats.org/officeDocument/2006/relationships/image" Target="../media/image22.png"/><Relationship Id="rId87" Type="http://schemas.openxmlformats.org/officeDocument/2006/relationships/image" Target="../media/image30.png"/><Relationship Id="rId61" Type="http://schemas.openxmlformats.org/officeDocument/2006/relationships/image" Target="../media/image12.png"/><Relationship Id="rId82" Type="http://schemas.openxmlformats.org/officeDocument/2006/relationships/image" Target="../media/image25.png"/><Relationship Id="rId90" Type="http://schemas.openxmlformats.org/officeDocument/2006/relationships/image" Target="../media/image33.png"/><Relationship Id="rId19" Type="http://schemas.openxmlformats.org/officeDocument/2006/relationships/image" Target="../media/image560.png"/><Relationship Id="rId22" Type="http://schemas.openxmlformats.org/officeDocument/2006/relationships/image" Target="../media/image1.png"/><Relationship Id="rId27" Type="http://schemas.openxmlformats.org/officeDocument/2006/relationships/image" Target="../media/image103.png"/><Relationship Id="rId30" Type="http://schemas.openxmlformats.org/officeDocument/2006/relationships/image" Target="../media/image670.png"/><Relationship Id="rId35" Type="http://schemas.openxmlformats.org/officeDocument/2006/relationships/image" Target="../media/image720.png"/><Relationship Id="rId43" Type="http://schemas.openxmlformats.org/officeDocument/2006/relationships/image" Target="../media/image6.png"/><Relationship Id="rId48" Type="http://schemas.openxmlformats.org/officeDocument/2006/relationships/image" Target="../media/image830.png"/><Relationship Id="rId56" Type="http://schemas.openxmlformats.org/officeDocument/2006/relationships/image" Target="../media/image70.png"/><Relationship Id="rId64" Type="http://schemas.openxmlformats.org/officeDocument/2006/relationships/image" Target="../media/image15.png"/><Relationship Id="rId69" Type="http://schemas.openxmlformats.org/officeDocument/2006/relationships/image" Target="../media/image480.png"/><Relationship Id="rId77" Type="http://schemas.openxmlformats.org/officeDocument/2006/relationships/image" Target="../media/image127.png"/><Relationship Id="rId51" Type="http://schemas.openxmlformats.org/officeDocument/2006/relationships/image" Target="../media/image850.png"/><Relationship Id="rId72" Type="http://schemas.openxmlformats.org/officeDocument/2006/relationships/image" Target="../media/image17.png"/><Relationship Id="rId80" Type="http://schemas.openxmlformats.org/officeDocument/2006/relationships/image" Target="../media/image23.png"/><Relationship Id="rId85" Type="http://schemas.openxmlformats.org/officeDocument/2006/relationships/image" Target="../media/image28.png"/><Relationship Id="rId3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image" Target="../media/image4.png"/><Relationship Id="rId59" Type="http://schemas.openxmlformats.org/officeDocument/2006/relationships/image" Target="../media/image10.png"/><Relationship Id="rId67" Type="http://schemas.openxmlformats.org/officeDocument/2006/relationships/image" Target="../media/image470.png"/><Relationship Id="rId20" Type="http://schemas.openxmlformats.org/officeDocument/2006/relationships/image" Target="../media/image99.png"/><Relationship Id="rId41" Type="http://schemas.openxmlformats.org/officeDocument/2006/relationships/image" Target="../media/image110.png"/><Relationship Id="rId54" Type="http://schemas.openxmlformats.org/officeDocument/2006/relationships/image" Target="../media/image890.png"/><Relationship Id="rId62" Type="http://schemas.openxmlformats.org/officeDocument/2006/relationships/image" Target="../media/image13.png"/><Relationship Id="rId70" Type="http://schemas.openxmlformats.org/officeDocument/2006/relationships/image" Target="../media/image490.png"/><Relationship Id="rId75" Type="http://schemas.openxmlformats.org/officeDocument/2006/relationships/image" Target="../media/image20.png"/><Relationship Id="rId83" Type="http://schemas.openxmlformats.org/officeDocument/2006/relationships/image" Target="../media/image26.png"/><Relationship Id="rId88" Type="http://schemas.openxmlformats.org/officeDocument/2006/relationships/image" Target="../media/image31.png"/><Relationship Id="rId91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600.png"/><Relationship Id="rId28" Type="http://schemas.openxmlformats.org/officeDocument/2006/relationships/image" Target="../media/image1031.png"/><Relationship Id="rId36" Type="http://schemas.openxmlformats.org/officeDocument/2006/relationships/image" Target="../media/image730.png"/><Relationship Id="rId49" Type="http://schemas.openxmlformats.org/officeDocument/2006/relationships/image" Target="../media/image7.png"/><Relationship Id="rId57" Type="http://schemas.openxmlformats.org/officeDocument/2006/relationships/image" Target="../media/image8.png"/><Relationship Id="rId31" Type="http://schemas.openxmlformats.org/officeDocument/2006/relationships/image" Target="../media/image3.png"/><Relationship Id="rId52" Type="http://schemas.openxmlformats.org/officeDocument/2006/relationships/image" Target="../media/image113.png"/><Relationship Id="rId60" Type="http://schemas.openxmlformats.org/officeDocument/2006/relationships/image" Target="../media/image11.png"/><Relationship Id="rId65" Type="http://schemas.openxmlformats.org/officeDocument/2006/relationships/image" Target="../media/image119.png"/><Relationship Id="rId73" Type="http://schemas.openxmlformats.org/officeDocument/2006/relationships/image" Target="../media/image18.png"/><Relationship Id="rId78" Type="http://schemas.openxmlformats.org/officeDocument/2006/relationships/image" Target="../media/image21.png"/><Relationship Id="rId81" Type="http://schemas.openxmlformats.org/officeDocument/2006/relationships/image" Target="../media/image24.png"/><Relationship Id="rId86" Type="http://schemas.openxmlformats.org/officeDocument/2006/relationships/image" Target="../media/image29.png"/><Relationship Id="rId39" Type="http://schemas.openxmlformats.org/officeDocument/2006/relationships/image" Target="../media/image40.png"/><Relationship Id="rId34" Type="http://schemas.openxmlformats.org/officeDocument/2006/relationships/image" Target="../media/image710.png"/><Relationship Id="rId50" Type="http://schemas.openxmlformats.org/officeDocument/2006/relationships/image" Target="../media/image840.png"/><Relationship Id="rId55" Type="http://schemas.openxmlformats.org/officeDocument/2006/relationships/image" Target="../media/image900.png"/><Relationship Id="rId76" Type="http://schemas.openxmlformats.org/officeDocument/2006/relationships/image" Target="../media/image126.png"/><Relationship Id="rId71" Type="http://schemas.openxmlformats.org/officeDocument/2006/relationships/image" Target="../media/image16.png"/><Relationship Id="rId9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148034" y="107184"/>
            <a:ext cx="6408624" cy="217691"/>
          </a:xfrm>
          <a:prstGeom prst="rect">
            <a:avLst/>
          </a:prstGeom>
          <a:solidFill>
            <a:schemeClr val="accent5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5653" y="341644"/>
            <a:ext cx="6448572" cy="47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390" y="92494"/>
            <a:ext cx="1080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Canonical PDEs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585347" y="106974"/>
                <a:ext cx="1753793" cy="25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Results discovered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p>
                        <m: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0" lang="en-US" altLang="zh-CN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47" y="106974"/>
                <a:ext cx="1753793" cy="257635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2778362" y="105179"/>
            <a:ext cx="546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169" y="95829"/>
            <a:ext cx="897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Dynamics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60710" y="103569"/>
            <a:ext cx="736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MSE-STD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39375" y="3093745"/>
            <a:ext cx="6494081" cy="641661"/>
            <a:chOff x="57977" y="4348301"/>
            <a:chExt cx="6494081" cy="641661"/>
          </a:xfrm>
        </p:grpSpPr>
        <p:sp>
          <p:nvSpPr>
            <p:cNvPr id="13" name="矩形 12"/>
            <p:cNvSpPr/>
            <p:nvPr/>
          </p:nvSpPr>
          <p:spPr>
            <a:xfrm>
              <a:off x="97436" y="4349754"/>
              <a:ext cx="6407584" cy="59209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8390" y="4348301"/>
              <a:ext cx="90281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Navier-Stokes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282454" y="4397698"/>
                  <a:ext cx="13927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 ×100×1001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10000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20000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454" y="4397698"/>
                  <a:ext cx="139279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5550969" y="4386019"/>
                  <a:ext cx="97376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0.3700%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0.2305%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69" y="4386019"/>
                  <a:ext cx="973769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550969" y="4656779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0.9447%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1.3498%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69" y="4656779"/>
                  <a:ext cx="1001089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57977" y="4563607"/>
                  <a:ext cx="1448995" cy="391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0.01</m:t>
                            </m:r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+0.01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9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7" y="4563607"/>
                  <a:ext cx="1448995" cy="39113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3392123" y="4631787"/>
                  <a:ext cx="2191144" cy="358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0.0100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0.0097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𝑦𝑦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1.0051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1.0013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123" y="4631787"/>
                  <a:ext cx="2191144" cy="3581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3243132" y="4354267"/>
                  <a:ext cx="2465412" cy="358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=0.01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00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+0.0100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𝑦𝑦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1.0068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−0.9987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132" y="4354267"/>
                  <a:ext cx="2465412" cy="35817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/>
          <p:cNvGrpSpPr/>
          <p:nvPr/>
        </p:nvGrpSpPr>
        <p:grpSpPr>
          <a:xfrm>
            <a:off x="125011" y="2481195"/>
            <a:ext cx="6507879" cy="559060"/>
            <a:chOff x="85347" y="3370379"/>
            <a:chExt cx="6507879" cy="559060"/>
          </a:xfrm>
        </p:grpSpPr>
        <p:sp>
          <p:nvSpPr>
            <p:cNvPr id="12" name="矩形 11"/>
            <p:cNvSpPr/>
            <p:nvPr/>
          </p:nvSpPr>
          <p:spPr>
            <a:xfrm>
              <a:off x="135653" y="3370379"/>
              <a:ext cx="6408624" cy="55906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8370" y="3371957"/>
              <a:ext cx="132600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Kuramoto-Sivashinsky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455" y="3378014"/>
              <a:ext cx="802216" cy="5416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484892" y="3404974"/>
                  <a:ext cx="10169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2048×1001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14203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59210</m:t>
                        </m:r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892" y="3404974"/>
                  <a:ext cx="1016932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5584652" y="3406861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0.0022%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0.0010%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652" y="3406861"/>
                  <a:ext cx="1001089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5592137" y="3663833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8.1781 %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0.7678%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137" y="3663833"/>
                  <a:ext cx="1001089" cy="215444"/>
                </a:xfrm>
                <a:prstGeom prst="rect">
                  <a:avLst/>
                </a:prstGeom>
                <a:blipFill>
                  <a:blip r:embed="rId2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85347" y="3592768"/>
                  <a:ext cx="149383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𝑥𝑥𝑥𝑥</m:t>
                            </m:r>
                          </m:sub>
                        </m:sSub>
                      </m:oMath>
                    </m:oMathPara>
                  </a14:m>
                  <a:endParaRPr lang="en-US" altLang="zh-CN" sz="9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7" y="3592768"/>
                  <a:ext cx="1493839" cy="2308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3431524" y="3658702"/>
                  <a:ext cx="221398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−0.9214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−0.9095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0.9238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524" y="3658702"/>
                  <a:ext cx="2213986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3401170" y="3402750"/>
                  <a:ext cx="22902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−1.0000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−1.0000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1.0000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170" y="3402750"/>
                  <a:ext cx="2290290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组合 101"/>
          <p:cNvGrpSpPr/>
          <p:nvPr/>
        </p:nvGrpSpPr>
        <p:grpSpPr>
          <a:xfrm>
            <a:off x="150518" y="1901277"/>
            <a:ext cx="6482372" cy="537427"/>
            <a:chOff x="117533" y="2401185"/>
            <a:chExt cx="6482372" cy="537427"/>
          </a:xfrm>
        </p:grpSpPr>
        <p:sp>
          <p:nvSpPr>
            <p:cNvPr id="10" name="矩形 9"/>
            <p:cNvSpPr/>
            <p:nvPr/>
          </p:nvSpPr>
          <p:spPr>
            <a:xfrm>
              <a:off x="135653" y="2417547"/>
              <a:ext cx="6408624" cy="5210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7533" y="2401185"/>
              <a:ext cx="106311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equation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134" y="2431991"/>
              <a:ext cx="806004" cy="5010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39026" y="2621531"/>
                  <a:ext cx="128001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sz="9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6" y="2621531"/>
                  <a:ext cx="1280010" cy="2308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494165" y="2454208"/>
                  <a:ext cx="937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201 ×1000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10000</m:t>
                        </m:r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165" y="2454208"/>
                  <a:ext cx="937506" cy="46166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5590226" y="2440313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0.0960%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0.1342%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226" y="2440313"/>
                  <a:ext cx="1001089" cy="215444"/>
                </a:xfrm>
                <a:prstGeom prst="rect">
                  <a:avLst/>
                </a:prstGeom>
                <a:blipFill>
                  <a:blip r:embed="rId34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591588" y="2691601"/>
                  <a:ext cx="1008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1.4104%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  <m:r>
                        <a:rPr kumimoji="0" lang="en-US" altLang="zh-CN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1.3007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588" y="2691601"/>
                  <a:ext cx="1008317" cy="215444"/>
                </a:xfrm>
                <a:prstGeom prst="rect">
                  <a:avLst/>
                </a:prstGeom>
                <a:blipFill>
                  <a:blip r:embed="rId3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3479132" y="2443390"/>
                  <a:ext cx="19262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0.0997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+0.9998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−1.0002</m:t>
                        </m:r>
                        <m:sSup>
                          <m:sSup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p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132" y="2443390"/>
                  <a:ext cx="1926207" cy="21544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3442472" y="2694002"/>
                  <a:ext cx="19928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0.0971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+1.0053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−1.0079</m:t>
                        </m:r>
                        <m:sSup>
                          <m:sSup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p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72" y="2694002"/>
                  <a:ext cx="1992847" cy="21544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/>
          <p:cNvGrpSpPr/>
          <p:nvPr/>
        </p:nvGrpSpPr>
        <p:grpSpPr>
          <a:xfrm>
            <a:off x="100706" y="342662"/>
            <a:ext cx="6494696" cy="947885"/>
            <a:chOff x="81329" y="358804"/>
            <a:chExt cx="6494696" cy="947885"/>
          </a:xfrm>
        </p:grpSpPr>
        <p:grpSp>
          <p:nvGrpSpPr>
            <p:cNvPr id="98" name="组合 97"/>
            <p:cNvGrpSpPr/>
            <p:nvPr/>
          </p:nvGrpSpPr>
          <p:grpSpPr>
            <a:xfrm>
              <a:off x="128778" y="358804"/>
              <a:ext cx="6447247" cy="947885"/>
              <a:chOff x="11725" y="393554"/>
              <a:chExt cx="6447247" cy="94788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25" y="420873"/>
                <a:ext cx="6421778" cy="9205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350737" y="393554"/>
                    <a:ext cx="18878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1.0023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−0.1991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1.2004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800" b="0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等线" panose="02010600030101010101" pitchFamily="2" charset="-122"/>
                      <a:cs typeface="+mn-cs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1.0031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−1.0005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=0.001999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−0.000993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0737" y="393554"/>
                    <a:ext cx="1887821" cy="4616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345702" y="809299"/>
                    <a:ext cx="189285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1.0025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−0.1981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1.1762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800" b="0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等线" panose="02010600030101010101" pitchFamily="2" charset="-122"/>
                      <a:cs typeface="+mn-cs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0.9499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−0.9920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=0.001952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−0.001004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5702" y="809299"/>
                    <a:ext cx="1892856" cy="46166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489795" y="513842"/>
                    <a:ext cx="96917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0.2649%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0.2462%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795" y="513842"/>
                    <a:ext cx="969177" cy="21544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5473700" y="908938"/>
                    <a:ext cx="9852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1.6795%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  <m: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1.669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3700" y="908938"/>
                    <a:ext cx="985272" cy="21544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1626" y="672583"/>
                  <a:ext cx="1569709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9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9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1.2</m:t>
                            </m:r>
                            <m:r>
                              <a:rPr lang="en-US" altLang="zh-CN" sz="9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9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sz="900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 lvl="0">
                    <a:defRPr/>
                  </a:pPr>
                  <a:r>
                    <a:rPr lang="en-US" altLang="zh-CN" sz="900" dirty="0" smtClean="0">
                      <a:solidFill>
                        <a:prstClr val="black"/>
                      </a:solidFill>
                    </a:rPr>
                    <a:t>              </a:t>
                  </a:r>
                  <a14:m>
                    <m:oMath xmlns:m="http://schemas.openxmlformats.org/officeDocument/2006/math">
                      <m:r>
                        <a:rPr lang="en-US" altLang="zh-CN" sz="9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9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kumimoji="0" lang="en-US" altLang="zh-CN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=0.002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−0.001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6" y="672583"/>
                  <a:ext cx="1569709" cy="50783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81329" y="385400"/>
              <a:ext cx="112082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FitzHugh-Nagumo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11003" y="1330505"/>
            <a:ext cx="6514558" cy="529583"/>
            <a:chOff x="109949" y="1730324"/>
            <a:chExt cx="6514558" cy="529583"/>
          </a:xfrm>
        </p:grpSpPr>
        <p:grpSp>
          <p:nvGrpSpPr>
            <p:cNvPr id="100" name="组合 99"/>
            <p:cNvGrpSpPr/>
            <p:nvPr/>
          </p:nvGrpSpPr>
          <p:grpSpPr>
            <a:xfrm>
              <a:off x="120337" y="1730324"/>
              <a:ext cx="6504170" cy="529583"/>
              <a:chOff x="93959" y="1565354"/>
              <a:chExt cx="6504170" cy="52958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5871" y="1567320"/>
                <a:ext cx="6416630" cy="5276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686" y="1565354"/>
                <a:ext cx="795379" cy="524777"/>
              </a:xfrm>
              <a:prstGeom prst="rect">
                <a:avLst/>
              </a:prstGeom>
              <a:solidFill>
                <a:schemeClr val="bg2">
                  <a:alpha val="91000"/>
                </a:schemeClr>
              </a:solidFill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461079" y="1595762"/>
                    <a:ext cx="193353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0.9994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−0.9995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−0.9998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079" y="1595762"/>
                    <a:ext cx="1933531" cy="21544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3440329" y="1847415"/>
                    <a:ext cx="194534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0.9987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−0.9833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1.0303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329" y="1847415"/>
                    <a:ext cx="1945345" cy="21544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447114" y="1583570"/>
                    <a:ext cx="9375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101 ×1001</m:t>
                              </m:r>
                            </m:sup>
                          </m:sSup>
                          <m:r>
                            <a:rPr lang="en-US" altLang="zh-CN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10000</m:t>
                          </m:r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  <a:p>
                    <a:pPr lvl="0"/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15500</m:t>
                          </m:r>
                        </m:oMath>
                      </m:oMathPara>
                    </a14:m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114" y="1583570"/>
                    <a:ext cx="937506" cy="46166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5597040" y="1596127"/>
                    <a:ext cx="100108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0.0426%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0.0220%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7040" y="1596127"/>
                    <a:ext cx="1001089" cy="21544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5588451" y="1844730"/>
                    <a:ext cx="9859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1.6100%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  <m: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1.4513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8451" y="1844730"/>
                    <a:ext cx="985962" cy="21544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93959" y="1758962"/>
                    <a:ext cx="1267173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lvl="0">
                      <a:defRPr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𝑡𝑡</m:t>
                              </m:r>
                            </m:sub>
                          </m:sSub>
                          <m:r>
                            <a:rPr lang="en-US" altLang="zh-CN" sz="9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altLang="zh-CN" sz="9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90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9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9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59" y="1758962"/>
                    <a:ext cx="1267173" cy="2308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矩形 15"/>
            <p:cNvSpPr/>
            <p:nvPr/>
          </p:nvSpPr>
          <p:spPr>
            <a:xfrm>
              <a:off x="109949" y="1731266"/>
              <a:ext cx="8643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Klein-Gordon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50518" y="3728992"/>
            <a:ext cx="6498200" cy="558000"/>
            <a:chOff x="150170" y="4704009"/>
            <a:chExt cx="6498200" cy="5580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50170" y="4704009"/>
              <a:ext cx="6498200" cy="558000"/>
              <a:chOff x="101506" y="5344358"/>
              <a:chExt cx="6498200" cy="558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35652" y="5344358"/>
                <a:ext cx="6404811" cy="55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535676" y="5395346"/>
                    <a:ext cx="937506" cy="4630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256 ×1301</m:t>
                              </m:r>
                            </m:sup>
                          </m:sSup>
                          <m:r>
                            <a:rPr lang="en-US" altLang="zh-CN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10000</m:t>
                          </m:r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  <a:p>
                    <a:pPr lvl="0" algn="ctr"/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18750</m:t>
                          </m:r>
                        </m:oMath>
                      </m:oMathPara>
                    </a14:m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5676" y="5395346"/>
                    <a:ext cx="937506" cy="463012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5595002" y="5391531"/>
                    <a:ext cx="10047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0.0855%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0.0145%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5002" y="5391531"/>
                    <a:ext cx="1004704" cy="21544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597572" y="5645815"/>
                    <a:ext cx="100108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0.9982%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0.9995%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7572" y="5645815"/>
                    <a:ext cx="1001089" cy="21544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101506" y="5586163"/>
                    <a:ext cx="161604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−0.000484</m:t>
                              </m:r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𝑥𝑥𝑥</m:t>
                              </m:r>
                            </m:sub>
                          </m:sSub>
                          <m:r>
                            <a:rPr kumimoji="0" lang="en-US" altLang="zh-CN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  <m:r>
                                <a:rPr kumimoji="0" lang="en-US" altLang="zh-CN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zh-CN" sz="9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6" y="5586163"/>
                    <a:ext cx="1616048" cy="230832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3546158" y="5397919"/>
                    <a:ext cx="19262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0.000484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−0.999247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6158" y="5397919"/>
                    <a:ext cx="1926207" cy="21544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3579003" y="5648072"/>
                    <a:ext cx="186051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0.000483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0.982950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1" name="文本框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003" y="5648072"/>
                    <a:ext cx="1860515" cy="21544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矩形 20"/>
            <p:cNvSpPr/>
            <p:nvPr/>
          </p:nvSpPr>
          <p:spPr>
            <a:xfrm>
              <a:off x="158569" y="4716380"/>
              <a:ext cx="11336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Korteweg-de Vries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57619" y="4938233"/>
            <a:ext cx="6475271" cy="725971"/>
            <a:chOff x="117532" y="7258875"/>
            <a:chExt cx="6475271" cy="725971"/>
          </a:xfrm>
        </p:grpSpPr>
        <p:sp>
          <p:nvSpPr>
            <p:cNvPr id="110" name="矩形 109"/>
            <p:cNvSpPr/>
            <p:nvPr/>
          </p:nvSpPr>
          <p:spPr>
            <a:xfrm>
              <a:off x="135652" y="7280647"/>
              <a:ext cx="6408624" cy="70419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17532" y="7258875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9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Nonlinear Schrödinger </a:t>
              </a:r>
            </a:p>
            <a:p>
              <a:pPr lvl="0"/>
              <a:r>
                <a:rPr lang="en-US" altLang="zh-CN" sz="900" dirty="0" smtClean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equation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2525349" y="7404787"/>
                  <a:ext cx="937506" cy="463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512 ×501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10000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10000</m:t>
                        </m:r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349" y="7404787"/>
                  <a:ext cx="937506" cy="46301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5591714" y="7404208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0.0011%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0.0007%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714" y="7404208"/>
                  <a:ext cx="1001089" cy="215444"/>
                </a:xfrm>
                <a:prstGeom prst="rect">
                  <a:avLst/>
                </a:prstGeom>
                <a:blipFill>
                  <a:blip r:embed="rId60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5589802" y="7649448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0.677</a:t>
                  </a: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5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0.4162%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802" y="7649448"/>
                  <a:ext cx="1001089" cy="215444"/>
                </a:xfrm>
                <a:prstGeom prst="rect">
                  <a:avLst/>
                </a:prstGeom>
                <a:blipFill>
                  <a:blip r:embed="rId61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3429226" y="7398273"/>
                  <a:ext cx="219607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zh-CN" altLang="en-US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3.3333</m:t>
                        </m:r>
                        <m:r>
                          <a:rPr kumimoji="0" lang="zh-CN" altLang="en-US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𝑖𝑢</m:t>
                        </m:r>
                        <m: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3.3333</m:t>
                        </m:r>
                        <m:r>
                          <a:rPr kumimoji="0" lang="zh-CN" altLang="en-US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sSup>
                          <m:sSupPr>
                            <m:ctrlP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zh-CN" altLang="en-US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zh-CN" altLang="en-US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kumimoji="0" lang="zh-CN" alt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zh-CN" altLang="en-US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0.3000</m:t>
                        </m:r>
                        <m:r>
                          <a:rPr kumimoji="0" lang="zh-CN" altLang="en-US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sSub>
                          <m:sSubPr>
                            <m:ctrlP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226" y="7398273"/>
                  <a:ext cx="2196071" cy="21544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6159" y="5201524"/>
                <a:ext cx="1639495" cy="491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zh-CN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𝑖𝑢</m:t>
                      </m:r>
                      <m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p>
                        <m:sSup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zh-CN" altLang="en-US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en-US" altLang="zh-CN" sz="9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zh-CN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0.3</m:t>
                      </m:r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9" y="5201524"/>
                <a:ext cx="1639495" cy="4910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3471188" y="5316573"/>
                <a:ext cx="21946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zh-CN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3.3187</m:t>
                      </m:r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𝑖𝑢</m:t>
                      </m:r>
                      <m:r>
                        <a:rPr kumimoji="0" lang="en-US" altLang="zh-CN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3.2947</m:t>
                      </m:r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p>
                        <m:sSupPr>
                          <m:ctrlP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zh-CN" altLang="en-US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kumimoji="0" lang="zh-CN" alt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zh-CN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0.3013</m:t>
                      </m:r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8" y="5316573"/>
                <a:ext cx="2194605" cy="21544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组合 119"/>
          <p:cNvGrpSpPr/>
          <p:nvPr/>
        </p:nvGrpSpPr>
        <p:grpSpPr>
          <a:xfrm>
            <a:off x="121685" y="4317865"/>
            <a:ext cx="6519876" cy="586487"/>
            <a:chOff x="74860" y="7258875"/>
            <a:chExt cx="6519876" cy="586487"/>
          </a:xfrm>
        </p:grpSpPr>
        <p:sp>
          <p:nvSpPr>
            <p:cNvPr id="121" name="矩形 120"/>
            <p:cNvSpPr/>
            <p:nvPr/>
          </p:nvSpPr>
          <p:spPr>
            <a:xfrm>
              <a:off x="123943" y="7272259"/>
              <a:ext cx="6408624" cy="57310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74860" y="7258875"/>
              <a:ext cx="13773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Sine-Gordon  equation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/>
                <p:cNvSpPr txBox="1"/>
                <p:nvPr/>
              </p:nvSpPr>
              <p:spPr>
                <a:xfrm>
                  <a:off x="2525349" y="7339131"/>
                  <a:ext cx="1153046" cy="463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512 ×256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 algn="ctr"/>
                  <a:r>
                    <a:rPr lang="en-US" altLang="zh-CN" sz="800" dirty="0" smtClean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pitchFamily="2" charset="-122"/>
                    </a:rPr>
                    <a:t>50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349" y="7339131"/>
                  <a:ext cx="1153046" cy="463012"/>
                </a:xfrm>
                <a:prstGeom prst="rect">
                  <a:avLst/>
                </a:prstGeom>
                <a:blipFill>
                  <a:blip r:embed="rId6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/>
                <p:cNvSpPr txBox="1"/>
                <p:nvPr/>
              </p:nvSpPr>
              <p:spPr>
                <a:xfrm>
                  <a:off x="5593647" y="7323965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0.0706%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0.0895%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5" name="文本框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647" y="7323965"/>
                  <a:ext cx="1001089" cy="215444"/>
                </a:xfrm>
                <a:prstGeom prst="rect">
                  <a:avLst/>
                </a:prstGeom>
                <a:blipFill>
                  <a:blip r:embed="rId66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/>
                <p:cNvSpPr txBox="1"/>
                <p:nvPr/>
              </p:nvSpPr>
              <p:spPr>
                <a:xfrm>
                  <a:off x="5593647" y="7601712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0.4874%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0.4407%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647" y="7601712"/>
                  <a:ext cx="1001089" cy="215444"/>
                </a:xfrm>
                <a:prstGeom prst="rect">
                  <a:avLst/>
                </a:prstGeom>
                <a:blipFill>
                  <a:blip r:embed="rId6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266663" y="7499644"/>
                  <a:ext cx="11051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0" lang="en-US" altLang="zh-CN" sz="9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⁡(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altLang="zh-CN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63" y="7499644"/>
                  <a:ext cx="1105148" cy="230832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3678395" y="7323422"/>
                  <a:ext cx="161392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0.9999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0.9987</m:t>
                        </m:r>
                        <m:r>
                          <m:rPr>
                            <m:sty m:val="p"/>
                          </m:rP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⁡(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95" y="7323422"/>
                  <a:ext cx="1613920" cy="215444"/>
                </a:xfrm>
                <a:prstGeom prst="rect">
                  <a:avLst/>
                </a:prstGeom>
                <a:blipFill>
                  <a:blip r:embed="rId6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3614838" y="7607366"/>
                  <a:ext cx="175627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0.9920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−0.9982</m:t>
                        </m:r>
                        <m:r>
                          <m:rPr>
                            <m:sty m:val="p"/>
                          </m:rP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⁡(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838" y="7607366"/>
                  <a:ext cx="1756273" cy="215444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/>
          <p:cNvPicPr>
            <a:picLocks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13" y="357359"/>
            <a:ext cx="800784" cy="482006"/>
          </a:xfrm>
          <a:prstGeom prst="rect">
            <a:avLst/>
          </a:prstGeom>
        </p:spPr>
      </p:pic>
      <p:pic>
        <p:nvPicPr>
          <p:cNvPr id="4" name="图片 3"/>
          <p:cNvPicPr>
            <a:picLocks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07" y="824210"/>
            <a:ext cx="806828" cy="470881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 rotWithShape="1"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t="19226" r="10648" b="17888"/>
          <a:stretch/>
        </p:blipFill>
        <p:spPr>
          <a:xfrm>
            <a:off x="1687051" y="3725788"/>
            <a:ext cx="801283" cy="561203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t="20229" r="9907" b="27254"/>
          <a:stretch/>
        </p:blipFill>
        <p:spPr>
          <a:xfrm>
            <a:off x="1676136" y="4325610"/>
            <a:ext cx="812198" cy="581946"/>
          </a:xfrm>
          <a:prstGeom prst="rect">
            <a:avLst/>
          </a:prstGeom>
        </p:spPr>
      </p:pic>
      <p:pic>
        <p:nvPicPr>
          <p:cNvPr id="20" name="图片 19"/>
          <p:cNvPicPr>
            <a:picLocks/>
          </p:cNvPicPr>
          <p:nvPr/>
        </p:nvPicPr>
        <p:blipFill rotWithShape="1"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t="21902" r="10833" b="11364"/>
          <a:stretch/>
        </p:blipFill>
        <p:spPr>
          <a:xfrm>
            <a:off x="1676136" y="4960006"/>
            <a:ext cx="798410" cy="704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2413802" y="360708"/>
                <a:ext cx="1106270" cy="478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9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512 ×401</m:t>
                          </m:r>
                        </m:sup>
                      </m:sSup>
                      <m:r>
                        <a:rPr lang="en-US" altLang="zh-CN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zh-CN" altLang="en-US" sz="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02" y="360708"/>
                <a:ext cx="1106270" cy="478657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2421209" y="764480"/>
                <a:ext cx="1106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18000</m:t>
                      </m:r>
                    </m:oMath>
                  </m:oMathPara>
                </a14:m>
                <a:endPara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27000</m:t>
                      </m:r>
                    </m:oMath>
                  </m:oMathPara>
                </a14:m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09" y="764480"/>
                <a:ext cx="1106270" cy="46166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t="8414" r="10092" b="11800"/>
          <a:stretch/>
        </p:blipFill>
        <p:spPr>
          <a:xfrm>
            <a:off x="1691492" y="3099977"/>
            <a:ext cx="804058" cy="590397"/>
          </a:xfrm>
          <a:prstGeom prst="rect">
            <a:avLst/>
          </a:prstGeom>
        </p:spPr>
      </p:pic>
      <p:grpSp>
        <p:nvGrpSpPr>
          <p:cNvPr id="107" name="组合 106"/>
          <p:cNvGrpSpPr/>
          <p:nvPr/>
        </p:nvGrpSpPr>
        <p:grpSpPr>
          <a:xfrm>
            <a:off x="157619" y="5723841"/>
            <a:ext cx="6475271" cy="574485"/>
            <a:chOff x="117532" y="7277927"/>
            <a:chExt cx="6475271" cy="706919"/>
          </a:xfrm>
        </p:grpSpPr>
        <p:sp>
          <p:nvSpPr>
            <p:cNvPr id="118" name="矩形 117"/>
            <p:cNvSpPr/>
            <p:nvPr/>
          </p:nvSpPr>
          <p:spPr>
            <a:xfrm>
              <a:off x="135652" y="7280647"/>
              <a:ext cx="6408624" cy="70419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17532" y="7277927"/>
              <a:ext cx="108876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9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Burgers’</a:t>
              </a:r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equation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2525349" y="7375482"/>
                  <a:ext cx="937506" cy="463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56</m:t>
                            </m:r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altLang="zh-CN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5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000</m:t>
                        </m:r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349" y="7375482"/>
                  <a:ext cx="937506" cy="463011"/>
                </a:xfrm>
                <a:prstGeom prst="rect">
                  <a:avLst/>
                </a:prstGeom>
                <a:blipFill>
                  <a:blip r:embed="rId79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5591714" y="7351460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zh-CN" sz="800" dirty="0">
                      <a:solidFill>
                        <a:prstClr val="black"/>
                      </a:solidFill>
                    </a:rPr>
                    <a:t>0.0051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lang="en-US" altLang="zh-CN" sz="800" dirty="0">
                      <a:solidFill>
                        <a:prstClr val="black"/>
                      </a:solidFill>
                    </a:rPr>
                    <a:t>0.0054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714" y="7351460"/>
                  <a:ext cx="1001089" cy="215444"/>
                </a:xfrm>
                <a:prstGeom prst="rect">
                  <a:avLst/>
                </a:prstGeom>
                <a:blipFill>
                  <a:blip r:embed="rId80"/>
                  <a:stretch>
                    <a:fillRect b="-39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/>
                <p:cNvSpPr txBox="1"/>
                <p:nvPr/>
              </p:nvSpPr>
              <p:spPr>
                <a:xfrm>
                  <a:off x="5589802" y="7667031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zh-CN" sz="800" dirty="0">
                      <a:solidFill>
                        <a:prstClr val="black"/>
                      </a:solidFill>
                    </a:rPr>
                    <a:t>0.0760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lang="en-US" altLang="zh-CN" sz="800" dirty="0">
                      <a:solidFill>
                        <a:prstClr val="black"/>
                      </a:solidFill>
                    </a:rPr>
                    <a:t>0.0366</a:t>
                  </a: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802" y="7667031"/>
                  <a:ext cx="1001089" cy="215444"/>
                </a:xfrm>
                <a:prstGeom prst="rect">
                  <a:avLst/>
                </a:prstGeom>
                <a:blipFill>
                  <a:blip r:embed="rId81"/>
                  <a:stretch>
                    <a:fillRect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6" name="图片 135"/>
          <p:cNvPicPr>
            <a:picLocks/>
          </p:cNvPicPr>
          <p:nvPr/>
        </p:nvPicPr>
        <p:blipFill rotWithShape="1"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t="21902" r="10833" b="11364"/>
          <a:stretch/>
        </p:blipFill>
        <p:spPr>
          <a:xfrm>
            <a:off x="1676136" y="5726562"/>
            <a:ext cx="798410" cy="571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/>
              <p:cNvSpPr txBox="1"/>
              <p:nvPr/>
            </p:nvSpPr>
            <p:spPr>
              <a:xfrm>
                <a:off x="132490" y="5957963"/>
                <a:ext cx="12800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9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0" y="5957963"/>
                <a:ext cx="1280010" cy="230832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/>
              <p:cNvSpPr txBox="1"/>
              <p:nvPr/>
            </p:nvSpPr>
            <p:spPr>
              <a:xfrm>
                <a:off x="3755408" y="5786593"/>
                <a:ext cx="16959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0.1000</m:t>
                          </m:r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−0.9999</m:t>
                      </m:r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08" y="5786593"/>
                <a:ext cx="1695993" cy="215444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3753496" y="6040050"/>
                <a:ext cx="16959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0.100</m:t>
                          </m:r>
                          <m:r>
                            <a:rPr lang="en-US" altLang="zh-CN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0010</m:t>
                      </m:r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496" y="6040050"/>
                <a:ext cx="1695993" cy="215444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1674182" y="5716652"/>
            <a:ext cx="800364" cy="581673"/>
          </a:xfrm>
          <a:prstGeom prst="rect">
            <a:avLst/>
          </a:prstGeom>
        </p:spPr>
      </p:pic>
      <p:grpSp>
        <p:nvGrpSpPr>
          <p:cNvPr id="140" name="组合 139"/>
          <p:cNvGrpSpPr/>
          <p:nvPr/>
        </p:nvGrpSpPr>
        <p:grpSpPr>
          <a:xfrm>
            <a:off x="157619" y="6342648"/>
            <a:ext cx="6475271" cy="674751"/>
            <a:chOff x="117532" y="7258875"/>
            <a:chExt cx="6475271" cy="725971"/>
          </a:xfrm>
        </p:grpSpPr>
        <p:sp>
          <p:nvSpPr>
            <p:cNvPr id="141" name="矩形 140"/>
            <p:cNvSpPr/>
            <p:nvPr/>
          </p:nvSpPr>
          <p:spPr>
            <a:xfrm>
              <a:off x="135652" y="7280647"/>
              <a:ext cx="6408624" cy="70419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17532" y="7258875"/>
              <a:ext cx="1217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Harmonic </a:t>
              </a:r>
              <a:endParaRPr lang="en-US" altLang="zh-CN" sz="9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altLang="zh-CN" sz="9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Oscillator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/>
                <p:cNvSpPr txBox="1"/>
                <p:nvPr/>
              </p:nvSpPr>
              <p:spPr>
                <a:xfrm>
                  <a:off x="2525349" y="7404787"/>
                  <a:ext cx="937506" cy="463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512 ×</m:t>
                            </m:r>
                            <m:r>
                              <a:rPr lang="en-US" altLang="zh-CN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000</m:t>
                        </m:r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43" name="文本框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349" y="7404787"/>
                  <a:ext cx="937506" cy="463012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/>
                <p:cNvSpPr txBox="1"/>
                <p:nvPr/>
              </p:nvSpPr>
              <p:spPr>
                <a:xfrm>
                  <a:off x="5591714" y="7378585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zh-CN" sz="800" dirty="0">
                      <a:solidFill>
                        <a:prstClr val="black"/>
                      </a:solidFill>
                    </a:rPr>
                    <a:t>0.0117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lang="en-US" altLang="zh-CN" sz="800" dirty="0">
                      <a:solidFill>
                        <a:prstClr val="black"/>
                      </a:solidFill>
                    </a:rPr>
                    <a:t>0.0055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44" name="文本框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714" y="7378585"/>
                  <a:ext cx="1001089" cy="215444"/>
                </a:xfrm>
                <a:prstGeom prst="rect">
                  <a:avLst/>
                </a:prstGeom>
                <a:blipFill>
                  <a:blip r:embed="rId87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/>
                <p:cNvSpPr txBox="1"/>
                <p:nvPr/>
              </p:nvSpPr>
              <p:spPr>
                <a:xfrm>
                  <a:off x="5589802" y="7653487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zh-CN" sz="800" dirty="0">
                      <a:solidFill>
                        <a:prstClr val="black"/>
                      </a:solidFill>
                    </a:rPr>
                    <a:t>0.0685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lang="en-US" altLang="zh-CN" sz="800" dirty="0">
                      <a:solidFill>
                        <a:prstClr val="black"/>
                      </a:solidFill>
                    </a:rPr>
                    <a:t>0.0273</a:t>
                  </a: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45" name="文本框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802" y="7653487"/>
                  <a:ext cx="1001089" cy="215444"/>
                </a:xfrm>
                <a:prstGeom prst="rect">
                  <a:avLst/>
                </a:prstGeom>
                <a:blipFill>
                  <a:blip r:embed="rId88"/>
                  <a:stretch>
                    <a:fillRect b="-218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8" name="图片 147"/>
          <p:cNvPicPr>
            <a:picLocks/>
          </p:cNvPicPr>
          <p:nvPr/>
        </p:nvPicPr>
        <p:blipFill rotWithShape="1"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t="21902" r="10833" b="11364"/>
          <a:stretch/>
        </p:blipFill>
        <p:spPr>
          <a:xfrm>
            <a:off x="1676136" y="6364420"/>
            <a:ext cx="798410" cy="652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矩形 148"/>
              <p:cNvSpPr/>
              <p:nvPr/>
            </p:nvSpPr>
            <p:spPr>
              <a:xfrm>
                <a:off x="171536" y="6607324"/>
                <a:ext cx="1295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zh-CN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</m:t>
                      </m:r>
                      <m:r>
                        <a:rPr kumimoji="0" lang="en-US" altLang="zh-CN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5</m:t>
                      </m:r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𝑥𝑥</m:t>
                          </m:r>
                        </m:sub>
                      </m:sSub>
                      <m:r>
                        <a:rPr kumimoji="0" lang="en-US" altLang="zh-CN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kumimoji="0" lang="en-US" altLang="zh-CN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en-US" altLang="zh-CN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fName>
                        <m:e>
                          <m:f>
                            <m:fPr>
                              <m:ctrlP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9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49" name="矩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6" y="6607324"/>
                <a:ext cx="1295962" cy="369332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矩形 149"/>
              <p:cNvSpPr/>
              <p:nvPr/>
            </p:nvSpPr>
            <p:spPr>
              <a:xfrm>
                <a:off x="3620756" y="6376401"/>
                <a:ext cx="19113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zh-CN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0.5001</m:t>
                      </m:r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0.9999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fName>
                        <m:e>
                          <m:f>
                            <m:f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150" name="矩形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756" y="6376401"/>
                <a:ext cx="1911393" cy="338554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矩形 150"/>
              <p:cNvSpPr/>
              <p:nvPr/>
            </p:nvSpPr>
            <p:spPr>
              <a:xfrm>
                <a:off x="3628015" y="6646468"/>
                <a:ext cx="19113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zh-CN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0.4996</m:t>
                      </m:r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1.0005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fName>
                        <m:e>
                          <m:f>
                            <m:f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151" name="矩形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15" y="6646468"/>
                <a:ext cx="1911393" cy="338554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1675911" y="6355663"/>
            <a:ext cx="805586" cy="6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4761</TotalTime>
  <Words>246</Words>
  <Application>Microsoft Office PowerPoint</Application>
  <PresentationFormat>A4 纸张(210x297 毫米)</PresentationFormat>
  <Paragraphs>110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lli@hust.edu.cn</cp:lastModifiedBy>
  <cp:revision>129</cp:revision>
  <dcterms:created xsi:type="dcterms:W3CDTF">2018-03-05T02:18:39Z</dcterms:created>
  <dcterms:modified xsi:type="dcterms:W3CDTF">2018-09-21T08:09:44Z</dcterms:modified>
</cp:coreProperties>
</file>