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8" r:id="rId3"/>
    <p:sldId id="492" r:id="rId5"/>
    <p:sldId id="493" r:id="rId6"/>
    <p:sldId id="494" r:id="rId7"/>
    <p:sldId id="413" r:id="rId8"/>
    <p:sldId id="414" r:id="rId9"/>
    <p:sldId id="415" r:id="rId10"/>
    <p:sldId id="416" r:id="rId11"/>
    <p:sldId id="495" r:id="rId12"/>
    <p:sldId id="538" r:id="rId13"/>
    <p:sldId id="418" r:id="rId14"/>
    <p:sldId id="496" r:id="rId15"/>
    <p:sldId id="497" r:id="rId16"/>
    <p:sldId id="422" r:id="rId17"/>
    <p:sldId id="423" r:id="rId18"/>
    <p:sldId id="424" r:id="rId19"/>
    <p:sldId id="455" r:id="rId20"/>
    <p:sldId id="456" r:id="rId21"/>
    <p:sldId id="427" r:id="rId22"/>
    <p:sldId id="428" r:id="rId23"/>
    <p:sldId id="429" r:id="rId24"/>
    <p:sldId id="460" r:id="rId25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DC0D"/>
    <a:srgbClr val="F14124"/>
    <a:srgbClr val="0D79CA"/>
    <a:srgbClr val="4FADF3"/>
    <a:srgbClr val="073C65"/>
    <a:srgbClr val="275578"/>
    <a:srgbClr val="004071"/>
    <a:srgbClr val="F2F2F2"/>
    <a:srgbClr val="8CC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 autoAdjust="0"/>
    <p:restoredTop sz="99298" autoAdjust="0"/>
  </p:normalViewPr>
  <p:slideViewPr>
    <p:cSldViewPr snapToGrid="0">
      <p:cViewPr varScale="1">
        <p:scale>
          <a:sx n="114" d="100"/>
          <a:sy n="114" d="100"/>
        </p:scale>
        <p:origin x="-504" y="-90"/>
      </p:cViewPr>
      <p:guideLst>
        <p:guide orient="horz" pos="1991"/>
        <p:guide pos="397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1272662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4" y="446460"/>
            <a:ext cx="609698" cy="5555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直角三角形 24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五边形 25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4762" y="2061797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2853936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3647709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11173" y="4442496"/>
            <a:ext cx="1691680" cy="7819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8792" y="5237461"/>
            <a:ext cx="1691680" cy="782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25460" y="1433195"/>
            <a:ext cx="2037615" cy="2037615"/>
            <a:chOff x="8251" y="4863"/>
            <a:chExt cx="1562" cy="1562"/>
          </a:xfrm>
        </p:grpSpPr>
        <p:sp>
          <p:nvSpPr>
            <p:cNvPr id="3" name="椭圆 2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432358" y="3960000"/>
            <a:ext cx="34232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</a:rPr>
              <a:t>  HAI</a:t>
            </a:r>
            <a:r>
              <a:rPr lang="zh-CN" altLang="en-US" sz="3000" dirty="0" smtClean="0">
                <a:solidFill>
                  <a:schemeClr val="bg1"/>
                </a:solidFill>
              </a:rPr>
              <a:t>超级节点机制</a:t>
            </a:r>
            <a:endParaRPr lang="zh-CN" altLang="en-US" sz="3000" dirty="0" smtClean="0">
              <a:solidFill>
                <a:schemeClr val="bg1"/>
              </a:solidFill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等腰三角形 65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等腰三角形 66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等腰三角形 71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等腰三角形 75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204657" y="206814"/>
            <a:ext cx="440499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提币阶</a:t>
            </a:r>
            <a:r>
              <a:rPr lang="zh-CN" altLang="en-US" sz="2935" b="1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段</a:t>
            </a:r>
            <a:r>
              <a:rPr lang="en-US" altLang="zh-CN" sz="2935" b="1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---</a:t>
            </a:r>
            <a:r>
              <a:rPr lang="zh-CN" sz="2935" b="1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恒币网交易所</a:t>
            </a:r>
            <a:endParaRPr lang="zh-CN" sz="2935" b="1">
              <a:solidFill>
                <a:srgbClr val="FFFF00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808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450205" y="1259205"/>
            <a:ext cx="1291590" cy="1291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银行"/>
          <p:cNvSpPr/>
          <p:nvPr/>
        </p:nvSpPr>
        <p:spPr bwMode="auto">
          <a:xfrm>
            <a:off x="5351780" y="1160780"/>
            <a:ext cx="1488440" cy="1488440"/>
          </a:xfrm>
          <a:custGeom>
            <a:avLst/>
            <a:gdLst>
              <a:gd name="T0" fmla="*/ 0 w 3432"/>
              <a:gd name="T1" fmla="*/ 900127 h 3431"/>
              <a:gd name="T2" fmla="*/ 1800397 w 3432"/>
              <a:gd name="T3" fmla="*/ 900127 h 3431"/>
              <a:gd name="T4" fmla="*/ 1424790 w 3432"/>
              <a:gd name="T5" fmla="*/ 739091 h 3431"/>
              <a:gd name="T6" fmla="*/ 1185052 w 3432"/>
              <a:gd name="T7" fmla="*/ 683488 h 3431"/>
              <a:gd name="T8" fmla="*/ 1185052 w 3432"/>
              <a:gd name="T9" fmla="*/ 794693 h 3431"/>
              <a:gd name="T10" fmla="*/ 1222822 w 3432"/>
              <a:gd name="T11" fmla="*/ 1269935 h 3431"/>
              <a:gd name="T12" fmla="*/ 1309904 w 3432"/>
              <a:gd name="T13" fmla="*/ 1297736 h 3431"/>
              <a:gd name="T14" fmla="*/ 1333511 w 3432"/>
              <a:gd name="T15" fmla="*/ 775284 h 3431"/>
              <a:gd name="T16" fmla="*/ 1424790 w 3432"/>
              <a:gd name="T17" fmla="*/ 739091 h 3431"/>
              <a:gd name="T18" fmla="*/ 1341904 w 3432"/>
              <a:gd name="T19" fmla="*/ 1513326 h 3431"/>
              <a:gd name="T20" fmla="*/ 1341904 w 3432"/>
              <a:gd name="T21" fmla="*/ 1476607 h 3431"/>
              <a:gd name="T22" fmla="*/ 433312 w 3432"/>
              <a:gd name="T23" fmla="*/ 1497065 h 3431"/>
              <a:gd name="T24" fmla="*/ 458493 w 3432"/>
              <a:gd name="T25" fmla="*/ 1441463 h 3431"/>
              <a:gd name="T26" fmla="*/ 1367085 w 3432"/>
              <a:gd name="T27" fmla="*/ 1425202 h 3431"/>
              <a:gd name="T28" fmla="*/ 458493 w 3432"/>
              <a:gd name="T29" fmla="*/ 1404220 h 3431"/>
              <a:gd name="T30" fmla="*/ 458493 w 3432"/>
              <a:gd name="T31" fmla="*/ 1441463 h 3431"/>
              <a:gd name="T32" fmla="*/ 1341904 w 3432"/>
              <a:gd name="T33" fmla="*/ 1369599 h 3431"/>
              <a:gd name="T34" fmla="*/ 1341904 w 3432"/>
              <a:gd name="T35" fmla="*/ 1332356 h 3431"/>
              <a:gd name="T36" fmla="*/ 433312 w 3432"/>
              <a:gd name="T37" fmla="*/ 1353338 h 3431"/>
              <a:gd name="T38" fmla="*/ 995150 w 3432"/>
              <a:gd name="T39" fmla="*/ 794693 h 3431"/>
              <a:gd name="T40" fmla="*/ 995150 w 3432"/>
              <a:gd name="T41" fmla="*/ 683488 h 3431"/>
              <a:gd name="T42" fmla="*/ 755936 w 3432"/>
              <a:gd name="T43" fmla="*/ 739091 h 3431"/>
              <a:gd name="T44" fmla="*/ 842493 w 3432"/>
              <a:gd name="T45" fmla="*/ 775284 h 3431"/>
              <a:gd name="T46" fmla="*/ 866100 w 3432"/>
              <a:gd name="T47" fmla="*/ 1297736 h 3431"/>
              <a:gd name="T48" fmla="*/ 957904 w 3432"/>
              <a:gd name="T49" fmla="*/ 1269935 h 3431"/>
              <a:gd name="T50" fmla="*/ 995150 w 3432"/>
              <a:gd name="T51" fmla="*/ 794693 h 3431"/>
              <a:gd name="T52" fmla="*/ 462689 w 3432"/>
              <a:gd name="T53" fmla="*/ 775284 h 3431"/>
              <a:gd name="T54" fmla="*/ 486296 w 3432"/>
              <a:gd name="T55" fmla="*/ 1297736 h 3431"/>
              <a:gd name="T56" fmla="*/ 577575 w 3432"/>
              <a:gd name="T57" fmla="*/ 1269935 h 3431"/>
              <a:gd name="T58" fmla="*/ 615345 w 3432"/>
              <a:gd name="T59" fmla="*/ 794693 h 3431"/>
              <a:gd name="T60" fmla="*/ 615345 w 3432"/>
              <a:gd name="T61" fmla="*/ 683488 h 3431"/>
              <a:gd name="T62" fmla="*/ 375607 w 3432"/>
              <a:gd name="T63" fmla="*/ 739091 h 3431"/>
              <a:gd name="T64" fmla="*/ 1189773 w 3432"/>
              <a:gd name="T65" fmla="*/ 459506 h 3431"/>
              <a:gd name="T66" fmla="*/ 610624 w 3432"/>
              <a:gd name="T67" fmla="*/ 459506 h 3431"/>
              <a:gd name="T68" fmla="*/ 900199 w 3432"/>
              <a:gd name="T69" fmla="*/ 612674 h 3431"/>
              <a:gd name="T70" fmla="*/ 1189773 w 3432"/>
              <a:gd name="T71" fmla="*/ 459506 h 34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432" h="3431">
                <a:moveTo>
                  <a:pt x="1716" y="3431"/>
                </a:moveTo>
                <a:cubicBezTo>
                  <a:pt x="768" y="3431"/>
                  <a:pt x="0" y="2663"/>
                  <a:pt x="0" y="1716"/>
                </a:cubicBezTo>
                <a:cubicBezTo>
                  <a:pt x="0" y="768"/>
                  <a:pt x="768" y="0"/>
                  <a:pt x="1716" y="0"/>
                </a:cubicBezTo>
                <a:cubicBezTo>
                  <a:pt x="2664" y="0"/>
                  <a:pt x="3432" y="768"/>
                  <a:pt x="3432" y="1716"/>
                </a:cubicBezTo>
                <a:cubicBezTo>
                  <a:pt x="3432" y="2663"/>
                  <a:pt x="2664" y="3431"/>
                  <a:pt x="1716" y="3431"/>
                </a:cubicBezTo>
                <a:close/>
                <a:moveTo>
                  <a:pt x="2716" y="1409"/>
                </a:moveTo>
                <a:cubicBezTo>
                  <a:pt x="2716" y="1351"/>
                  <a:pt x="2674" y="1303"/>
                  <a:pt x="2622" y="1303"/>
                </a:cubicBezTo>
                <a:cubicBezTo>
                  <a:pt x="2259" y="1303"/>
                  <a:pt x="2259" y="1303"/>
                  <a:pt x="2259" y="1303"/>
                </a:cubicBezTo>
                <a:cubicBezTo>
                  <a:pt x="2207" y="1303"/>
                  <a:pt x="2165" y="1351"/>
                  <a:pt x="2165" y="1409"/>
                </a:cubicBezTo>
                <a:cubicBezTo>
                  <a:pt x="2165" y="1468"/>
                  <a:pt x="2207" y="1515"/>
                  <a:pt x="2259" y="1515"/>
                </a:cubicBezTo>
                <a:cubicBezTo>
                  <a:pt x="2288" y="1515"/>
                  <a:pt x="2313" y="1500"/>
                  <a:pt x="2331" y="1478"/>
                </a:cubicBezTo>
                <a:cubicBezTo>
                  <a:pt x="2331" y="2421"/>
                  <a:pt x="2331" y="2421"/>
                  <a:pt x="2331" y="2421"/>
                </a:cubicBezTo>
                <a:cubicBezTo>
                  <a:pt x="2331" y="2450"/>
                  <a:pt x="2351" y="2474"/>
                  <a:pt x="2376" y="2474"/>
                </a:cubicBezTo>
                <a:cubicBezTo>
                  <a:pt x="2497" y="2474"/>
                  <a:pt x="2497" y="2474"/>
                  <a:pt x="2497" y="2474"/>
                </a:cubicBezTo>
                <a:cubicBezTo>
                  <a:pt x="2522" y="2474"/>
                  <a:pt x="2542" y="2450"/>
                  <a:pt x="2542" y="2421"/>
                </a:cubicBezTo>
                <a:cubicBezTo>
                  <a:pt x="2542" y="1478"/>
                  <a:pt x="2542" y="1478"/>
                  <a:pt x="2542" y="1478"/>
                </a:cubicBezTo>
                <a:cubicBezTo>
                  <a:pt x="2559" y="1500"/>
                  <a:pt x="2593" y="1515"/>
                  <a:pt x="2622" y="1515"/>
                </a:cubicBezTo>
                <a:cubicBezTo>
                  <a:pt x="2674" y="1515"/>
                  <a:pt x="2716" y="1468"/>
                  <a:pt x="2716" y="1409"/>
                </a:cubicBezTo>
                <a:close/>
                <a:moveTo>
                  <a:pt x="874" y="2885"/>
                </a:moveTo>
                <a:cubicBezTo>
                  <a:pt x="2558" y="2885"/>
                  <a:pt x="2558" y="2885"/>
                  <a:pt x="2558" y="2885"/>
                </a:cubicBezTo>
                <a:cubicBezTo>
                  <a:pt x="2585" y="2885"/>
                  <a:pt x="2606" y="2876"/>
                  <a:pt x="2606" y="2854"/>
                </a:cubicBezTo>
                <a:cubicBezTo>
                  <a:pt x="2606" y="2832"/>
                  <a:pt x="2585" y="2815"/>
                  <a:pt x="2558" y="2815"/>
                </a:cubicBezTo>
                <a:cubicBezTo>
                  <a:pt x="874" y="2815"/>
                  <a:pt x="874" y="2815"/>
                  <a:pt x="874" y="2815"/>
                </a:cubicBezTo>
                <a:cubicBezTo>
                  <a:pt x="848" y="2815"/>
                  <a:pt x="826" y="2832"/>
                  <a:pt x="826" y="2854"/>
                </a:cubicBezTo>
                <a:cubicBezTo>
                  <a:pt x="826" y="2876"/>
                  <a:pt x="848" y="2885"/>
                  <a:pt x="874" y="2885"/>
                </a:cubicBezTo>
                <a:close/>
                <a:moveTo>
                  <a:pt x="874" y="2748"/>
                </a:moveTo>
                <a:cubicBezTo>
                  <a:pt x="2558" y="2748"/>
                  <a:pt x="2558" y="2748"/>
                  <a:pt x="2558" y="2748"/>
                </a:cubicBezTo>
                <a:cubicBezTo>
                  <a:pt x="2585" y="2748"/>
                  <a:pt x="2606" y="2739"/>
                  <a:pt x="2606" y="2717"/>
                </a:cubicBezTo>
                <a:cubicBezTo>
                  <a:pt x="2606" y="2695"/>
                  <a:pt x="2585" y="2677"/>
                  <a:pt x="2558" y="2677"/>
                </a:cubicBezTo>
                <a:cubicBezTo>
                  <a:pt x="874" y="2677"/>
                  <a:pt x="874" y="2677"/>
                  <a:pt x="874" y="2677"/>
                </a:cubicBezTo>
                <a:cubicBezTo>
                  <a:pt x="848" y="2677"/>
                  <a:pt x="826" y="2695"/>
                  <a:pt x="826" y="2717"/>
                </a:cubicBezTo>
                <a:cubicBezTo>
                  <a:pt x="826" y="2739"/>
                  <a:pt x="848" y="2748"/>
                  <a:pt x="874" y="2748"/>
                </a:cubicBezTo>
                <a:close/>
                <a:moveTo>
                  <a:pt x="874" y="2611"/>
                </a:moveTo>
                <a:cubicBezTo>
                  <a:pt x="2558" y="2611"/>
                  <a:pt x="2558" y="2611"/>
                  <a:pt x="2558" y="2611"/>
                </a:cubicBezTo>
                <a:cubicBezTo>
                  <a:pt x="2585" y="2611"/>
                  <a:pt x="2606" y="2601"/>
                  <a:pt x="2606" y="2580"/>
                </a:cubicBezTo>
                <a:cubicBezTo>
                  <a:pt x="2606" y="2558"/>
                  <a:pt x="2585" y="2540"/>
                  <a:pt x="2558" y="2540"/>
                </a:cubicBezTo>
                <a:cubicBezTo>
                  <a:pt x="874" y="2540"/>
                  <a:pt x="874" y="2540"/>
                  <a:pt x="874" y="2540"/>
                </a:cubicBezTo>
                <a:cubicBezTo>
                  <a:pt x="848" y="2540"/>
                  <a:pt x="826" y="2558"/>
                  <a:pt x="826" y="2580"/>
                </a:cubicBezTo>
                <a:cubicBezTo>
                  <a:pt x="826" y="2601"/>
                  <a:pt x="848" y="2611"/>
                  <a:pt x="874" y="2611"/>
                </a:cubicBezTo>
                <a:close/>
                <a:moveTo>
                  <a:pt x="1897" y="1515"/>
                </a:moveTo>
                <a:cubicBezTo>
                  <a:pt x="1949" y="1515"/>
                  <a:pt x="1992" y="1468"/>
                  <a:pt x="1992" y="1409"/>
                </a:cubicBezTo>
                <a:cubicBezTo>
                  <a:pt x="1992" y="1351"/>
                  <a:pt x="1949" y="1303"/>
                  <a:pt x="1897" y="1303"/>
                </a:cubicBezTo>
                <a:cubicBezTo>
                  <a:pt x="1535" y="1303"/>
                  <a:pt x="1535" y="1303"/>
                  <a:pt x="1535" y="1303"/>
                </a:cubicBezTo>
                <a:cubicBezTo>
                  <a:pt x="1483" y="1303"/>
                  <a:pt x="1441" y="1351"/>
                  <a:pt x="1441" y="1409"/>
                </a:cubicBezTo>
                <a:cubicBezTo>
                  <a:pt x="1441" y="1468"/>
                  <a:pt x="1483" y="1515"/>
                  <a:pt x="1535" y="1515"/>
                </a:cubicBezTo>
                <a:cubicBezTo>
                  <a:pt x="1564" y="1515"/>
                  <a:pt x="1589" y="1500"/>
                  <a:pt x="1606" y="1478"/>
                </a:cubicBezTo>
                <a:cubicBezTo>
                  <a:pt x="1606" y="2421"/>
                  <a:pt x="1606" y="2421"/>
                  <a:pt x="1606" y="2421"/>
                </a:cubicBezTo>
                <a:cubicBezTo>
                  <a:pt x="1606" y="2450"/>
                  <a:pt x="1626" y="2474"/>
                  <a:pt x="1651" y="2474"/>
                </a:cubicBezTo>
                <a:cubicBezTo>
                  <a:pt x="1781" y="2474"/>
                  <a:pt x="1781" y="2474"/>
                  <a:pt x="1781" y="2474"/>
                </a:cubicBezTo>
                <a:cubicBezTo>
                  <a:pt x="1806" y="2474"/>
                  <a:pt x="1826" y="2450"/>
                  <a:pt x="1826" y="2421"/>
                </a:cubicBezTo>
                <a:cubicBezTo>
                  <a:pt x="1826" y="1478"/>
                  <a:pt x="1826" y="1478"/>
                  <a:pt x="1826" y="1478"/>
                </a:cubicBezTo>
                <a:cubicBezTo>
                  <a:pt x="1843" y="1500"/>
                  <a:pt x="1869" y="1515"/>
                  <a:pt x="1897" y="1515"/>
                </a:cubicBezTo>
                <a:close/>
                <a:moveTo>
                  <a:pt x="810" y="1515"/>
                </a:moveTo>
                <a:cubicBezTo>
                  <a:pt x="839" y="1515"/>
                  <a:pt x="864" y="1500"/>
                  <a:pt x="882" y="1478"/>
                </a:cubicBezTo>
                <a:cubicBezTo>
                  <a:pt x="882" y="2421"/>
                  <a:pt x="882" y="2421"/>
                  <a:pt x="882" y="2421"/>
                </a:cubicBezTo>
                <a:cubicBezTo>
                  <a:pt x="882" y="2450"/>
                  <a:pt x="902" y="2474"/>
                  <a:pt x="927" y="2474"/>
                </a:cubicBezTo>
                <a:cubicBezTo>
                  <a:pt x="1057" y="2474"/>
                  <a:pt x="1057" y="2474"/>
                  <a:pt x="1057" y="2474"/>
                </a:cubicBezTo>
                <a:cubicBezTo>
                  <a:pt x="1081" y="2474"/>
                  <a:pt x="1101" y="2450"/>
                  <a:pt x="1101" y="2421"/>
                </a:cubicBezTo>
                <a:cubicBezTo>
                  <a:pt x="1101" y="1478"/>
                  <a:pt x="1101" y="1478"/>
                  <a:pt x="1101" y="1478"/>
                </a:cubicBezTo>
                <a:cubicBezTo>
                  <a:pt x="1119" y="1500"/>
                  <a:pt x="1144" y="1515"/>
                  <a:pt x="1173" y="1515"/>
                </a:cubicBezTo>
                <a:cubicBezTo>
                  <a:pt x="1225" y="1515"/>
                  <a:pt x="1267" y="1468"/>
                  <a:pt x="1267" y="1409"/>
                </a:cubicBezTo>
                <a:cubicBezTo>
                  <a:pt x="1267" y="1351"/>
                  <a:pt x="1225" y="1303"/>
                  <a:pt x="1173" y="1303"/>
                </a:cubicBezTo>
                <a:cubicBezTo>
                  <a:pt x="810" y="1303"/>
                  <a:pt x="810" y="1303"/>
                  <a:pt x="810" y="1303"/>
                </a:cubicBezTo>
                <a:cubicBezTo>
                  <a:pt x="758" y="1303"/>
                  <a:pt x="716" y="1351"/>
                  <a:pt x="716" y="1409"/>
                </a:cubicBezTo>
                <a:cubicBezTo>
                  <a:pt x="716" y="1468"/>
                  <a:pt x="758" y="1515"/>
                  <a:pt x="810" y="1515"/>
                </a:cubicBezTo>
                <a:close/>
                <a:moveTo>
                  <a:pt x="2268" y="876"/>
                </a:moveTo>
                <a:cubicBezTo>
                  <a:pt x="1716" y="584"/>
                  <a:pt x="1716" y="584"/>
                  <a:pt x="1716" y="584"/>
                </a:cubicBezTo>
                <a:cubicBezTo>
                  <a:pt x="1164" y="876"/>
                  <a:pt x="1164" y="876"/>
                  <a:pt x="1164" y="876"/>
                </a:cubicBezTo>
                <a:cubicBezTo>
                  <a:pt x="612" y="1168"/>
                  <a:pt x="612" y="1168"/>
                  <a:pt x="612" y="1168"/>
                </a:cubicBezTo>
                <a:cubicBezTo>
                  <a:pt x="1716" y="1168"/>
                  <a:pt x="1716" y="1168"/>
                  <a:pt x="1716" y="1168"/>
                </a:cubicBezTo>
                <a:cubicBezTo>
                  <a:pt x="2820" y="1168"/>
                  <a:pt x="2820" y="1168"/>
                  <a:pt x="2820" y="1168"/>
                </a:cubicBezTo>
                <a:lnTo>
                  <a:pt x="2268" y="876"/>
                </a:lnTo>
                <a:close/>
              </a:path>
            </a:pathLst>
          </a:custGeom>
          <a:solidFill>
            <a:srgbClr val="00407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02915" y="2732405"/>
            <a:ext cx="61448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4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恒币网交易所</a:t>
            </a:r>
            <a:r>
              <a:rPr lang="en-US" altLang="zh-CN" sz="4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en-US" sz="4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HBEX</a:t>
            </a:r>
            <a:endParaRPr lang="en-US" altLang="zh-CN" sz="4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4560" y="3839210"/>
            <a:ext cx="103428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恒币网上线时，将可进行除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USDT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BTC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ETH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的提币、交易、转账等功能，并且更多主流币将陆续上线！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恒币网将成为每一位矿工引以为傲的交易平台！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812693" y="3960000"/>
            <a:ext cx="26612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  HAI</a:t>
            </a:r>
            <a:r>
              <a:rPr lang="zh-CN" altLang="en-US" dirty="0"/>
              <a:t>算力填充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229297" y="206814"/>
            <a:ext cx="596773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一、充币填充</a:t>
            </a:r>
            <a:r>
              <a:rPr lang="en-US" altLang="zh-CN" sz="2935" b="1">
                <a:solidFill>
                  <a:schemeClr val="bg1"/>
                </a:solidFill>
                <a:sym typeface="+mn-ea"/>
              </a:rPr>
              <a:t>--------</a:t>
            </a:r>
            <a:r>
              <a:rPr lang="zh-CN" altLang="en-US" sz="2935" b="1">
                <a:solidFill>
                  <a:schemeClr val="bg1"/>
                </a:solidFill>
                <a:sym typeface="+mn-ea"/>
              </a:rPr>
              <a:t>提升算力奖励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0550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rot="0">
            <a:off x="7959725" y="1840230"/>
            <a:ext cx="1486535" cy="1486535"/>
            <a:chOff x="13139" y="4821"/>
            <a:chExt cx="1562" cy="1562"/>
          </a:xfrm>
        </p:grpSpPr>
        <p:sp>
          <p:nvSpPr>
            <p:cNvPr id="18" name="椭圆 17"/>
            <p:cNvSpPr/>
            <p:nvPr/>
          </p:nvSpPr>
          <p:spPr>
            <a:xfrm>
              <a:off x="13139" y="4821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电脑"/>
            <p:cNvSpPr/>
            <p:nvPr/>
          </p:nvSpPr>
          <p:spPr bwMode="auto">
            <a:xfrm>
              <a:off x="13493" y="5230"/>
              <a:ext cx="853" cy="74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8055610" y="4391660"/>
            <a:ext cx="1291590" cy="1291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银行"/>
          <p:cNvSpPr/>
          <p:nvPr/>
        </p:nvSpPr>
        <p:spPr bwMode="auto">
          <a:xfrm>
            <a:off x="7957185" y="4293235"/>
            <a:ext cx="1488440" cy="1488440"/>
          </a:xfrm>
          <a:custGeom>
            <a:avLst/>
            <a:gdLst>
              <a:gd name="T0" fmla="*/ 0 w 3432"/>
              <a:gd name="T1" fmla="*/ 900127 h 3431"/>
              <a:gd name="T2" fmla="*/ 1800397 w 3432"/>
              <a:gd name="T3" fmla="*/ 900127 h 3431"/>
              <a:gd name="T4" fmla="*/ 1424790 w 3432"/>
              <a:gd name="T5" fmla="*/ 739091 h 3431"/>
              <a:gd name="T6" fmla="*/ 1185052 w 3432"/>
              <a:gd name="T7" fmla="*/ 683488 h 3431"/>
              <a:gd name="T8" fmla="*/ 1185052 w 3432"/>
              <a:gd name="T9" fmla="*/ 794693 h 3431"/>
              <a:gd name="T10" fmla="*/ 1222822 w 3432"/>
              <a:gd name="T11" fmla="*/ 1269935 h 3431"/>
              <a:gd name="T12" fmla="*/ 1309904 w 3432"/>
              <a:gd name="T13" fmla="*/ 1297736 h 3431"/>
              <a:gd name="T14" fmla="*/ 1333511 w 3432"/>
              <a:gd name="T15" fmla="*/ 775284 h 3431"/>
              <a:gd name="T16" fmla="*/ 1424790 w 3432"/>
              <a:gd name="T17" fmla="*/ 739091 h 3431"/>
              <a:gd name="T18" fmla="*/ 1341904 w 3432"/>
              <a:gd name="T19" fmla="*/ 1513326 h 3431"/>
              <a:gd name="T20" fmla="*/ 1341904 w 3432"/>
              <a:gd name="T21" fmla="*/ 1476607 h 3431"/>
              <a:gd name="T22" fmla="*/ 433312 w 3432"/>
              <a:gd name="T23" fmla="*/ 1497065 h 3431"/>
              <a:gd name="T24" fmla="*/ 458493 w 3432"/>
              <a:gd name="T25" fmla="*/ 1441463 h 3431"/>
              <a:gd name="T26" fmla="*/ 1367085 w 3432"/>
              <a:gd name="T27" fmla="*/ 1425202 h 3431"/>
              <a:gd name="T28" fmla="*/ 458493 w 3432"/>
              <a:gd name="T29" fmla="*/ 1404220 h 3431"/>
              <a:gd name="T30" fmla="*/ 458493 w 3432"/>
              <a:gd name="T31" fmla="*/ 1441463 h 3431"/>
              <a:gd name="T32" fmla="*/ 1341904 w 3432"/>
              <a:gd name="T33" fmla="*/ 1369599 h 3431"/>
              <a:gd name="T34" fmla="*/ 1341904 w 3432"/>
              <a:gd name="T35" fmla="*/ 1332356 h 3431"/>
              <a:gd name="T36" fmla="*/ 433312 w 3432"/>
              <a:gd name="T37" fmla="*/ 1353338 h 3431"/>
              <a:gd name="T38" fmla="*/ 995150 w 3432"/>
              <a:gd name="T39" fmla="*/ 794693 h 3431"/>
              <a:gd name="T40" fmla="*/ 995150 w 3432"/>
              <a:gd name="T41" fmla="*/ 683488 h 3431"/>
              <a:gd name="T42" fmla="*/ 755936 w 3432"/>
              <a:gd name="T43" fmla="*/ 739091 h 3431"/>
              <a:gd name="T44" fmla="*/ 842493 w 3432"/>
              <a:gd name="T45" fmla="*/ 775284 h 3431"/>
              <a:gd name="T46" fmla="*/ 866100 w 3432"/>
              <a:gd name="T47" fmla="*/ 1297736 h 3431"/>
              <a:gd name="T48" fmla="*/ 957904 w 3432"/>
              <a:gd name="T49" fmla="*/ 1269935 h 3431"/>
              <a:gd name="T50" fmla="*/ 995150 w 3432"/>
              <a:gd name="T51" fmla="*/ 794693 h 3431"/>
              <a:gd name="T52" fmla="*/ 462689 w 3432"/>
              <a:gd name="T53" fmla="*/ 775284 h 3431"/>
              <a:gd name="T54" fmla="*/ 486296 w 3432"/>
              <a:gd name="T55" fmla="*/ 1297736 h 3431"/>
              <a:gd name="T56" fmla="*/ 577575 w 3432"/>
              <a:gd name="T57" fmla="*/ 1269935 h 3431"/>
              <a:gd name="T58" fmla="*/ 615345 w 3432"/>
              <a:gd name="T59" fmla="*/ 794693 h 3431"/>
              <a:gd name="T60" fmla="*/ 615345 w 3432"/>
              <a:gd name="T61" fmla="*/ 683488 h 3431"/>
              <a:gd name="T62" fmla="*/ 375607 w 3432"/>
              <a:gd name="T63" fmla="*/ 739091 h 3431"/>
              <a:gd name="T64" fmla="*/ 1189773 w 3432"/>
              <a:gd name="T65" fmla="*/ 459506 h 3431"/>
              <a:gd name="T66" fmla="*/ 610624 w 3432"/>
              <a:gd name="T67" fmla="*/ 459506 h 3431"/>
              <a:gd name="T68" fmla="*/ 900199 w 3432"/>
              <a:gd name="T69" fmla="*/ 612674 h 3431"/>
              <a:gd name="T70" fmla="*/ 1189773 w 3432"/>
              <a:gd name="T71" fmla="*/ 459506 h 34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432" h="3431">
                <a:moveTo>
                  <a:pt x="1716" y="3431"/>
                </a:moveTo>
                <a:cubicBezTo>
                  <a:pt x="768" y="3431"/>
                  <a:pt x="0" y="2663"/>
                  <a:pt x="0" y="1716"/>
                </a:cubicBezTo>
                <a:cubicBezTo>
                  <a:pt x="0" y="768"/>
                  <a:pt x="768" y="0"/>
                  <a:pt x="1716" y="0"/>
                </a:cubicBezTo>
                <a:cubicBezTo>
                  <a:pt x="2664" y="0"/>
                  <a:pt x="3432" y="768"/>
                  <a:pt x="3432" y="1716"/>
                </a:cubicBezTo>
                <a:cubicBezTo>
                  <a:pt x="3432" y="2663"/>
                  <a:pt x="2664" y="3431"/>
                  <a:pt x="1716" y="3431"/>
                </a:cubicBezTo>
                <a:close/>
                <a:moveTo>
                  <a:pt x="2716" y="1409"/>
                </a:moveTo>
                <a:cubicBezTo>
                  <a:pt x="2716" y="1351"/>
                  <a:pt x="2674" y="1303"/>
                  <a:pt x="2622" y="1303"/>
                </a:cubicBezTo>
                <a:cubicBezTo>
                  <a:pt x="2259" y="1303"/>
                  <a:pt x="2259" y="1303"/>
                  <a:pt x="2259" y="1303"/>
                </a:cubicBezTo>
                <a:cubicBezTo>
                  <a:pt x="2207" y="1303"/>
                  <a:pt x="2165" y="1351"/>
                  <a:pt x="2165" y="1409"/>
                </a:cubicBezTo>
                <a:cubicBezTo>
                  <a:pt x="2165" y="1468"/>
                  <a:pt x="2207" y="1515"/>
                  <a:pt x="2259" y="1515"/>
                </a:cubicBezTo>
                <a:cubicBezTo>
                  <a:pt x="2288" y="1515"/>
                  <a:pt x="2313" y="1500"/>
                  <a:pt x="2331" y="1478"/>
                </a:cubicBezTo>
                <a:cubicBezTo>
                  <a:pt x="2331" y="2421"/>
                  <a:pt x="2331" y="2421"/>
                  <a:pt x="2331" y="2421"/>
                </a:cubicBezTo>
                <a:cubicBezTo>
                  <a:pt x="2331" y="2450"/>
                  <a:pt x="2351" y="2474"/>
                  <a:pt x="2376" y="2474"/>
                </a:cubicBezTo>
                <a:cubicBezTo>
                  <a:pt x="2497" y="2474"/>
                  <a:pt x="2497" y="2474"/>
                  <a:pt x="2497" y="2474"/>
                </a:cubicBezTo>
                <a:cubicBezTo>
                  <a:pt x="2522" y="2474"/>
                  <a:pt x="2542" y="2450"/>
                  <a:pt x="2542" y="2421"/>
                </a:cubicBezTo>
                <a:cubicBezTo>
                  <a:pt x="2542" y="1478"/>
                  <a:pt x="2542" y="1478"/>
                  <a:pt x="2542" y="1478"/>
                </a:cubicBezTo>
                <a:cubicBezTo>
                  <a:pt x="2559" y="1500"/>
                  <a:pt x="2593" y="1515"/>
                  <a:pt x="2622" y="1515"/>
                </a:cubicBezTo>
                <a:cubicBezTo>
                  <a:pt x="2674" y="1515"/>
                  <a:pt x="2716" y="1468"/>
                  <a:pt x="2716" y="1409"/>
                </a:cubicBezTo>
                <a:close/>
                <a:moveTo>
                  <a:pt x="874" y="2885"/>
                </a:moveTo>
                <a:cubicBezTo>
                  <a:pt x="2558" y="2885"/>
                  <a:pt x="2558" y="2885"/>
                  <a:pt x="2558" y="2885"/>
                </a:cubicBezTo>
                <a:cubicBezTo>
                  <a:pt x="2585" y="2885"/>
                  <a:pt x="2606" y="2876"/>
                  <a:pt x="2606" y="2854"/>
                </a:cubicBezTo>
                <a:cubicBezTo>
                  <a:pt x="2606" y="2832"/>
                  <a:pt x="2585" y="2815"/>
                  <a:pt x="2558" y="2815"/>
                </a:cubicBezTo>
                <a:cubicBezTo>
                  <a:pt x="874" y="2815"/>
                  <a:pt x="874" y="2815"/>
                  <a:pt x="874" y="2815"/>
                </a:cubicBezTo>
                <a:cubicBezTo>
                  <a:pt x="848" y="2815"/>
                  <a:pt x="826" y="2832"/>
                  <a:pt x="826" y="2854"/>
                </a:cubicBezTo>
                <a:cubicBezTo>
                  <a:pt x="826" y="2876"/>
                  <a:pt x="848" y="2885"/>
                  <a:pt x="874" y="2885"/>
                </a:cubicBezTo>
                <a:close/>
                <a:moveTo>
                  <a:pt x="874" y="2748"/>
                </a:moveTo>
                <a:cubicBezTo>
                  <a:pt x="2558" y="2748"/>
                  <a:pt x="2558" y="2748"/>
                  <a:pt x="2558" y="2748"/>
                </a:cubicBezTo>
                <a:cubicBezTo>
                  <a:pt x="2585" y="2748"/>
                  <a:pt x="2606" y="2739"/>
                  <a:pt x="2606" y="2717"/>
                </a:cubicBezTo>
                <a:cubicBezTo>
                  <a:pt x="2606" y="2695"/>
                  <a:pt x="2585" y="2677"/>
                  <a:pt x="2558" y="2677"/>
                </a:cubicBezTo>
                <a:cubicBezTo>
                  <a:pt x="874" y="2677"/>
                  <a:pt x="874" y="2677"/>
                  <a:pt x="874" y="2677"/>
                </a:cubicBezTo>
                <a:cubicBezTo>
                  <a:pt x="848" y="2677"/>
                  <a:pt x="826" y="2695"/>
                  <a:pt x="826" y="2717"/>
                </a:cubicBezTo>
                <a:cubicBezTo>
                  <a:pt x="826" y="2739"/>
                  <a:pt x="848" y="2748"/>
                  <a:pt x="874" y="2748"/>
                </a:cubicBezTo>
                <a:close/>
                <a:moveTo>
                  <a:pt x="874" y="2611"/>
                </a:moveTo>
                <a:cubicBezTo>
                  <a:pt x="2558" y="2611"/>
                  <a:pt x="2558" y="2611"/>
                  <a:pt x="2558" y="2611"/>
                </a:cubicBezTo>
                <a:cubicBezTo>
                  <a:pt x="2585" y="2611"/>
                  <a:pt x="2606" y="2601"/>
                  <a:pt x="2606" y="2580"/>
                </a:cubicBezTo>
                <a:cubicBezTo>
                  <a:pt x="2606" y="2558"/>
                  <a:pt x="2585" y="2540"/>
                  <a:pt x="2558" y="2540"/>
                </a:cubicBezTo>
                <a:cubicBezTo>
                  <a:pt x="874" y="2540"/>
                  <a:pt x="874" y="2540"/>
                  <a:pt x="874" y="2540"/>
                </a:cubicBezTo>
                <a:cubicBezTo>
                  <a:pt x="848" y="2540"/>
                  <a:pt x="826" y="2558"/>
                  <a:pt x="826" y="2580"/>
                </a:cubicBezTo>
                <a:cubicBezTo>
                  <a:pt x="826" y="2601"/>
                  <a:pt x="848" y="2611"/>
                  <a:pt x="874" y="2611"/>
                </a:cubicBezTo>
                <a:close/>
                <a:moveTo>
                  <a:pt x="1897" y="1515"/>
                </a:moveTo>
                <a:cubicBezTo>
                  <a:pt x="1949" y="1515"/>
                  <a:pt x="1992" y="1468"/>
                  <a:pt x="1992" y="1409"/>
                </a:cubicBezTo>
                <a:cubicBezTo>
                  <a:pt x="1992" y="1351"/>
                  <a:pt x="1949" y="1303"/>
                  <a:pt x="1897" y="1303"/>
                </a:cubicBezTo>
                <a:cubicBezTo>
                  <a:pt x="1535" y="1303"/>
                  <a:pt x="1535" y="1303"/>
                  <a:pt x="1535" y="1303"/>
                </a:cubicBezTo>
                <a:cubicBezTo>
                  <a:pt x="1483" y="1303"/>
                  <a:pt x="1441" y="1351"/>
                  <a:pt x="1441" y="1409"/>
                </a:cubicBezTo>
                <a:cubicBezTo>
                  <a:pt x="1441" y="1468"/>
                  <a:pt x="1483" y="1515"/>
                  <a:pt x="1535" y="1515"/>
                </a:cubicBezTo>
                <a:cubicBezTo>
                  <a:pt x="1564" y="1515"/>
                  <a:pt x="1589" y="1500"/>
                  <a:pt x="1606" y="1478"/>
                </a:cubicBezTo>
                <a:cubicBezTo>
                  <a:pt x="1606" y="2421"/>
                  <a:pt x="1606" y="2421"/>
                  <a:pt x="1606" y="2421"/>
                </a:cubicBezTo>
                <a:cubicBezTo>
                  <a:pt x="1606" y="2450"/>
                  <a:pt x="1626" y="2474"/>
                  <a:pt x="1651" y="2474"/>
                </a:cubicBezTo>
                <a:cubicBezTo>
                  <a:pt x="1781" y="2474"/>
                  <a:pt x="1781" y="2474"/>
                  <a:pt x="1781" y="2474"/>
                </a:cubicBezTo>
                <a:cubicBezTo>
                  <a:pt x="1806" y="2474"/>
                  <a:pt x="1826" y="2450"/>
                  <a:pt x="1826" y="2421"/>
                </a:cubicBezTo>
                <a:cubicBezTo>
                  <a:pt x="1826" y="1478"/>
                  <a:pt x="1826" y="1478"/>
                  <a:pt x="1826" y="1478"/>
                </a:cubicBezTo>
                <a:cubicBezTo>
                  <a:pt x="1843" y="1500"/>
                  <a:pt x="1869" y="1515"/>
                  <a:pt x="1897" y="1515"/>
                </a:cubicBezTo>
                <a:close/>
                <a:moveTo>
                  <a:pt x="810" y="1515"/>
                </a:moveTo>
                <a:cubicBezTo>
                  <a:pt x="839" y="1515"/>
                  <a:pt x="864" y="1500"/>
                  <a:pt x="882" y="1478"/>
                </a:cubicBezTo>
                <a:cubicBezTo>
                  <a:pt x="882" y="2421"/>
                  <a:pt x="882" y="2421"/>
                  <a:pt x="882" y="2421"/>
                </a:cubicBezTo>
                <a:cubicBezTo>
                  <a:pt x="882" y="2450"/>
                  <a:pt x="902" y="2474"/>
                  <a:pt x="927" y="2474"/>
                </a:cubicBezTo>
                <a:cubicBezTo>
                  <a:pt x="1057" y="2474"/>
                  <a:pt x="1057" y="2474"/>
                  <a:pt x="1057" y="2474"/>
                </a:cubicBezTo>
                <a:cubicBezTo>
                  <a:pt x="1081" y="2474"/>
                  <a:pt x="1101" y="2450"/>
                  <a:pt x="1101" y="2421"/>
                </a:cubicBezTo>
                <a:cubicBezTo>
                  <a:pt x="1101" y="1478"/>
                  <a:pt x="1101" y="1478"/>
                  <a:pt x="1101" y="1478"/>
                </a:cubicBezTo>
                <a:cubicBezTo>
                  <a:pt x="1119" y="1500"/>
                  <a:pt x="1144" y="1515"/>
                  <a:pt x="1173" y="1515"/>
                </a:cubicBezTo>
                <a:cubicBezTo>
                  <a:pt x="1225" y="1515"/>
                  <a:pt x="1267" y="1468"/>
                  <a:pt x="1267" y="1409"/>
                </a:cubicBezTo>
                <a:cubicBezTo>
                  <a:pt x="1267" y="1351"/>
                  <a:pt x="1225" y="1303"/>
                  <a:pt x="1173" y="1303"/>
                </a:cubicBezTo>
                <a:cubicBezTo>
                  <a:pt x="810" y="1303"/>
                  <a:pt x="810" y="1303"/>
                  <a:pt x="810" y="1303"/>
                </a:cubicBezTo>
                <a:cubicBezTo>
                  <a:pt x="758" y="1303"/>
                  <a:pt x="716" y="1351"/>
                  <a:pt x="716" y="1409"/>
                </a:cubicBezTo>
                <a:cubicBezTo>
                  <a:pt x="716" y="1468"/>
                  <a:pt x="758" y="1515"/>
                  <a:pt x="810" y="1515"/>
                </a:cubicBezTo>
                <a:close/>
                <a:moveTo>
                  <a:pt x="2268" y="876"/>
                </a:moveTo>
                <a:cubicBezTo>
                  <a:pt x="1716" y="584"/>
                  <a:pt x="1716" y="584"/>
                  <a:pt x="1716" y="584"/>
                </a:cubicBezTo>
                <a:cubicBezTo>
                  <a:pt x="1164" y="876"/>
                  <a:pt x="1164" y="876"/>
                  <a:pt x="1164" y="876"/>
                </a:cubicBezTo>
                <a:cubicBezTo>
                  <a:pt x="612" y="1168"/>
                  <a:pt x="612" y="1168"/>
                  <a:pt x="612" y="1168"/>
                </a:cubicBezTo>
                <a:cubicBezTo>
                  <a:pt x="1716" y="1168"/>
                  <a:pt x="1716" y="1168"/>
                  <a:pt x="1716" y="1168"/>
                </a:cubicBezTo>
                <a:cubicBezTo>
                  <a:pt x="2820" y="1168"/>
                  <a:pt x="2820" y="1168"/>
                  <a:pt x="2820" y="1168"/>
                </a:cubicBezTo>
                <a:lnTo>
                  <a:pt x="2268" y="876"/>
                </a:lnTo>
                <a:close/>
              </a:path>
            </a:pathLst>
          </a:custGeom>
          <a:solidFill>
            <a:srgbClr val="00407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0">
            <a:off x="1868805" y="1840230"/>
            <a:ext cx="1486535" cy="1486535"/>
            <a:chOff x="8251" y="4863"/>
            <a:chExt cx="1562" cy="1562"/>
          </a:xfrm>
        </p:grpSpPr>
        <p:sp>
          <p:nvSpPr>
            <p:cNvPr id="60" name="椭圆 59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5027930" y="6048375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电子钱包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97190" y="6026785"/>
            <a:ext cx="412305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恒币网交易所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火币网、币安等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 rot="0">
            <a:off x="5070475" y="4293870"/>
            <a:ext cx="1485900" cy="1485900"/>
            <a:chOff x="8723" y="6523"/>
            <a:chExt cx="2340" cy="2340"/>
          </a:xfrm>
        </p:grpSpPr>
        <p:sp>
          <p:nvSpPr>
            <p:cNvPr id="66" name="椭圆 65"/>
            <p:cNvSpPr/>
            <p:nvPr/>
          </p:nvSpPr>
          <p:spPr>
            <a:xfrm>
              <a:off x="8723" y="6523"/>
              <a:ext cx="2341" cy="234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82" name="图片 81" descr="未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8" y="6968"/>
              <a:ext cx="1451" cy="1451"/>
            </a:xfrm>
            <a:prstGeom prst="rect">
              <a:avLst/>
            </a:prstGeom>
          </p:spPr>
        </p:pic>
      </p:grpSp>
      <p:sp>
        <p:nvSpPr>
          <p:cNvPr id="110" name="Right Arrow 10"/>
          <p:cNvSpPr/>
          <p:nvPr/>
        </p:nvSpPr>
        <p:spPr>
          <a:xfrm flipV="1">
            <a:off x="7037070" y="4780915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176" name="等腰三角形 175"/>
          <p:cNvSpPr/>
          <p:nvPr/>
        </p:nvSpPr>
        <p:spPr>
          <a:xfrm rot="10800000">
            <a:off x="2412365" y="1437640"/>
            <a:ext cx="283210" cy="283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2528570" y="1109345"/>
            <a:ext cx="626745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 rot="16200000" flipV="1">
            <a:off x="2411730" y="1240790"/>
            <a:ext cx="30988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 rot="16200000" flipV="1">
            <a:off x="8425180" y="1375410"/>
            <a:ext cx="637540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9705975" y="2387600"/>
            <a:ext cx="684530" cy="2690495"/>
            <a:chOff x="15285" y="3760"/>
            <a:chExt cx="1078" cy="4237"/>
          </a:xfrm>
        </p:grpSpPr>
        <p:sp>
          <p:nvSpPr>
            <p:cNvPr id="181" name="矩形 180"/>
            <p:cNvSpPr/>
            <p:nvPr/>
          </p:nvSpPr>
          <p:spPr>
            <a:xfrm rot="5400000">
              <a:off x="14276" y="5910"/>
              <a:ext cx="4055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 rot="5400000">
              <a:off x="15551" y="3513"/>
              <a:ext cx="446" cy="940"/>
              <a:chOff x="7016" y="6336"/>
              <a:chExt cx="446" cy="940"/>
            </a:xfrm>
          </p:grpSpPr>
          <p:sp>
            <p:nvSpPr>
              <p:cNvPr id="180" name="等腰三角形 179"/>
              <p:cNvSpPr/>
              <p:nvPr/>
            </p:nvSpPr>
            <p:spPr>
              <a:xfrm rot="10800000">
                <a:off x="7016" y="6830"/>
                <a:ext cx="446" cy="44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 rot="16200000" flipV="1">
                <a:off x="7015" y="6520"/>
                <a:ext cx="488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矩形 182"/>
            <p:cNvSpPr/>
            <p:nvPr/>
          </p:nvSpPr>
          <p:spPr>
            <a:xfrm flipV="1">
              <a:off x="15285" y="7832"/>
              <a:ext cx="1004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765550" y="2229485"/>
            <a:ext cx="352869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填充超级节点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5285" y="4483100"/>
            <a:ext cx="3892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已拥有超级节点后，可选择使用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USDT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购买市场上的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HAI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填充超级节点，提升每日产量。</a:t>
            </a:r>
            <a:endParaRPr lang="zh-CN" altLang="en-US" sz="20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0547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HAI</a:t>
            </a:r>
            <a:endParaRPr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1140" y="3448685"/>
            <a:ext cx="352869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USDT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805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229297" y="206814"/>
            <a:ext cx="596773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一、充币填充</a:t>
            </a:r>
            <a:r>
              <a:rPr lang="en-US" altLang="zh-CN" sz="2935" b="1">
                <a:solidFill>
                  <a:schemeClr val="bg1"/>
                </a:solidFill>
                <a:sym typeface="+mn-ea"/>
              </a:rPr>
              <a:t>--------</a:t>
            </a:r>
            <a:r>
              <a:rPr lang="zh-CN" altLang="en-US" sz="2935" b="1">
                <a:solidFill>
                  <a:schemeClr val="bg1"/>
                </a:solidFill>
                <a:sym typeface="+mn-ea"/>
              </a:rPr>
              <a:t>提升算力期限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0550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rot="0">
            <a:off x="7959725" y="1840230"/>
            <a:ext cx="1486535" cy="1486535"/>
            <a:chOff x="13139" y="4821"/>
            <a:chExt cx="1562" cy="1562"/>
          </a:xfrm>
        </p:grpSpPr>
        <p:sp>
          <p:nvSpPr>
            <p:cNvPr id="18" name="椭圆 17"/>
            <p:cNvSpPr/>
            <p:nvPr/>
          </p:nvSpPr>
          <p:spPr>
            <a:xfrm>
              <a:off x="13139" y="4821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电脑"/>
            <p:cNvSpPr/>
            <p:nvPr/>
          </p:nvSpPr>
          <p:spPr bwMode="auto">
            <a:xfrm>
              <a:off x="13493" y="5230"/>
              <a:ext cx="853" cy="74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8055610" y="4391660"/>
            <a:ext cx="1291590" cy="1291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银行"/>
          <p:cNvSpPr/>
          <p:nvPr/>
        </p:nvSpPr>
        <p:spPr bwMode="auto">
          <a:xfrm>
            <a:off x="7957185" y="4293235"/>
            <a:ext cx="1488440" cy="1488440"/>
          </a:xfrm>
          <a:custGeom>
            <a:avLst/>
            <a:gdLst>
              <a:gd name="T0" fmla="*/ 0 w 3432"/>
              <a:gd name="T1" fmla="*/ 900127 h 3431"/>
              <a:gd name="T2" fmla="*/ 1800397 w 3432"/>
              <a:gd name="T3" fmla="*/ 900127 h 3431"/>
              <a:gd name="T4" fmla="*/ 1424790 w 3432"/>
              <a:gd name="T5" fmla="*/ 739091 h 3431"/>
              <a:gd name="T6" fmla="*/ 1185052 w 3432"/>
              <a:gd name="T7" fmla="*/ 683488 h 3431"/>
              <a:gd name="T8" fmla="*/ 1185052 w 3432"/>
              <a:gd name="T9" fmla="*/ 794693 h 3431"/>
              <a:gd name="T10" fmla="*/ 1222822 w 3432"/>
              <a:gd name="T11" fmla="*/ 1269935 h 3431"/>
              <a:gd name="T12" fmla="*/ 1309904 w 3432"/>
              <a:gd name="T13" fmla="*/ 1297736 h 3431"/>
              <a:gd name="T14" fmla="*/ 1333511 w 3432"/>
              <a:gd name="T15" fmla="*/ 775284 h 3431"/>
              <a:gd name="T16" fmla="*/ 1424790 w 3432"/>
              <a:gd name="T17" fmla="*/ 739091 h 3431"/>
              <a:gd name="T18" fmla="*/ 1341904 w 3432"/>
              <a:gd name="T19" fmla="*/ 1513326 h 3431"/>
              <a:gd name="T20" fmla="*/ 1341904 w 3432"/>
              <a:gd name="T21" fmla="*/ 1476607 h 3431"/>
              <a:gd name="T22" fmla="*/ 433312 w 3432"/>
              <a:gd name="T23" fmla="*/ 1497065 h 3431"/>
              <a:gd name="T24" fmla="*/ 458493 w 3432"/>
              <a:gd name="T25" fmla="*/ 1441463 h 3431"/>
              <a:gd name="T26" fmla="*/ 1367085 w 3432"/>
              <a:gd name="T27" fmla="*/ 1425202 h 3431"/>
              <a:gd name="T28" fmla="*/ 458493 w 3432"/>
              <a:gd name="T29" fmla="*/ 1404220 h 3431"/>
              <a:gd name="T30" fmla="*/ 458493 w 3432"/>
              <a:gd name="T31" fmla="*/ 1441463 h 3431"/>
              <a:gd name="T32" fmla="*/ 1341904 w 3432"/>
              <a:gd name="T33" fmla="*/ 1369599 h 3431"/>
              <a:gd name="T34" fmla="*/ 1341904 w 3432"/>
              <a:gd name="T35" fmla="*/ 1332356 h 3431"/>
              <a:gd name="T36" fmla="*/ 433312 w 3432"/>
              <a:gd name="T37" fmla="*/ 1353338 h 3431"/>
              <a:gd name="T38" fmla="*/ 995150 w 3432"/>
              <a:gd name="T39" fmla="*/ 794693 h 3431"/>
              <a:gd name="T40" fmla="*/ 995150 w 3432"/>
              <a:gd name="T41" fmla="*/ 683488 h 3431"/>
              <a:gd name="T42" fmla="*/ 755936 w 3432"/>
              <a:gd name="T43" fmla="*/ 739091 h 3431"/>
              <a:gd name="T44" fmla="*/ 842493 w 3432"/>
              <a:gd name="T45" fmla="*/ 775284 h 3431"/>
              <a:gd name="T46" fmla="*/ 866100 w 3432"/>
              <a:gd name="T47" fmla="*/ 1297736 h 3431"/>
              <a:gd name="T48" fmla="*/ 957904 w 3432"/>
              <a:gd name="T49" fmla="*/ 1269935 h 3431"/>
              <a:gd name="T50" fmla="*/ 995150 w 3432"/>
              <a:gd name="T51" fmla="*/ 794693 h 3431"/>
              <a:gd name="T52" fmla="*/ 462689 w 3432"/>
              <a:gd name="T53" fmla="*/ 775284 h 3431"/>
              <a:gd name="T54" fmla="*/ 486296 w 3432"/>
              <a:gd name="T55" fmla="*/ 1297736 h 3431"/>
              <a:gd name="T56" fmla="*/ 577575 w 3432"/>
              <a:gd name="T57" fmla="*/ 1269935 h 3431"/>
              <a:gd name="T58" fmla="*/ 615345 w 3432"/>
              <a:gd name="T59" fmla="*/ 794693 h 3431"/>
              <a:gd name="T60" fmla="*/ 615345 w 3432"/>
              <a:gd name="T61" fmla="*/ 683488 h 3431"/>
              <a:gd name="T62" fmla="*/ 375607 w 3432"/>
              <a:gd name="T63" fmla="*/ 739091 h 3431"/>
              <a:gd name="T64" fmla="*/ 1189773 w 3432"/>
              <a:gd name="T65" fmla="*/ 459506 h 3431"/>
              <a:gd name="T66" fmla="*/ 610624 w 3432"/>
              <a:gd name="T67" fmla="*/ 459506 h 3431"/>
              <a:gd name="T68" fmla="*/ 900199 w 3432"/>
              <a:gd name="T69" fmla="*/ 612674 h 3431"/>
              <a:gd name="T70" fmla="*/ 1189773 w 3432"/>
              <a:gd name="T71" fmla="*/ 459506 h 34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432" h="3431">
                <a:moveTo>
                  <a:pt x="1716" y="3431"/>
                </a:moveTo>
                <a:cubicBezTo>
                  <a:pt x="768" y="3431"/>
                  <a:pt x="0" y="2663"/>
                  <a:pt x="0" y="1716"/>
                </a:cubicBezTo>
                <a:cubicBezTo>
                  <a:pt x="0" y="768"/>
                  <a:pt x="768" y="0"/>
                  <a:pt x="1716" y="0"/>
                </a:cubicBezTo>
                <a:cubicBezTo>
                  <a:pt x="2664" y="0"/>
                  <a:pt x="3432" y="768"/>
                  <a:pt x="3432" y="1716"/>
                </a:cubicBezTo>
                <a:cubicBezTo>
                  <a:pt x="3432" y="2663"/>
                  <a:pt x="2664" y="3431"/>
                  <a:pt x="1716" y="3431"/>
                </a:cubicBezTo>
                <a:close/>
                <a:moveTo>
                  <a:pt x="2716" y="1409"/>
                </a:moveTo>
                <a:cubicBezTo>
                  <a:pt x="2716" y="1351"/>
                  <a:pt x="2674" y="1303"/>
                  <a:pt x="2622" y="1303"/>
                </a:cubicBezTo>
                <a:cubicBezTo>
                  <a:pt x="2259" y="1303"/>
                  <a:pt x="2259" y="1303"/>
                  <a:pt x="2259" y="1303"/>
                </a:cubicBezTo>
                <a:cubicBezTo>
                  <a:pt x="2207" y="1303"/>
                  <a:pt x="2165" y="1351"/>
                  <a:pt x="2165" y="1409"/>
                </a:cubicBezTo>
                <a:cubicBezTo>
                  <a:pt x="2165" y="1468"/>
                  <a:pt x="2207" y="1515"/>
                  <a:pt x="2259" y="1515"/>
                </a:cubicBezTo>
                <a:cubicBezTo>
                  <a:pt x="2288" y="1515"/>
                  <a:pt x="2313" y="1500"/>
                  <a:pt x="2331" y="1478"/>
                </a:cubicBezTo>
                <a:cubicBezTo>
                  <a:pt x="2331" y="2421"/>
                  <a:pt x="2331" y="2421"/>
                  <a:pt x="2331" y="2421"/>
                </a:cubicBezTo>
                <a:cubicBezTo>
                  <a:pt x="2331" y="2450"/>
                  <a:pt x="2351" y="2474"/>
                  <a:pt x="2376" y="2474"/>
                </a:cubicBezTo>
                <a:cubicBezTo>
                  <a:pt x="2497" y="2474"/>
                  <a:pt x="2497" y="2474"/>
                  <a:pt x="2497" y="2474"/>
                </a:cubicBezTo>
                <a:cubicBezTo>
                  <a:pt x="2522" y="2474"/>
                  <a:pt x="2542" y="2450"/>
                  <a:pt x="2542" y="2421"/>
                </a:cubicBezTo>
                <a:cubicBezTo>
                  <a:pt x="2542" y="1478"/>
                  <a:pt x="2542" y="1478"/>
                  <a:pt x="2542" y="1478"/>
                </a:cubicBezTo>
                <a:cubicBezTo>
                  <a:pt x="2559" y="1500"/>
                  <a:pt x="2593" y="1515"/>
                  <a:pt x="2622" y="1515"/>
                </a:cubicBezTo>
                <a:cubicBezTo>
                  <a:pt x="2674" y="1515"/>
                  <a:pt x="2716" y="1468"/>
                  <a:pt x="2716" y="1409"/>
                </a:cubicBezTo>
                <a:close/>
                <a:moveTo>
                  <a:pt x="874" y="2885"/>
                </a:moveTo>
                <a:cubicBezTo>
                  <a:pt x="2558" y="2885"/>
                  <a:pt x="2558" y="2885"/>
                  <a:pt x="2558" y="2885"/>
                </a:cubicBezTo>
                <a:cubicBezTo>
                  <a:pt x="2585" y="2885"/>
                  <a:pt x="2606" y="2876"/>
                  <a:pt x="2606" y="2854"/>
                </a:cubicBezTo>
                <a:cubicBezTo>
                  <a:pt x="2606" y="2832"/>
                  <a:pt x="2585" y="2815"/>
                  <a:pt x="2558" y="2815"/>
                </a:cubicBezTo>
                <a:cubicBezTo>
                  <a:pt x="874" y="2815"/>
                  <a:pt x="874" y="2815"/>
                  <a:pt x="874" y="2815"/>
                </a:cubicBezTo>
                <a:cubicBezTo>
                  <a:pt x="848" y="2815"/>
                  <a:pt x="826" y="2832"/>
                  <a:pt x="826" y="2854"/>
                </a:cubicBezTo>
                <a:cubicBezTo>
                  <a:pt x="826" y="2876"/>
                  <a:pt x="848" y="2885"/>
                  <a:pt x="874" y="2885"/>
                </a:cubicBezTo>
                <a:close/>
                <a:moveTo>
                  <a:pt x="874" y="2748"/>
                </a:moveTo>
                <a:cubicBezTo>
                  <a:pt x="2558" y="2748"/>
                  <a:pt x="2558" y="2748"/>
                  <a:pt x="2558" y="2748"/>
                </a:cubicBezTo>
                <a:cubicBezTo>
                  <a:pt x="2585" y="2748"/>
                  <a:pt x="2606" y="2739"/>
                  <a:pt x="2606" y="2717"/>
                </a:cubicBezTo>
                <a:cubicBezTo>
                  <a:pt x="2606" y="2695"/>
                  <a:pt x="2585" y="2677"/>
                  <a:pt x="2558" y="2677"/>
                </a:cubicBezTo>
                <a:cubicBezTo>
                  <a:pt x="874" y="2677"/>
                  <a:pt x="874" y="2677"/>
                  <a:pt x="874" y="2677"/>
                </a:cubicBezTo>
                <a:cubicBezTo>
                  <a:pt x="848" y="2677"/>
                  <a:pt x="826" y="2695"/>
                  <a:pt x="826" y="2717"/>
                </a:cubicBezTo>
                <a:cubicBezTo>
                  <a:pt x="826" y="2739"/>
                  <a:pt x="848" y="2748"/>
                  <a:pt x="874" y="2748"/>
                </a:cubicBezTo>
                <a:close/>
                <a:moveTo>
                  <a:pt x="874" y="2611"/>
                </a:moveTo>
                <a:cubicBezTo>
                  <a:pt x="2558" y="2611"/>
                  <a:pt x="2558" y="2611"/>
                  <a:pt x="2558" y="2611"/>
                </a:cubicBezTo>
                <a:cubicBezTo>
                  <a:pt x="2585" y="2611"/>
                  <a:pt x="2606" y="2601"/>
                  <a:pt x="2606" y="2580"/>
                </a:cubicBezTo>
                <a:cubicBezTo>
                  <a:pt x="2606" y="2558"/>
                  <a:pt x="2585" y="2540"/>
                  <a:pt x="2558" y="2540"/>
                </a:cubicBezTo>
                <a:cubicBezTo>
                  <a:pt x="874" y="2540"/>
                  <a:pt x="874" y="2540"/>
                  <a:pt x="874" y="2540"/>
                </a:cubicBezTo>
                <a:cubicBezTo>
                  <a:pt x="848" y="2540"/>
                  <a:pt x="826" y="2558"/>
                  <a:pt x="826" y="2580"/>
                </a:cubicBezTo>
                <a:cubicBezTo>
                  <a:pt x="826" y="2601"/>
                  <a:pt x="848" y="2611"/>
                  <a:pt x="874" y="2611"/>
                </a:cubicBezTo>
                <a:close/>
                <a:moveTo>
                  <a:pt x="1897" y="1515"/>
                </a:moveTo>
                <a:cubicBezTo>
                  <a:pt x="1949" y="1515"/>
                  <a:pt x="1992" y="1468"/>
                  <a:pt x="1992" y="1409"/>
                </a:cubicBezTo>
                <a:cubicBezTo>
                  <a:pt x="1992" y="1351"/>
                  <a:pt x="1949" y="1303"/>
                  <a:pt x="1897" y="1303"/>
                </a:cubicBezTo>
                <a:cubicBezTo>
                  <a:pt x="1535" y="1303"/>
                  <a:pt x="1535" y="1303"/>
                  <a:pt x="1535" y="1303"/>
                </a:cubicBezTo>
                <a:cubicBezTo>
                  <a:pt x="1483" y="1303"/>
                  <a:pt x="1441" y="1351"/>
                  <a:pt x="1441" y="1409"/>
                </a:cubicBezTo>
                <a:cubicBezTo>
                  <a:pt x="1441" y="1468"/>
                  <a:pt x="1483" y="1515"/>
                  <a:pt x="1535" y="1515"/>
                </a:cubicBezTo>
                <a:cubicBezTo>
                  <a:pt x="1564" y="1515"/>
                  <a:pt x="1589" y="1500"/>
                  <a:pt x="1606" y="1478"/>
                </a:cubicBezTo>
                <a:cubicBezTo>
                  <a:pt x="1606" y="2421"/>
                  <a:pt x="1606" y="2421"/>
                  <a:pt x="1606" y="2421"/>
                </a:cubicBezTo>
                <a:cubicBezTo>
                  <a:pt x="1606" y="2450"/>
                  <a:pt x="1626" y="2474"/>
                  <a:pt x="1651" y="2474"/>
                </a:cubicBezTo>
                <a:cubicBezTo>
                  <a:pt x="1781" y="2474"/>
                  <a:pt x="1781" y="2474"/>
                  <a:pt x="1781" y="2474"/>
                </a:cubicBezTo>
                <a:cubicBezTo>
                  <a:pt x="1806" y="2474"/>
                  <a:pt x="1826" y="2450"/>
                  <a:pt x="1826" y="2421"/>
                </a:cubicBezTo>
                <a:cubicBezTo>
                  <a:pt x="1826" y="1478"/>
                  <a:pt x="1826" y="1478"/>
                  <a:pt x="1826" y="1478"/>
                </a:cubicBezTo>
                <a:cubicBezTo>
                  <a:pt x="1843" y="1500"/>
                  <a:pt x="1869" y="1515"/>
                  <a:pt x="1897" y="1515"/>
                </a:cubicBezTo>
                <a:close/>
                <a:moveTo>
                  <a:pt x="810" y="1515"/>
                </a:moveTo>
                <a:cubicBezTo>
                  <a:pt x="839" y="1515"/>
                  <a:pt x="864" y="1500"/>
                  <a:pt x="882" y="1478"/>
                </a:cubicBezTo>
                <a:cubicBezTo>
                  <a:pt x="882" y="2421"/>
                  <a:pt x="882" y="2421"/>
                  <a:pt x="882" y="2421"/>
                </a:cubicBezTo>
                <a:cubicBezTo>
                  <a:pt x="882" y="2450"/>
                  <a:pt x="902" y="2474"/>
                  <a:pt x="927" y="2474"/>
                </a:cubicBezTo>
                <a:cubicBezTo>
                  <a:pt x="1057" y="2474"/>
                  <a:pt x="1057" y="2474"/>
                  <a:pt x="1057" y="2474"/>
                </a:cubicBezTo>
                <a:cubicBezTo>
                  <a:pt x="1081" y="2474"/>
                  <a:pt x="1101" y="2450"/>
                  <a:pt x="1101" y="2421"/>
                </a:cubicBezTo>
                <a:cubicBezTo>
                  <a:pt x="1101" y="1478"/>
                  <a:pt x="1101" y="1478"/>
                  <a:pt x="1101" y="1478"/>
                </a:cubicBezTo>
                <a:cubicBezTo>
                  <a:pt x="1119" y="1500"/>
                  <a:pt x="1144" y="1515"/>
                  <a:pt x="1173" y="1515"/>
                </a:cubicBezTo>
                <a:cubicBezTo>
                  <a:pt x="1225" y="1515"/>
                  <a:pt x="1267" y="1468"/>
                  <a:pt x="1267" y="1409"/>
                </a:cubicBezTo>
                <a:cubicBezTo>
                  <a:pt x="1267" y="1351"/>
                  <a:pt x="1225" y="1303"/>
                  <a:pt x="1173" y="1303"/>
                </a:cubicBezTo>
                <a:cubicBezTo>
                  <a:pt x="810" y="1303"/>
                  <a:pt x="810" y="1303"/>
                  <a:pt x="810" y="1303"/>
                </a:cubicBezTo>
                <a:cubicBezTo>
                  <a:pt x="758" y="1303"/>
                  <a:pt x="716" y="1351"/>
                  <a:pt x="716" y="1409"/>
                </a:cubicBezTo>
                <a:cubicBezTo>
                  <a:pt x="716" y="1468"/>
                  <a:pt x="758" y="1515"/>
                  <a:pt x="810" y="1515"/>
                </a:cubicBezTo>
                <a:close/>
                <a:moveTo>
                  <a:pt x="2268" y="876"/>
                </a:moveTo>
                <a:cubicBezTo>
                  <a:pt x="1716" y="584"/>
                  <a:pt x="1716" y="584"/>
                  <a:pt x="1716" y="584"/>
                </a:cubicBezTo>
                <a:cubicBezTo>
                  <a:pt x="1164" y="876"/>
                  <a:pt x="1164" y="876"/>
                  <a:pt x="1164" y="876"/>
                </a:cubicBezTo>
                <a:cubicBezTo>
                  <a:pt x="612" y="1168"/>
                  <a:pt x="612" y="1168"/>
                  <a:pt x="612" y="1168"/>
                </a:cubicBezTo>
                <a:cubicBezTo>
                  <a:pt x="1716" y="1168"/>
                  <a:pt x="1716" y="1168"/>
                  <a:pt x="1716" y="1168"/>
                </a:cubicBezTo>
                <a:cubicBezTo>
                  <a:pt x="2820" y="1168"/>
                  <a:pt x="2820" y="1168"/>
                  <a:pt x="2820" y="1168"/>
                </a:cubicBezTo>
                <a:lnTo>
                  <a:pt x="2268" y="876"/>
                </a:lnTo>
                <a:close/>
              </a:path>
            </a:pathLst>
          </a:custGeom>
          <a:solidFill>
            <a:srgbClr val="00407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0">
            <a:off x="1868805" y="1840230"/>
            <a:ext cx="1486535" cy="1486535"/>
            <a:chOff x="8251" y="4863"/>
            <a:chExt cx="1562" cy="1562"/>
          </a:xfrm>
        </p:grpSpPr>
        <p:sp>
          <p:nvSpPr>
            <p:cNvPr id="60" name="椭圆 59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5027930" y="6048375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电子钱包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97190" y="6026785"/>
            <a:ext cx="412305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恒币网交易所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火币网、币安等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 rot="0">
            <a:off x="5070475" y="4293870"/>
            <a:ext cx="1485900" cy="1485900"/>
            <a:chOff x="8723" y="6523"/>
            <a:chExt cx="2340" cy="2340"/>
          </a:xfrm>
        </p:grpSpPr>
        <p:sp>
          <p:nvSpPr>
            <p:cNvPr id="66" name="椭圆 65"/>
            <p:cNvSpPr/>
            <p:nvPr/>
          </p:nvSpPr>
          <p:spPr>
            <a:xfrm>
              <a:off x="8723" y="6523"/>
              <a:ext cx="2341" cy="234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82" name="图片 81" descr="未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8" y="6968"/>
              <a:ext cx="1451" cy="1451"/>
            </a:xfrm>
            <a:prstGeom prst="rect">
              <a:avLst/>
            </a:prstGeom>
          </p:spPr>
        </p:pic>
      </p:grpSp>
      <p:sp>
        <p:nvSpPr>
          <p:cNvPr id="110" name="Right Arrow 10"/>
          <p:cNvSpPr/>
          <p:nvPr/>
        </p:nvSpPr>
        <p:spPr>
          <a:xfrm flipV="1">
            <a:off x="7037070" y="4780915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176" name="等腰三角形 175"/>
          <p:cNvSpPr/>
          <p:nvPr/>
        </p:nvSpPr>
        <p:spPr>
          <a:xfrm rot="10800000">
            <a:off x="2412365" y="1437640"/>
            <a:ext cx="283210" cy="283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2528570" y="1109345"/>
            <a:ext cx="626745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 rot="16200000" flipV="1">
            <a:off x="2411730" y="1240790"/>
            <a:ext cx="30988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 rot="16200000" flipV="1">
            <a:off x="8425180" y="1375410"/>
            <a:ext cx="637540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9705975" y="2387600"/>
            <a:ext cx="684530" cy="2690495"/>
            <a:chOff x="15285" y="3760"/>
            <a:chExt cx="1078" cy="4237"/>
          </a:xfrm>
        </p:grpSpPr>
        <p:sp>
          <p:nvSpPr>
            <p:cNvPr id="181" name="矩形 180"/>
            <p:cNvSpPr/>
            <p:nvPr/>
          </p:nvSpPr>
          <p:spPr>
            <a:xfrm rot="5400000">
              <a:off x="14276" y="5910"/>
              <a:ext cx="4055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 rot="5400000">
              <a:off x="15551" y="3513"/>
              <a:ext cx="446" cy="940"/>
              <a:chOff x="7016" y="6336"/>
              <a:chExt cx="446" cy="940"/>
            </a:xfrm>
          </p:grpSpPr>
          <p:sp>
            <p:nvSpPr>
              <p:cNvPr id="180" name="等腰三角形 179"/>
              <p:cNvSpPr/>
              <p:nvPr/>
            </p:nvSpPr>
            <p:spPr>
              <a:xfrm rot="10800000">
                <a:off x="7016" y="6830"/>
                <a:ext cx="446" cy="44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 rot="16200000" flipV="1">
                <a:off x="7015" y="6520"/>
                <a:ext cx="488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矩形 182"/>
            <p:cNvSpPr/>
            <p:nvPr/>
          </p:nvSpPr>
          <p:spPr>
            <a:xfrm flipV="1">
              <a:off x="15285" y="7832"/>
              <a:ext cx="1004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765550" y="2229485"/>
            <a:ext cx="3528695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每填充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增加节点期限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5285" y="4483100"/>
            <a:ext cx="3892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每填充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至超级节点，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立即增加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个自然日的节点期限。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0547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HAI</a:t>
            </a:r>
            <a:endParaRPr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91140" y="3448685"/>
            <a:ext cx="352869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USDT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868805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229297" y="206814"/>
            <a:ext cx="522097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一、充币填充</a:t>
            </a:r>
            <a:r>
              <a:rPr lang="en-US" altLang="zh-CN" sz="2935" b="1">
                <a:solidFill>
                  <a:schemeClr val="bg1"/>
                </a:solidFill>
                <a:sym typeface="+mn-ea"/>
              </a:rPr>
              <a:t>--------</a:t>
            </a:r>
            <a:r>
              <a:rPr lang="zh-CN" altLang="en-US" sz="2935" b="1">
                <a:solidFill>
                  <a:schemeClr val="bg1"/>
                </a:solidFill>
                <a:sym typeface="+mn-ea"/>
              </a:rPr>
              <a:t>举例说明</a:t>
            </a:r>
            <a:endParaRPr lang="zh-CN" altLang="en-US" sz="2935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0550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rot="0">
            <a:off x="7959725" y="1840230"/>
            <a:ext cx="1486535" cy="1486535"/>
            <a:chOff x="13139" y="4821"/>
            <a:chExt cx="1562" cy="1562"/>
          </a:xfrm>
        </p:grpSpPr>
        <p:sp>
          <p:nvSpPr>
            <p:cNvPr id="18" name="椭圆 17"/>
            <p:cNvSpPr/>
            <p:nvPr/>
          </p:nvSpPr>
          <p:spPr>
            <a:xfrm>
              <a:off x="13139" y="4821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电脑"/>
            <p:cNvSpPr/>
            <p:nvPr/>
          </p:nvSpPr>
          <p:spPr bwMode="auto">
            <a:xfrm>
              <a:off x="13493" y="5230"/>
              <a:ext cx="853" cy="74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1868805" y="1840230"/>
            <a:ext cx="1486535" cy="1486535"/>
            <a:chOff x="8251" y="4863"/>
            <a:chExt cx="1562" cy="1562"/>
          </a:xfrm>
        </p:grpSpPr>
        <p:sp>
          <p:nvSpPr>
            <p:cNvPr id="60" name="椭圆 59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820547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HAI</a:t>
            </a:r>
            <a:endParaRPr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6" name="等腰三角形 175"/>
          <p:cNvSpPr/>
          <p:nvPr/>
        </p:nvSpPr>
        <p:spPr>
          <a:xfrm rot="10800000">
            <a:off x="2412365" y="1437640"/>
            <a:ext cx="283210" cy="283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2528570" y="1109345"/>
            <a:ext cx="626745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 rot="16200000" flipV="1">
            <a:off x="2411730" y="1240790"/>
            <a:ext cx="30988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 rot="16200000" flipV="1">
            <a:off x="8425180" y="1375410"/>
            <a:ext cx="637540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93895" y="2229485"/>
            <a:ext cx="352869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填满算力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868805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8805" y="4544060"/>
            <a:ext cx="4549140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假设：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四级超级节点初始量为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480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96025" y="5951855"/>
            <a:ext cx="540639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算力期限增加至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591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96025" y="4986655"/>
            <a:ext cx="454914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每日算力提升至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25~50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6025" y="4022090"/>
            <a:ext cx="454914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可再填充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4520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枚的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HAI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左大括号"/>
          <p:cNvSpPr/>
          <p:nvPr/>
        </p:nvSpPr>
        <p:spPr bwMode="auto">
          <a:xfrm flipH="1">
            <a:off x="5942330" y="4149725"/>
            <a:ext cx="334010" cy="212280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079562" y="206814"/>
            <a:ext cx="596773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二、产量填充</a:t>
            </a:r>
            <a:r>
              <a:rPr lang="en-US" altLang="zh-CN" sz="2935" b="1">
                <a:solidFill>
                  <a:schemeClr val="bg1"/>
                </a:solidFill>
                <a:sym typeface="+mn-ea"/>
              </a:rPr>
              <a:t>--------</a:t>
            </a:r>
            <a:r>
              <a:rPr lang="zh-CN" altLang="en-US" sz="2935" b="1">
                <a:solidFill>
                  <a:schemeClr val="bg1"/>
                </a:solidFill>
                <a:sym typeface="+mn-ea"/>
              </a:rPr>
              <a:t>产量复利填充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5576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0">
            <a:off x="5011420" y="1840230"/>
            <a:ext cx="1486535" cy="1486535"/>
            <a:chOff x="12668" y="4806"/>
            <a:chExt cx="1562" cy="1562"/>
          </a:xfrm>
        </p:grpSpPr>
        <p:sp>
          <p:nvSpPr>
            <p:cNvPr id="9" name="椭圆 8"/>
            <p:cNvSpPr/>
            <p:nvPr/>
          </p:nvSpPr>
          <p:spPr>
            <a:xfrm>
              <a:off x="12668" y="4806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3027" y="5157"/>
              <a:ext cx="844" cy="860"/>
              <a:chOff x="478903" y="4355475"/>
              <a:chExt cx="2158455" cy="2196000"/>
            </a:xfrm>
            <a:solidFill>
              <a:srgbClr val="F2F2F2"/>
            </a:solidFill>
          </p:grpSpPr>
          <p:grpSp>
            <p:nvGrpSpPr>
              <p:cNvPr id="6" name="组合 5"/>
              <p:cNvGrpSpPr>
                <a:grpSpLocks noChangeAspect="1"/>
              </p:cNvGrpSpPr>
              <p:nvPr/>
            </p:nvGrpSpPr>
            <p:grpSpPr>
              <a:xfrm>
                <a:off x="1795203" y="4733013"/>
                <a:ext cx="366333" cy="576000"/>
                <a:chOff x="2257888" y="5547128"/>
                <a:chExt cx="137373" cy="216000"/>
              </a:xfrm>
              <a:grpFill/>
            </p:grpSpPr>
            <p:sp>
              <p:nvSpPr>
                <p:cNvPr id="35" name="Freeform 69"/>
                <p:cNvSpPr/>
                <p:nvPr/>
              </p:nvSpPr>
              <p:spPr bwMode="auto">
                <a:xfrm>
                  <a:off x="2257888" y="5547128"/>
                  <a:ext cx="137373" cy="140987"/>
                </a:xfrm>
                <a:custGeom>
                  <a:avLst/>
                  <a:gdLst>
                    <a:gd name="T0" fmla="*/ 57 w 64"/>
                    <a:gd name="T1" fmla="*/ 37 h 66"/>
                    <a:gd name="T2" fmla="*/ 43 w 64"/>
                    <a:gd name="T3" fmla="*/ 12 h 66"/>
                    <a:gd name="T4" fmla="*/ 39 w 64"/>
                    <a:gd name="T5" fmla="*/ 6 h 66"/>
                    <a:gd name="T6" fmla="*/ 25 w 64"/>
                    <a:gd name="T7" fmla="*/ 6 h 66"/>
                    <a:gd name="T8" fmla="*/ 22 w 64"/>
                    <a:gd name="T9" fmla="*/ 12 h 66"/>
                    <a:gd name="T10" fmla="*/ 8 w 64"/>
                    <a:gd name="T11" fmla="*/ 37 h 66"/>
                    <a:gd name="T12" fmla="*/ 4 w 64"/>
                    <a:gd name="T13" fmla="*/ 43 h 66"/>
                    <a:gd name="T14" fmla="*/ 11 w 64"/>
                    <a:gd name="T15" fmla="*/ 55 h 66"/>
                    <a:gd name="T16" fmla="*/ 18 w 64"/>
                    <a:gd name="T17" fmla="*/ 55 h 66"/>
                    <a:gd name="T18" fmla="*/ 19 w 64"/>
                    <a:gd name="T19" fmla="*/ 55 h 66"/>
                    <a:gd name="T20" fmla="*/ 19 w 64"/>
                    <a:gd name="T21" fmla="*/ 66 h 66"/>
                    <a:gd name="T22" fmla="*/ 32 w 64"/>
                    <a:gd name="T23" fmla="*/ 62 h 66"/>
                    <a:gd name="T24" fmla="*/ 32 w 64"/>
                    <a:gd name="T25" fmla="*/ 62 h 66"/>
                    <a:gd name="T26" fmla="*/ 46 w 64"/>
                    <a:gd name="T27" fmla="*/ 66 h 66"/>
                    <a:gd name="T28" fmla="*/ 46 w 64"/>
                    <a:gd name="T29" fmla="*/ 55 h 66"/>
                    <a:gd name="T30" fmla="*/ 46 w 64"/>
                    <a:gd name="T31" fmla="*/ 55 h 66"/>
                    <a:gd name="T32" fmla="*/ 53 w 64"/>
                    <a:gd name="T33" fmla="*/ 55 h 66"/>
                    <a:gd name="T34" fmla="*/ 60 w 64"/>
                    <a:gd name="T35" fmla="*/ 43 h 66"/>
                    <a:gd name="T36" fmla="*/ 57 w 64"/>
                    <a:gd name="T37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66">
                      <a:moveTo>
                        <a:pt x="57" y="37"/>
                      </a:moveTo>
                      <a:cubicBezTo>
                        <a:pt x="53" y="30"/>
                        <a:pt x="47" y="19"/>
                        <a:pt x="43" y="12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5" y="0"/>
                        <a:pt x="29" y="0"/>
                        <a:pt x="25" y="6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18" y="19"/>
                        <a:pt x="11" y="30"/>
                        <a:pt x="8" y="37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50"/>
                        <a:pt x="3" y="55"/>
                        <a:pt x="11" y="55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23" y="63"/>
                        <a:pt x="27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7" y="62"/>
                        <a:pt x="42" y="63"/>
                        <a:pt x="46" y="66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61" y="55"/>
                        <a:pt x="64" y="49"/>
                        <a:pt x="60" y="43"/>
                      </a:cubicBezTo>
                      <a:lnTo>
                        <a:pt x="57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Freeform 70"/>
                <p:cNvSpPr/>
                <p:nvPr/>
              </p:nvSpPr>
              <p:spPr bwMode="auto">
                <a:xfrm>
                  <a:off x="2290424" y="5688115"/>
                  <a:ext cx="75013" cy="75013"/>
                </a:xfrm>
                <a:custGeom>
                  <a:avLst/>
                  <a:gdLst>
                    <a:gd name="T0" fmla="*/ 17 w 35"/>
                    <a:gd name="T1" fmla="*/ 0 h 35"/>
                    <a:gd name="T2" fmla="*/ 17 w 35"/>
                    <a:gd name="T3" fmla="*/ 0 h 35"/>
                    <a:gd name="T4" fmla="*/ 17 w 35"/>
                    <a:gd name="T5" fmla="*/ 0 h 35"/>
                    <a:gd name="T6" fmla="*/ 17 w 35"/>
                    <a:gd name="T7" fmla="*/ 0 h 35"/>
                    <a:gd name="T8" fmla="*/ 17 w 35"/>
                    <a:gd name="T9" fmla="*/ 0 h 35"/>
                    <a:gd name="T10" fmla="*/ 4 w 35"/>
                    <a:gd name="T11" fmla="*/ 6 h 35"/>
                    <a:gd name="T12" fmla="*/ 0 w 35"/>
                    <a:gd name="T13" fmla="*/ 17 h 35"/>
                    <a:gd name="T14" fmla="*/ 0 w 35"/>
                    <a:gd name="T15" fmla="*/ 17 h 35"/>
                    <a:gd name="T16" fmla="*/ 17 w 35"/>
                    <a:gd name="T17" fmla="*/ 35 h 35"/>
                    <a:gd name="T18" fmla="*/ 17 w 35"/>
                    <a:gd name="T19" fmla="*/ 35 h 35"/>
                    <a:gd name="T20" fmla="*/ 35 w 35"/>
                    <a:gd name="T21" fmla="*/ 17 h 35"/>
                    <a:gd name="T22" fmla="*/ 35 w 35"/>
                    <a:gd name="T23" fmla="*/ 17 h 35"/>
                    <a:gd name="T24" fmla="*/ 31 w 35"/>
                    <a:gd name="T25" fmla="*/ 6 h 35"/>
                    <a:gd name="T26" fmla="*/ 17 w 35"/>
                    <a:gd name="T2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35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2" y="0"/>
                        <a:pt x="7" y="2"/>
                        <a:pt x="4" y="6"/>
                      </a:cubicBezTo>
                      <a:cubicBezTo>
                        <a:pt x="1" y="9"/>
                        <a:pt x="0" y="13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7" y="35"/>
                        <a:pt x="35" y="2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3"/>
                        <a:pt x="33" y="9"/>
                        <a:pt x="31" y="6"/>
                      </a:cubicBezTo>
                      <a:cubicBezTo>
                        <a:pt x="27" y="2"/>
                        <a:pt x="23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组合 30"/>
              <p:cNvGrpSpPr>
                <a:grpSpLocks noChangeAspect="1"/>
              </p:cNvGrpSpPr>
              <p:nvPr/>
            </p:nvGrpSpPr>
            <p:grpSpPr>
              <a:xfrm>
                <a:off x="478903" y="4355475"/>
                <a:ext cx="2158455" cy="2196000"/>
                <a:chOff x="5397500" y="5734050"/>
                <a:chExt cx="365125" cy="371476"/>
              </a:xfrm>
              <a:grpFill/>
            </p:grpSpPr>
            <p:sp>
              <p:nvSpPr>
                <p:cNvPr id="32" name="Freeform 288"/>
                <p:cNvSpPr/>
                <p:nvPr/>
              </p:nvSpPr>
              <p:spPr bwMode="auto">
                <a:xfrm>
                  <a:off x="5532438" y="5907088"/>
                  <a:ext cx="71438" cy="68263"/>
                </a:xfrm>
                <a:custGeom>
                  <a:avLst/>
                  <a:gdLst>
                    <a:gd name="T0" fmla="*/ 45 w 45"/>
                    <a:gd name="T1" fmla="*/ 17 h 43"/>
                    <a:gd name="T2" fmla="*/ 17 w 45"/>
                    <a:gd name="T3" fmla="*/ 43 h 43"/>
                    <a:gd name="T4" fmla="*/ 0 w 45"/>
                    <a:gd name="T5" fmla="*/ 26 h 43"/>
                    <a:gd name="T6" fmla="*/ 29 w 45"/>
                    <a:gd name="T7" fmla="*/ 0 h 43"/>
                    <a:gd name="T8" fmla="*/ 45 w 45"/>
                    <a:gd name="T9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289"/>
                <p:cNvSpPr>
                  <a:spLocks noEditPoints="1"/>
                </p:cNvSpPr>
                <p:nvPr/>
              </p:nvSpPr>
              <p:spPr bwMode="auto">
                <a:xfrm>
                  <a:off x="5537200" y="5734050"/>
                  <a:ext cx="225425" cy="225425"/>
                </a:xfrm>
                <a:custGeom>
                  <a:avLst/>
                  <a:gdLst>
                    <a:gd name="T0" fmla="*/ 30 w 60"/>
                    <a:gd name="T1" fmla="*/ 0 h 60"/>
                    <a:gd name="T2" fmla="*/ 0 w 60"/>
                    <a:gd name="T3" fmla="*/ 30 h 60"/>
                    <a:gd name="T4" fmla="*/ 30 w 60"/>
                    <a:gd name="T5" fmla="*/ 60 h 60"/>
                    <a:gd name="T6" fmla="*/ 60 w 60"/>
                    <a:gd name="T7" fmla="*/ 30 h 60"/>
                    <a:gd name="T8" fmla="*/ 30 w 60"/>
                    <a:gd name="T9" fmla="*/ 0 h 60"/>
                    <a:gd name="T10" fmla="*/ 30 w 60"/>
                    <a:gd name="T11" fmla="*/ 51 h 60"/>
                    <a:gd name="T12" fmla="*/ 8 w 60"/>
                    <a:gd name="T13" fmla="*/ 30 h 60"/>
                    <a:gd name="T14" fmla="*/ 30 w 60"/>
                    <a:gd name="T15" fmla="*/ 8 h 60"/>
                    <a:gd name="T16" fmla="*/ 52 w 60"/>
                    <a:gd name="T17" fmla="*/ 30 h 60"/>
                    <a:gd name="T18" fmla="*/ 30 w 60"/>
                    <a:gd name="T19" fmla="*/ 5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 291"/>
                <p:cNvSpPr/>
                <p:nvPr/>
              </p:nvSpPr>
              <p:spPr bwMode="auto">
                <a:xfrm>
                  <a:off x="5397500" y="5951538"/>
                  <a:ext cx="158750" cy="153988"/>
                </a:xfrm>
                <a:custGeom>
                  <a:avLst/>
                  <a:gdLst>
                    <a:gd name="T0" fmla="*/ 30 w 42"/>
                    <a:gd name="T1" fmla="*/ 0 h 41"/>
                    <a:gd name="T2" fmla="*/ 3 w 42"/>
                    <a:gd name="T3" fmla="*/ 26 h 41"/>
                    <a:gd name="T4" fmla="*/ 3 w 42"/>
                    <a:gd name="T5" fmla="*/ 38 h 41"/>
                    <a:gd name="T6" fmla="*/ 15 w 42"/>
                    <a:gd name="T7" fmla="*/ 38 h 41"/>
                    <a:gd name="T8" fmla="*/ 42 w 42"/>
                    <a:gd name="T9" fmla="*/ 12 h 41"/>
                    <a:gd name="T10" fmla="*/ 30 w 42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7" name="组合 36"/>
          <p:cNvGrpSpPr/>
          <p:nvPr/>
        </p:nvGrpSpPr>
        <p:grpSpPr>
          <a:xfrm rot="0">
            <a:off x="7959725" y="1840230"/>
            <a:ext cx="1486535" cy="1486535"/>
            <a:chOff x="13139" y="4821"/>
            <a:chExt cx="1562" cy="1562"/>
          </a:xfrm>
        </p:grpSpPr>
        <p:sp>
          <p:nvSpPr>
            <p:cNvPr id="18" name="椭圆 17"/>
            <p:cNvSpPr/>
            <p:nvPr/>
          </p:nvSpPr>
          <p:spPr>
            <a:xfrm>
              <a:off x="13139" y="4821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电脑"/>
            <p:cNvSpPr/>
            <p:nvPr/>
          </p:nvSpPr>
          <p:spPr bwMode="auto">
            <a:xfrm>
              <a:off x="13493" y="5230"/>
              <a:ext cx="853" cy="74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1848485" y="1840230"/>
            <a:ext cx="1486535" cy="1486535"/>
            <a:chOff x="8251" y="4863"/>
            <a:chExt cx="1562" cy="1562"/>
          </a:xfrm>
        </p:grpSpPr>
        <p:sp>
          <p:nvSpPr>
            <p:cNvPr id="60" name="椭圆 59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160401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02793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检索节点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99719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我的资产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3" name="Right Arrow 10"/>
          <p:cNvSpPr/>
          <p:nvPr/>
        </p:nvSpPr>
        <p:spPr>
          <a:xfrm flipV="1">
            <a:off x="6985000" y="252222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104" name="Right Arrow 10"/>
          <p:cNvSpPr/>
          <p:nvPr/>
        </p:nvSpPr>
        <p:spPr>
          <a:xfrm flipV="1">
            <a:off x="3922395" y="252222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176" name="等腰三角形 175"/>
          <p:cNvSpPr/>
          <p:nvPr/>
        </p:nvSpPr>
        <p:spPr>
          <a:xfrm rot="10800000">
            <a:off x="2412365" y="1437640"/>
            <a:ext cx="283210" cy="283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2528570" y="1109345"/>
            <a:ext cx="626745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 rot="16200000" flipV="1">
            <a:off x="2411730" y="1240790"/>
            <a:ext cx="30988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 rot="16200000" flipV="1">
            <a:off x="8425180" y="1375410"/>
            <a:ext cx="637540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71190" y="5621655"/>
            <a:ext cx="540639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算力期限持续增加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1190" y="4996815"/>
            <a:ext cx="454914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每日算力可定期提升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1190" y="4371975"/>
            <a:ext cx="658241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积累产出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HAI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填充至超级节点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431693" y="3960000"/>
            <a:ext cx="34232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</a:rPr>
              <a:t>  HAI</a:t>
            </a:r>
            <a:r>
              <a:rPr lang="zh-CN" altLang="en-US" sz="3000" dirty="0" smtClean="0">
                <a:solidFill>
                  <a:schemeClr val="bg1"/>
                </a:solidFill>
              </a:rPr>
              <a:t>市场动态机制</a:t>
            </a:r>
            <a:endParaRPr lang="zh-CN" altLang="en-US" sz="3000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56"/>
            <p:cNvSpPr>
              <a:spLocks noChangeAspect="1" noEditPoints="1"/>
            </p:cNvSpPr>
            <p:nvPr/>
          </p:nvSpPr>
          <p:spPr bwMode="auto">
            <a:xfrm>
              <a:off x="8496720" y="1860953"/>
              <a:ext cx="1264579" cy="1154820"/>
            </a:xfrm>
            <a:custGeom>
              <a:avLst/>
              <a:gdLst>
                <a:gd name="T0" fmla="*/ 37 w 112"/>
                <a:gd name="T1" fmla="*/ 58 h 102"/>
                <a:gd name="T2" fmla="*/ 69 w 112"/>
                <a:gd name="T3" fmla="*/ 52 h 102"/>
                <a:gd name="T4" fmla="*/ 70 w 112"/>
                <a:gd name="T5" fmla="*/ 32 h 102"/>
                <a:gd name="T6" fmla="*/ 80 w 112"/>
                <a:gd name="T7" fmla="*/ 0 h 102"/>
                <a:gd name="T8" fmla="*/ 103 w 112"/>
                <a:gd name="T9" fmla="*/ 24 h 102"/>
                <a:gd name="T10" fmla="*/ 73 w 112"/>
                <a:gd name="T11" fmla="*/ 65 h 102"/>
                <a:gd name="T12" fmla="*/ 42 w 112"/>
                <a:gd name="T13" fmla="*/ 72 h 102"/>
                <a:gd name="T14" fmla="*/ 21 w 112"/>
                <a:gd name="T15" fmla="*/ 101 h 102"/>
                <a:gd name="T16" fmla="*/ 0 w 112"/>
                <a:gd name="T17" fmla="*/ 40 h 102"/>
                <a:gd name="T18" fmla="*/ 1 w 112"/>
                <a:gd name="T19" fmla="*/ 56 h 102"/>
                <a:gd name="T20" fmla="*/ 13 w 112"/>
                <a:gd name="T21" fmla="*/ 49 h 102"/>
                <a:gd name="T22" fmla="*/ 27 w 112"/>
                <a:gd name="T23" fmla="*/ 57 h 102"/>
                <a:gd name="T24" fmla="*/ 29 w 112"/>
                <a:gd name="T25" fmla="*/ 37 h 102"/>
                <a:gd name="T26" fmla="*/ 13 w 112"/>
                <a:gd name="T27" fmla="*/ 40 h 102"/>
                <a:gd name="T28" fmla="*/ 96 w 112"/>
                <a:gd name="T29" fmla="*/ 62 h 102"/>
                <a:gd name="T30" fmla="*/ 81 w 112"/>
                <a:gd name="T31" fmla="*/ 77 h 102"/>
                <a:gd name="T32" fmla="*/ 96 w 112"/>
                <a:gd name="T33" fmla="*/ 92 h 102"/>
                <a:gd name="T34" fmla="*/ 112 w 112"/>
                <a:gd name="T35" fmla="*/ 77 h 102"/>
                <a:gd name="T36" fmla="*/ 96 w 112"/>
                <a:gd name="T37" fmla="*/ 62 h 102"/>
                <a:gd name="T38" fmla="*/ 96 w 112"/>
                <a:gd name="T39" fmla="*/ 70 h 102"/>
                <a:gd name="T40" fmla="*/ 89 w 112"/>
                <a:gd name="T41" fmla="*/ 77 h 102"/>
                <a:gd name="T42" fmla="*/ 96 w 112"/>
                <a:gd name="T43" fmla="*/ 84 h 102"/>
                <a:gd name="T44" fmla="*/ 103 w 112"/>
                <a:gd name="T45" fmla="*/ 77 h 102"/>
                <a:gd name="T46" fmla="*/ 70 w 112"/>
                <a:gd name="T47" fmla="*/ 74 h 102"/>
                <a:gd name="T48" fmla="*/ 60 w 112"/>
                <a:gd name="T49" fmla="*/ 82 h 102"/>
                <a:gd name="T50" fmla="*/ 45 w 112"/>
                <a:gd name="T51" fmla="*/ 83 h 102"/>
                <a:gd name="T52" fmla="*/ 46 w 112"/>
                <a:gd name="T53" fmla="*/ 97 h 102"/>
                <a:gd name="T54" fmla="*/ 62 w 112"/>
                <a:gd name="T55" fmla="*/ 92 h 102"/>
                <a:gd name="T56" fmla="*/ 77 w 112"/>
                <a:gd name="T57" fmla="*/ 98 h 102"/>
                <a:gd name="T58" fmla="*/ 70 w 112"/>
                <a:gd name="T59" fmla="*/ 74 h 102"/>
                <a:gd name="T60" fmla="*/ 40 w 112"/>
                <a:gd name="T61" fmla="*/ 21 h 102"/>
                <a:gd name="T62" fmla="*/ 40 w 112"/>
                <a:gd name="T63" fmla="*/ 43 h 102"/>
                <a:gd name="T64" fmla="*/ 62 w 112"/>
                <a:gd name="T65" fmla="*/ 43 h 102"/>
                <a:gd name="T66" fmla="*/ 62 w 112"/>
                <a:gd name="T67" fmla="*/ 21 h 102"/>
                <a:gd name="T68" fmla="*/ 56 w 112"/>
                <a:gd name="T69" fmla="*/ 27 h 102"/>
                <a:gd name="T70" fmla="*/ 46 w 112"/>
                <a:gd name="T71" fmla="*/ 27 h 102"/>
                <a:gd name="T72" fmla="*/ 46 w 112"/>
                <a:gd name="T73" fmla="*/ 36 h 102"/>
                <a:gd name="T74" fmla="*/ 56 w 112"/>
                <a:gd name="T75" fmla="*/ 36 h 102"/>
                <a:gd name="T76" fmla="*/ 56 w 112"/>
                <a:gd name="T77" fmla="*/ 2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02">
                  <a:moveTo>
                    <a:pt x="21" y="101"/>
                  </a:moveTo>
                  <a:cubicBezTo>
                    <a:pt x="12" y="74"/>
                    <a:pt x="22" y="64"/>
                    <a:pt x="37" y="58"/>
                  </a:cubicBezTo>
                  <a:cubicBezTo>
                    <a:pt x="43" y="57"/>
                    <a:pt x="49" y="56"/>
                    <a:pt x="55" y="55"/>
                  </a:cubicBezTo>
                  <a:cubicBezTo>
                    <a:pt x="60" y="54"/>
                    <a:pt x="65" y="53"/>
                    <a:pt x="69" y="52"/>
                  </a:cubicBezTo>
                  <a:cubicBezTo>
                    <a:pt x="78" y="50"/>
                    <a:pt x="84" y="44"/>
                    <a:pt x="81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100" y="52"/>
                    <a:pt x="89" y="61"/>
                    <a:pt x="73" y="65"/>
                  </a:cubicBezTo>
                  <a:cubicBezTo>
                    <a:pt x="68" y="67"/>
                    <a:pt x="62" y="68"/>
                    <a:pt x="57" y="68"/>
                  </a:cubicBezTo>
                  <a:cubicBezTo>
                    <a:pt x="52" y="69"/>
                    <a:pt x="46" y="70"/>
                    <a:pt x="42" y="72"/>
                  </a:cubicBezTo>
                  <a:cubicBezTo>
                    <a:pt x="33" y="74"/>
                    <a:pt x="29" y="80"/>
                    <a:pt x="34" y="97"/>
                  </a:cubicBezTo>
                  <a:cubicBezTo>
                    <a:pt x="21" y="101"/>
                    <a:pt x="21" y="101"/>
                    <a:pt x="21" y="101"/>
                  </a:cubicBezTo>
                  <a:close/>
                  <a:moveTo>
                    <a:pt x="2" y="3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1"/>
                    <a:pt x="6" y="43"/>
                    <a:pt x="8" y="45"/>
                  </a:cubicBezTo>
                  <a:cubicBezTo>
                    <a:pt x="6" y="48"/>
                    <a:pt x="3" y="52"/>
                    <a:pt x="1" y="5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6"/>
                    <a:pt x="11" y="52"/>
                    <a:pt x="13" y="49"/>
                  </a:cubicBezTo>
                  <a:cubicBezTo>
                    <a:pt x="16" y="53"/>
                    <a:pt x="19" y="56"/>
                    <a:pt x="21" y="6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4" y="52"/>
                    <a:pt x="22" y="48"/>
                    <a:pt x="18" y="44"/>
                  </a:cubicBezTo>
                  <a:cubicBezTo>
                    <a:pt x="21" y="41"/>
                    <a:pt x="25" y="39"/>
                    <a:pt x="29" y="37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1" y="33"/>
                    <a:pt x="17" y="36"/>
                    <a:pt x="13" y="40"/>
                  </a:cubicBezTo>
                  <a:cubicBezTo>
                    <a:pt x="10" y="37"/>
                    <a:pt x="6" y="35"/>
                    <a:pt x="2" y="34"/>
                  </a:cubicBezTo>
                  <a:close/>
                  <a:moveTo>
                    <a:pt x="96" y="62"/>
                  </a:moveTo>
                  <a:cubicBezTo>
                    <a:pt x="92" y="62"/>
                    <a:pt x="88" y="63"/>
                    <a:pt x="85" y="66"/>
                  </a:cubicBezTo>
                  <a:cubicBezTo>
                    <a:pt x="82" y="69"/>
                    <a:pt x="81" y="73"/>
                    <a:pt x="81" y="77"/>
                  </a:cubicBezTo>
                  <a:cubicBezTo>
                    <a:pt x="81" y="81"/>
                    <a:pt x="82" y="85"/>
                    <a:pt x="85" y="88"/>
                  </a:cubicBezTo>
                  <a:cubicBezTo>
                    <a:pt x="88" y="91"/>
                    <a:pt x="92" y="92"/>
                    <a:pt x="96" y="92"/>
                  </a:cubicBezTo>
                  <a:cubicBezTo>
                    <a:pt x="100" y="92"/>
                    <a:pt x="104" y="91"/>
                    <a:pt x="107" y="88"/>
                  </a:cubicBezTo>
                  <a:cubicBezTo>
                    <a:pt x="110" y="85"/>
                    <a:pt x="112" y="81"/>
                    <a:pt x="112" y="77"/>
                  </a:cubicBezTo>
                  <a:cubicBezTo>
                    <a:pt x="112" y="73"/>
                    <a:pt x="110" y="69"/>
                    <a:pt x="107" y="66"/>
                  </a:cubicBezTo>
                  <a:cubicBezTo>
                    <a:pt x="104" y="63"/>
                    <a:pt x="100" y="62"/>
                    <a:pt x="96" y="62"/>
                  </a:cubicBezTo>
                  <a:close/>
                  <a:moveTo>
                    <a:pt x="101" y="72"/>
                  </a:moveTo>
                  <a:cubicBezTo>
                    <a:pt x="100" y="71"/>
                    <a:pt x="98" y="70"/>
                    <a:pt x="96" y="70"/>
                  </a:cubicBezTo>
                  <a:cubicBezTo>
                    <a:pt x="94" y="70"/>
                    <a:pt x="93" y="71"/>
                    <a:pt x="91" y="72"/>
                  </a:cubicBezTo>
                  <a:cubicBezTo>
                    <a:pt x="90" y="73"/>
                    <a:pt x="89" y="75"/>
                    <a:pt x="89" y="77"/>
                  </a:cubicBezTo>
                  <a:cubicBezTo>
                    <a:pt x="89" y="79"/>
                    <a:pt x="90" y="81"/>
                    <a:pt x="91" y="82"/>
                  </a:cubicBezTo>
                  <a:cubicBezTo>
                    <a:pt x="93" y="83"/>
                    <a:pt x="94" y="84"/>
                    <a:pt x="96" y="84"/>
                  </a:cubicBezTo>
                  <a:cubicBezTo>
                    <a:pt x="98" y="84"/>
                    <a:pt x="100" y="83"/>
                    <a:pt x="101" y="82"/>
                  </a:cubicBezTo>
                  <a:cubicBezTo>
                    <a:pt x="102" y="81"/>
                    <a:pt x="103" y="79"/>
                    <a:pt x="103" y="77"/>
                  </a:cubicBezTo>
                  <a:cubicBezTo>
                    <a:pt x="103" y="75"/>
                    <a:pt x="102" y="73"/>
                    <a:pt x="101" y="72"/>
                  </a:cubicBezTo>
                  <a:close/>
                  <a:moveTo>
                    <a:pt x="70" y="74"/>
                  </a:moveTo>
                  <a:cubicBezTo>
                    <a:pt x="63" y="73"/>
                    <a:pt x="63" y="73"/>
                    <a:pt x="63" y="73"/>
                  </a:cubicBezTo>
                  <a:cubicBezTo>
                    <a:pt x="62" y="76"/>
                    <a:pt x="61" y="79"/>
                    <a:pt x="60" y="82"/>
                  </a:cubicBezTo>
                  <a:cubicBezTo>
                    <a:pt x="56" y="80"/>
                    <a:pt x="52" y="78"/>
                    <a:pt x="48" y="7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9" y="84"/>
                    <a:pt x="53" y="86"/>
                    <a:pt x="56" y="88"/>
                  </a:cubicBezTo>
                  <a:cubicBezTo>
                    <a:pt x="53" y="91"/>
                    <a:pt x="50" y="94"/>
                    <a:pt x="46" y="9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4" y="99"/>
                    <a:pt x="58" y="96"/>
                    <a:pt x="62" y="92"/>
                  </a:cubicBezTo>
                  <a:cubicBezTo>
                    <a:pt x="65" y="94"/>
                    <a:pt x="68" y="98"/>
                    <a:pt x="71" y="10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3" y="93"/>
                    <a:pt x="70" y="89"/>
                    <a:pt x="65" y="86"/>
                  </a:cubicBezTo>
                  <a:cubicBezTo>
                    <a:pt x="67" y="82"/>
                    <a:pt x="69" y="78"/>
                    <a:pt x="70" y="74"/>
                  </a:cubicBezTo>
                  <a:close/>
                  <a:moveTo>
                    <a:pt x="51" y="16"/>
                  </a:moveTo>
                  <a:cubicBezTo>
                    <a:pt x="47" y="16"/>
                    <a:pt x="43" y="18"/>
                    <a:pt x="40" y="21"/>
                  </a:cubicBezTo>
                  <a:cubicBezTo>
                    <a:pt x="37" y="23"/>
                    <a:pt x="36" y="27"/>
                    <a:pt x="36" y="32"/>
                  </a:cubicBezTo>
                  <a:cubicBezTo>
                    <a:pt x="36" y="36"/>
                    <a:pt x="37" y="40"/>
                    <a:pt x="40" y="43"/>
                  </a:cubicBezTo>
                  <a:cubicBezTo>
                    <a:pt x="43" y="45"/>
                    <a:pt x="47" y="47"/>
                    <a:pt x="51" y="47"/>
                  </a:cubicBezTo>
                  <a:cubicBezTo>
                    <a:pt x="55" y="47"/>
                    <a:pt x="59" y="45"/>
                    <a:pt x="62" y="43"/>
                  </a:cubicBezTo>
                  <a:cubicBezTo>
                    <a:pt x="65" y="40"/>
                    <a:pt x="67" y="36"/>
                    <a:pt x="67" y="32"/>
                  </a:cubicBezTo>
                  <a:cubicBezTo>
                    <a:pt x="67" y="27"/>
                    <a:pt x="65" y="23"/>
                    <a:pt x="62" y="21"/>
                  </a:cubicBezTo>
                  <a:cubicBezTo>
                    <a:pt x="59" y="18"/>
                    <a:pt x="55" y="16"/>
                    <a:pt x="51" y="16"/>
                  </a:cubicBezTo>
                  <a:close/>
                  <a:moveTo>
                    <a:pt x="56" y="27"/>
                  </a:moveTo>
                  <a:cubicBezTo>
                    <a:pt x="55" y="26"/>
                    <a:pt x="53" y="25"/>
                    <a:pt x="51" y="25"/>
                  </a:cubicBezTo>
                  <a:cubicBezTo>
                    <a:pt x="49" y="25"/>
                    <a:pt x="48" y="26"/>
                    <a:pt x="46" y="27"/>
                  </a:cubicBezTo>
                  <a:cubicBezTo>
                    <a:pt x="45" y="28"/>
                    <a:pt x="44" y="30"/>
                    <a:pt x="44" y="32"/>
                  </a:cubicBezTo>
                  <a:cubicBezTo>
                    <a:pt x="44" y="33"/>
                    <a:pt x="45" y="35"/>
                    <a:pt x="46" y="36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3" y="38"/>
                    <a:pt x="55" y="38"/>
                    <a:pt x="56" y="36"/>
                  </a:cubicBezTo>
                  <a:cubicBezTo>
                    <a:pt x="57" y="35"/>
                    <a:pt x="58" y="33"/>
                    <a:pt x="58" y="32"/>
                  </a:cubicBezTo>
                  <a:cubicBezTo>
                    <a:pt x="58" y="30"/>
                    <a:pt x="57" y="28"/>
                    <a:pt x="56" y="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7" name="等腰三角形 4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039172" y="206814"/>
            <a:ext cx="242189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动态激励机制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1537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/>
        </p:nvGraphicFramePr>
        <p:xfrm>
          <a:off x="696595" y="3385820"/>
          <a:ext cx="10756900" cy="329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380"/>
                <a:gridCol w="2151380"/>
                <a:gridCol w="2151380"/>
                <a:gridCol w="2151380"/>
                <a:gridCol w="2151380"/>
              </a:tblGrid>
              <a:tr h="64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超级节点等级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一级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二级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三级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rgbClr val="FFFF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四级</a:t>
                      </a:r>
                      <a:endParaRPr lang="zh-CN" altLang="en-US" sz="2400" b="1">
                        <a:solidFill>
                          <a:srgbClr val="FFFF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3784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邀请奖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5%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6%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7%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rgbClr val="FFFF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10%</a:t>
                      </a:r>
                      <a:endParaRPr lang="en-US" altLang="zh-CN" sz="2400" b="1">
                        <a:solidFill>
                          <a:srgbClr val="FFFF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3784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投票奖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5%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6%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7%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rgbClr val="FFFF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8%</a:t>
                      </a:r>
                      <a:endParaRPr lang="en-US" altLang="zh-CN" sz="2400" b="1">
                        <a:solidFill>
                          <a:srgbClr val="FFFF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3784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领导奖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ts val="288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10%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ts val="288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10%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ts val="288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10%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ts val="288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rgbClr val="FFFF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10%</a:t>
                      </a:r>
                      <a:endParaRPr lang="zh-CN" altLang="en-US" sz="2400" b="1">
                        <a:solidFill>
                          <a:srgbClr val="FFFF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3784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日封顶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200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500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rgbClr val="FFFF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1000</a:t>
                      </a:r>
                      <a:endParaRPr lang="en-US" altLang="zh-CN" sz="2400" b="1">
                        <a:solidFill>
                          <a:srgbClr val="FFFF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周封顶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500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1000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2500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rgbClr val="FFFF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5000</a:t>
                      </a:r>
                      <a:endParaRPr lang="en-US" altLang="zh-CN" sz="2400" b="1">
                        <a:solidFill>
                          <a:srgbClr val="FFFF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椭圆 41"/>
          <p:cNvSpPr/>
          <p:nvPr/>
        </p:nvSpPr>
        <p:spPr>
          <a:xfrm>
            <a:off x="8024495" y="1350645"/>
            <a:ext cx="1291590" cy="1291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银行"/>
          <p:cNvSpPr/>
          <p:nvPr/>
        </p:nvSpPr>
        <p:spPr bwMode="auto">
          <a:xfrm>
            <a:off x="7926070" y="1252220"/>
            <a:ext cx="1488440" cy="1488440"/>
          </a:xfrm>
          <a:custGeom>
            <a:avLst/>
            <a:gdLst>
              <a:gd name="T0" fmla="*/ 0 w 3432"/>
              <a:gd name="T1" fmla="*/ 900127 h 3431"/>
              <a:gd name="T2" fmla="*/ 1800397 w 3432"/>
              <a:gd name="T3" fmla="*/ 900127 h 3431"/>
              <a:gd name="T4" fmla="*/ 1424790 w 3432"/>
              <a:gd name="T5" fmla="*/ 739091 h 3431"/>
              <a:gd name="T6" fmla="*/ 1185052 w 3432"/>
              <a:gd name="T7" fmla="*/ 683488 h 3431"/>
              <a:gd name="T8" fmla="*/ 1185052 w 3432"/>
              <a:gd name="T9" fmla="*/ 794693 h 3431"/>
              <a:gd name="T10" fmla="*/ 1222822 w 3432"/>
              <a:gd name="T11" fmla="*/ 1269935 h 3431"/>
              <a:gd name="T12" fmla="*/ 1309904 w 3432"/>
              <a:gd name="T13" fmla="*/ 1297736 h 3431"/>
              <a:gd name="T14" fmla="*/ 1333511 w 3432"/>
              <a:gd name="T15" fmla="*/ 775284 h 3431"/>
              <a:gd name="T16" fmla="*/ 1424790 w 3432"/>
              <a:gd name="T17" fmla="*/ 739091 h 3431"/>
              <a:gd name="T18" fmla="*/ 1341904 w 3432"/>
              <a:gd name="T19" fmla="*/ 1513326 h 3431"/>
              <a:gd name="T20" fmla="*/ 1341904 w 3432"/>
              <a:gd name="T21" fmla="*/ 1476607 h 3431"/>
              <a:gd name="T22" fmla="*/ 433312 w 3432"/>
              <a:gd name="T23" fmla="*/ 1497065 h 3431"/>
              <a:gd name="T24" fmla="*/ 458493 w 3432"/>
              <a:gd name="T25" fmla="*/ 1441463 h 3431"/>
              <a:gd name="T26" fmla="*/ 1367085 w 3432"/>
              <a:gd name="T27" fmla="*/ 1425202 h 3431"/>
              <a:gd name="T28" fmla="*/ 458493 w 3432"/>
              <a:gd name="T29" fmla="*/ 1404220 h 3431"/>
              <a:gd name="T30" fmla="*/ 458493 w 3432"/>
              <a:gd name="T31" fmla="*/ 1441463 h 3431"/>
              <a:gd name="T32" fmla="*/ 1341904 w 3432"/>
              <a:gd name="T33" fmla="*/ 1369599 h 3431"/>
              <a:gd name="T34" fmla="*/ 1341904 w 3432"/>
              <a:gd name="T35" fmla="*/ 1332356 h 3431"/>
              <a:gd name="T36" fmla="*/ 433312 w 3432"/>
              <a:gd name="T37" fmla="*/ 1353338 h 3431"/>
              <a:gd name="T38" fmla="*/ 995150 w 3432"/>
              <a:gd name="T39" fmla="*/ 794693 h 3431"/>
              <a:gd name="T40" fmla="*/ 995150 w 3432"/>
              <a:gd name="T41" fmla="*/ 683488 h 3431"/>
              <a:gd name="T42" fmla="*/ 755936 w 3432"/>
              <a:gd name="T43" fmla="*/ 739091 h 3431"/>
              <a:gd name="T44" fmla="*/ 842493 w 3432"/>
              <a:gd name="T45" fmla="*/ 775284 h 3431"/>
              <a:gd name="T46" fmla="*/ 866100 w 3432"/>
              <a:gd name="T47" fmla="*/ 1297736 h 3431"/>
              <a:gd name="T48" fmla="*/ 957904 w 3432"/>
              <a:gd name="T49" fmla="*/ 1269935 h 3431"/>
              <a:gd name="T50" fmla="*/ 995150 w 3432"/>
              <a:gd name="T51" fmla="*/ 794693 h 3431"/>
              <a:gd name="T52" fmla="*/ 462689 w 3432"/>
              <a:gd name="T53" fmla="*/ 775284 h 3431"/>
              <a:gd name="T54" fmla="*/ 486296 w 3432"/>
              <a:gd name="T55" fmla="*/ 1297736 h 3431"/>
              <a:gd name="T56" fmla="*/ 577575 w 3432"/>
              <a:gd name="T57" fmla="*/ 1269935 h 3431"/>
              <a:gd name="T58" fmla="*/ 615345 w 3432"/>
              <a:gd name="T59" fmla="*/ 794693 h 3431"/>
              <a:gd name="T60" fmla="*/ 615345 w 3432"/>
              <a:gd name="T61" fmla="*/ 683488 h 3431"/>
              <a:gd name="T62" fmla="*/ 375607 w 3432"/>
              <a:gd name="T63" fmla="*/ 739091 h 3431"/>
              <a:gd name="T64" fmla="*/ 1189773 w 3432"/>
              <a:gd name="T65" fmla="*/ 459506 h 3431"/>
              <a:gd name="T66" fmla="*/ 610624 w 3432"/>
              <a:gd name="T67" fmla="*/ 459506 h 3431"/>
              <a:gd name="T68" fmla="*/ 900199 w 3432"/>
              <a:gd name="T69" fmla="*/ 612674 h 3431"/>
              <a:gd name="T70" fmla="*/ 1189773 w 3432"/>
              <a:gd name="T71" fmla="*/ 459506 h 34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432" h="3431">
                <a:moveTo>
                  <a:pt x="1716" y="3431"/>
                </a:moveTo>
                <a:cubicBezTo>
                  <a:pt x="768" y="3431"/>
                  <a:pt x="0" y="2663"/>
                  <a:pt x="0" y="1716"/>
                </a:cubicBezTo>
                <a:cubicBezTo>
                  <a:pt x="0" y="768"/>
                  <a:pt x="768" y="0"/>
                  <a:pt x="1716" y="0"/>
                </a:cubicBezTo>
                <a:cubicBezTo>
                  <a:pt x="2664" y="0"/>
                  <a:pt x="3432" y="768"/>
                  <a:pt x="3432" y="1716"/>
                </a:cubicBezTo>
                <a:cubicBezTo>
                  <a:pt x="3432" y="2663"/>
                  <a:pt x="2664" y="3431"/>
                  <a:pt x="1716" y="3431"/>
                </a:cubicBezTo>
                <a:close/>
                <a:moveTo>
                  <a:pt x="2716" y="1409"/>
                </a:moveTo>
                <a:cubicBezTo>
                  <a:pt x="2716" y="1351"/>
                  <a:pt x="2674" y="1303"/>
                  <a:pt x="2622" y="1303"/>
                </a:cubicBezTo>
                <a:cubicBezTo>
                  <a:pt x="2259" y="1303"/>
                  <a:pt x="2259" y="1303"/>
                  <a:pt x="2259" y="1303"/>
                </a:cubicBezTo>
                <a:cubicBezTo>
                  <a:pt x="2207" y="1303"/>
                  <a:pt x="2165" y="1351"/>
                  <a:pt x="2165" y="1409"/>
                </a:cubicBezTo>
                <a:cubicBezTo>
                  <a:pt x="2165" y="1468"/>
                  <a:pt x="2207" y="1515"/>
                  <a:pt x="2259" y="1515"/>
                </a:cubicBezTo>
                <a:cubicBezTo>
                  <a:pt x="2288" y="1515"/>
                  <a:pt x="2313" y="1500"/>
                  <a:pt x="2331" y="1478"/>
                </a:cubicBezTo>
                <a:cubicBezTo>
                  <a:pt x="2331" y="2421"/>
                  <a:pt x="2331" y="2421"/>
                  <a:pt x="2331" y="2421"/>
                </a:cubicBezTo>
                <a:cubicBezTo>
                  <a:pt x="2331" y="2450"/>
                  <a:pt x="2351" y="2474"/>
                  <a:pt x="2376" y="2474"/>
                </a:cubicBezTo>
                <a:cubicBezTo>
                  <a:pt x="2497" y="2474"/>
                  <a:pt x="2497" y="2474"/>
                  <a:pt x="2497" y="2474"/>
                </a:cubicBezTo>
                <a:cubicBezTo>
                  <a:pt x="2522" y="2474"/>
                  <a:pt x="2542" y="2450"/>
                  <a:pt x="2542" y="2421"/>
                </a:cubicBezTo>
                <a:cubicBezTo>
                  <a:pt x="2542" y="1478"/>
                  <a:pt x="2542" y="1478"/>
                  <a:pt x="2542" y="1478"/>
                </a:cubicBezTo>
                <a:cubicBezTo>
                  <a:pt x="2559" y="1500"/>
                  <a:pt x="2593" y="1515"/>
                  <a:pt x="2622" y="1515"/>
                </a:cubicBezTo>
                <a:cubicBezTo>
                  <a:pt x="2674" y="1515"/>
                  <a:pt x="2716" y="1468"/>
                  <a:pt x="2716" y="1409"/>
                </a:cubicBezTo>
                <a:close/>
                <a:moveTo>
                  <a:pt x="874" y="2885"/>
                </a:moveTo>
                <a:cubicBezTo>
                  <a:pt x="2558" y="2885"/>
                  <a:pt x="2558" y="2885"/>
                  <a:pt x="2558" y="2885"/>
                </a:cubicBezTo>
                <a:cubicBezTo>
                  <a:pt x="2585" y="2885"/>
                  <a:pt x="2606" y="2876"/>
                  <a:pt x="2606" y="2854"/>
                </a:cubicBezTo>
                <a:cubicBezTo>
                  <a:pt x="2606" y="2832"/>
                  <a:pt x="2585" y="2815"/>
                  <a:pt x="2558" y="2815"/>
                </a:cubicBezTo>
                <a:cubicBezTo>
                  <a:pt x="874" y="2815"/>
                  <a:pt x="874" y="2815"/>
                  <a:pt x="874" y="2815"/>
                </a:cubicBezTo>
                <a:cubicBezTo>
                  <a:pt x="848" y="2815"/>
                  <a:pt x="826" y="2832"/>
                  <a:pt x="826" y="2854"/>
                </a:cubicBezTo>
                <a:cubicBezTo>
                  <a:pt x="826" y="2876"/>
                  <a:pt x="848" y="2885"/>
                  <a:pt x="874" y="2885"/>
                </a:cubicBezTo>
                <a:close/>
                <a:moveTo>
                  <a:pt x="874" y="2748"/>
                </a:moveTo>
                <a:cubicBezTo>
                  <a:pt x="2558" y="2748"/>
                  <a:pt x="2558" y="2748"/>
                  <a:pt x="2558" y="2748"/>
                </a:cubicBezTo>
                <a:cubicBezTo>
                  <a:pt x="2585" y="2748"/>
                  <a:pt x="2606" y="2739"/>
                  <a:pt x="2606" y="2717"/>
                </a:cubicBezTo>
                <a:cubicBezTo>
                  <a:pt x="2606" y="2695"/>
                  <a:pt x="2585" y="2677"/>
                  <a:pt x="2558" y="2677"/>
                </a:cubicBezTo>
                <a:cubicBezTo>
                  <a:pt x="874" y="2677"/>
                  <a:pt x="874" y="2677"/>
                  <a:pt x="874" y="2677"/>
                </a:cubicBezTo>
                <a:cubicBezTo>
                  <a:pt x="848" y="2677"/>
                  <a:pt x="826" y="2695"/>
                  <a:pt x="826" y="2717"/>
                </a:cubicBezTo>
                <a:cubicBezTo>
                  <a:pt x="826" y="2739"/>
                  <a:pt x="848" y="2748"/>
                  <a:pt x="874" y="2748"/>
                </a:cubicBezTo>
                <a:close/>
                <a:moveTo>
                  <a:pt x="874" y="2611"/>
                </a:moveTo>
                <a:cubicBezTo>
                  <a:pt x="2558" y="2611"/>
                  <a:pt x="2558" y="2611"/>
                  <a:pt x="2558" y="2611"/>
                </a:cubicBezTo>
                <a:cubicBezTo>
                  <a:pt x="2585" y="2611"/>
                  <a:pt x="2606" y="2601"/>
                  <a:pt x="2606" y="2580"/>
                </a:cubicBezTo>
                <a:cubicBezTo>
                  <a:pt x="2606" y="2558"/>
                  <a:pt x="2585" y="2540"/>
                  <a:pt x="2558" y="2540"/>
                </a:cubicBezTo>
                <a:cubicBezTo>
                  <a:pt x="874" y="2540"/>
                  <a:pt x="874" y="2540"/>
                  <a:pt x="874" y="2540"/>
                </a:cubicBezTo>
                <a:cubicBezTo>
                  <a:pt x="848" y="2540"/>
                  <a:pt x="826" y="2558"/>
                  <a:pt x="826" y="2580"/>
                </a:cubicBezTo>
                <a:cubicBezTo>
                  <a:pt x="826" y="2601"/>
                  <a:pt x="848" y="2611"/>
                  <a:pt x="874" y="2611"/>
                </a:cubicBezTo>
                <a:close/>
                <a:moveTo>
                  <a:pt x="1897" y="1515"/>
                </a:moveTo>
                <a:cubicBezTo>
                  <a:pt x="1949" y="1515"/>
                  <a:pt x="1992" y="1468"/>
                  <a:pt x="1992" y="1409"/>
                </a:cubicBezTo>
                <a:cubicBezTo>
                  <a:pt x="1992" y="1351"/>
                  <a:pt x="1949" y="1303"/>
                  <a:pt x="1897" y="1303"/>
                </a:cubicBezTo>
                <a:cubicBezTo>
                  <a:pt x="1535" y="1303"/>
                  <a:pt x="1535" y="1303"/>
                  <a:pt x="1535" y="1303"/>
                </a:cubicBezTo>
                <a:cubicBezTo>
                  <a:pt x="1483" y="1303"/>
                  <a:pt x="1441" y="1351"/>
                  <a:pt x="1441" y="1409"/>
                </a:cubicBezTo>
                <a:cubicBezTo>
                  <a:pt x="1441" y="1468"/>
                  <a:pt x="1483" y="1515"/>
                  <a:pt x="1535" y="1515"/>
                </a:cubicBezTo>
                <a:cubicBezTo>
                  <a:pt x="1564" y="1515"/>
                  <a:pt x="1589" y="1500"/>
                  <a:pt x="1606" y="1478"/>
                </a:cubicBezTo>
                <a:cubicBezTo>
                  <a:pt x="1606" y="2421"/>
                  <a:pt x="1606" y="2421"/>
                  <a:pt x="1606" y="2421"/>
                </a:cubicBezTo>
                <a:cubicBezTo>
                  <a:pt x="1606" y="2450"/>
                  <a:pt x="1626" y="2474"/>
                  <a:pt x="1651" y="2474"/>
                </a:cubicBezTo>
                <a:cubicBezTo>
                  <a:pt x="1781" y="2474"/>
                  <a:pt x="1781" y="2474"/>
                  <a:pt x="1781" y="2474"/>
                </a:cubicBezTo>
                <a:cubicBezTo>
                  <a:pt x="1806" y="2474"/>
                  <a:pt x="1826" y="2450"/>
                  <a:pt x="1826" y="2421"/>
                </a:cubicBezTo>
                <a:cubicBezTo>
                  <a:pt x="1826" y="1478"/>
                  <a:pt x="1826" y="1478"/>
                  <a:pt x="1826" y="1478"/>
                </a:cubicBezTo>
                <a:cubicBezTo>
                  <a:pt x="1843" y="1500"/>
                  <a:pt x="1869" y="1515"/>
                  <a:pt x="1897" y="1515"/>
                </a:cubicBezTo>
                <a:close/>
                <a:moveTo>
                  <a:pt x="810" y="1515"/>
                </a:moveTo>
                <a:cubicBezTo>
                  <a:pt x="839" y="1515"/>
                  <a:pt x="864" y="1500"/>
                  <a:pt x="882" y="1478"/>
                </a:cubicBezTo>
                <a:cubicBezTo>
                  <a:pt x="882" y="2421"/>
                  <a:pt x="882" y="2421"/>
                  <a:pt x="882" y="2421"/>
                </a:cubicBezTo>
                <a:cubicBezTo>
                  <a:pt x="882" y="2450"/>
                  <a:pt x="902" y="2474"/>
                  <a:pt x="927" y="2474"/>
                </a:cubicBezTo>
                <a:cubicBezTo>
                  <a:pt x="1057" y="2474"/>
                  <a:pt x="1057" y="2474"/>
                  <a:pt x="1057" y="2474"/>
                </a:cubicBezTo>
                <a:cubicBezTo>
                  <a:pt x="1081" y="2474"/>
                  <a:pt x="1101" y="2450"/>
                  <a:pt x="1101" y="2421"/>
                </a:cubicBezTo>
                <a:cubicBezTo>
                  <a:pt x="1101" y="1478"/>
                  <a:pt x="1101" y="1478"/>
                  <a:pt x="1101" y="1478"/>
                </a:cubicBezTo>
                <a:cubicBezTo>
                  <a:pt x="1119" y="1500"/>
                  <a:pt x="1144" y="1515"/>
                  <a:pt x="1173" y="1515"/>
                </a:cubicBezTo>
                <a:cubicBezTo>
                  <a:pt x="1225" y="1515"/>
                  <a:pt x="1267" y="1468"/>
                  <a:pt x="1267" y="1409"/>
                </a:cubicBezTo>
                <a:cubicBezTo>
                  <a:pt x="1267" y="1351"/>
                  <a:pt x="1225" y="1303"/>
                  <a:pt x="1173" y="1303"/>
                </a:cubicBezTo>
                <a:cubicBezTo>
                  <a:pt x="810" y="1303"/>
                  <a:pt x="810" y="1303"/>
                  <a:pt x="810" y="1303"/>
                </a:cubicBezTo>
                <a:cubicBezTo>
                  <a:pt x="758" y="1303"/>
                  <a:pt x="716" y="1351"/>
                  <a:pt x="716" y="1409"/>
                </a:cubicBezTo>
                <a:cubicBezTo>
                  <a:pt x="716" y="1468"/>
                  <a:pt x="758" y="1515"/>
                  <a:pt x="810" y="1515"/>
                </a:cubicBezTo>
                <a:close/>
                <a:moveTo>
                  <a:pt x="2268" y="876"/>
                </a:moveTo>
                <a:cubicBezTo>
                  <a:pt x="1716" y="584"/>
                  <a:pt x="1716" y="584"/>
                  <a:pt x="1716" y="584"/>
                </a:cubicBezTo>
                <a:cubicBezTo>
                  <a:pt x="1164" y="876"/>
                  <a:pt x="1164" y="876"/>
                  <a:pt x="1164" y="876"/>
                </a:cubicBezTo>
                <a:cubicBezTo>
                  <a:pt x="612" y="1168"/>
                  <a:pt x="612" y="1168"/>
                  <a:pt x="612" y="1168"/>
                </a:cubicBezTo>
                <a:cubicBezTo>
                  <a:pt x="1716" y="1168"/>
                  <a:pt x="1716" y="1168"/>
                  <a:pt x="1716" y="1168"/>
                </a:cubicBezTo>
                <a:cubicBezTo>
                  <a:pt x="2820" y="1168"/>
                  <a:pt x="2820" y="1168"/>
                  <a:pt x="2820" y="1168"/>
                </a:cubicBezTo>
                <a:lnTo>
                  <a:pt x="2268" y="876"/>
                </a:lnTo>
                <a:close/>
              </a:path>
            </a:pathLst>
          </a:custGeom>
          <a:solidFill>
            <a:srgbClr val="00407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0">
            <a:off x="1817370" y="1252855"/>
            <a:ext cx="1486535" cy="1486535"/>
            <a:chOff x="8682" y="7074"/>
            <a:chExt cx="1562" cy="1562"/>
          </a:xfrm>
        </p:grpSpPr>
        <p:sp>
          <p:nvSpPr>
            <p:cNvPr id="45" name="椭圆 44"/>
            <p:cNvSpPr/>
            <p:nvPr/>
          </p:nvSpPr>
          <p:spPr>
            <a:xfrm>
              <a:off x="8682" y="7074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46" name="图片 45" descr="upload_accept-1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07" y="7180"/>
              <a:ext cx="1112" cy="1112"/>
            </a:xfrm>
            <a:prstGeom prst="rect">
              <a:avLst/>
            </a:prstGeom>
          </p:spPr>
        </p:pic>
      </p:grpSp>
      <p:sp>
        <p:nvSpPr>
          <p:cNvPr id="50" name="矩形 49"/>
          <p:cNvSpPr/>
          <p:nvPr/>
        </p:nvSpPr>
        <p:spPr>
          <a:xfrm>
            <a:off x="1890395" y="274066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投票节点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054975" y="2740660"/>
            <a:ext cx="412305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交易所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53485" y="1130935"/>
            <a:ext cx="2240915" cy="70675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动态奖励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40%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USDT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投票</a:t>
            </a:r>
            <a:endParaRPr lang="zh-CN" altLang="en-US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63640" y="1130935"/>
            <a:ext cx="2240915" cy="70675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动态奖励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60%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USDT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提现</a:t>
            </a:r>
            <a:endParaRPr lang="zh-CN" altLang="en-US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6" name="Right Arrow 10"/>
          <p:cNvSpPr/>
          <p:nvPr/>
        </p:nvSpPr>
        <p:spPr>
          <a:xfrm rot="10800000" flipV="1">
            <a:off x="3569970" y="1750695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110" name="Right Arrow 10"/>
          <p:cNvSpPr/>
          <p:nvPr/>
        </p:nvSpPr>
        <p:spPr>
          <a:xfrm flipV="1">
            <a:off x="7020560" y="1750695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2" name="矩形 1"/>
          <p:cNvSpPr/>
          <p:nvPr/>
        </p:nvSpPr>
        <p:spPr>
          <a:xfrm>
            <a:off x="4204970" y="1875155"/>
            <a:ext cx="2918460" cy="243205"/>
          </a:xfrm>
          <a:prstGeom prst="rect">
            <a:avLst/>
          </a:prstGeom>
          <a:solidFill>
            <a:srgbClr val="4FA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039172" y="206814"/>
            <a:ext cx="242189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动态激励机制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1537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024495" y="1350645"/>
            <a:ext cx="1291590" cy="1291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银行"/>
          <p:cNvSpPr/>
          <p:nvPr/>
        </p:nvSpPr>
        <p:spPr bwMode="auto">
          <a:xfrm>
            <a:off x="7926070" y="1252220"/>
            <a:ext cx="1488440" cy="1488440"/>
          </a:xfrm>
          <a:custGeom>
            <a:avLst/>
            <a:gdLst>
              <a:gd name="T0" fmla="*/ 0 w 3432"/>
              <a:gd name="T1" fmla="*/ 900127 h 3431"/>
              <a:gd name="T2" fmla="*/ 1800397 w 3432"/>
              <a:gd name="T3" fmla="*/ 900127 h 3431"/>
              <a:gd name="T4" fmla="*/ 1424790 w 3432"/>
              <a:gd name="T5" fmla="*/ 739091 h 3431"/>
              <a:gd name="T6" fmla="*/ 1185052 w 3432"/>
              <a:gd name="T7" fmla="*/ 683488 h 3431"/>
              <a:gd name="T8" fmla="*/ 1185052 w 3432"/>
              <a:gd name="T9" fmla="*/ 794693 h 3431"/>
              <a:gd name="T10" fmla="*/ 1222822 w 3432"/>
              <a:gd name="T11" fmla="*/ 1269935 h 3431"/>
              <a:gd name="T12" fmla="*/ 1309904 w 3432"/>
              <a:gd name="T13" fmla="*/ 1297736 h 3431"/>
              <a:gd name="T14" fmla="*/ 1333511 w 3432"/>
              <a:gd name="T15" fmla="*/ 775284 h 3431"/>
              <a:gd name="T16" fmla="*/ 1424790 w 3432"/>
              <a:gd name="T17" fmla="*/ 739091 h 3431"/>
              <a:gd name="T18" fmla="*/ 1341904 w 3432"/>
              <a:gd name="T19" fmla="*/ 1513326 h 3431"/>
              <a:gd name="T20" fmla="*/ 1341904 w 3432"/>
              <a:gd name="T21" fmla="*/ 1476607 h 3431"/>
              <a:gd name="T22" fmla="*/ 433312 w 3432"/>
              <a:gd name="T23" fmla="*/ 1497065 h 3431"/>
              <a:gd name="T24" fmla="*/ 458493 w 3432"/>
              <a:gd name="T25" fmla="*/ 1441463 h 3431"/>
              <a:gd name="T26" fmla="*/ 1367085 w 3432"/>
              <a:gd name="T27" fmla="*/ 1425202 h 3431"/>
              <a:gd name="T28" fmla="*/ 458493 w 3432"/>
              <a:gd name="T29" fmla="*/ 1404220 h 3431"/>
              <a:gd name="T30" fmla="*/ 458493 w 3432"/>
              <a:gd name="T31" fmla="*/ 1441463 h 3431"/>
              <a:gd name="T32" fmla="*/ 1341904 w 3432"/>
              <a:gd name="T33" fmla="*/ 1369599 h 3431"/>
              <a:gd name="T34" fmla="*/ 1341904 w 3432"/>
              <a:gd name="T35" fmla="*/ 1332356 h 3431"/>
              <a:gd name="T36" fmla="*/ 433312 w 3432"/>
              <a:gd name="T37" fmla="*/ 1353338 h 3431"/>
              <a:gd name="T38" fmla="*/ 995150 w 3432"/>
              <a:gd name="T39" fmla="*/ 794693 h 3431"/>
              <a:gd name="T40" fmla="*/ 995150 w 3432"/>
              <a:gd name="T41" fmla="*/ 683488 h 3431"/>
              <a:gd name="T42" fmla="*/ 755936 w 3432"/>
              <a:gd name="T43" fmla="*/ 739091 h 3431"/>
              <a:gd name="T44" fmla="*/ 842493 w 3432"/>
              <a:gd name="T45" fmla="*/ 775284 h 3431"/>
              <a:gd name="T46" fmla="*/ 866100 w 3432"/>
              <a:gd name="T47" fmla="*/ 1297736 h 3431"/>
              <a:gd name="T48" fmla="*/ 957904 w 3432"/>
              <a:gd name="T49" fmla="*/ 1269935 h 3431"/>
              <a:gd name="T50" fmla="*/ 995150 w 3432"/>
              <a:gd name="T51" fmla="*/ 794693 h 3431"/>
              <a:gd name="T52" fmla="*/ 462689 w 3432"/>
              <a:gd name="T53" fmla="*/ 775284 h 3431"/>
              <a:gd name="T54" fmla="*/ 486296 w 3432"/>
              <a:gd name="T55" fmla="*/ 1297736 h 3431"/>
              <a:gd name="T56" fmla="*/ 577575 w 3432"/>
              <a:gd name="T57" fmla="*/ 1269935 h 3431"/>
              <a:gd name="T58" fmla="*/ 615345 w 3432"/>
              <a:gd name="T59" fmla="*/ 794693 h 3431"/>
              <a:gd name="T60" fmla="*/ 615345 w 3432"/>
              <a:gd name="T61" fmla="*/ 683488 h 3431"/>
              <a:gd name="T62" fmla="*/ 375607 w 3432"/>
              <a:gd name="T63" fmla="*/ 739091 h 3431"/>
              <a:gd name="T64" fmla="*/ 1189773 w 3432"/>
              <a:gd name="T65" fmla="*/ 459506 h 3431"/>
              <a:gd name="T66" fmla="*/ 610624 w 3432"/>
              <a:gd name="T67" fmla="*/ 459506 h 3431"/>
              <a:gd name="T68" fmla="*/ 900199 w 3432"/>
              <a:gd name="T69" fmla="*/ 612674 h 3431"/>
              <a:gd name="T70" fmla="*/ 1189773 w 3432"/>
              <a:gd name="T71" fmla="*/ 459506 h 34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432" h="3431">
                <a:moveTo>
                  <a:pt x="1716" y="3431"/>
                </a:moveTo>
                <a:cubicBezTo>
                  <a:pt x="768" y="3431"/>
                  <a:pt x="0" y="2663"/>
                  <a:pt x="0" y="1716"/>
                </a:cubicBezTo>
                <a:cubicBezTo>
                  <a:pt x="0" y="768"/>
                  <a:pt x="768" y="0"/>
                  <a:pt x="1716" y="0"/>
                </a:cubicBezTo>
                <a:cubicBezTo>
                  <a:pt x="2664" y="0"/>
                  <a:pt x="3432" y="768"/>
                  <a:pt x="3432" y="1716"/>
                </a:cubicBezTo>
                <a:cubicBezTo>
                  <a:pt x="3432" y="2663"/>
                  <a:pt x="2664" y="3431"/>
                  <a:pt x="1716" y="3431"/>
                </a:cubicBezTo>
                <a:close/>
                <a:moveTo>
                  <a:pt x="2716" y="1409"/>
                </a:moveTo>
                <a:cubicBezTo>
                  <a:pt x="2716" y="1351"/>
                  <a:pt x="2674" y="1303"/>
                  <a:pt x="2622" y="1303"/>
                </a:cubicBezTo>
                <a:cubicBezTo>
                  <a:pt x="2259" y="1303"/>
                  <a:pt x="2259" y="1303"/>
                  <a:pt x="2259" y="1303"/>
                </a:cubicBezTo>
                <a:cubicBezTo>
                  <a:pt x="2207" y="1303"/>
                  <a:pt x="2165" y="1351"/>
                  <a:pt x="2165" y="1409"/>
                </a:cubicBezTo>
                <a:cubicBezTo>
                  <a:pt x="2165" y="1468"/>
                  <a:pt x="2207" y="1515"/>
                  <a:pt x="2259" y="1515"/>
                </a:cubicBezTo>
                <a:cubicBezTo>
                  <a:pt x="2288" y="1515"/>
                  <a:pt x="2313" y="1500"/>
                  <a:pt x="2331" y="1478"/>
                </a:cubicBezTo>
                <a:cubicBezTo>
                  <a:pt x="2331" y="2421"/>
                  <a:pt x="2331" y="2421"/>
                  <a:pt x="2331" y="2421"/>
                </a:cubicBezTo>
                <a:cubicBezTo>
                  <a:pt x="2331" y="2450"/>
                  <a:pt x="2351" y="2474"/>
                  <a:pt x="2376" y="2474"/>
                </a:cubicBezTo>
                <a:cubicBezTo>
                  <a:pt x="2497" y="2474"/>
                  <a:pt x="2497" y="2474"/>
                  <a:pt x="2497" y="2474"/>
                </a:cubicBezTo>
                <a:cubicBezTo>
                  <a:pt x="2522" y="2474"/>
                  <a:pt x="2542" y="2450"/>
                  <a:pt x="2542" y="2421"/>
                </a:cubicBezTo>
                <a:cubicBezTo>
                  <a:pt x="2542" y="1478"/>
                  <a:pt x="2542" y="1478"/>
                  <a:pt x="2542" y="1478"/>
                </a:cubicBezTo>
                <a:cubicBezTo>
                  <a:pt x="2559" y="1500"/>
                  <a:pt x="2593" y="1515"/>
                  <a:pt x="2622" y="1515"/>
                </a:cubicBezTo>
                <a:cubicBezTo>
                  <a:pt x="2674" y="1515"/>
                  <a:pt x="2716" y="1468"/>
                  <a:pt x="2716" y="1409"/>
                </a:cubicBezTo>
                <a:close/>
                <a:moveTo>
                  <a:pt x="874" y="2885"/>
                </a:moveTo>
                <a:cubicBezTo>
                  <a:pt x="2558" y="2885"/>
                  <a:pt x="2558" y="2885"/>
                  <a:pt x="2558" y="2885"/>
                </a:cubicBezTo>
                <a:cubicBezTo>
                  <a:pt x="2585" y="2885"/>
                  <a:pt x="2606" y="2876"/>
                  <a:pt x="2606" y="2854"/>
                </a:cubicBezTo>
                <a:cubicBezTo>
                  <a:pt x="2606" y="2832"/>
                  <a:pt x="2585" y="2815"/>
                  <a:pt x="2558" y="2815"/>
                </a:cubicBezTo>
                <a:cubicBezTo>
                  <a:pt x="874" y="2815"/>
                  <a:pt x="874" y="2815"/>
                  <a:pt x="874" y="2815"/>
                </a:cubicBezTo>
                <a:cubicBezTo>
                  <a:pt x="848" y="2815"/>
                  <a:pt x="826" y="2832"/>
                  <a:pt x="826" y="2854"/>
                </a:cubicBezTo>
                <a:cubicBezTo>
                  <a:pt x="826" y="2876"/>
                  <a:pt x="848" y="2885"/>
                  <a:pt x="874" y="2885"/>
                </a:cubicBezTo>
                <a:close/>
                <a:moveTo>
                  <a:pt x="874" y="2748"/>
                </a:moveTo>
                <a:cubicBezTo>
                  <a:pt x="2558" y="2748"/>
                  <a:pt x="2558" y="2748"/>
                  <a:pt x="2558" y="2748"/>
                </a:cubicBezTo>
                <a:cubicBezTo>
                  <a:pt x="2585" y="2748"/>
                  <a:pt x="2606" y="2739"/>
                  <a:pt x="2606" y="2717"/>
                </a:cubicBezTo>
                <a:cubicBezTo>
                  <a:pt x="2606" y="2695"/>
                  <a:pt x="2585" y="2677"/>
                  <a:pt x="2558" y="2677"/>
                </a:cubicBezTo>
                <a:cubicBezTo>
                  <a:pt x="874" y="2677"/>
                  <a:pt x="874" y="2677"/>
                  <a:pt x="874" y="2677"/>
                </a:cubicBezTo>
                <a:cubicBezTo>
                  <a:pt x="848" y="2677"/>
                  <a:pt x="826" y="2695"/>
                  <a:pt x="826" y="2717"/>
                </a:cubicBezTo>
                <a:cubicBezTo>
                  <a:pt x="826" y="2739"/>
                  <a:pt x="848" y="2748"/>
                  <a:pt x="874" y="2748"/>
                </a:cubicBezTo>
                <a:close/>
                <a:moveTo>
                  <a:pt x="874" y="2611"/>
                </a:moveTo>
                <a:cubicBezTo>
                  <a:pt x="2558" y="2611"/>
                  <a:pt x="2558" y="2611"/>
                  <a:pt x="2558" y="2611"/>
                </a:cubicBezTo>
                <a:cubicBezTo>
                  <a:pt x="2585" y="2611"/>
                  <a:pt x="2606" y="2601"/>
                  <a:pt x="2606" y="2580"/>
                </a:cubicBezTo>
                <a:cubicBezTo>
                  <a:pt x="2606" y="2558"/>
                  <a:pt x="2585" y="2540"/>
                  <a:pt x="2558" y="2540"/>
                </a:cubicBezTo>
                <a:cubicBezTo>
                  <a:pt x="874" y="2540"/>
                  <a:pt x="874" y="2540"/>
                  <a:pt x="874" y="2540"/>
                </a:cubicBezTo>
                <a:cubicBezTo>
                  <a:pt x="848" y="2540"/>
                  <a:pt x="826" y="2558"/>
                  <a:pt x="826" y="2580"/>
                </a:cubicBezTo>
                <a:cubicBezTo>
                  <a:pt x="826" y="2601"/>
                  <a:pt x="848" y="2611"/>
                  <a:pt x="874" y="2611"/>
                </a:cubicBezTo>
                <a:close/>
                <a:moveTo>
                  <a:pt x="1897" y="1515"/>
                </a:moveTo>
                <a:cubicBezTo>
                  <a:pt x="1949" y="1515"/>
                  <a:pt x="1992" y="1468"/>
                  <a:pt x="1992" y="1409"/>
                </a:cubicBezTo>
                <a:cubicBezTo>
                  <a:pt x="1992" y="1351"/>
                  <a:pt x="1949" y="1303"/>
                  <a:pt x="1897" y="1303"/>
                </a:cubicBezTo>
                <a:cubicBezTo>
                  <a:pt x="1535" y="1303"/>
                  <a:pt x="1535" y="1303"/>
                  <a:pt x="1535" y="1303"/>
                </a:cubicBezTo>
                <a:cubicBezTo>
                  <a:pt x="1483" y="1303"/>
                  <a:pt x="1441" y="1351"/>
                  <a:pt x="1441" y="1409"/>
                </a:cubicBezTo>
                <a:cubicBezTo>
                  <a:pt x="1441" y="1468"/>
                  <a:pt x="1483" y="1515"/>
                  <a:pt x="1535" y="1515"/>
                </a:cubicBezTo>
                <a:cubicBezTo>
                  <a:pt x="1564" y="1515"/>
                  <a:pt x="1589" y="1500"/>
                  <a:pt x="1606" y="1478"/>
                </a:cubicBezTo>
                <a:cubicBezTo>
                  <a:pt x="1606" y="2421"/>
                  <a:pt x="1606" y="2421"/>
                  <a:pt x="1606" y="2421"/>
                </a:cubicBezTo>
                <a:cubicBezTo>
                  <a:pt x="1606" y="2450"/>
                  <a:pt x="1626" y="2474"/>
                  <a:pt x="1651" y="2474"/>
                </a:cubicBezTo>
                <a:cubicBezTo>
                  <a:pt x="1781" y="2474"/>
                  <a:pt x="1781" y="2474"/>
                  <a:pt x="1781" y="2474"/>
                </a:cubicBezTo>
                <a:cubicBezTo>
                  <a:pt x="1806" y="2474"/>
                  <a:pt x="1826" y="2450"/>
                  <a:pt x="1826" y="2421"/>
                </a:cubicBezTo>
                <a:cubicBezTo>
                  <a:pt x="1826" y="1478"/>
                  <a:pt x="1826" y="1478"/>
                  <a:pt x="1826" y="1478"/>
                </a:cubicBezTo>
                <a:cubicBezTo>
                  <a:pt x="1843" y="1500"/>
                  <a:pt x="1869" y="1515"/>
                  <a:pt x="1897" y="1515"/>
                </a:cubicBezTo>
                <a:close/>
                <a:moveTo>
                  <a:pt x="810" y="1515"/>
                </a:moveTo>
                <a:cubicBezTo>
                  <a:pt x="839" y="1515"/>
                  <a:pt x="864" y="1500"/>
                  <a:pt x="882" y="1478"/>
                </a:cubicBezTo>
                <a:cubicBezTo>
                  <a:pt x="882" y="2421"/>
                  <a:pt x="882" y="2421"/>
                  <a:pt x="882" y="2421"/>
                </a:cubicBezTo>
                <a:cubicBezTo>
                  <a:pt x="882" y="2450"/>
                  <a:pt x="902" y="2474"/>
                  <a:pt x="927" y="2474"/>
                </a:cubicBezTo>
                <a:cubicBezTo>
                  <a:pt x="1057" y="2474"/>
                  <a:pt x="1057" y="2474"/>
                  <a:pt x="1057" y="2474"/>
                </a:cubicBezTo>
                <a:cubicBezTo>
                  <a:pt x="1081" y="2474"/>
                  <a:pt x="1101" y="2450"/>
                  <a:pt x="1101" y="2421"/>
                </a:cubicBezTo>
                <a:cubicBezTo>
                  <a:pt x="1101" y="1478"/>
                  <a:pt x="1101" y="1478"/>
                  <a:pt x="1101" y="1478"/>
                </a:cubicBezTo>
                <a:cubicBezTo>
                  <a:pt x="1119" y="1500"/>
                  <a:pt x="1144" y="1515"/>
                  <a:pt x="1173" y="1515"/>
                </a:cubicBezTo>
                <a:cubicBezTo>
                  <a:pt x="1225" y="1515"/>
                  <a:pt x="1267" y="1468"/>
                  <a:pt x="1267" y="1409"/>
                </a:cubicBezTo>
                <a:cubicBezTo>
                  <a:pt x="1267" y="1351"/>
                  <a:pt x="1225" y="1303"/>
                  <a:pt x="1173" y="1303"/>
                </a:cubicBezTo>
                <a:cubicBezTo>
                  <a:pt x="810" y="1303"/>
                  <a:pt x="810" y="1303"/>
                  <a:pt x="810" y="1303"/>
                </a:cubicBezTo>
                <a:cubicBezTo>
                  <a:pt x="758" y="1303"/>
                  <a:pt x="716" y="1351"/>
                  <a:pt x="716" y="1409"/>
                </a:cubicBezTo>
                <a:cubicBezTo>
                  <a:pt x="716" y="1468"/>
                  <a:pt x="758" y="1515"/>
                  <a:pt x="810" y="1515"/>
                </a:cubicBezTo>
                <a:close/>
                <a:moveTo>
                  <a:pt x="2268" y="876"/>
                </a:moveTo>
                <a:cubicBezTo>
                  <a:pt x="1716" y="584"/>
                  <a:pt x="1716" y="584"/>
                  <a:pt x="1716" y="584"/>
                </a:cubicBezTo>
                <a:cubicBezTo>
                  <a:pt x="1164" y="876"/>
                  <a:pt x="1164" y="876"/>
                  <a:pt x="1164" y="876"/>
                </a:cubicBezTo>
                <a:cubicBezTo>
                  <a:pt x="612" y="1168"/>
                  <a:pt x="612" y="1168"/>
                  <a:pt x="612" y="1168"/>
                </a:cubicBezTo>
                <a:cubicBezTo>
                  <a:pt x="1716" y="1168"/>
                  <a:pt x="1716" y="1168"/>
                  <a:pt x="1716" y="1168"/>
                </a:cubicBezTo>
                <a:cubicBezTo>
                  <a:pt x="2820" y="1168"/>
                  <a:pt x="2820" y="1168"/>
                  <a:pt x="2820" y="1168"/>
                </a:cubicBezTo>
                <a:lnTo>
                  <a:pt x="2268" y="876"/>
                </a:lnTo>
                <a:close/>
              </a:path>
            </a:pathLst>
          </a:custGeom>
          <a:solidFill>
            <a:srgbClr val="00407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0">
            <a:off x="1817370" y="1252855"/>
            <a:ext cx="1486535" cy="1486535"/>
            <a:chOff x="8682" y="7074"/>
            <a:chExt cx="1562" cy="1562"/>
          </a:xfrm>
        </p:grpSpPr>
        <p:sp>
          <p:nvSpPr>
            <p:cNvPr id="45" name="椭圆 44"/>
            <p:cNvSpPr/>
            <p:nvPr/>
          </p:nvSpPr>
          <p:spPr>
            <a:xfrm>
              <a:off x="8682" y="7074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46" name="图片 45" descr="upload_accept-1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07" y="7180"/>
              <a:ext cx="1112" cy="1112"/>
            </a:xfrm>
            <a:prstGeom prst="rect">
              <a:avLst/>
            </a:prstGeom>
          </p:spPr>
        </p:pic>
      </p:grpSp>
      <p:sp>
        <p:nvSpPr>
          <p:cNvPr id="50" name="矩形 49"/>
          <p:cNvSpPr/>
          <p:nvPr/>
        </p:nvSpPr>
        <p:spPr>
          <a:xfrm>
            <a:off x="1890395" y="274066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投票节点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054975" y="2740660"/>
            <a:ext cx="412305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交易所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149350" y="3291840"/>
          <a:ext cx="9417050" cy="315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1729740"/>
                <a:gridCol w="1883410"/>
                <a:gridCol w="1883410"/>
                <a:gridCol w="1883410"/>
              </a:tblGrid>
              <a:tr h="869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商务中心等级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小区业绩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业绩提成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日封顶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周封顶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500</a:t>
                      </a: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endParaRPr 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3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endParaRPr lang="en-US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3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25000</a:t>
                      </a:r>
                      <a:endParaRPr lang="en-US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210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1000</a:t>
                      </a: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单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3%</a:t>
                      </a:r>
                      <a:endParaRPr lang="en-US" altLang="zh-CN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5000</a:t>
                      </a: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单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en-US" altLang="zh-CN" sz="2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53485" y="1130935"/>
            <a:ext cx="2240915" cy="70675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动态奖励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40%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USDT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投票</a:t>
            </a:r>
            <a:endParaRPr lang="zh-CN" altLang="en-US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36030" y="1105535"/>
            <a:ext cx="2240915" cy="70675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动态奖励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60%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USDT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提现</a:t>
            </a:r>
            <a:endParaRPr lang="zh-CN" altLang="en-US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6" name="Right Arrow 10"/>
          <p:cNvSpPr/>
          <p:nvPr/>
        </p:nvSpPr>
        <p:spPr>
          <a:xfrm rot="10800000" flipV="1">
            <a:off x="3569970" y="1750695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110" name="Right Arrow 10"/>
          <p:cNvSpPr/>
          <p:nvPr/>
        </p:nvSpPr>
        <p:spPr>
          <a:xfrm flipV="1">
            <a:off x="7020560" y="1750695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5" name="矩形 4"/>
          <p:cNvSpPr/>
          <p:nvPr/>
        </p:nvSpPr>
        <p:spPr>
          <a:xfrm>
            <a:off x="4204970" y="1875155"/>
            <a:ext cx="2918460" cy="243205"/>
          </a:xfrm>
          <a:prstGeom prst="rect">
            <a:avLst/>
          </a:prstGeom>
          <a:solidFill>
            <a:srgbClr val="4FA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7370445" y="3960000"/>
            <a:ext cx="354711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000" dirty="0">
                <a:solidFill>
                  <a:schemeClr val="bg1"/>
                </a:solidFill>
              </a:rPr>
              <a:t>06  </a:t>
            </a:r>
            <a:r>
              <a:rPr lang="zh-CN" altLang="en-US" sz="3000" dirty="0">
                <a:solidFill>
                  <a:schemeClr val="bg1"/>
                </a:solidFill>
              </a:rPr>
              <a:t>市场核心竞争力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等腰三角形 44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等腰三角形 65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等腰三角形 66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等腰三角形 71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等腰三角形 75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790762" y="206814"/>
            <a:ext cx="464502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超级节点权益机制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6696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0">
            <a:off x="5011420" y="1840230"/>
            <a:ext cx="1486535" cy="1486535"/>
            <a:chOff x="12668" y="4806"/>
            <a:chExt cx="1562" cy="1562"/>
          </a:xfrm>
        </p:grpSpPr>
        <p:sp>
          <p:nvSpPr>
            <p:cNvPr id="9" name="椭圆 8"/>
            <p:cNvSpPr/>
            <p:nvPr/>
          </p:nvSpPr>
          <p:spPr>
            <a:xfrm>
              <a:off x="12668" y="4806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3027" y="5157"/>
              <a:ext cx="844" cy="860"/>
              <a:chOff x="478903" y="4355475"/>
              <a:chExt cx="2158455" cy="2196000"/>
            </a:xfrm>
            <a:solidFill>
              <a:srgbClr val="F2F2F2"/>
            </a:solidFill>
          </p:grpSpPr>
          <p:grpSp>
            <p:nvGrpSpPr>
              <p:cNvPr id="6" name="组合 5"/>
              <p:cNvGrpSpPr>
                <a:grpSpLocks noChangeAspect="1"/>
              </p:cNvGrpSpPr>
              <p:nvPr/>
            </p:nvGrpSpPr>
            <p:grpSpPr>
              <a:xfrm>
                <a:off x="1795203" y="4733013"/>
                <a:ext cx="366333" cy="576000"/>
                <a:chOff x="2257888" y="5547128"/>
                <a:chExt cx="137373" cy="216000"/>
              </a:xfrm>
              <a:grpFill/>
            </p:grpSpPr>
            <p:sp>
              <p:nvSpPr>
                <p:cNvPr id="35" name="Freeform 69"/>
                <p:cNvSpPr/>
                <p:nvPr/>
              </p:nvSpPr>
              <p:spPr bwMode="auto">
                <a:xfrm>
                  <a:off x="2257888" y="5547128"/>
                  <a:ext cx="137373" cy="140987"/>
                </a:xfrm>
                <a:custGeom>
                  <a:avLst/>
                  <a:gdLst>
                    <a:gd name="T0" fmla="*/ 57 w 64"/>
                    <a:gd name="T1" fmla="*/ 37 h 66"/>
                    <a:gd name="T2" fmla="*/ 43 w 64"/>
                    <a:gd name="T3" fmla="*/ 12 h 66"/>
                    <a:gd name="T4" fmla="*/ 39 w 64"/>
                    <a:gd name="T5" fmla="*/ 6 h 66"/>
                    <a:gd name="T6" fmla="*/ 25 w 64"/>
                    <a:gd name="T7" fmla="*/ 6 h 66"/>
                    <a:gd name="T8" fmla="*/ 22 w 64"/>
                    <a:gd name="T9" fmla="*/ 12 h 66"/>
                    <a:gd name="T10" fmla="*/ 8 w 64"/>
                    <a:gd name="T11" fmla="*/ 37 h 66"/>
                    <a:gd name="T12" fmla="*/ 4 w 64"/>
                    <a:gd name="T13" fmla="*/ 43 h 66"/>
                    <a:gd name="T14" fmla="*/ 11 w 64"/>
                    <a:gd name="T15" fmla="*/ 55 h 66"/>
                    <a:gd name="T16" fmla="*/ 18 w 64"/>
                    <a:gd name="T17" fmla="*/ 55 h 66"/>
                    <a:gd name="T18" fmla="*/ 19 w 64"/>
                    <a:gd name="T19" fmla="*/ 55 h 66"/>
                    <a:gd name="T20" fmla="*/ 19 w 64"/>
                    <a:gd name="T21" fmla="*/ 66 h 66"/>
                    <a:gd name="T22" fmla="*/ 32 w 64"/>
                    <a:gd name="T23" fmla="*/ 62 h 66"/>
                    <a:gd name="T24" fmla="*/ 32 w 64"/>
                    <a:gd name="T25" fmla="*/ 62 h 66"/>
                    <a:gd name="T26" fmla="*/ 46 w 64"/>
                    <a:gd name="T27" fmla="*/ 66 h 66"/>
                    <a:gd name="T28" fmla="*/ 46 w 64"/>
                    <a:gd name="T29" fmla="*/ 55 h 66"/>
                    <a:gd name="T30" fmla="*/ 46 w 64"/>
                    <a:gd name="T31" fmla="*/ 55 h 66"/>
                    <a:gd name="T32" fmla="*/ 53 w 64"/>
                    <a:gd name="T33" fmla="*/ 55 h 66"/>
                    <a:gd name="T34" fmla="*/ 60 w 64"/>
                    <a:gd name="T35" fmla="*/ 43 h 66"/>
                    <a:gd name="T36" fmla="*/ 57 w 64"/>
                    <a:gd name="T37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66">
                      <a:moveTo>
                        <a:pt x="57" y="37"/>
                      </a:moveTo>
                      <a:cubicBezTo>
                        <a:pt x="53" y="30"/>
                        <a:pt x="47" y="19"/>
                        <a:pt x="43" y="12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5" y="0"/>
                        <a:pt x="29" y="0"/>
                        <a:pt x="25" y="6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18" y="19"/>
                        <a:pt x="11" y="30"/>
                        <a:pt x="8" y="37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50"/>
                        <a:pt x="3" y="55"/>
                        <a:pt x="11" y="55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23" y="63"/>
                        <a:pt x="27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7" y="62"/>
                        <a:pt x="42" y="63"/>
                        <a:pt x="46" y="66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61" y="55"/>
                        <a:pt x="64" y="49"/>
                        <a:pt x="60" y="43"/>
                      </a:cubicBezTo>
                      <a:lnTo>
                        <a:pt x="57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Freeform 70"/>
                <p:cNvSpPr/>
                <p:nvPr/>
              </p:nvSpPr>
              <p:spPr bwMode="auto">
                <a:xfrm>
                  <a:off x="2290424" y="5688115"/>
                  <a:ext cx="75013" cy="75013"/>
                </a:xfrm>
                <a:custGeom>
                  <a:avLst/>
                  <a:gdLst>
                    <a:gd name="T0" fmla="*/ 17 w 35"/>
                    <a:gd name="T1" fmla="*/ 0 h 35"/>
                    <a:gd name="T2" fmla="*/ 17 w 35"/>
                    <a:gd name="T3" fmla="*/ 0 h 35"/>
                    <a:gd name="T4" fmla="*/ 17 w 35"/>
                    <a:gd name="T5" fmla="*/ 0 h 35"/>
                    <a:gd name="T6" fmla="*/ 17 w 35"/>
                    <a:gd name="T7" fmla="*/ 0 h 35"/>
                    <a:gd name="T8" fmla="*/ 17 w 35"/>
                    <a:gd name="T9" fmla="*/ 0 h 35"/>
                    <a:gd name="T10" fmla="*/ 4 w 35"/>
                    <a:gd name="T11" fmla="*/ 6 h 35"/>
                    <a:gd name="T12" fmla="*/ 0 w 35"/>
                    <a:gd name="T13" fmla="*/ 17 h 35"/>
                    <a:gd name="T14" fmla="*/ 0 w 35"/>
                    <a:gd name="T15" fmla="*/ 17 h 35"/>
                    <a:gd name="T16" fmla="*/ 17 w 35"/>
                    <a:gd name="T17" fmla="*/ 35 h 35"/>
                    <a:gd name="T18" fmla="*/ 17 w 35"/>
                    <a:gd name="T19" fmla="*/ 35 h 35"/>
                    <a:gd name="T20" fmla="*/ 35 w 35"/>
                    <a:gd name="T21" fmla="*/ 17 h 35"/>
                    <a:gd name="T22" fmla="*/ 35 w 35"/>
                    <a:gd name="T23" fmla="*/ 17 h 35"/>
                    <a:gd name="T24" fmla="*/ 31 w 35"/>
                    <a:gd name="T25" fmla="*/ 6 h 35"/>
                    <a:gd name="T26" fmla="*/ 17 w 35"/>
                    <a:gd name="T2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35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2" y="0"/>
                        <a:pt x="7" y="2"/>
                        <a:pt x="4" y="6"/>
                      </a:cubicBezTo>
                      <a:cubicBezTo>
                        <a:pt x="1" y="9"/>
                        <a:pt x="0" y="13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7" y="35"/>
                        <a:pt x="35" y="2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3"/>
                        <a:pt x="33" y="9"/>
                        <a:pt x="31" y="6"/>
                      </a:cubicBezTo>
                      <a:cubicBezTo>
                        <a:pt x="27" y="2"/>
                        <a:pt x="23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组合 30"/>
              <p:cNvGrpSpPr>
                <a:grpSpLocks noChangeAspect="1"/>
              </p:cNvGrpSpPr>
              <p:nvPr/>
            </p:nvGrpSpPr>
            <p:grpSpPr>
              <a:xfrm>
                <a:off x="478903" y="4355475"/>
                <a:ext cx="2158455" cy="2196000"/>
                <a:chOff x="5397500" y="5734050"/>
                <a:chExt cx="365125" cy="371476"/>
              </a:xfrm>
              <a:grpFill/>
            </p:grpSpPr>
            <p:sp>
              <p:nvSpPr>
                <p:cNvPr id="32" name="Freeform 288"/>
                <p:cNvSpPr/>
                <p:nvPr/>
              </p:nvSpPr>
              <p:spPr bwMode="auto">
                <a:xfrm>
                  <a:off x="5532438" y="5907088"/>
                  <a:ext cx="71438" cy="68263"/>
                </a:xfrm>
                <a:custGeom>
                  <a:avLst/>
                  <a:gdLst>
                    <a:gd name="T0" fmla="*/ 45 w 45"/>
                    <a:gd name="T1" fmla="*/ 17 h 43"/>
                    <a:gd name="T2" fmla="*/ 17 w 45"/>
                    <a:gd name="T3" fmla="*/ 43 h 43"/>
                    <a:gd name="T4" fmla="*/ 0 w 45"/>
                    <a:gd name="T5" fmla="*/ 26 h 43"/>
                    <a:gd name="T6" fmla="*/ 29 w 45"/>
                    <a:gd name="T7" fmla="*/ 0 h 43"/>
                    <a:gd name="T8" fmla="*/ 45 w 45"/>
                    <a:gd name="T9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289"/>
                <p:cNvSpPr>
                  <a:spLocks noEditPoints="1"/>
                </p:cNvSpPr>
                <p:nvPr/>
              </p:nvSpPr>
              <p:spPr bwMode="auto">
                <a:xfrm>
                  <a:off x="5537200" y="5734050"/>
                  <a:ext cx="225425" cy="225425"/>
                </a:xfrm>
                <a:custGeom>
                  <a:avLst/>
                  <a:gdLst>
                    <a:gd name="T0" fmla="*/ 30 w 60"/>
                    <a:gd name="T1" fmla="*/ 0 h 60"/>
                    <a:gd name="T2" fmla="*/ 0 w 60"/>
                    <a:gd name="T3" fmla="*/ 30 h 60"/>
                    <a:gd name="T4" fmla="*/ 30 w 60"/>
                    <a:gd name="T5" fmla="*/ 60 h 60"/>
                    <a:gd name="T6" fmla="*/ 60 w 60"/>
                    <a:gd name="T7" fmla="*/ 30 h 60"/>
                    <a:gd name="T8" fmla="*/ 30 w 60"/>
                    <a:gd name="T9" fmla="*/ 0 h 60"/>
                    <a:gd name="T10" fmla="*/ 30 w 60"/>
                    <a:gd name="T11" fmla="*/ 51 h 60"/>
                    <a:gd name="T12" fmla="*/ 8 w 60"/>
                    <a:gd name="T13" fmla="*/ 30 h 60"/>
                    <a:gd name="T14" fmla="*/ 30 w 60"/>
                    <a:gd name="T15" fmla="*/ 8 h 60"/>
                    <a:gd name="T16" fmla="*/ 52 w 60"/>
                    <a:gd name="T17" fmla="*/ 30 h 60"/>
                    <a:gd name="T18" fmla="*/ 30 w 60"/>
                    <a:gd name="T19" fmla="*/ 5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 291"/>
                <p:cNvSpPr/>
                <p:nvPr/>
              </p:nvSpPr>
              <p:spPr bwMode="auto">
                <a:xfrm>
                  <a:off x="5397500" y="5951538"/>
                  <a:ext cx="158750" cy="153988"/>
                </a:xfrm>
                <a:custGeom>
                  <a:avLst/>
                  <a:gdLst>
                    <a:gd name="T0" fmla="*/ 30 w 42"/>
                    <a:gd name="T1" fmla="*/ 0 h 41"/>
                    <a:gd name="T2" fmla="*/ 3 w 42"/>
                    <a:gd name="T3" fmla="*/ 26 h 41"/>
                    <a:gd name="T4" fmla="*/ 3 w 42"/>
                    <a:gd name="T5" fmla="*/ 38 h 41"/>
                    <a:gd name="T6" fmla="*/ 15 w 42"/>
                    <a:gd name="T7" fmla="*/ 38 h 41"/>
                    <a:gd name="T8" fmla="*/ 42 w 42"/>
                    <a:gd name="T9" fmla="*/ 12 h 41"/>
                    <a:gd name="T10" fmla="*/ 30 w 42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7" name="组合 36"/>
          <p:cNvGrpSpPr/>
          <p:nvPr/>
        </p:nvGrpSpPr>
        <p:grpSpPr>
          <a:xfrm rot="0">
            <a:off x="7959725" y="1840230"/>
            <a:ext cx="1486535" cy="1486535"/>
            <a:chOff x="13139" y="4821"/>
            <a:chExt cx="1562" cy="1562"/>
          </a:xfrm>
        </p:grpSpPr>
        <p:sp>
          <p:nvSpPr>
            <p:cNvPr id="18" name="椭圆 17"/>
            <p:cNvSpPr/>
            <p:nvPr/>
          </p:nvSpPr>
          <p:spPr>
            <a:xfrm>
              <a:off x="13139" y="4821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电脑"/>
            <p:cNvSpPr/>
            <p:nvPr/>
          </p:nvSpPr>
          <p:spPr bwMode="auto">
            <a:xfrm>
              <a:off x="13493" y="5230"/>
              <a:ext cx="853" cy="74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8055610" y="4391660"/>
            <a:ext cx="1291590" cy="1291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银行"/>
          <p:cNvSpPr/>
          <p:nvPr/>
        </p:nvSpPr>
        <p:spPr bwMode="auto">
          <a:xfrm>
            <a:off x="7957185" y="4293235"/>
            <a:ext cx="1488440" cy="1488440"/>
          </a:xfrm>
          <a:custGeom>
            <a:avLst/>
            <a:gdLst>
              <a:gd name="T0" fmla="*/ 0 w 3432"/>
              <a:gd name="T1" fmla="*/ 900127 h 3431"/>
              <a:gd name="T2" fmla="*/ 1800397 w 3432"/>
              <a:gd name="T3" fmla="*/ 900127 h 3431"/>
              <a:gd name="T4" fmla="*/ 1424790 w 3432"/>
              <a:gd name="T5" fmla="*/ 739091 h 3431"/>
              <a:gd name="T6" fmla="*/ 1185052 w 3432"/>
              <a:gd name="T7" fmla="*/ 683488 h 3431"/>
              <a:gd name="T8" fmla="*/ 1185052 w 3432"/>
              <a:gd name="T9" fmla="*/ 794693 h 3431"/>
              <a:gd name="T10" fmla="*/ 1222822 w 3432"/>
              <a:gd name="T11" fmla="*/ 1269935 h 3431"/>
              <a:gd name="T12" fmla="*/ 1309904 w 3432"/>
              <a:gd name="T13" fmla="*/ 1297736 h 3431"/>
              <a:gd name="T14" fmla="*/ 1333511 w 3432"/>
              <a:gd name="T15" fmla="*/ 775284 h 3431"/>
              <a:gd name="T16" fmla="*/ 1424790 w 3432"/>
              <a:gd name="T17" fmla="*/ 739091 h 3431"/>
              <a:gd name="T18" fmla="*/ 1341904 w 3432"/>
              <a:gd name="T19" fmla="*/ 1513326 h 3431"/>
              <a:gd name="T20" fmla="*/ 1341904 w 3432"/>
              <a:gd name="T21" fmla="*/ 1476607 h 3431"/>
              <a:gd name="T22" fmla="*/ 433312 w 3432"/>
              <a:gd name="T23" fmla="*/ 1497065 h 3431"/>
              <a:gd name="T24" fmla="*/ 458493 w 3432"/>
              <a:gd name="T25" fmla="*/ 1441463 h 3431"/>
              <a:gd name="T26" fmla="*/ 1367085 w 3432"/>
              <a:gd name="T27" fmla="*/ 1425202 h 3431"/>
              <a:gd name="T28" fmla="*/ 458493 w 3432"/>
              <a:gd name="T29" fmla="*/ 1404220 h 3431"/>
              <a:gd name="T30" fmla="*/ 458493 w 3432"/>
              <a:gd name="T31" fmla="*/ 1441463 h 3431"/>
              <a:gd name="T32" fmla="*/ 1341904 w 3432"/>
              <a:gd name="T33" fmla="*/ 1369599 h 3431"/>
              <a:gd name="T34" fmla="*/ 1341904 w 3432"/>
              <a:gd name="T35" fmla="*/ 1332356 h 3431"/>
              <a:gd name="T36" fmla="*/ 433312 w 3432"/>
              <a:gd name="T37" fmla="*/ 1353338 h 3431"/>
              <a:gd name="T38" fmla="*/ 995150 w 3432"/>
              <a:gd name="T39" fmla="*/ 794693 h 3431"/>
              <a:gd name="T40" fmla="*/ 995150 w 3432"/>
              <a:gd name="T41" fmla="*/ 683488 h 3431"/>
              <a:gd name="T42" fmla="*/ 755936 w 3432"/>
              <a:gd name="T43" fmla="*/ 739091 h 3431"/>
              <a:gd name="T44" fmla="*/ 842493 w 3432"/>
              <a:gd name="T45" fmla="*/ 775284 h 3431"/>
              <a:gd name="T46" fmla="*/ 866100 w 3432"/>
              <a:gd name="T47" fmla="*/ 1297736 h 3431"/>
              <a:gd name="T48" fmla="*/ 957904 w 3432"/>
              <a:gd name="T49" fmla="*/ 1269935 h 3431"/>
              <a:gd name="T50" fmla="*/ 995150 w 3432"/>
              <a:gd name="T51" fmla="*/ 794693 h 3431"/>
              <a:gd name="T52" fmla="*/ 462689 w 3432"/>
              <a:gd name="T53" fmla="*/ 775284 h 3431"/>
              <a:gd name="T54" fmla="*/ 486296 w 3432"/>
              <a:gd name="T55" fmla="*/ 1297736 h 3431"/>
              <a:gd name="T56" fmla="*/ 577575 w 3432"/>
              <a:gd name="T57" fmla="*/ 1269935 h 3431"/>
              <a:gd name="T58" fmla="*/ 615345 w 3432"/>
              <a:gd name="T59" fmla="*/ 794693 h 3431"/>
              <a:gd name="T60" fmla="*/ 615345 w 3432"/>
              <a:gd name="T61" fmla="*/ 683488 h 3431"/>
              <a:gd name="T62" fmla="*/ 375607 w 3432"/>
              <a:gd name="T63" fmla="*/ 739091 h 3431"/>
              <a:gd name="T64" fmla="*/ 1189773 w 3432"/>
              <a:gd name="T65" fmla="*/ 459506 h 3431"/>
              <a:gd name="T66" fmla="*/ 610624 w 3432"/>
              <a:gd name="T67" fmla="*/ 459506 h 3431"/>
              <a:gd name="T68" fmla="*/ 900199 w 3432"/>
              <a:gd name="T69" fmla="*/ 612674 h 3431"/>
              <a:gd name="T70" fmla="*/ 1189773 w 3432"/>
              <a:gd name="T71" fmla="*/ 459506 h 34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432" h="3431">
                <a:moveTo>
                  <a:pt x="1716" y="3431"/>
                </a:moveTo>
                <a:cubicBezTo>
                  <a:pt x="768" y="3431"/>
                  <a:pt x="0" y="2663"/>
                  <a:pt x="0" y="1716"/>
                </a:cubicBezTo>
                <a:cubicBezTo>
                  <a:pt x="0" y="768"/>
                  <a:pt x="768" y="0"/>
                  <a:pt x="1716" y="0"/>
                </a:cubicBezTo>
                <a:cubicBezTo>
                  <a:pt x="2664" y="0"/>
                  <a:pt x="3432" y="768"/>
                  <a:pt x="3432" y="1716"/>
                </a:cubicBezTo>
                <a:cubicBezTo>
                  <a:pt x="3432" y="2663"/>
                  <a:pt x="2664" y="3431"/>
                  <a:pt x="1716" y="3431"/>
                </a:cubicBezTo>
                <a:close/>
                <a:moveTo>
                  <a:pt x="2716" y="1409"/>
                </a:moveTo>
                <a:cubicBezTo>
                  <a:pt x="2716" y="1351"/>
                  <a:pt x="2674" y="1303"/>
                  <a:pt x="2622" y="1303"/>
                </a:cubicBezTo>
                <a:cubicBezTo>
                  <a:pt x="2259" y="1303"/>
                  <a:pt x="2259" y="1303"/>
                  <a:pt x="2259" y="1303"/>
                </a:cubicBezTo>
                <a:cubicBezTo>
                  <a:pt x="2207" y="1303"/>
                  <a:pt x="2165" y="1351"/>
                  <a:pt x="2165" y="1409"/>
                </a:cubicBezTo>
                <a:cubicBezTo>
                  <a:pt x="2165" y="1468"/>
                  <a:pt x="2207" y="1515"/>
                  <a:pt x="2259" y="1515"/>
                </a:cubicBezTo>
                <a:cubicBezTo>
                  <a:pt x="2288" y="1515"/>
                  <a:pt x="2313" y="1500"/>
                  <a:pt x="2331" y="1478"/>
                </a:cubicBezTo>
                <a:cubicBezTo>
                  <a:pt x="2331" y="2421"/>
                  <a:pt x="2331" y="2421"/>
                  <a:pt x="2331" y="2421"/>
                </a:cubicBezTo>
                <a:cubicBezTo>
                  <a:pt x="2331" y="2450"/>
                  <a:pt x="2351" y="2474"/>
                  <a:pt x="2376" y="2474"/>
                </a:cubicBezTo>
                <a:cubicBezTo>
                  <a:pt x="2497" y="2474"/>
                  <a:pt x="2497" y="2474"/>
                  <a:pt x="2497" y="2474"/>
                </a:cubicBezTo>
                <a:cubicBezTo>
                  <a:pt x="2522" y="2474"/>
                  <a:pt x="2542" y="2450"/>
                  <a:pt x="2542" y="2421"/>
                </a:cubicBezTo>
                <a:cubicBezTo>
                  <a:pt x="2542" y="1478"/>
                  <a:pt x="2542" y="1478"/>
                  <a:pt x="2542" y="1478"/>
                </a:cubicBezTo>
                <a:cubicBezTo>
                  <a:pt x="2559" y="1500"/>
                  <a:pt x="2593" y="1515"/>
                  <a:pt x="2622" y="1515"/>
                </a:cubicBezTo>
                <a:cubicBezTo>
                  <a:pt x="2674" y="1515"/>
                  <a:pt x="2716" y="1468"/>
                  <a:pt x="2716" y="1409"/>
                </a:cubicBezTo>
                <a:close/>
                <a:moveTo>
                  <a:pt x="874" y="2885"/>
                </a:moveTo>
                <a:cubicBezTo>
                  <a:pt x="2558" y="2885"/>
                  <a:pt x="2558" y="2885"/>
                  <a:pt x="2558" y="2885"/>
                </a:cubicBezTo>
                <a:cubicBezTo>
                  <a:pt x="2585" y="2885"/>
                  <a:pt x="2606" y="2876"/>
                  <a:pt x="2606" y="2854"/>
                </a:cubicBezTo>
                <a:cubicBezTo>
                  <a:pt x="2606" y="2832"/>
                  <a:pt x="2585" y="2815"/>
                  <a:pt x="2558" y="2815"/>
                </a:cubicBezTo>
                <a:cubicBezTo>
                  <a:pt x="874" y="2815"/>
                  <a:pt x="874" y="2815"/>
                  <a:pt x="874" y="2815"/>
                </a:cubicBezTo>
                <a:cubicBezTo>
                  <a:pt x="848" y="2815"/>
                  <a:pt x="826" y="2832"/>
                  <a:pt x="826" y="2854"/>
                </a:cubicBezTo>
                <a:cubicBezTo>
                  <a:pt x="826" y="2876"/>
                  <a:pt x="848" y="2885"/>
                  <a:pt x="874" y="2885"/>
                </a:cubicBezTo>
                <a:close/>
                <a:moveTo>
                  <a:pt x="874" y="2748"/>
                </a:moveTo>
                <a:cubicBezTo>
                  <a:pt x="2558" y="2748"/>
                  <a:pt x="2558" y="2748"/>
                  <a:pt x="2558" y="2748"/>
                </a:cubicBezTo>
                <a:cubicBezTo>
                  <a:pt x="2585" y="2748"/>
                  <a:pt x="2606" y="2739"/>
                  <a:pt x="2606" y="2717"/>
                </a:cubicBezTo>
                <a:cubicBezTo>
                  <a:pt x="2606" y="2695"/>
                  <a:pt x="2585" y="2677"/>
                  <a:pt x="2558" y="2677"/>
                </a:cubicBezTo>
                <a:cubicBezTo>
                  <a:pt x="874" y="2677"/>
                  <a:pt x="874" y="2677"/>
                  <a:pt x="874" y="2677"/>
                </a:cubicBezTo>
                <a:cubicBezTo>
                  <a:pt x="848" y="2677"/>
                  <a:pt x="826" y="2695"/>
                  <a:pt x="826" y="2717"/>
                </a:cubicBezTo>
                <a:cubicBezTo>
                  <a:pt x="826" y="2739"/>
                  <a:pt x="848" y="2748"/>
                  <a:pt x="874" y="2748"/>
                </a:cubicBezTo>
                <a:close/>
                <a:moveTo>
                  <a:pt x="874" y="2611"/>
                </a:moveTo>
                <a:cubicBezTo>
                  <a:pt x="2558" y="2611"/>
                  <a:pt x="2558" y="2611"/>
                  <a:pt x="2558" y="2611"/>
                </a:cubicBezTo>
                <a:cubicBezTo>
                  <a:pt x="2585" y="2611"/>
                  <a:pt x="2606" y="2601"/>
                  <a:pt x="2606" y="2580"/>
                </a:cubicBezTo>
                <a:cubicBezTo>
                  <a:pt x="2606" y="2558"/>
                  <a:pt x="2585" y="2540"/>
                  <a:pt x="2558" y="2540"/>
                </a:cubicBezTo>
                <a:cubicBezTo>
                  <a:pt x="874" y="2540"/>
                  <a:pt x="874" y="2540"/>
                  <a:pt x="874" y="2540"/>
                </a:cubicBezTo>
                <a:cubicBezTo>
                  <a:pt x="848" y="2540"/>
                  <a:pt x="826" y="2558"/>
                  <a:pt x="826" y="2580"/>
                </a:cubicBezTo>
                <a:cubicBezTo>
                  <a:pt x="826" y="2601"/>
                  <a:pt x="848" y="2611"/>
                  <a:pt x="874" y="2611"/>
                </a:cubicBezTo>
                <a:close/>
                <a:moveTo>
                  <a:pt x="1897" y="1515"/>
                </a:moveTo>
                <a:cubicBezTo>
                  <a:pt x="1949" y="1515"/>
                  <a:pt x="1992" y="1468"/>
                  <a:pt x="1992" y="1409"/>
                </a:cubicBezTo>
                <a:cubicBezTo>
                  <a:pt x="1992" y="1351"/>
                  <a:pt x="1949" y="1303"/>
                  <a:pt x="1897" y="1303"/>
                </a:cubicBezTo>
                <a:cubicBezTo>
                  <a:pt x="1535" y="1303"/>
                  <a:pt x="1535" y="1303"/>
                  <a:pt x="1535" y="1303"/>
                </a:cubicBezTo>
                <a:cubicBezTo>
                  <a:pt x="1483" y="1303"/>
                  <a:pt x="1441" y="1351"/>
                  <a:pt x="1441" y="1409"/>
                </a:cubicBezTo>
                <a:cubicBezTo>
                  <a:pt x="1441" y="1468"/>
                  <a:pt x="1483" y="1515"/>
                  <a:pt x="1535" y="1515"/>
                </a:cubicBezTo>
                <a:cubicBezTo>
                  <a:pt x="1564" y="1515"/>
                  <a:pt x="1589" y="1500"/>
                  <a:pt x="1606" y="1478"/>
                </a:cubicBezTo>
                <a:cubicBezTo>
                  <a:pt x="1606" y="2421"/>
                  <a:pt x="1606" y="2421"/>
                  <a:pt x="1606" y="2421"/>
                </a:cubicBezTo>
                <a:cubicBezTo>
                  <a:pt x="1606" y="2450"/>
                  <a:pt x="1626" y="2474"/>
                  <a:pt x="1651" y="2474"/>
                </a:cubicBezTo>
                <a:cubicBezTo>
                  <a:pt x="1781" y="2474"/>
                  <a:pt x="1781" y="2474"/>
                  <a:pt x="1781" y="2474"/>
                </a:cubicBezTo>
                <a:cubicBezTo>
                  <a:pt x="1806" y="2474"/>
                  <a:pt x="1826" y="2450"/>
                  <a:pt x="1826" y="2421"/>
                </a:cubicBezTo>
                <a:cubicBezTo>
                  <a:pt x="1826" y="1478"/>
                  <a:pt x="1826" y="1478"/>
                  <a:pt x="1826" y="1478"/>
                </a:cubicBezTo>
                <a:cubicBezTo>
                  <a:pt x="1843" y="1500"/>
                  <a:pt x="1869" y="1515"/>
                  <a:pt x="1897" y="1515"/>
                </a:cubicBezTo>
                <a:close/>
                <a:moveTo>
                  <a:pt x="810" y="1515"/>
                </a:moveTo>
                <a:cubicBezTo>
                  <a:pt x="839" y="1515"/>
                  <a:pt x="864" y="1500"/>
                  <a:pt x="882" y="1478"/>
                </a:cubicBezTo>
                <a:cubicBezTo>
                  <a:pt x="882" y="2421"/>
                  <a:pt x="882" y="2421"/>
                  <a:pt x="882" y="2421"/>
                </a:cubicBezTo>
                <a:cubicBezTo>
                  <a:pt x="882" y="2450"/>
                  <a:pt x="902" y="2474"/>
                  <a:pt x="927" y="2474"/>
                </a:cubicBezTo>
                <a:cubicBezTo>
                  <a:pt x="1057" y="2474"/>
                  <a:pt x="1057" y="2474"/>
                  <a:pt x="1057" y="2474"/>
                </a:cubicBezTo>
                <a:cubicBezTo>
                  <a:pt x="1081" y="2474"/>
                  <a:pt x="1101" y="2450"/>
                  <a:pt x="1101" y="2421"/>
                </a:cubicBezTo>
                <a:cubicBezTo>
                  <a:pt x="1101" y="1478"/>
                  <a:pt x="1101" y="1478"/>
                  <a:pt x="1101" y="1478"/>
                </a:cubicBezTo>
                <a:cubicBezTo>
                  <a:pt x="1119" y="1500"/>
                  <a:pt x="1144" y="1515"/>
                  <a:pt x="1173" y="1515"/>
                </a:cubicBezTo>
                <a:cubicBezTo>
                  <a:pt x="1225" y="1515"/>
                  <a:pt x="1267" y="1468"/>
                  <a:pt x="1267" y="1409"/>
                </a:cubicBezTo>
                <a:cubicBezTo>
                  <a:pt x="1267" y="1351"/>
                  <a:pt x="1225" y="1303"/>
                  <a:pt x="1173" y="1303"/>
                </a:cubicBezTo>
                <a:cubicBezTo>
                  <a:pt x="810" y="1303"/>
                  <a:pt x="810" y="1303"/>
                  <a:pt x="810" y="1303"/>
                </a:cubicBezTo>
                <a:cubicBezTo>
                  <a:pt x="758" y="1303"/>
                  <a:pt x="716" y="1351"/>
                  <a:pt x="716" y="1409"/>
                </a:cubicBezTo>
                <a:cubicBezTo>
                  <a:pt x="716" y="1468"/>
                  <a:pt x="758" y="1515"/>
                  <a:pt x="810" y="1515"/>
                </a:cubicBezTo>
                <a:close/>
                <a:moveTo>
                  <a:pt x="2268" y="876"/>
                </a:moveTo>
                <a:cubicBezTo>
                  <a:pt x="1716" y="584"/>
                  <a:pt x="1716" y="584"/>
                  <a:pt x="1716" y="584"/>
                </a:cubicBezTo>
                <a:cubicBezTo>
                  <a:pt x="1164" y="876"/>
                  <a:pt x="1164" y="876"/>
                  <a:pt x="1164" y="876"/>
                </a:cubicBezTo>
                <a:cubicBezTo>
                  <a:pt x="612" y="1168"/>
                  <a:pt x="612" y="1168"/>
                  <a:pt x="612" y="1168"/>
                </a:cubicBezTo>
                <a:cubicBezTo>
                  <a:pt x="1716" y="1168"/>
                  <a:pt x="1716" y="1168"/>
                  <a:pt x="1716" y="1168"/>
                </a:cubicBezTo>
                <a:cubicBezTo>
                  <a:pt x="2820" y="1168"/>
                  <a:pt x="2820" y="1168"/>
                  <a:pt x="2820" y="1168"/>
                </a:cubicBezTo>
                <a:lnTo>
                  <a:pt x="2268" y="876"/>
                </a:lnTo>
                <a:close/>
              </a:path>
            </a:pathLst>
          </a:custGeom>
          <a:solidFill>
            <a:srgbClr val="00407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0">
            <a:off x="1848485" y="1840230"/>
            <a:ext cx="1486535" cy="1486535"/>
            <a:chOff x="8251" y="4863"/>
            <a:chExt cx="1562" cy="1562"/>
          </a:xfrm>
        </p:grpSpPr>
        <p:sp>
          <p:nvSpPr>
            <p:cNvPr id="60" name="椭圆 59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1848485" y="4293870"/>
            <a:ext cx="1486535" cy="1486535"/>
            <a:chOff x="8682" y="7074"/>
            <a:chExt cx="1562" cy="1562"/>
          </a:xfrm>
        </p:grpSpPr>
        <p:sp>
          <p:nvSpPr>
            <p:cNvPr id="4" name="椭圆 3"/>
            <p:cNvSpPr/>
            <p:nvPr/>
          </p:nvSpPr>
          <p:spPr>
            <a:xfrm>
              <a:off x="8682" y="7074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62" name="图片 61" descr="upload_accept-1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07" y="7180"/>
              <a:ext cx="1112" cy="1112"/>
            </a:xfrm>
            <a:prstGeom prst="rect">
              <a:avLst/>
            </a:prstGeom>
          </p:spPr>
        </p:pic>
      </p:grpSp>
      <p:sp>
        <p:nvSpPr>
          <p:cNvPr id="68" name="矩形 67"/>
          <p:cNvSpPr/>
          <p:nvPr/>
        </p:nvSpPr>
        <p:spPr>
          <a:xfrm>
            <a:off x="160401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02793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检索节点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99719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我的资产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27930" y="6048375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电子钱包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04010" y="6048375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投票节点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97190" y="6026785"/>
            <a:ext cx="412305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恒币网交易所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火币网、币安等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 rot="0">
            <a:off x="5070475" y="4293870"/>
            <a:ext cx="1485900" cy="1485900"/>
            <a:chOff x="8723" y="6523"/>
            <a:chExt cx="2340" cy="2340"/>
          </a:xfrm>
        </p:grpSpPr>
        <p:sp>
          <p:nvSpPr>
            <p:cNvPr id="66" name="椭圆 65"/>
            <p:cNvSpPr/>
            <p:nvPr/>
          </p:nvSpPr>
          <p:spPr>
            <a:xfrm>
              <a:off x="8723" y="6523"/>
              <a:ext cx="2341" cy="234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82" name="图片 81" descr="未标题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" y="6968"/>
              <a:ext cx="1451" cy="1451"/>
            </a:xfrm>
            <a:prstGeom prst="rect">
              <a:avLst/>
            </a:prstGeom>
          </p:spPr>
        </p:pic>
      </p:grpSp>
      <p:sp>
        <p:nvSpPr>
          <p:cNvPr id="103" name="Right Arrow 10"/>
          <p:cNvSpPr/>
          <p:nvPr/>
        </p:nvSpPr>
        <p:spPr>
          <a:xfrm flipV="1">
            <a:off x="6985000" y="252222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104" name="Right Arrow 10"/>
          <p:cNvSpPr/>
          <p:nvPr/>
        </p:nvSpPr>
        <p:spPr>
          <a:xfrm flipV="1">
            <a:off x="3922395" y="252222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grpSp>
        <p:nvGrpSpPr>
          <p:cNvPr id="107" name="组合 106"/>
          <p:cNvGrpSpPr/>
          <p:nvPr/>
        </p:nvGrpSpPr>
        <p:grpSpPr>
          <a:xfrm rot="0">
            <a:off x="3586480" y="4780915"/>
            <a:ext cx="984885" cy="490220"/>
            <a:chOff x="6386" y="7236"/>
            <a:chExt cx="1551" cy="772"/>
          </a:xfrm>
        </p:grpSpPr>
        <p:sp>
          <p:nvSpPr>
            <p:cNvPr id="105" name="Right Arrow 10"/>
            <p:cNvSpPr/>
            <p:nvPr/>
          </p:nvSpPr>
          <p:spPr>
            <a:xfrm flipV="1">
              <a:off x="6793" y="7236"/>
              <a:ext cx="1144" cy="7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130"/>
            </a:p>
          </p:txBody>
        </p:sp>
        <p:sp>
          <p:nvSpPr>
            <p:cNvPr id="106" name="Right Arrow 10"/>
            <p:cNvSpPr/>
            <p:nvPr/>
          </p:nvSpPr>
          <p:spPr>
            <a:xfrm rot="10800000" flipV="1">
              <a:off x="6386" y="7236"/>
              <a:ext cx="1144" cy="7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130"/>
            </a:p>
          </p:txBody>
        </p:sp>
      </p:grpSp>
      <p:grpSp>
        <p:nvGrpSpPr>
          <p:cNvPr id="109" name="组合 108"/>
          <p:cNvGrpSpPr/>
          <p:nvPr/>
        </p:nvGrpSpPr>
        <p:grpSpPr>
          <a:xfrm rot="0">
            <a:off x="6778625" y="4780915"/>
            <a:ext cx="984885" cy="490220"/>
            <a:chOff x="6386" y="7236"/>
            <a:chExt cx="1551" cy="772"/>
          </a:xfrm>
        </p:grpSpPr>
        <p:sp>
          <p:nvSpPr>
            <p:cNvPr id="110" name="Right Arrow 10"/>
            <p:cNvSpPr/>
            <p:nvPr/>
          </p:nvSpPr>
          <p:spPr>
            <a:xfrm flipV="1">
              <a:off x="6793" y="7236"/>
              <a:ext cx="1144" cy="7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130"/>
            </a:p>
          </p:txBody>
        </p:sp>
        <p:sp>
          <p:nvSpPr>
            <p:cNvPr id="111" name="Right Arrow 10"/>
            <p:cNvSpPr/>
            <p:nvPr/>
          </p:nvSpPr>
          <p:spPr>
            <a:xfrm rot="10800000" flipV="1">
              <a:off x="6386" y="7236"/>
              <a:ext cx="1144" cy="7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176" name="等腰三角形 175"/>
          <p:cNvSpPr/>
          <p:nvPr/>
        </p:nvSpPr>
        <p:spPr>
          <a:xfrm rot="10800000">
            <a:off x="2412365" y="1437640"/>
            <a:ext cx="283210" cy="283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2528570" y="1109345"/>
            <a:ext cx="626745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 rot="16200000" flipV="1">
            <a:off x="2411730" y="1240790"/>
            <a:ext cx="30988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 rot="16200000" flipV="1">
            <a:off x="8425180" y="1375410"/>
            <a:ext cx="637540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 flipV="1">
            <a:off x="9718040" y="2386965"/>
            <a:ext cx="673100" cy="2691130"/>
            <a:chOff x="15304" y="3760"/>
            <a:chExt cx="1060" cy="4238"/>
          </a:xfrm>
        </p:grpSpPr>
        <p:sp>
          <p:nvSpPr>
            <p:cNvPr id="181" name="矩形 180"/>
            <p:cNvSpPr/>
            <p:nvPr/>
          </p:nvSpPr>
          <p:spPr>
            <a:xfrm rot="5400000">
              <a:off x="14276" y="5910"/>
              <a:ext cx="4055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 rot="5400000">
              <a:off x="15551" y="3513"/>
              <a:ext cx="446" cy="940"/>
              <a:chOff x="7016" y="6336"/>
              <a:chExt cx="446" cy="940"/>
            </a:xfrm>
          </p:grpSpPr>
          <p:sp>
            <p:nvSpPr>
              <p:cNvPr id="180" name="等腰三角形 179"/>
              <p:cNvSpPr/>
              <p:nvPr/>
            </p:nvSpPr>
            <p:spPr>
              <a:xfrm rot="10800000">
                <a:off x="7016" y="6830"/>
                <a:ext cx="446" cy="44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 rot="16200000" flipV="1">
                <a:off x="7015" y="6520"/>
                <a:ext cx="488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 flipH="1">
            <a:off x="919480" y="2387600"/>
            <a:ext cx="684530" cy="2690495"/>
            <a:chOff x="15285" y="3760"/>
            <a:chExt cx="1078" cy="4237"/>
          </a:xfrm>
        </p:grpSpPr>
        <p:sp>
          <p:nvSpPr>
            <p:cNvPr id="187" name="矩形 186"/>
            <p:cNvSpPr/>
            <p:nvPr/>
          </p:nvSpPr>
          <p:spPr>
            <a:xfrm rot="5400000">
              <a:off x="14276" y="5910"/>
              <a:ext cx="4055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8" name="组合 187"/>
            <p:cNvGrpSpPr/>
            <p:nvPr/>
          </p:nvGrpSpPr>
          <p:grpSpPr>
            <a:xfrm rot="5400000">
              <a:off x="15551" y="3513"/>
              <a:ext cx="446" cy="940"/>
              <a:chOff x="7016" y="6336"/>
              <a:chExt cx="446" cy="940"/>
            </a:xfrm>
          </p:grpSpPr>
          <p:sp>
            <p:nvSpPr>
              <p:cNvPr id="189" name="等腰三角形 188"/>
              <p:cNvSpPr/>
              <p:nvPr/>
            </p:nvSpPr>
            <p:spPr>
              <a:xfrm rot="10800000">
                <a:off x="7016" y="6830"/>
                <a:ext cx="446" cy="44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 rot="16200000" flipV="1">
                <a:off x="7015" y="6520"/>
                <a:ext cx="488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1" name="矩形 190"/>
            <p:cNvSpPr/>
            <p:nvPr/>
          </p:nvSpPr>
          <p:spPr>
            <a:xfrm flipV="1">
              <a:off x="15285" y="7832"/>
              <a:ext cx="1004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16200000" flipV="1">
            <a:off x="9862185" y="2011045"/>
            <a:ext cx="283210" cy="775335"/>
            <a:chOff x="7016" y="6336"/>
            <a:chExt cx="446" cy="940"/>
          </a:xfrm>
        </p:grpSpPr>
        <p:sp>
          <p:nvSpPr>
            <p:cNvPr id="8" name="等腰三角形 7"/>
            <p:cNvSpPr/>
            <p:nvPr/>
          </p:nvSpPr>
          <p:spPr>
            <a:xfrm rot="10800000">
              <a:off x="7016" y="6830"/>
              <a:ext cx="446" cy="4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 flipV="1">
              <a:off x="7015" y="6520"/>
              <a:ext cx="488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160332" y="206814"/>
            <a:ext cx="443484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市场核心竞争力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3653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 rot="5400000">
            <a:off x="2422636" y="3463946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883848" y="3283675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V="1">
            <a:off x="1710613" y="4109556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1691562" y="2454728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心形 9"/>
          <p:cNvSpPr/>
          <p:nvPr/>
        </p:nvSpPr>
        <p:spPr>
          <a:xfrm>
            <a:off x="2069742" y="2110969"/>
            <a:ext cx="351692" cy="293077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矩形 3"/>
          <p:cNvSpPr>
            <a:spLocks noChangeArrowheads="1"/>
          </p:cNvSpPr>
          <p:nvPr/>
        </p:nvSpPr>
        <p:spPr bwMode="auto">
          <a:xfrm>
            <a:off x="1884492" y="3554534"/>
            <a:ext cx="74739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HAI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01845" y="2412365"/>
            <a:ext cx="3314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去中心化加密数字货币，初期代币将由以太坊智能合约生成，上线后，有迹可循，查询方法全网告知。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1845" y="1873250"/>
            <a:ext cx="2143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01845" y="4569460"/>
            <a:ext cx="3314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HAI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算力机制按等级划分，正向循环闭关，每一位投资人按矿工等级获得预期收益。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01845" y="4030345"/>
            <a:ext cx="2143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公正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28025" y="4096385"/>
            <a:ext cx="2143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首例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328025" y="4635500"/>
            <a:ext cx="3597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全球首例区块链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机制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颠覆所有区块链机制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28025" y="2429510"/>
            <a:ext cx="3761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人工智能是必然趋势，而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AI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算力是第一决定要素，当下全球算力极度匮乏，市场需求量巨大。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28025" y="1890395"/>
            <a:ext cx="2143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Freeform 145"/>
          <p:cNvSpPr>
            <a:spLocks noEditPoints="1"/>
          </p:cNvSpPr>
          <p:nvPr/>
        </p:nvSpPr>
        <p:spPr bwMode="auto">
          <a:xfrm>
            <a:off x="478155" y="3632200"/>
            <a:ext cx="390525" cy="386715"/>
          </a:xfrm>
          <a:custGeom>
            <a:avLst/>
            <a:gdLst>
              <a:gd name="T0" fmla="*/ 95 w 111"/>
              <a:gd name="T1" fmla="*/ 16 h 111"/>
              <a:gd name="T2" fmla="*/ 95 w 111"/>
              <a:gd name="T3" fmla="*/ 94 h 111"/>
              <a:gd name="T4" fmla="*/ 16 w 111"/>
              <a:gd name="T5" fmla="*/ 94 h 111"/>
              <a:gd name="T6" fmla="*/ 16 w 111"/>
              <a:gd name="T7" fmla="*/ 16 h 111"/>
              <a:gd name="T8" fmla="*/ 51 w 111"/>
              <a:gd name="T9" fmla="*/ 100 h 111"/>
              <a:gd name="T10" fmla="*/ 38 w 111"/>
              <a:gd name="T11" fmla="*/ 85 h 111"/>
              <a:gd name="T12" fmla="*/ 51 w 111"/>
              <a:gd name="T13" fmla="*/ 100 h 111"/>
              <a:gd name="T14" fmla="*/ 51 w 111"/>
              <a:gd name="T15" fmla="*/ 60 h 111"/>
              <a:gd name="T16" fmla="*/ 35 w 111"/>
              <a:gd name="T17" fmla="*/ 75 h 111"/>
              <a:gd name="T18" fmla="*/ 51 w 111"/>
              <a:gd name="T19" fmla="*/ 50 h 111"/>
              <a:gd name="T20" fmla="*/ 35 w 111"/>
              <a:gd name="T21" fmla="*/ 36 h 111"/>
              <a:gd name="T22" fmla="*/ 51 w 111"/>
              <a:gd name="T23" fmla="*/ 50 h 111"/>
              <a:gd name="T24" fmla="*/ 51 w 111"/>
              <a:gd name="T25" fmla="*/ 10 h 111"/>
              <a:gd name="T26" fmla="*/ 38 w 111"/>
              <a:gd name="T27" fmla="*/ 25 h 111"/>
              <a:gd name="T28" fmla="*/ 61 w 111"/>
              <a:gd name="T29" fmla="*/ 10 h 111"/>
              <a:gd name="T30" fmla="*/ 73 w 111"/>
              <a:gd name="T31" fmla="*/ 25 h 111"/>
              <a:gd name="T32" fmla="*/ 61 w 111"/>
              <a:gd name="T33" fmla="*/ 10 h 111"/>
              <a:gd name="T34" fmla="*/ 61 w 111"/>
              <a:gd name="T35" fmla="*/ 50 h 111"/>
              <a:gd name="T36" fmla="*/ 77 w 111"/>
              <a:gd name="T37" fmla="*/ 36 h 111"/>
              <a:gd name="T38" fmla="*/ 61 w 111"/>
              <a:gd name="T39" fmla="*/ 60 h 111"/>
              <a:gd name="T40" fmla="*/ 77 w 111"/>
              <a:gd name="T41" fmla="*/ 75 h 111"/>
              <a:gd name="T42" fmla="*/ 61 w 111"/>
              <a:gd name="T43" fmla="*/ 60 h 111"/>
              <a:gd name="T44" fmla="*/ 61 w 111"/>
              <a:gd name="T45" fmla="*/ 100 h 111"/>
              <a:gd name="T46" fmla="*/ 73 w 111"/>
              <a:gd name="T47" fmla="*/ 85 h 111"/>
              <a:gd name="T48" fmla="*/ 11 w 111"/>
              <a:gd name="T49" fmla="*/ 50 h 111"/>
              <a:gd name="T50" fmla="*/ 24 w 111"/>
              <a:gd name="T51" fmla="*/ 39 h 111"/>
              <a:gd name="T52" fmla="*/ 11 w 111"/>
              <a:gd name="T53" fmla="*/ 50 h 111"/>
              <a:gd name="T54" fmla="*/ 100 w 111"/>
              <a:gd name="T55" fmla="*/ 50 h 111"/>
              <a:gd name="T56" fmla="*/ 87 w 111"/>
              <a:gd name="T57" fmla="*/ 39 h 111"/>
              <a:gd name="T58" fmla="*/ 100 w 111"/>
              <a:gd name="T59" fmla="*/ 60 h 111"/>
              <a:gd name="T60" fmla="*/ 87 w 111"/>
              <a:gd name="T61" fmla="*/ 71 h 111"/>
              <a:gd name="T62" fmla="*/ 100 w 111"/>
              <a:gd name="T63" fmla="*/ 60 h 111"/>
              <a:gd name="T64" fmla="*/ 11 w 111"/>
              <a:gd name="T65" fmla="*/ 60 h 111"/>
              <a:gd name="T66" fmla="*/ 24 w 111"/>
              <a:gd name="T67" fmla="*/ 71 h 111"/>
              <a:gd name="T68" fmla="*/ 96 w 111"/>
              <a:gd name="T69" fmla="*/ 77 h 111"/>
              <a:gd name="T70" fmla="*/ 84 w 111"/>
              <a:gd name="T71" fmla="*/ 82 h 111"/>
              <a:gd name="T72" fmla="*/ 79 w 111"/>
              <a:gd name="T73" fmla="*/ 95 h 111"/>
              <a:gd name="T74" fmla="*/ 96 w 111"/>
              <a:gd name="T75" fmla="*/ 77 h 111"/>
              <a:gd name="T76" fmla="*/ 18 w 111"/>
              <a:gd name="T77" fmla="*/ 78 h 111"/>
              <a:gd name="T78" fmla="*/ 23 w 111"/>
              <a:gd name="T79" fmla="*/ 88 h 111"/>
              <a:gd name="T80" fmla="*/ 32 w 111"/>
              <a:gd name="T81" fmla="*/ 93 h 111"/>
              <a:gd name="T82" fmla="*/ 15 w 111"/>
              <a:gd name="T83" fmla="*/ 33 h 111"/>
              <a:gd name="T84" fmla="*/ 27 w 111"/>
              <a:gd name="T85" fmla="*/ 28 h 111"/>
              <a:gd name="T86" fmla="*/ 33 w 111"/>
              <a:gd name="T87" fmla="*/ 16 h 111"/>
              <a:gd name="T88" fmla="*/ 15 w 111"/>
              <a:gd name="T89" fmla="*/ 33 h 111"/>
              <a:gd name="T90" fmla="*/ 94 w 111"/>
              <a:gd name="T91" fmla="*/ 32 h 111"/>
              <a:gd name="T92" fmla="*/ 88 w 111"/>
              <a:gd name="T93" fmla="*/ 23 h 111"/>
              <a:gd name="T94" fmla="*/ 80 w 111"/>
              <a:gd name="T95" fmla="*/ 1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1" h="111">
                <a:moveTo>
                  <a:pt x="56" y="0"/>
                </a:moveTo>
                <a:cubicBezTo>
                  <a:pt x="71" y="0"/>
                  <a:pt x="85" y="6"/>
                  <a:pt x="95" y="16"/>
                </a:cubicBezTo>
                <a:cubicBezTo>
                  <a:pt x="105" y="26"/>
                  <a:pt x="111" y="40"/>
                  <a:pt x="111" y="55"/>
                </a:cubicBezTo>
                <a:cubicBezTo>
                  <a:pt x="111" y="71"/>
                  <a:pt x="105" y="84"/>
                  <a:pt x="95" y="94"/>
                </a:cubicBezTo>
                <a:cubicBezTo>
                  <a:pt x="85" y="104"/>
                  <a:pt x="71" y="111"/>
                  <a:pt x="56" y="111"/>
                </a:cubicBezTo>
                <a:cubicBezTo>
                  <a:pt x="40" y="111"/>
                  <a:pt x="27" y="104"/>
                  <a:pt x="16" y="94"/>
                </a:cubicBezTo>
                <a:cubicBezTo>
                  <a:pt x="6" y="84"/>
                  <a:pt x="0" y="71"/>
                  <a:pt x="0" y="55"/>
                </a:cubicBezTo>
                <a:cubicBezTo>
                  <a:pt x="0" y="40"/>
                  <a:pt x="6" y="26"/>
                  <a:pt x="16" y="16"/>
                </a:cubicBezTo>
                <a:cubicBezTo>
                  <a:pt x="27" y="6"/>
                  <a:pt x="40" y="0"/>
                  <a:pt x="56" y="0"/>
                </a:cubicBezTo>
                <a:close/>
                <a:moveTo>
                  <a:pt x="51" y="100"/>
                </a:moveTo>
                <a:cubicBezTo>
                  <a:pt x="51" y="87"/>
                  <a:pt x="51" y="87"/>
                  <a:pt x="51" y="87"/>
                </a:cubicBezTo>
                <a:cubicBezTo>
                  <a:pt x="47" y="87"/>
                  <a:pt x="42" y="86"/>
                  <a:pt x="38" y="85"/>
                </a:cubicBezTo>
                <a:cubicBezTo>
                  <a:pt x="39" y="87"/>
                  <a:pt x="40" y="88"/>
                  <a:pt x="40" y="89"/>
                </a:cubicBezTo>
                <a:cubicBezTo>
                  <a:pt x="43" y="94"/>
                  <a:pt x="47" y="98"/>
                  <a:pt x="51" y="100"/>
                </a:cubicBezTo>
                <a:close/>
                <a:moveTo>
                  <a:pt x="51" y="77"/>
                </a:moveTo>
                <a:cubicBezTo>
                  <a:pt x="51" y="60"/>
                  <a:pt x="51" y="60"/>
                  <a:pt x="51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65"/>
                  <a:pt x="34" y="70"/>
                  <a:pt x="35" y="75"/>
                </a:cubicBezTo>
                <a:cubicBezTo>
                  <a:pt x="40" y="76"/>
                  <a:pt x="45" y="77"/>
                  <a:pt x="51" y="77"/>
                </a:cubicBezTo>
                <a:close/>
                <a:moveTo>
                  <a:pt x="51" y="50"/>
                </a:moveTo>
                <a:cubicBezTo>
                  <a:pt x="51" y="33"/>
                  <a:pt x="51" y="33"/>
                  <a:pt x="51" y="33"/>
                </a:cubicBezTo>
                <a:cubicBezTo>
                  <a:pt x="45" y="34"/>
                  <a:pt x="40" y="34"/>
                  <a:pt x="35" y="36"/>
                </a:cubicBezTo>
                <a:cubicBezTo>
                  <a:pt x="34" y="40"/>
                  <a:pt x="33" y="45"/>
                  <a:pt x="33" y="50"/>
                </a:cubicBezTo>
                <a:cubicBezTo>
                  <a:pt x="51" y="50"/>
                  <a:pt x="51" y="50"/>
                  <a:pt x="51" y="50"/>
                </a:cubicBezTo>
                <a:close/>
                <a:moveTo>
                  <a:pt x="51" y="24"/>
                </a:moveTo>
                <a:cubicBezTo>
                  <a:pt x="51" y="10"/>
                  <a:pt x="51" y="10"/>
                  <a:pt x="51" y="10"/>
                </a:cubicBezTo>
                <a:cubicBezTo>
                  <a:pt x="47" y="12"/>
                  <a:pt x="43" y="16"/>
                  <a:pt x="40" y="22"/>
                </a:cubicBezTo>
                <a:cubicBezTo>
                  <a:pt x="40" y="23"/>
                  <a:pt x="39" y="24"/>
                  <a:pt x="38" y="25"/>
                </a:cubicBezTo>
                <a:cubicBezTo>
                  <a:pt x="42" y="24"/>
                  <a:pt x="47" y="24"/>
                  <a:pt x="51" y="24"/>
                </a:cubicBezTo>
                <a:close/>
                <a:moveTo>
                  <a:pt x="61" y="10"/>
                </a:move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9" y="24"/>
                  <a:pt x="73" y="25"/>
                </a:cubicBezTo>
                <a:cubicBezTo>
                  <a:pt x="72" y="24"/>
                  <a:pt x="72" y="23"/>
                  <a:pt x="71" y="22"/>
                </a:cubicBezTo>
                <a:cubicBezTo>
                  <a:pt x="68" y="16"/>
                  <a:pt x="65" y="12"/>
                  <a:pt x="61" y="10"/>
                </a:cubicBezTo>
                <a:close/>
                <a:moveTo>
                  <a:pt x="61" y="33"/>
                </a:moveTo>
                <a:cubicBezTo>
                  <a:pt x="61" y="50"/>
                  <a:pt x="61" y="50"/>
                  <a:pt x="61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78" y="45"/>
                  <a:pt x="78" y="40"/>
                  <a:pt x="77" y="36"/>
                </a:cubicBezTo>
                <a:cubicBezTo>
                  <a:pt x="72" y="34"/>
                  <a:pt x="66" y="34"/>
                  <a:pt x="61" y="33"/>
                </a:cubicBezTo>
                <a:close/>
                <a:moveTo>
                  <a:pt x="61" y="60"/>
                </a:moveTo>
                <a:cubicBezTo>
                  <a:pt x="61" y="77"/>
                  <a:pt x="61" y="77"/>
                  <a:pt x="61" y="77"/>
                </a:cubicBezTo>
                <a:cubicBezTo>
                  <a:pt x="66" y="77"/>
                  <a:pt x="72" y="76"/>
                  <a:pt x="77" y="75"/>
                </a:cubicBezTo>
                <a:cubicBezTo>
                  <a:pt x="78" y="70"/>
                  <a:pt x="78" y="65"/>
                  <a:pt x="79" y="60"/>
                </a:cubicBezTo>
                <a:cubicBezTo>
                  <a:pt x="61" y="60"/>
                  <a:pt x="61" y="60"/>
                  <a:pt x="61" y="60"/>
                </a:cubicBezTo>
                <a:close/>
                <a:moveTo>
                  <a:pt x="61" y="87"/>
                </a:moveTo>
                <a:cubicBezTo>
                  <a:pt x="61" y="100"/>
                  <a:pt x="61" y="100"/>
                  <a:pt x="61" y="100"/>
                </a:cubicBezTo>
                <a:cubicBezTo>
                  <a:pt x="65" y="98"/>
                  <a:pt x="68" y="94"/>
                  <a:pt x="71" y="89"/>
                </a:cubicBezTo>
                <a:cubicBezTo>
                  <a:pt x="72" y="88"/>
                  <a:pt x="72" y="87"/>
                  <a:pt x="73" y="85"/>
                </a:cubicBezTo>
                <a:cubicBezTo>
                  <a:pt x="69" y="86"/>
                  <a:pt x="65" y="87"/>
                  <a:pt x="61" y="87"/>
                </a:cubicBezTo>
                <a:close/>
                <a:moveTo>
                  <a:pt x="11" y="50"/>
                </a:moveTo>
                <a:cubicBezTo>
                  <a:pt x="23" y="50"/>
                  <a:pt x="23" y="50"/>
                  <a:pt x="23" y="50"/>
                </a:cubicBezTo>
                <a:cubicBezTo>
                  <a:pt x="23" y="47"/>
                  <a:pt x="24" y="43"/>
                  <a:pt x="24" y="39"/>
                </a:cubicBezTo>
                <a:cubicBezTo>
                  <a:pt x="24" y="40"/>
                  <a:pt x="23" y="40"/>
                  <a:pt x="22" y="40"/>
                </a:cubicBezTo>
                <a:cubicBezTo>
                  <a:pt x="17" y="43"/>
                  <a:pt x="13" y="47"/>
                  <a:pt x="11" y="50"/>
                </a:cubicBezTo>
                <a:close/>
                <a:moveTo>
                  <a:pt x="88" y="50"/>
                </a:moveTo>
                <a:cubicBezTo>
                  <a:pt x="100" y="50"/>
                  <a:pt x="100" y="50"/>
                  <a:pt x="100" y="50"/>
                </a:cubicBezTo>
                <a:cubicBezTo>
                  <a:pt x="99" y="47"/>
                  <a:pt x="95" y="43"/>
                  <a:pt x="89" y="40"/>
                </a:cubicBezTo>
                <a:cubicBezTo>
                  <a:pt x="89" y="40"/>
                  <a:pt x="88" y="40"/>
                  <a:pt x="87" y="39"/>
                </a:cubicBezTo>
                <a:cubicBezTo>
                  <a:pt x="88" y="43"/>
                  <a:pt x="88" y="47"/>
                  <a:pt x="88" y="50"/>
                </a:cubicBezTo>
                <a:close/>
                <a:moveTo>
                  <a:pt x="100" y="60"/>
                </a:moveTo>
                <a:cubicBezTo>
                  <a:pt x="88" y="60"/>
                  <a:pt x="88" y="60"/>
                  <a:pt x="88" y="60"/>
                </a:cubicBezTo>
                <a:cubicBezTo>
                  <a:pt x="88" y="64"/>
                  <a:pt x="88" y="67"/>
                  <a:pt x="87" y="71"/>
                </a:cubicBezTo>
                <a:cubicBezTo>
                  <a:pt x="88" y="71"/>
                  <a:pt x="89" y="70"/>
                  <a:pt x="89" y="70"/>
                </a:cubicBezTo>
                <a:cubicBezTo>
                  <a:pt x="95" y="67"/>
                  <a:pt x="99" y="64"/>
                  <a:pt x="100" y="60"/>
                </a:cubicBezTo>
                <a:close/>
                <a:moveTo>
                  <a:pt x="23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13" y="64"/>
                  <a:pt x="17" y="67"/>
                  <a:pt x="22" y="70"/>
                </a:cubicBezTo>
                <a:cubicBezTo>
                  <a:pt x="23" y="70"/>
                  <a:pt x="24" y="71"/>
                  <a:pt x="24" y="71"/>
                </a:cubicBezTo>
                <a:cubicBezTo>
                  <a:pt x="24" y="67"/>
                  <a:pt x="23" y="64"/>
                  <a:pt x="23" y="60"/>
                </a:cubicBezTo>
                <a:close/>
                <a:moveTo>
                  <a:pt x="96" y="77"/>
                </a:moveTo>
                <a:cubicBezTo>
                  <a:pt x="95" y="78"/>
                  <a:pt x="95" y="78"/>
                  <a:pt x="94" y="78"/>
                </a:cubicBezTo>
                <a:cubicBezTo>
                  <a:pt x="91" y="80"/>
                  <a:pt x="88" y="81"/>
                  <a:pt x="84" y="82"/>
                </a:cubicBezTo>
                <a:cubicBezTo>
                  <a:pt x="83" y="86"/>
                  <a:pt x="81" y="90"/>
                  <a:pt x="80" y="93"/>
                </a:cubicBezTo>
                <a:cubicBezTo>
                  <a:pt x="79" y="94"/>
                  <a:pt x="79" y="94"/>
                  <a:pt x="79" y="95"/>
                </a:cubicBezTo>
                <a:cubicBezTo>
                  <a:pt x="82" y="93"/>
                  <a:pt x="85" y="90"/>
                  <a:pt x="88" y="88"/>
                </a:cubicBezTo>
                <a:cubicBezTo>
                  <a:pt x="91" y="85"/>
                  <a:pt x="94" y="81"/>
                  <a:pt x="96" y="77"/>
                </a:cubicBezTo>
                <a:close/>
                <a:moveTo>
                  <a:pt x="27" y="82"/>
                </a:moveTo>
                <a:cubicBezTo>
                  <a:pt x="24" y="81"/>
                  <a:pt x="20" y="80"/>
                  <a:pt x="18" y="78"/>
                </a:cubicBezTo>
                <a:cubicBezTo>
                  <a:pt x="17" y="78"/>
                  <a:pt x="16" y="78"/>
                  <a:pt x="15" y="77"/>
                </a:cubicBezTo>
                <a:cubicBezTo>
                  <a:pt x="18" y="81"/>
                  <a:pt x="20" y="85"/>
                  <a:pt x="23" y="88"/>
                </a:cubicBezTo>
                <a:cubicBezTo>
                  <a:pt x="26" y="90"/>
                  <a:pt x="29" y="93"/>
                  <a:pt x="33" y="95"/>
                </a:cubicBezTo>
                <a:cubicBezTo>
                  <a:pt x="32" y="94"/>
                  <a:pt x="32" y="94"/>
                  <a:pt x="32" y="93"/>
                </a:cubicBezTo>
                <a:cubicBezTo>
                  <a:pt x="30" y="90"/>
                  <a:pt x="28" y="86"/>
                  <a:pt x="27" y="82"/>
                </a:cubicBezTo>
                <a:close/>
                <a:moveTo>
                  <a:pt x="15" y="33"/>
                </a:moveTo>
                <a:cubicBezTo>
                  <a:pt x="16" y="33"/>
                  <a:pt x="17" y="32"/>
                  <a:pt x="18" y="32"/>
                </a:cubicBezTo>
                <a:cubicBezTo>
                  <a:pt x="20" y="30"/>
                  <a:pt x="24" y="29"/>
                  <a:pt x="27" y="28"/>
                </a:cubicBezTo>
                <a:cubicBezTo>
                  <a:pt x="28" y="24"/>
                  <a:pt x="30" y="20"/>
                  <a:pt x="32" y="17"/>
                </a:cubicBezTo>
                <a:cubicBezTo>
                  <a:pt x="32" y="17"/>
                  <a:pt x="32" y="16"/>
                  <a:pt x="33" y="16"/>
                </a:cubicBezTo>
                <a:cubicBezTo>
                  <a:pt x="29" y="18"/>
                  <a:pt x="26" y="20"/>
                  <a:pt x="23" y="23"/>
                </a:cubicBezTo>
                <a:cubicBezTo>
                  <a:pt x="20" y="26"/>
                  <a:pt x="18" y="29"/>
                  <a:pt x="15" y="33"/>
                </a:cubicBezTo>
                <a:close/>
                <a:moveTo>
                  <a:pt x="84" y="28"/>
                </a:moveTo>
                <a:cubicBezTo>
                  <a:pt x="88" y="29"/>
                  <a:pt x="91" y="30"/>
                  <a:pt x="94" y="32"/>
                </a:cubicBezTo>
                <a:cubicBezTo>
                  <a:pt x="95" y="32"/>
                  <a:pt x="95" y="33"/>
                  <a:pt x="96" y="33"/>
                </a:cubicBezTo>
                <a:cubicBezTo>
                  <a:pt x="94" y="29"/>
                  <a:pt x="91" y="26"/>
                  <a:pt x="88" y="23"/>
                </a:cubicBezTo>
                <a:cubicBezTo>
                  <a:pt x="85" y="20"/>
                  <a:pt x="82" y="18"/>
                  <a:pt x="79" y="16"/>
                </a:cubicBezTo>
                <a:cubicBezTo>
                  <a:pt x="79" y="16"/>
                  <a:pt x="79" y="17"/>
                  <a:pt x="80" y="17"/>
                </a:cubicBezTo>
                <a:cubicBezTo>
                  <a:pt x="81" y="20"/>
                  <a:pt x="83" y="24"/>
                  <a:pt x="84" y="28"/>
                </a:cubicBezTo>
                <a:close/>
              </a:path>
            </a:pathLst>
          </a:custGeom>
          <a:solidFill>
            <a:srgbClr val="4FADF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49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6" name="Freeform 45"/>
          <p:cNvSpPr>
            <a:spLocks noEditPoints="1"/>
          </p:cNvSpPr>
          <p:nvPr/>
        </p:nvSpPr>
        <p:spPr bwMode="auto">
          <a:xfrm>
            <a:off x="3644265" y="3580765"/>
            <a:ext cx="434975" cy="480060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rgbClr val="4FADF3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1"/>
            </p:custDataLst>
          </p:nvPr>
        </p:nvSpPr>
        <p:spPr bwMode="auto">
          <a:xfrm>
            <a:off x="1998999" y="5236900"/>
            <a:ext cx="482002" cy="393715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rgbClr val="4FADF3"/>
          </a:solidFill>
          <a:ln>
            <a:noFill/>
          </a:ln>
        </p:spPr>
        <p:txBody>
          <a:bodyPr anchor="ctr"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  <p:bldP spid="40" grpId="0"/>
      <p:bldP spid="41" grpId="0"/>
      <p:bldP spid="49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"/>
          <p:cNvSpPr/>
          <p:nvPr/>
        </p:nvSpPr>
        <p:spPr>
          <a:xfrm>
            <a:off x="2369820" y="3679190"/>
            <a:ext cx="7562850" cy="17894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741992" y="237929"/>
            <a:ext cx="294132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安全性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18196" y="292721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247390" y="1590040"/>
            <a:ext cx="1062355" cy="1489710"/>
            <a:chOff x="4001" y="2512"/>
            <a:chExt cx="5257" cy="7368"/>
          </a:xfrm>
        </p:grpSpPr>
        <p:sp>
          <p:nvSpPr>
            <p:cNvPr id="31" name="Freeform 6"/>
            <p:cNvSpPr/>
            <p:nvPr/>
          </p:nvSpPr>
          <p:spPr bwMode="auto">
            <a:xfrm>
              <a:off x="5772" y="8804"/>
              <a:ext cx="1706" cy="1077"/>
            </a:xfrm>
            <a:custGeom>
              <a:avLst/>
              <a:gdLst>
                <a:gd name="T0" fmla="*/ 0 w 1113"/>
                <a:gd name="T1" fmla="*/ 0 h 757"/>
                <a:gd name="T2" fmla="*/ 1113 w 1113"/>
                <a:gd name="T3" fmla="*/ 0 h 757"/>
                <a:gd name="T4" fmla="*/ 1113 w 1113"/>
                <a:gd name="T5" fmla="*/ 685 h 757"/>
                <a:gd name="T6" fmla="*/ 249 w 1113"/>
                <a:gd name="T7" fmla="*/ 685 h 757"/>
                <a:gd name="T8" fmla="*/ 177 w 1113"/>
                <a:gd name="T9" fmla="*/ 757 h 757"/>
                <a:gd name="T10" fmla="*/ 105 w 1113"/>
                <a:gd name="T11" fmla="*/ 685 h 757"/>
                <a:gd name="T12" fmla="*/ 0 w 1113"/>
                <a:gd name="T13" fmla="*/ 685 h 757"/>
                <a:gd name="T14" fmla="*/ 0 w 1113"/>
                <a:gd name="T15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57">
                  <a:moveTo>
                    <a:pt x="0" y="0"/>
                  </a:moveTo>
                  <a:lnTo>
                    <a:pt x="1113" y="0"/>
                  </a:lnTo>
                  <a:lnTo>
                    <a:pt x="1113" y="685"/>
                  </a:lnTo>
                  <a:lnTo>
                    <a:pt x="249" y="685"/>
                  </a:lnTo>
                  <a:lnTo>
                    <a:pt x="177" y="757"/>
                  </a:lnTo>
                  <a:lnTo>
                    <a:pt x="105" y="685"/>
                  </a:lnTo>
                  <a:lnTo>
                    <a:pt x="0" y="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175" cap="flat" cmpd="sng">
              <a:noFill/>
              <a:bevel/>
            </a:ln>
          </p:spPr>
          <p:txBody>
            <a:bodyPr lIns="108816" tIns="54408" rIns="108816" bIns="54408" anchor="ctr"/>
            <a:p>
              <a:pPr algn="ctr"/>
              <a:endParaRPr lang="zh-CN" altLang="en-US" sz="1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4015" y="2512"/>
              <a:ext cx="5238" cy="5989"/>
            </a:xfrm>
            <a:custGeom>
              <a:avLst/>
              <a:gdLst>
                <a:gd name="T0" fmla="*/ 133 w 3381"/>
                <a:gd name="T1" fmla="*/ 2348 h 3999"/>
                <a:gd name="T2" fmla="*/ 0 w 3381"/>
                <a:gd name="T3" fmla="*/ 1703 h 3999"/>
                <a:gd name="T4" fmla="*/ 282 w 3381"/>
                <a:gd name="T5" fmla="*/ 767 h 3999"/>
                <a:gd name="T6" fmla="*/ 1039 w 3381"/>
                <a:gd name="T7" fmla="*/ 133 h 3999"/>
                <a:gd name="T8" fmla="*/ 1689 w 3381"/>
                <a:gd name="T9" fmla="*/ 0 h 3999"/>
                <a:gd name="T10" fmla="*/ 2885 w 3381"/>
                <a:gd name="T11" fmla="*/ 495 h 3999"/>
                <a:gd name="T12" fmla="*/ 3381 w 3381"/>
                <a:gd name="T13" fmla="*/ 1691 h 3999"/>
                <a:gd name="T14" fmla="*/ 3097 w 3381"/>
                <a:gd name="T15" fmla="*/ 2624 h 3999"/>
                <a:gd name="T16" fmla="*/ 2346 w 3381"/>
                <a:gd name="T17" fmla="*/ 3248 h 3999"/>
                <a:gd name="T18" fmla="*/ 2281 w 3381"/>
                <a:gd name="T19" fmla="*/ 3304 h 3999"/>
                <a:gd name="T20" fmla="*/ 2256 w 3381"/>
                <a:gd name="T21" fmla="*/ 3388 h 3999"/>
                <a:gd name="T22" fmla="*/ 2256 w 3381"/>
                <a:gd name="T23" fmla="*/ 3718 h 3999"/>
                <a:gd name="T24" fmla="*/ 1699 w 3381"/>
                <a:gd name="T25" fmla="*/ 3999 h 3999"/>
                <a:gd name="T26" fmla="*/ 1142 w 3381"/>
                <a:gd name="T27" fmla="*/ 3718 h 3999"/>
                <a:gd name="T28" fmla="*/ 1142 w 3381"/>
                <a:gd name="T29" fmla="*/ 3388 h 3999"/>
                <a:gd name="T30" fmla="*/ 1354 w 3381"/>
                <a:gd name="T31" fmla="*/ 2691 h 3999"/>
                <a:gd name="T32" fmla="*/ 1916 w 3381"/>
                <a:gd name="T33" fmla="*/ 2226 h 3999"/>
                <a:gd name="T34" fmla="*/ 2171 w 3381"/>
                <a:gd name="T35" fmla="*/ 2011 h 3999"/>
                <a:gd name="T36" fmla="*/ 2267 w 3381"/>
                <a:gd name="T37" fmla="*/ 1691 h 3999"/>
                <a:gd name="T38" fmla="*/ 2098 w 3381"/>
                <a:gd name="T39" fmla="*/ 1283 h 3999"/>
                <a:gd name="T40" fmla="*/ 1689 w 3381"/>
                <a:gd name="T41" fmla="*/ 1113 h 3999"/>
                <a:gd name="T42" fmla="*/ 1469 w 3381"/>
                <a:gd name="T43" fmla="*/ 1155 h 3999"/>
                <a:gd name="T44" fmla="*/ 1212 w 3381"/>
                <a:gd name="T45" fmla="*/ 1375 h 3999"/>
                <a:gd name="T46" fmla="*/ 1113 w 3381"/>
                <a:gd name="T47" fmla="*/ 1703 h 3999"/>
                <a:gd name="T48" fmla="*/ 1155 w 3381"/>
                <a:gd name="T49" fmla="*/ 1918 h 3999"/>
                <a:gd name="T50" fmla="*/ 133 w 3381"/>
                <a:gd name="T51" fmla="*/ 2348 h 3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81" h="3999">
                  <a:moveTo>
                    <a:pt x="133" y="2348"/>
                  </a:moveTo>
                  <a:cubicBezTo>
                    <a:pt x="42" y="2134"/>
                    <a:pt x="0" y="1915"/>
                    <a:pt x="0" y="1703"/>
                  </a:cubicBezTo>
                  <a:cubicBezTo>
                    <a:pt x="0" y="1368"/>
                    <a:pt x="102" y="1042"/>
                    <a:pt x="282" y="767"/>
                  </a:cubicBezTo>
                  <a:cubicBezTo>
                    <a:pt x="461" y="492"/>
                    <a:pt x="721" y="267"/>
                    <a:pt x="1039" y="133"/>
                  </a:cubicBezTo>
                  <a:cubicBezTo>
                    <a:pt x="1240" y="48"/>
                    <a:pt x="1459" y="0"/>
                    <a:pt x="1689" y="0"/>
                  </a:cubicBezTo>
                  <a:cubicBezTo>
                    <a:pt x="2156" y="0"/>
                    <a:pt x="2579" y="189"/>
                    <a:pt x="2885" y="495"/>
                  </a:cubicBezTo>
                  <a:cubicBezTo>
                    <a:pt x="3191" y="802"/>
                    <a:pt x="3381" y="1224"/>
                    <a:pt x="3381" y="1691"/>
                  </a:cubicBezTo>
                  <a:cubicBezTo>
                    <a:pt x="3381" y="2028"/>
                    <a:pt x="3278" y="2352"/>
                    <a:pt x="3097" y="2624"/>
                  </a:cubicBezTo>
                  <a:cubicBezTo>
                    <a:pt x="2918" y="2895"/>
                    <a:pt x="2659" y="3115"/>
                    <a:pt x="2346" y="3248"/>
                  </a:cubicBezTo>
                  <a:cubicBezTo>
                    <a:pt x="2320" y="3259"/>
                    <a:pt x="2298" y="3279"/>
                    <a:pt x="2281" y="3304"/>
                  </a:cubicBezTo>
                  <a:cubicBezTo>
                    <a:pt x="2265" y="3328"/>
                    <a:pt x="2256" y="3357"/>
                    <a:pt x="2256" y="3388"/>
                  </a:cubicBezTo>
                  <a:lnTo>
                    <a:pt x="2256" y="3718"/>
                  </a:lnTo>
                  <a:lnTo>
                    <a:pt x="1699" y="3999"/>
                  </a:lnTo>
                  <a:lnTo>
                    <a:pt x="1142" y="3718"/>
                  </a:lnTo>
                  <a:lnTo>
                    <a:pt x="1142" y="3388"/>
                  </a:lnTo>
                  <a:cubicBezTo>
                    <a:pt x="1142" y="3137"/>
                    <a:pt x="1219" y="2895"/>
                    <a:pt x="1354" y="2691"/>
                  </a:cubicBezTo>
                  <a:cubicBezTo>
                    <a:pt x="1488" y="2489"/>
                    <a:pt x="1681" y="2325"/>
                    <a:pt x="1916" y="2226"/>
                  </a:cubicBezTo>
                  <a:cubicBezTo>
                    <a:pt x="2020" y="2181"/>
                    <a:pt x="2108" y="2106"/>
                    <a:pt x="2171" y="2011"/>
                  </a:cubicBezTo>
                  <a:cubicBezTo>
                    <a:pt x="2232" y="1918"/>
                    <a:pt x="2267" y="1808"/>
                    <a:pt x="2267" y="1691"/>
                  </a:cubicBezTo>
                  <a:cubicBezTo>
                    <a:pt x="2267" y="1532"/>
                    <a:pt x="2203" y="1387"/>
                    <a:pt x="2098" y="1283"/>
                  </a:cubicBezTo>
                  <a:cubicBezTo>
                    <a:pt x="1993" y="1178"/>
                    <a:pt x="1849" y="1113"/>
                    <a:pt x="1689" y="1113"/>
                  </a:cubicBezTo>
                  <a:cubicBezTo>
                    <a:pt x="1606" y="1113"/>
                    <a:pt x="1532" y="1128"/>
                    <a:pt x="1469" y="1155"/>
                  </a:cubicBezTo>
                  <a:cubicBezTo>
                    <a:pt x="1365" y="1199"/>
                    <a:pt x="1276" y="1278"/>
                    <a:pt x="1212" y="1375"/>
                  </a:cubicBezTo>
                  <a:cubicBezTo>
                    <a:pt x="1149" y="1472"/>
                    <a:pt x="1113" y="1586"/>
                    <a:pt x="1113" y="1703"/>
                  </a:cubicBezTo>
                  <a:cubicBezTo>
                    <a:pt x="1113" y="1777"/>
                    <a:pt x="1127" y="1850"/>
                    <a:pt x="1155" y="1918"/>
                  </a:cubicBezTo>
                  <a:lnTo>
                    <a:pt x="133" y="2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175" cap="flat" cmpd="sng">
              <a:noFill/>
              <a:bevel/>
            </a:ln>
          </p:spPr>
          <p:txBody>
            <a:bodyPr lIns="108816" tIns="54408" rIns="108816" bIns="54408" anchor="ctr"/>
            <a:p>
              <a:pPr algn="ctr"/>
              <a:endParaRPr lang="zh-CN" altLang="en-US" sz="1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9"/>
            <p:cNvSpPr/>
            <p:nvPr/>
          </p:nvSpPr>
          <p:spPr bwMode="auto">
            <a:xfrm>
              <a:off x="5349" y="2518"/>
              <a:ext cx="3584" cy="2163"/>
            </a:xfrm>
            <a:custGeom>
              <a:avLst/>
              <a:gdLst>
                <a:gd name="T0" fmla="*/ 0 w 2313"/>
                <a:gd name="T1" fmla="*/ 221 h 1445"/>
                <a:gd name="T2" fmla="*/ 179 w 2313"/>
                <a:gd name="T3" fmla="*/ 133 h 1445"/>
                <a:gd name="T4" fmla="*/ 829 w 2313"/>
                <a:gd name="T5" fmla="*/ 0 h 1445"/>
                <a:gd name="T6" fmla="*/ 2025 w 2313"/>
                <a:gd name="T7" fmla="*/ 495 h 1445"/>
                <a:gd name="T8" fmla="*/ 2313 w 2313"/>
                <a:gd name="T9" fmla="*/ 879 h 1445"/>
                <a:gd name="T10" fmla="*/ 1353 w 2313"/>
                <a:gd name="T11" fmla="*/ 1445 h 1445"/>
                <a:gd name="T12" fmla="*/ 1238 w 2313"/>
                <a:gd name="T13" fmla="*/ 1283 h 1445"/>
                <a:gd name="T14" fmla="*/ 829 w 2313"/>
                <a:gd name="T15" fmla="*/ 1113 h 1445"/>
                <a:gd name="T16" fmla="*/ 609 w 2313"/>
                <a:gd name="T17" fmla="*/ 1155 h 1445"/>
                <a:gd name="T18" fmla="*/ 552 w 2313"/>
                <a:gd name="T19" fmla="*/ 1184 h 1445"/>
                <a:gd name="T20" fmla="*/ 0 w 2313"/>
                <a:gd name="T21" fmla="*/ 221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3" h="1445">
                  <a:moveTo>
                    <a:pt x="0" y="221"/>
                  </a:moveTo>
                  <a:cubicBezTo>
                    <a:pt x="57" y="189"/>
                    <a:pt x="117" y="159"/>
                    <a:pt x="179" y="133"/>
                  </a:cubicBezTo>
                  <a:cubicBezTo>
                    <a:pt x="380" y="48"/>
                    <a:pt x="599" y="0"/>
                    <a:pt x="829" y="0"/>
                  </a:cubicBezTo>
                  <a:cubicBezTo>
                    <a:pt x="1296" y="0"/>
                    <a:pt x="1719" y="189"/>
                    <a:pt x="2025" y="495"/>
                  </a:cubicBezTo>
                  <a:cubicBezTo>
                    <a:pt x="2138" y="609"/>
                    <a:pt x="2236" y="738"/>
                    <a:pt x="2313" y="879"/>
                  </a:cubicBezTo>
                  <a:lnTo>
                    <a:pt x="1353" y="1445"/>
                  </a:lnTo>
                  <a:cubicBezTo>
                    <a:pt x="1324" y="1385"/>
                    <a:pt x="1285" y="1330"/>
                    <a:pt x="1238" y="1283"/>
                  </a:cubicBezTo>
                  <a:cubicBezTo>
                    <a:pt x="1133" y="1178"/>
                    <a:pt x="989" y="1113"/>
                    <a:pt x="829" y="1113"/>
                  </a:cubicBezTo>
                  <a:cubicBezTo>
                    <a:pt x="746" y="1113"/>
                    <a:pt x="672" y="1128"/>
                    <a:pt x="609" y="1155"/>
                  </a:cubicBezTo>
                  <a:cubicBezTo>
                    <a:pt x="590" y="1163"/>
                    <a:pt x="570" y="1173"/>
                    <a:pt x="552" y="1184"/>
                  </a:cubicBezTo>
                  <a:lnTo>
                    <a:pt x="0" y="22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 cap="flat" cmpd="sng">
              <a:noFill/>
              <a:bevel/>
            </a:ln>
          </p:spPr>
          <p:txBody>
            <a:bodyPr lIns="108816" tIns="54408" rIns="108816" bIns="54408" anchor="ctr"/>
            <a:p>
              <a:pPr algn="ctr"/>
              <a:endParaRPr lang="zh-CN" altLang="en-US" sz="1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7240" y="3729"/>
              <a:ext cx="2018" cy="3125"/>
            </a:xfrm>
            <a:custGeom>
              <a:avLst/>
              <a:gdLst>
                <a:gd name="T0" fmla="*/ 1061 w 1303"/>
                <a:gd name="T1" fmla="*/ 0 h 2087"/>
                <a:gd name="T2" fmla="*/ 1303 w 1303"/>
                <a:gd name="T3" fmla="*/ 872 h 2087"/>
                <a:gd name="T4" fmla="*/ 1019 w 1303"/>
                <a:gd name="T5" fmla="*/ 1805 h 2087"/>
                <a:gd name="T6" fmla="*/ 785 w 1303"/>
                <a:gd name="T7" fmla="*/ 2087 h 2087"/>
                <a:gd name="T8" fmla="*/ 0 w 1303"/>
                <a:gd name="T9" fmla="*/ 1301 h 2087"/>
                <a:gd name="T10" fmla="*/ 93 w 1303"/>
                <a:gd name="T11" fmla="*/ 1192 h 2087"/>
                <a:gd name="T12" fmla="*/ 189 w 1303"/>
                <a:gd name="T13" fmla="*/ 872 h 2087"/>
                <a:gd name="T14" fmla="*/ 101 w 1303"/>
                <a:gd name="T15" fmla="*/ 566 h 2087"/>
                <a:gd name="T16" fmla="*/ 1061 w 1303"/>
                <a:gd name="T17" fmla="*/ 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3" h="2087">
                  <a:moveTo>
                    <a:pt x="1061" y="0"/>
                  </a:moveTo>
                  <a:cubicBezTo>
                    <a:pt x="1214" y="255"/>
                    <a:pt x="1303" y="553"/>
                    <a:pt x="1303" y="872"/>
                  </a:cubicBezTo>
                  <a:cubicBezTo>
                    <a:pt x="1303" y="1209"/>
                    <a:pt x="1200" y="1533"/>
                    <a:pt x="1019" y="1805"/>
                  </a:cubicBezTo>
                  <a:cubicBezTo>
                    <a:pt x="952" y="1907"/>
                    <a:pt x="874" y="2001"/>
                    <a:pt x="785" y="2087"/>
                  </a:cubicBezTo>
                  <a:lnTo>
                    <a:pt x="0" y="1301"/>
                  </a:lnTo>
                  <a:cubicBezTo>
                    <a:pt x="35" y="1269"/>
                    <a:pt x="66" y="1232"/>
                    <a:pt x="93" y="1192"/>
                  </a:cubicBezTo>
                  <a:cubicBezTo>
                    <a:pt x="154" y="1099"/>
                    <a:pt x="189" y="989"/>
                    <a:pt x="189" y="872"/>
                  </a:cubicBezTo>
                  <a:cubicBezTo>
                    <a:pt x="189" y="760"/>
                    <a:pt x="157" y="655"/>
                    <a:pt x="101" y="566"/>
                  </a:cubicBezTo>
                  <a:lnTo>
                    <a:pt x="106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 cap="flat" cmpd="sng">
              <a:noFill/>
              <a:bevel/>
            </a:ln>
          </p:spPr>
          <p:txBody>
            <a:bodyPr lIns="108816" tIns="54408" rIns="108816" bIns="54408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Freeform 11"/>
            <p:cNvSpPr/>
            <p:nvPr/>
          </p:nvSpPr>
          <p:spPr bwMode="auto">
            <a:xfrm>
              <a:off x="4001" y="2854"/>
              <a:ext cx="2213" cy="3188"/>
            </a:xfrm>
            <a:custGeom>
              <a:avLst/>
              <a:gdLst>
                <a:gd name="T0" fmla="*/ 149 w 1428"/>
                <a:gd name="T1" fmla="*/ 2129 h 2129"/>
                <a:gd name="T2" fmla="*/ 25 w 1428"/>
                <a:gd name="T3" fmla="*/ 1325 h 2129"/>
                <a:gd name="T4" fmla="*/ 296 w 1428"/>
                <a:gd name="T5" fmla="*/ 552 h 2129"/>
                <a:gd name="T6" fmla="*/ 554 w 1428"/>
                <a:gd name="T7" fmla="*/ 242 h 2129"/>
                <a:gd name="T8" fmla="*/ 880 w 1428"/>
                <a:gd name="T9" fmla="*/ 0 h 2129"/>
                <a:gd name="T10" fmla="*/ 1428 w 1428"/>
                <a:gd name="T11" fmla="*/ 965 h 2129"/>
                <a:gd name="T12" fmla="*/ 1319 w 1428"/>
                <a:gd name="T13" fmla="*/ 1046 h 2129"/>
                <a:gd name="T14" fmla="*/ 1227 w 1428"/>
                <a:gd name="T15" fmla="*/ 1157 h 2129"/>
                <a:gd name="T16" fmla="*/ 1130 w 1428"/>
                <a:gd name="T17" fmla="*/ 1429 h 2129"/>
                <a:gd name="T18" fmla="*/ 1171 w 1428"/>
                <a:gd name="T19" fmla="*/ 1699 h 2129"/>
                <a:gd name="T20" fmla="*/ 149 w 1428"/>
                <a:gd name="T21" fmla="*/ 2129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8" h="2129">
                  <a:moveTo>
                    <a:pt x="149" y="2129"/>
                  </a:moveTo>
                  <a:cubicBezTo>
                    <a:pt x="37" y="1865"/>
                    <a:pt x="0" y="1590"/>
                    <a:pt x="25" y="1325"/>
                  </a:cubicBezTo>
                  <a:cubicBezTo>
                    <a:pt x="52" y="1048"/>
                    <a:pt x="147" y="782"/>
                    <a:pt x="296" y="552"/>
                  </a:cubicBezTo>
                  <a:cubicBezTo>
                    <a:pt x="370" y="438"/>
                    <a:pt x="457" y="334"/>
                    <a:pt x="554" y="242"/>
                  </a:cubicBezTo>
                  <a:cubicBezTo>
                    <a:pt x="651" y="149"/>
                    <a:pt x="761" y="68"/>
                    <a:pt x="880" y="0"/>
                  </a:cubicBezTo>
                  <a:lnTo>
                    <a:pt x="1428" y="965"/>
                  </a:lnTo>
                  <a:cubicBezTo>
                    <a:pt x="1389" y="987"/>
                    <a:pt x="1353" y="1015"/>
                    <a:pt x="1319" y="1046"/>
                  </a:cubicBezTo>
                  <a:cubicBezTo>
                    <a:pt x="1283" y="1080"/>
                    <a:pt x="1252" y="1117"/>
                    <a:pt x="1227" y="1157"/>
                  </a:cubicBezTo>
                  <a:cubicBezTo>
                    <a:pt x="1173" y="1239"/>
                    <a:pt x="1139" y="1333"/>
                    <a:pt x="1130" y="1429"/>
                  </a:cubicBezTo>
                  <a:cubicBezTo>
                    <a:pt x="1122" y="1519"/>
                    <a:pt x="1134" y="1611"/>
                    <a:pt x="1171" y="1699"/>
                  </a:cubicBezTo>
                  <a:lnTo>
                    <a:pt x="149" y="2129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>
              <a:noFill/>
              <a:bevel/>
            </a:ln>
          </p:spPr>
          <p:txBody>
            <a:bodyPr lIns="108816" tIns="54408" rIns="108816" bIns="54408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526280" y="1644650"/>
            <a:ext cx="492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是否有大额支付难的问题？ 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0315" y="3829685"/>
            <a:ext cx="72034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对比大多金融模式所出现的大额交易问题，全部解决！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对接全网法定数字货币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USDT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合规收入，合规取现，真正解决收益安全问题。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6280" y="2166620"/>
            <a:ext cx="492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是否有大额转账难的问题？ 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6280" y="2688590"/>
            <a:ext cx="492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是否有大额提现难的问题？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5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图片 31" descr="5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975360"/>
            <a:ext cx="12169775" cy="525907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298440" y="1443355"/>
            <a:ext cx="3976370" cy="3293745"/>
            <a:chOff x="8483" y="2768"/>
            <a:chExt cx="6048" cy="5010"/>
          </a:xfrm>
        </p:grpSpPr>
        <p:sp>
          <p:nvSpPr>
            <p:cNvPr id="61" name="六边形 60"/>
            <p:cNvSpPr/>
            <p:nvPr/>
          </p:nvSpPr>
          <p:spPr>
            <a:xfrm>
              <a:off x="12635" y="3962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六边形 63"/>
            <p:cNvSpPr/>
            <p:nvPr/>
          </p:nvSpPr>
          <p:spPr>
            <a:xfrm>
              <a:off x="10561" y="2768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12610" y="6097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8483" y="6122"/>
              <a:ext cx="1896" cy="1656"/>
              <a:chOff x="4206240" y="4008870"/>
              <a:chExt cx="1203960" cy="1051560"/>
            </a:xfrm>
          </p:grpSpPr>
          <p:sp>
            <p:nvSpPr>
              <p:cNvPr id="70" name="六边形 69"/>
              <p:cNvSpPr/>
              <p:nvPr/>
            </p:nvSpPr>
            <p:spPr>
              <a:xfrm>
                <a:off x="4206240" y="4008870"/>
                <a:ext cx="1203960" cy="1051560"/>
              </a:xfrm>
              <a:prstGeom prst="hexagon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397857" y="4119152"/>
                <a:ext cx="820725" cy="570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endParaRPr lang="zh-CN" altLang="en-US" sz="4000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六边形 72"/>
            <p:cNvSpPr/>
            <p:nvPr/>
          </p:nvSpPr>
          <p:spPr>
            <a:xfrm>
              <a:off x="8483" y="3962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0023" y="4573"/>
              <a:ext cx="2972" cy="2508"/>
              <a:chOff x="5927099" y="3207123"/>
              <a:chExt cx="1887055" cy="1592580"/>
            </a:xfrm>
          </p:grpSpPr>
          <p:sp>
            <p:nvSpPr>
              <p:cNvPr id="79" name="六边形 78"/>
              <p:cNvSpPr/>
              <p:nvPr/>
            </p:nvSpPr>
            <p:spPr>
              <a:xfrm>
                <a:off x="5927099" y="3207123"/>
                <a:ext cx="1887055" cy="1592580"/>
              </a:xfrm>
              <a:prstGeom prst="hexagon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291627" y="3538110"/>
                <a:ext cx="1157999" cy="9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b="1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</a:t>
                </a:r>
                <a:endParaRPr lang="zh-CN" altLang="en-US" sz="3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4000" b="1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5.0</a:t>
                </a:r>
                <a:endParaRPr lang="en-US" altLang="zh-CN" sz="4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2186305" y="155511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1.0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68" name="矩形 3"/>
          <p:cNvSpPr>
            <a:spLocks noChangeArrowheads="1"/>
          </p:cNvSpPr>
          <p:nvPr/>
        </p:nvSpPr>
        <p:spPr bwMode="auto">
          <a:xfrm>
            <a:off x="2092960" y="132969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186305" y="2830830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2.0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092960" y="2605405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186305" y="413829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3.0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092960" y="391287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186305" y="543496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4.0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2092960" y="520954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9065" y="535241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行业应用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9065" y="405066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应用场景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065" y="27641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9065" y="14262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数字货币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61330" y="379603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货币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42455" y="156718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场景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92465" y="379476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超级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算力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50535" y="238125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合约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86750" y="241427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行业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01720" y="5290820"/>
            <a:ext cx="74612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HAI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可能是您追赶趋势的最后一次机会！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4718497" y="206814"/>
            <a:ext cx="316865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rgbClr val="FFFF00"/>
                </a:solidFill>
                <a:cs typeface="黑体" panose="02010609060101010101" charset="-122"/>
                <a:sym typeface="+mn-ea"/>
              </a:rPr>
              <a:t>区块链发展进程：</a:t>
            </a:r>
            <a:endParaRPr lang="zh-CN" altLang="en-US" sz="2935" b="1" dirty="0" smtClean="0">
              <a:solidFill>
                <a:srgbClr val="FFFF00"/>
              </a:solidFill>
              <a:cs typeface="黑体" panose="02010609060101010101" charset="-122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064221" y="26160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 252"/>
          <p:cNvSpPr/>
          <p:nvPr/>
        </p:nvSpPr>
        <p:spPr>
          <a:xfrm>
            <a:off x="556260" y="2024380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52"/>
          <p:cNvSpPr/>
          <p:nvPr/>
        </p:nvSpPr>
        <p:spPr>
          <a:xfrm>
            <a:off x="556260" y="3254375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52"/>
          <p:cNvSpPr/>
          <p:nvPr/>
        </p:nvSpPr>
        <p:spPr>
          <a:xfrm>
            <a:off x="556260" y="4658995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430967" y="206814"/>
            <a:ext cx="167513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投票阶段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80717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600200" y="1816735"/>
            <a:ext cx="10274935" cy="2400300"/>
            <a:chOff x="2526" y="1931"/>
            <a:chExt cx="16181" cy="3780"/>
          </a:xfrm>
        </p:grpSpPr>
        <p:sp>
          <p:nvSpPr>
            <p:cNvPr id="28" name="椭圆 27"/>
            <p:cNvSpPr/>
            <p:nvPr/>
          </p:nvSpPr>
          <p:spPr>
            <a:xfrm>
              <a:off x="12686" y="2086"/>
              <a:ext cx="2034" cy="20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银行"/>
            <p:cNvSpPr/>
            <p:nvPr/>
          </p:nvSpPr>
          <p:spPr bwMode="auto">
            <a:xfrm>
              <a:off x="12531" y="1931"/>
              <a:ext cx="2344" cy="2344"/>
            </a:xfrm>
            <a:custGeom>
              <a:avLst/>
              <a:gdLst>
                <a:gd name="T0" fmla="*/ 0 w 3432"/>
                <a:gd name="T1" fmla="*/ 900127 h 3431"/>
                <a:gd name="T2" fmla="*/ 1800397 w 3432"/>
                <a:gd name="T3" fmla="*/ 900127 h 3431"/>
                <a:gd name="T4" fmla="*/ 1424790 w 3432"/>
                <a:gd name="T5" fmla="*/ 739091 h 3431"/>
                <a:gd name="T6" fmla="*/ 1185052 w 3432"/>
                <a:gd name="T7" fmla="*/ 683488 h 3431"/>
                <a:gd name="T8" fmla="*/ 1185052 w 3432"/>
                <a:gd name="T9" fmla="*/ 794693 h 3431"/>
                <a:gd name="T10" fmla="*/ 1222822 w 3432"/>
                <a:gd name="T11" fmla="*/ 1269935 h 3431"/>
                <a:gd name="T12" fmla="*/ 1309904 w 3432"/>
                <a:gd name="T13" fmla="*/ 1297736 h 3431"/>
                <a:gd name="T14" fmla="*/ 1333511 w 3432"/>
                <a:gd name="T15" fmla="*/ 775284 h 3431"/>
                <a:gd name="T16" fmla="*/ 1424790 w 3432"/>
                <a:gd name="T17" fmla="*/ 739091 h 3431"/>
                <a:gd name="T18" fmla="*/ 1341904 w 3432"/>
                <a:gd name="T19" fmla="*/ 1513326 h 3431"/>
                <a:gd name="T20" fmla="*/ 1341904 w 3432"/>
                <a:gd name="T21" fmla="*/ 1476607 h 3431"/>
                <a:gd name="T22" fmla="*/ 433312 w 3432"/>
                <a:gd name="T23" fmla="*/ 1497065 h 3431"/>
                <a:gd name="T24" fmla="*/ 458493 w 3432"/>
                <a:gd name="T25" fmla="*/ 1441463 h 3431"/>
                <a:gd name="T26" fmla="*/ 1367085 w 3432"/>
                <a:gd name="T27" fmla="*/ 1425202 h 3431"/>
                <a:gd name="T28" fmla="*/ 458493 w 3432"/>
                <a:gd name="T29" fmla="*/ 1404220 h 3431"/>
                <a:gd name="T30" fmla="*/ 458493 w 3432"/>
                <a:gd name="T31" fmla="*/ 1441463 h 3431"/>
                <a:gd name="T32" fmla="*/ 1341904 w 3432"/>
                <a:gd name="T33" fmla="*/ 1369599 h 3431"/>
                <a:gd name="T34" fmla="*/ 1341904 w 3432"/>
                <a:gd name="T35" fmla="*/ 1332356 h 3431"/>
                <a:gd name="T36" fmla="*/ 433312 w 3432"/>
                <a:gd name="T37" fmla="*/ 1353338 h 3431"/>
                <a:gd name="T38" fmla="*/ 995150 w 3432"/>
                <a:gd name="T39" fmla="*/ 794693 h 3431"/>
                <a:gd name="T40" fmla="*/ 995150 w 3432"/>
                <a:gd name="T41" fmla="*/ 683488 h 3431"/>
                <a:gd name="T42" fmla="*/ 755936 w 3432"/>
                <a:gd name="T43" fmla="*/ 739091 h 3431"/>
                <a:gd name="T44" fmla="*/ 842493 w 3432"/>
                <a:gd name="T45" fmla="*/ 775284 h 3431"/>
                <a:gd name="T46" fmla="*/ 866100 w 3432"/>
                <a:gd name="T47" fmla="*/ 1297736 h 3431"/>
                <a:gd name="T48" fmla="*/ 957904 w 3432"/>
                <a:gd name="T49" fmla="*/ 1269935 h 3431"/>
                <a:gd name="T50" fmla="*/ 995150 w 3432"/>
                <a:gd name="T51" fmla="*/ 794693 h 3431"/>
                <a:gd name="T52" fmla="*/ 462689 w 3432"/>
                <a:gd name="T53" fmla="*/ 775284 h 3431"/>
                <a:gd name="T54" fmla="*/ 486296 w 3432"/>
                <a:gd name="T55" fmla="*/ 1297736 h 3431"/>
                <a:gd name="T56" fmla="*/ 577575 w 3432"/>
                <a:gd name="T57" fmla="*/ 1269935 h 3431"/>
                <a:gd name="T58" fmla="*/ 615345 w 3432"/>
                <a:gd name="T59" fmla="*/ 794693 h 3431"/>
                <a:gd name="T60" fmla="*/ 615345 w 3432"/>
                <a:gd name="T61" fmla="*/ 683488 h 3431"/>
                <a:gd name="T62" fmla="*/ 375607 w 3432"/>
                <a:gd name="T63" fmla="*/ 739091 h 3431"/>
                <a:gd name="T64" fmla="*/ 1189773 w 3432"/>
                <a:gd name="T65" fmla="*/ 459506 h 3431"/>
                <a:gd name="T66" fmla="*/ 610624 w 3432"/>
                <a:gd name="T67" fmla="*/ 459506 h 3431"/>
                <a:gd name="T68" fmla="*/ 900199 w 3432"/>
                <a:gd name="T69" fmla="*/ 612674 h 3431"/>
                <a:gd name="T70" fmla="*/ 1189773 w 3432"/>
                <a:gd name="T71" fmla="*/ 459506 h 34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432" h="3431">
                  <a:moveTo>
                    <a:pt x="1716" y="3431"/>
                  </a:moveTo>
                  <a:cubicBezTo>
                    <a:pt x="768" y="3431"/>
                    <a:pt x="0" y="2663"/>
                    <a:pt x="0" y="1716"/>
                  </a:cubicBezTo>
                  <a:cubicBezTo>
                    <a:pt x="0" y="768"/>
                    <a:pt x="768" y="0"/>
                    <a:pt x="1716" y="0"/>
                  </a:cubicBezTo>
                  <a:cubicBezTo>
                    <a:pt x="2664" y="0"/>
                    <a:pt x="3432" y="768"/>
                    <a:pt x="3432" y="1716"/>
                  </a:cubicBezTo>
                  <a:cubicBezTo>
                    <a:pt x="3432" y="2663"/>
                    <a:pt x="2664" y="3431"/>
                    <a:pt x="1716" y="3431"/>
                  </a:cubicBezTo>
                  <a:close/>
                  <a:moveTo>
                    <a:pt x="2716" y="1409"/>
                  </a:moveTo>
                  <a:cubicBezTo>
                    <a:pt x="2716" y="1351"/>
                    <a:pt x="2674" y="1303"/>
                    <a:pt x="2622" y="1303"/>
                  </a:cubicBezTo>
                  <a:cubicBezTo>
                    <a:pt x="2259" y="1303"/>
                    <a:pt x="2259" y="1303"/>
                    <a:pt x="2259" y="1303"/>
                  </a:cubicBezTo>
                  <a:cubicBezTo>
                    <a:pt x="2207" y="1303"/>
                    <a:pt x="2165" y="1351"/>
                    <a:pt x="2165" y="1409"/>
                  </a:cubicBezTo>
                  <a:cubicBezTo>
                    <a:pt x="2165" y="1468"/>
                    <a:pt x="2207" y="1515"/>
                    <a:pt x="2259" y="1515"/>
                  </a:cubicBezTo>
                  <a:cubicBezTo>
                    <a:pt x="2288" y="1515"/>
                    <a:pt x="2313" y="1500"/>
                    <a:pt x="2331" y="1478"/>
                  </a:cubicBezTo>
                  <a:cubicBezTo>
                    <a:pt x="2331" y="2421"/>
                    <a:pt x="2331" y="2421"/>
                    <a:pt x="2331" y="2421"/>
                  </a:cubicBezTo>
                  <a:cubicBezTo>
                    <a:pt x="2331" y="2450"/>
                    <a:pt x="2351" y="2474"/>
                    <a:pt x="2376" y="2474"/>
                  </a:cubicBezTo>
                  <a:cubicBezTo>
                    <a:pt x="2497" y="2474"/>
                    <a:pt x="2497" y="2474"/>
                    <a:pt x="2497" y="2474"/>
                  </a:cubicBezTo>
                  <a:cubicBezTo>
                    <a:pt x="2522" y="2474"/>
                    <a:pt x="2542" y="2450"/>
                    <a:pt x="2542" y="2421"/>
                  </a:cubicBezTo>
                  <a:cubicBezTo>
                    <a:pt x="2542" y="1478"/>
                    <a:pt x="2542" y="1478"/>
                    <a:pt x="2542" y="1478"/>
                  </a:cubicBezTo>
                  <a:cubicBezTo>
                    <a:pt x="2559" y="1500"/>
                    <a:pt x="2593" y="1515"/>
                    <a:pt x="2622" y="1515"/>
                  </a:cubicBezTo>
                  <a:cubicBezTo>
                    <a:pt x="2674" y="1515"/>
                    <a:pt x="2716" y="1468"/>
                    <a:pt x="2716" y="1409"/>
                  </a:cubicBezTo>
                  <a:close/>
                  <a:moveTo>
                    <a:pt x="874" y="2885"/>
                  </a:moveTo>
                  <a:cubicBezTo>
                    <a:pt x="2558" y="2885"/>
                    <a:pt x="2558" y="2885"/>
                    <a:pt x="2558" y="2885"/>
                  </a:cubicBezTo>
                  <a:cubicBezTo>
                    <a:pt x="2585" y="2885"/>
                    <a:pt x="2606" y="2876"/>
                    <a:pt x="2606" y="2854"/>
                  </a:cubicBezTo>
                  <a:cubicBezTo>
                    <a:pt x="2606" y="2832"/>
                    <a:pt x="2585" y="2815"/>
                    <a:pt x="2558" y="2815"/>
                  </a:cubicBezTo>
                  <a:cubicBezTo>
                    <a:pt x="874" y="2815"/>
                    <a:pt x="874" y="2815"/>
                    <a:pt x="874" y="2815"/>
                  </a:cubicBezTo>
                  <a:cubicBezTo>
                    <a:pt x="848" y="2815"/>
                    <a:pt x="826" y="2832"/>
                    <a:pt x="826" y="2854"/>
                  </a:cubicBezTo>
                  <a:cubicBezTo>
                    <a:pt x="826" y="2876"/>
                    <a:pt x="848" y="2885"/>
                    <a:pt x="874" y="2885"/>
                  </a:cubicBezTo>
                  <a:close/>
                  <a:moveTo>
                    <a:pt x="874" y="2748"/>
                  </a:moveTo>
                  <a:cubicBezTo>
                    <a:pt x="2558" y="2748"/>
                    <a:pt x="2558" y="2748"/>
                    <a:pt x="2558" y="2748"/>
                  </a:cubicBezTo>
                  <a:cubicBezTo>
                    <a:pt x="2585" y="2748"/>
                    <a:pt x="2606" y="2739"/>
                    <a:pt x="2606" y="2717"/>
                  </a:cubicBezTo>
                  <a:cubicBezTo>
                    <a:pt x="2606" y="2695"/>
                    <a:pt x="2585" y="2677"/>
                    <a:pt x="2558" y="2677"/>
                  </a:cubicBezTo>
                  <a:cubicBezTo>
                    <a:pt x="874" y="2677"/>
                    <a:pt x="874" y="2677"/>
                    <a:pt x="874" y="2677"/>
                  </a:cubicBezTo>
                  <a:cubicBezTo>
                    <a:pt x="848" y="2677"/>
                    <a:pt x="826" y="2695"/>
                    <a:pt x="826" y="2717"/>
                  </a:cubicBezTo>
                  <a:cubicBezTo>
                    <a:pt x="826" y="2739"/>
                    <a:pt x="848" y="2748"/>
                    <a:pt x="874" y="2748"/>
                  </a:cubicBezTo>
                  <a:close/>
                  <a:moveTo>
                    <a:pt x="874" y="2611"/>
                  </a:moveTo>
                  <a:cubicBezTo>
                    <a:pt x="2558" y="2611"/>
                    <a:pt x="2558" y="2611"/>
                    <a:pt x="2558" y="2611"/>
                  </a:cubicBezTo>
                  <a:cubicBezTo>
                    <a:pt x="2585" y="2611"/>
                    <a:pt x="2606" y="2601"/>
                    <a:pt x="2606" y="2580"/>
                  </a:cubicBezTo>
                  <a:cubicBezTo>
                    <a:pt x="2606" y="2558"/>
                    <a:pt x="2585" y="2540"/>
                    <a:pt x="2558" y="2540"/>
                  </a:cubicBezTo>
                  <a:cubicBezTo>
                    <a:pt x="874" y="2540"/>
                    <a:pt x="874" y="2540"/>
                    <a:pt x="874" y="2540"/>
                  </a:cubicBezTo>
                  <a:cubicBezTo>
                    <a:pt x="848" y="2540"/>
                    <a:pt x="826" y="2558"/>
                    <a:pt x="826" y="2580"/>
                  </a:cubicBezTo>
                  <a:cubicBezTo>
                    <a:pt x="826" y="2601"/>
                    <a:pt x="848" y="2611"/>
                    <a:pt x="874" y="2611"/>
                  </a:cubicBezTo>
                  <a:close/>
                  <a:moveTo>
                    <a:pt x="1897" y="1515"/>
                  </a:moveTo>
                  <a:cubicBezTo>
                    <a:pt x="1949" y="1515"/>
                    <a:pt x="1992" y="1468"/>
                    <a:pt x="1992" y="1409"/>
                  </a:cubicBezTo>
                  <a:cubicBezTo>
                    <a:pt x="1992" y="1351"/>
                    <a:pt x="1949" y="1303"/>
                    <a:pt x="1897" y="1303"/>
                  </a:cubicBezTo>
                  <a:cubicBezTo>
                    <a:pt x="1535" y="1303"/>
                    <a:pt x="1535" y="1303"/>
                    <a:pt x="1535" y="1303"/>
                  </a:cubicBezTo>
                  <a:cubicBezTo>
                    <a:pt x="1483" y="1303"/>
                    <a:pt x="1441" y="1351"/>
                    <a:pt x="1441" y="1409"/>
                  </a:cubicBezTo>
                  <a:cubicBezTo>
                    <a:pt x="1441" y="1468"/>
                    <a:pt x="1483" y="1515"/>
                    <a:pt x="1535" y="1515"/>
                  </a:cubicBezTo>
                  <a:cubicBezTo>
                    <a:pt x="1564" y="1515"/>
                    <a:pt x="1589" y="1500"/>
                    <a:pt x="1606" y="1478"/>
                  </a:cubicBezTo>
                  <a:cubicBezTo>
                    <a:pt x="1606" y="2421"/>
                    <a:pt x="1606" y="2421"/>
                    <a:pt x="1606" y="2421"/>
                  </a:cubicBezTo>
                  <a:cubicBezTo>
                    <a:pt x="1606" y="2450"/>
                    <a:pt x="1626" y="2474"/>
                    <a:pt x="1651" y="2474"/>
                  </a:cubicBezTo>
                  <a:cubicBezTo>
                    <a:pt x="1781" y="2474"/>
                    <a:pt x="1781" y="2474"/>
                    <a:pt x="1781" y="2474"/>
                  </a:cubicBezTo>
                  <a:cubicBezTo>
                    <a:pt x="1806" y="2474"/>
                    <a:pt x="1826" y="2450"/>
                    <a:pt x="1826" y="2421"/>
                  </a:cubicBezTo>
                  <a:cubicBezTo>
                    <a:pt x="1826" y="1478"/>
                    <a:pt x="1826" y="1478"/>
                    <a:pt x="1826" y="1478"/>
                  </a:cubicBezTo>
                  <a:cubicBezTo>
                    <a:pt x="1843" y="1500"/>
                    <a:pt x="1869" y="1515"/>
                    <a:pt x="1897" y="1515"/>
                  </a:cubicBezTo>
                  <a:close/>
                  <a:moveTo>
                    <a:pt x="810" y="1515"/>
                  </a:moveTo>
                  <a:cubicBezTo>
                    <a:pt x="839" y="1515"/>
                    <a:pt x="864" y="1500"/>
                    <a:pt x="882" y="1478"/>
                  </a:cubicBezTo>
                  <a:cubicBezTo>
                    <a:pt x="882" y="2421"/>
                    <a:pt x="882" y="2421"/>
                    <a:pt x="882" y="2421"/>
                  </a:cubicBezTo>
                  <a:cubicBezTo>
                    <a:pt x="882" y="2450"/>
                    <a:pt x="902" y="2474"/>
                    <a:pt x="927" y="2474"/>
                  </a:cubicBezTo>
                  <a:cubicBezTo>
                    <a:pt x="1057" y="2474"/>
                    <a:pt x="1057" y="2474"/>
                    <a:pt x="1057" y="2474"/>
                  </a:cubicBezTo>
                  <a:cubicBezTo>
                    <a:pt x="1081" y="2474"/>
                    <a:pt x="1101" y="2450"/>
                    <a:pt x="1101" y="2421"/>
                  </a:cubicBezTo>
                  <a:cubicBezTo>
                    <a:pt x="1101" y="1478"/>
                    <a:pt x="1101" y="1478"/>
                    <a:pt x="1101" y="1478"/>
                  </a:cubicBezTo>
                  <a:cubicBezTo>
                    <a:pt x="1119" y="1500"/>
                    <a:pt x="1144" y="1515"/>
                    <a:pt x="1173" y="1515"/>
                  </a:cubicBezTo>
                  <a:cubicBezTo>
                    <a:pt x="1225" y="1515"/>
                    <a:pt x="1267" y="1468"/>
                    <a:pt x="1267" y="1409"/>
                  </a:cubicBezTo>
                  <a:cubicBezTo>
                    <a:pt x="1267" y="1351"/>
                    <a:pt x="1225" y="1303"/>
                    <a:pt x="1173" y="1303"/>
                  </a:cubicBezTo>
                  <a:cubicBezTo>
                    <a:pt x="810" y="1303"/>
                    <a:pt x="810" y="1303"/>
                    <a:pt x="810" y="1303"/>
                  </a:cubicBezTo>
                  <a:cubicBezTo>
                    <a:pt x="758" y="1303"/>
                    <a:pt x="716" y="1351"/>
                    <a:pt x="716" y="1409"/>
                  </a:cubicBezTo>
                  <a:cubicBezTo>
                    <a:pt x="716" y="1468"/>
                    <a:pt x="758" y="1515"/>
                    <a:pt x="810" y="1515"/>
                  </a:cubicBezTo>
                  <a:close/>
                  <a:moveTo>
                    <a:pt x="2268" y="876"/>
                  </a:moveTo>
                  <a:cubicBezTo>
                    <a:pt x="1716" y="584"/>
                    <a:pt x="1716" y="584"/>
                    <a:pt x="1716" y="584"/>
                  </a:cubicBezTo>
                  <a:cubicBezTo>
                    <a:pt x="1164" y="876"/>
                    <a:pt x="1164" y="876"/>
                    <a:pt x="1164" y="876"/>
                  </a:cubicBezTo>
                  <a:cubicBezTo>
                    <a:pt x="612" y="1168"/>
                    <a:pt x="612" y="1168"/>
                    <a:pt x="612" y="1168"/>
                  </a:cubicBezTo>
                  <a:cubicBezTo>
                    <a:pt x="1716" y="1168"/>
                    <a:pt x="1716" y="1168"/>
                    <a:pt x="1716" y="1168"/>
                  </a:cubicBezTo>
                  <a:cubicBezTo>
                    <a:pt x="2820" y="1168"/>
                    <a:pt x="2820" y="1168"/>
                    <a:pt x="2820" y="1168"/>
                  </a:cubicBezTo>
                  <a:lnTo>
                    <a:pt x="2268" y="876"/>
                  </a:lnTo>
                  <a:close/>
                </a:path>
              </a:pathLst>
            </a:custGeom>
            <a:solidFill>
              <a:srgbClr val="004071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 rot="0">
              <a:off x="2911" y="1932"/>
              <a:ext cx="2341" cy="2341"/>
              <a:chOff x="8682" y="7074"/>
              <a:chExt cx="1562" cy="156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8682" y="7074"/>
                <a:ext cx="1562" cy="1562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62" name="图片 61" descr="upload_accept-12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907" y="7180"/>
                <a:ext cx="1112" cy="1112"/>
              </a:xfrm>
              <a:prstGeom prst="rect">
                <a:avLst/>
              </a:prstGeom>
            </p:spPr>
          </p:pic>
        </p:grpSp>
        <p:sp>
          <p:nvSpPr>
            <p:cNvPr id="71" name="矩形 70"/>
            <p:cNvSpPr/>
            <p:nvPr/>
          </p:nvSpPr>
          <p:spPr>
            <a:xfrm>
              <a:off x="7918" y="4695"/>
              <a:ext cx="3529" cy="5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85750" indent="-285750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u"/>
              </a:pPr>
              <a:r>
                <a:rPr lang="zh-CN" altLang="en-US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电子钱包</a:t>
              </a:r>
              <a:endPara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526" y="4695"/>
              <a:ext cx="3529" cy="5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85750" indent="-285750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u"/>
              </a:pPr>
              <a:r>
                <a:rPr lang="zh-CN" altLang="en-US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投票节点</a:t>
              </a:r>
              <a:endPara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2214" y="4695"/>
              <a:ext cx="6493" cy="10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85750" indent="-285750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u"/>
              </a:pPr>
              <a:r>
                <a:rPr lang="zh-CN" altLang="en-US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恒币网交易所</a:t>
              </a:r>
              <a:endPara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pPr marL="285750" indent="-285750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u"/>
              </a:pPr>
              <a:r>
                <a:rPr lang="zh-CN" altLang="en-US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火币网、币安等</a:t>
              </a:r>
              <a:endPara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7985" y="1932"/>
              <a:ext cx="2340" cy="2340"/>
              <a:chOff x="8723" y="6523"/>
              <a:chExt cx="2340" cy="2340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8723" y="6523"/>
                <a:ext cx="2341" cy="2341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82" name="图片 81" descr="未标题-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68" y="6968"/>
                <a:ext cx="1451" cy="1451"/>
              </a:xfrm>
              <a:prstGeom prst="rect">
                <a:avLst/>
              </a:prstGeom>
            </p:spPr>
          </p:pic>
        </p:grpSp>
        <p:sp>
          <p:nvSpPr>
            <p:cNvPr id="106" name="Right Arrow 10"/>
            <p:cNvSpPr/>
            <p:nvPr/>
          </p:nvSpPr>
          <p:spPr>
            <a:xfrm rot="10800000" flipV="1">
              <a:off x="5648" y="2699"/>
              <a:ext cx="1144" cy="7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130"/>
            </a:p>
          </p:txBody>
        </p:sp>
        <p:sp>
          <p:nvSpPr>
            <p:cNvPr id="111" name="Right Arrow 10"/>
            <p:cNvSpPr/>
            <p:nvPr/>
          </p:nvSpPr>
          <p:spPr>
            <a:xfrm rot="10800000" flipV="1">
              <a:off x="10675" y="2699"/>
              <a:ext cx="1144" cy="7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61553" y="4498975"/>
            <a:ext cx="7096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通过电子钱包，在恒币网或火币网、币安等交易所购买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USDT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进个人电子钱包。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通过个人电子钱包，可进行投票。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103307" y="206814"/>
            <a:ext cx="167513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开启阶段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7951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 rot="0">
            <a:off x="1379220" y="1840230"/>
            <a:ext cx="1486535" cy="1486535"/>
            <a:chOff x="8251" y="4863"/>
            <a:chExt cx="1562" cy="1562"/>
          </a:xfrm>
        </p:grpSpPr>
        <p:sp>
          <p:nvSpPr>
            <p:cNvPr id="60" name="椭圆 59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1379220" y="4293870"/>
            <a:ext cx="1486535" cy="1486535"/>
            <a:chOff x="8682" y="7074"/>
            <a:chExt cx="1562" cy="1562"/>
          </a:xfrm>
        </p:grpSpPr>
        <p:sp>
          <p:nvSpPr>
            <p:cNvPr id="4" name="椭圆 3"/>
            <p:cNvSpPr/>
            <p:nvPr/>
          </p:nvSpPr>
          <p:spPr>
            <a:xfrm>
              <a:off x="8682" y="7074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62" name="图片 61" descr="upload_accept-1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07" y="7180"/>
              <a:ext cx="1112" cy="1112"/>
            </a:xfrm>
            <a:prstGeom prst="rect">
              <a:avLst/>
            </a:prstGeom>
          </p:spPr>
        </p:pic>
      </p:grpSp>
      <p:sp>
        <p:nvSpPr>
          <p:cNvPr id="68" name="矩形 67"/>
          <p:cNvSpPr/>
          <p:nvPr/>
        </p:nvSpPr>
        <p:spPr>
          <a:xfrm>
            <a:off x="3122295" y="26314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82465" y="6048375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电子钱包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34745" y="6048375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投票节点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 rot="0">
            <a:off x="4525010" y="4293870"/>
            <a:ext cx="1485900" cy="1485900"/>
            <a:chOff x="8723" y="6523"/>
            <a:chExt cx="2340" cy="2340"/>
          </a:xfrm>
        </p:grpSpPr>
        <p:sp>
          <p:nvSpPr>
            <p:cNvPr id="66" name="椭圆 65"/>
            <p:cNvSpPr/>
            <p:nvPr/>
          </p:nvSpPr>
          <p:spPr>
            <a:xfrm>
              <a:off x="8723" y="6523"/>
              <a:ext cx="2341" cy="234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82" name="图片 81" descr="未标题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" y="6968"/>
              <a:ext cx="1451" cy="1451"/>
            </a:xfrm>
            <a:prstGeom prst="rect">
              <a:avLst/>
            </a:prstGeom>
          </p:spPr>
        </p:pic>
      </p:grpSp>
      <p:sp>
        <p:nvSpPr>
          <p:cNvPr id="106" name="Right Arrow 10"/>
          <p:cNvSpPr/>
          <p:nvPr/>
        </p:nvSpPr>
        <p:spPr>
          <a:xfrm rot="10800000" flipV="1">
            <a:off x="3256915" y="4780915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grpSp>
        <p:nvGrpSpPr>
          <p:cNvPr id="186" name="组合 185"/>
          <p:cNvGrpSpPr/>
          <p:nvPr/>
        </p:nvGrpSpPr>
        <p:grpSpPr>
          <a:xfrm flipH="1">
            <a:off x="450215" y="2387600"/>
            <a:ext cx="684530" cy="2690495"/>
            <a:chOff x="15285" y="3760"/>
            <a:chExt cx="1078" cy="4237"/>
          </a:xfrm>
        </p:grpSpPr>
        <p:sp>
          <p:nvSpPr>
            <p:cNvPr id="187" name="矩形 186"/>
            <p:cNvSpPr/>
            <p:nvPr/>
          </p:nvSpPr>
          <p:spPr>
            <a:xfrm rot="5400000">
              <a:off x="14276" y="5910"/>
              <a:ext cx="4055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8" name="组合 187"/>
            <p:cNvGrpSpPr/>
            <p:nvPr/>
          </p:nvGrpSpPr>
          <p:grpSpPr>
            <a:xfrm rot="5400000">
              <a:off x="15551" y="3513"/>
              <a:ext cx="446" cy="940"/>
              <a:chOff x="7016" y="6336"/>
              <a:chExt cx="446" cy="940"/>
            </a:xfrm>
          </p:grpSpPr>
          <p:sp>
            <p:nvSpPr>
              <p:cNvPr id="189" name="等腰三角形 188"/>
              <p:cNvSpPr/>
              <p:nvPr/>
            </p:nvSpPr>
            <p:spPr>
              <a:xfrm rot="10800000">
                <a:off x="7016" y="6830"/>
                <a:ext cx="446" cy="44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 rot="16200000" flipV="1">
                <a:off x="7015" y="6520"/>
                <a:ext cx="488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1" name="矩形 190"/>
            <p:cNvSpPr/>
            <p:nvPr/>
          </p:nvSpPr>
          <p:spPr>
            <a:xfrm flipV="1">
              <a:off x="15285" y="7832"/>
              <a:ext cx="1004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22295" y="2210435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HAI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：超级节点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680" y="3526155"/>
            <a:ext cx="345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购买超级节点开启秘钥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05150" y="4293870"/>
            <a:ext cx="1374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USDT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53580" y="2094865"/>
            <a:ext cx="486473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以四级超级节点为例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1000USDT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投票，其中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520USDT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购买超级节点开启秘钥。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剩余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480USDT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自动购买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HAI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，若当时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HAI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价格为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$1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时，则可交易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480HAI买入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超级节点，提供算力，开始获得奖励。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103307" y="206814"/>
            <a:ext cx="167513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开启阶段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7951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796925" y="3213735"/>
          <a:ext cx="10714355" cy="330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765"/>
                <a:gridCol w="1954530"/>
                <a:gridCol w="2080260"/>
                <a:gridCol w="2076450"/>
                <a:gridCol w="229235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超级节点级别</a:t>
                      </a:r>
                      <a:endParaRPr lang="zh-CN" altLang="en-US" sz="2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</a:t>
                      </a:r>
                      <a:endParaRPr lang="zh-CN" altLang="en-US" sz="2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</a:t>
                      </a:r>
                      <a:endParaRPr lang="zh-CN" altLang="en-US" sz="2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</a:t>
                      </a:r>
                      <a:endParaRPr lang="zh-CN" altLang="en-US" sz="2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四级</a:t>
                      </a:r>
                      <a:endParaRPr lang="zh-CN" altLang="en-US" sz="2800" b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en-US" altLang="zh-CN" sz="2000" b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开启秘钥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58USDT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112USDT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270USDT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520USDT</a:t>
                      </a:r>
                      <a:endParaRPr lang="en-US" altLang="zh-CN" sz="1800" b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投票数量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USDT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USDT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USDT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480</a:t>
                      </a:r>
                      <a:r>
                        <a:rPr lang="en-US" altLang="zh-CN" sz="18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USDT</a:t>
                      </a:r>
                      <a:endParaRPr lang="en-US" altLang="zh-CN" sz="1800" b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超级节点容量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en-US" altLang="zh-CN" sz="20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en-US" altLang="zh-CN" sz="20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2500</a:t>
                      </a:r>
                      <a:endParaRPr lang="en-US" altLang="zh-CN" sz="20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endParaRPr lang="en-US" altLang="zh-CN" sz="2400" b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8648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超级节点算力期限（自然日）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365</a:t>
                      </a:r>
                      <a:endParaRPr lang="en-US" altLang="zh-CN" sz="2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365</a:t>
                      </a:r>
                      <a:endParaRPr lang="en-US" altLang="zh-CN" sz="2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365</a:t>
                      </a:r>
                      <a:endParaRPr lang="en-US" altLang="zh-CN" sz="2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365</a:t>
                      </a:r>
                      <a:endParaRPr lang="en-US" altLang="zh-CN" sz="2800" b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51405" y="1525270"/>
            <a:ext cx="8058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不同级别的超级节点，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总容量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各不相同。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超级节点存在算力期限，新矿工统一为</a:t>
            </a:r>
            <a:r>
              <a:rPr lang="en-US" altLang="zh-CN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365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个自然日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158937" y="206814"/>
            <a:ext cx="664527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算力阶段</a:t>
            </a:r>
            <a:r>
              <a:rPr lang="en-US" altLang="zh-CN" sz="2935" b="1">
                <a:solidFill>
                  <a:schemeClr val="bg1"/>
                </a:solidFill>
                <a:sym typeface="+mn-ea"/>
              </a:rPr>
              <a:t>---</a:t>
            </a:r>
            <a:r>
              <a:rPr lang="zh-CN" altLang="en-US" sz="2935" b="1">
                <a:solidFill>
                  <a:schemeClr val="bg1"/>
                </a:solidFill>
                <a:sym typeface="+mn-ea"/>
              </a:rPr>
              <a:t>超级节点智能矿池算力机制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3514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0">
            <a:off x="3894455" y="1116330"/>
            <a:ext cx="1486535" cy="1486535"/>
            <a:chOff x="12668" y="4806"/>
            <a:chExt cx="1562" cy="1562"/>
          </a:xfrm>
        </p:grpSpPr>
        <p:sp>
          <p:nvSpPr>
            <p:cNvPr id="9" name="椭圆 8"/>
            <p:cNvSpPr/>
            <p:nvPr/>
          </p:nvSpPr>
          <p:spPr>
            <a:xfrm>
              <a:off x="12668" y="4806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3027" y="5157"/>
              <a:ext cx="844" cy="860"/>
              <a:chOff x="478903" y="4355475"/>
              <a:chExt cx="2158455" cy="2196000"/>
            </a:xfrm>
            <a:solidFill>
              <a:srgbClr val="F2F2F2"/>
            </a:solidFill>
          </p:grpSpPr>
          <p:grpSp>
            <p:nvGrpSpPr>
              <p:cNvPr id="2" name="组合 1"/>
              <p:cNvGrpSpPr>
                <a:grpSpLocks noChangeAspect="1"/>
              </p:cNvGrpSpPr>
              <p:nvPr/>
            </p:nvGrpSpPr>
            <p:grpSpPr>
              <a:xfrm>
                <a:off x="1795203" y="4733013"/>
                <a:ext cx="366333" cy="576000"/>
                <a:chOff x="2257888" y="5547128"/>
                <a:chExt cx="137373" cy="216000"/>
              </a:xfrm>
              <a:grpFill/>
            </p:grpSpPr>
            <p:sp>
              <p:nvSpPr>
                <p:cNvPr id="35" name="Freeform 69"/>
                <p:cNvSpPr/>
                <p:nvPr/>
              </p:nvSpPr>
              <p:spPr bwMode="auto">
                <a:xfrm>
                  <a:off x="2257888" y="5547128"/>
                  <a:ext cx="137373" cy="140987"/>
                </a:xfrm>
                <a:custGeom>
                  <a:avLst/>
                  <a:gdLst>
                    <a:gd name="T0" fmla="*/ 57 w 64"/>
                    <a:gd name="T1" fmla="*/ 37 h 66"/>
                    <a:gd name="T2" fmla="*/ 43 w 64"/>
                    <a:gd name="T3" fmla="*/ 12 h 66"/>
                    <a:gd name="T4" fmla="*/ 39 w 64"/>
                    <a:gd name="T5" fmla="*/ 6 h 66"/>
                    <a:gd name="T6" fmla="*/ 25 w 64"/>
                    <a:gd name="T7" fmla="*/ 6 h 66"/>
                    <a:gd name="T8" fmla="*/ 22 w 64"/>
                    <a:gd name="T9" fmla="*/ 12 h 66"/>
                    <a:gd name="T10" fmla="*/ 8 w 64"/>
                    <a:gd name="T11" fmla="*/ 37 h 66"/>
                    <a:gd name="T12" fmla="*/ 4 w 64"/>
                    <a:gd name="T13" fmla="*/ 43 h 66"/>
                    <a:gd name="T14" fmla="*/ 11 w 64"/>
                    <a:gd name="T15" fmla="*/ 55 h 66"/>
                    <a:gd name="T16" fmla="*/ 18 w 64"/>
                    <a:gd name="T17" fmla="*/ 55 h 66"/>
                    <a:gd name="T18" fmla="*/ 19 w 64"/>
                    <a:gd name="T19" fmla="*/ 55 h 66"/>
                    <a:gd name="T20" fmla="*/ 19 w 64"/>
                    <a:gd name="T21" fmla="*/ 66 h 66"/>
                    <a:gd name="T22" fmla="*/ 32 w 64"/>
                    <a:gd name="T23" fmla="*/ 62 h 66"/>
                    <a:gd name="T24" fmla="*/ 32 w 64"/>
                    <a:gd name="T25" fmla="*/ 62 h 66"/>
                    <a:gd name="T26" fmla="*/ 46 w 64"/>
                    <a:gd name="T27" fmla="*/ 66 h 66"/>
                    <a:gd name="T28" fmla="*/ 46 w 64"/>
                    <a:gd name="T29" fmla="*/ 55 h 66"/>
                    <a:gd name="T30" fmla="*/ 46 w 64"/>
                    <a:gd name="T31" fmla="*/ 55 h 66"/>
                    <a:gd name="T32" fmla="*/ 53 w 64"/>
                    <a:gd name="T33" fmla="*/ 55 h 66"/>
                    <a:gd name="T34" fmla="*/ 60 w 64"/>
                    <a:gd name="T35" fmla="*/ 43 h 66"/>
                    <a:gd name="T36" fmla="*/ 57 w 64"/>
                    <a:gd name="T37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66">
                      <a:moveTo>
                        <a:pt x="57" y="37"/>
                      </a:moveTo>
                      <a:cubicBezTo>
                        <a:pt x="53" y="30"/>
                        <a:pt x="47" y="19"/>
                        <a:pt x="43" y="12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5" y="0"/>
                        <a:pt x="29" y="0"/>
                        <a:pt x="25" y="6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18" y="19"/>
                        <a:pt x="11" y="30"/>
                        <a:pt x="8" y="37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50"/>
                        <a:pt x="3" y="55"/>
                        <a:pt x="11" y="55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23" y="63"/>
                        <a:pt x="27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7" y="62"/>
                        <a:pt x="42" y="63"/>
                        <a:pt x="46" y="66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61" y="55"/>
                        <a:pt x="64" y="49"/>
                        <a:pt x="60" y="43"/>
                      </a:cubicBezTo>
                      <a:lnTo>
                        <a:pt x="57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Freeform 70"/>
                <p:cNvSpPr/>
                <p:nvPr/>
              </p:nvSpPr>
              <p:spPr bwMode="auto">
                <a:xfrm>
                  <a:off x="2290424" y="5688115"/>
                  <a:ext cx="75013" cy="75013"/>
                </a:xfrm>
                <a:custGeom>
                  <a:avLst/>
                  <a:gdLst>
                    <a:gd name="T0" fmla="*/ 17 w 35"/>
                    <a:gd name="T1" fmla="*/ 0 h 35"/>
                    <a:gd name="T2" fmla="*/ 17 w 35"/>
                    <a:gd name="T3" fmla="*/ 0 h 35"/>
                    <a:gd name="T4" fmla="*/ 17 w 35"/>
                    <a:gd name="T5" fmla="*/ 0 h 35"/>
                    <a:gd name="T6" fmla="*/ 17 w 35"/>
                    <a:gd name="T7" fmla="*/ 0 h 35"/>
                    <a:gd name="T8" fmla="*/ 17 w 35"/>
                    <a:gd name="T9" fmla="*/ 0 h 35"/>
                    <a:gd name="T10" fmla="*/ 4 w 35"/>
                    <a:gd name="T11" fmla="*/ 6 h 35"/>
                    <a:gd name="T12" fmla="*/ 0 w 35"/>
                    <a:gd name="T13" fmla="*/ 17 h 35"/>
                    <a:gd name="T14" fmla="*/ 0 w 35"/>
                    <a:gd name="T15" fmla="*/ 17 h 35"/>
                    <a:gd name="T16" fmla="*/ 17 w 35"/>
                    <a:gd name="T17" fmla="*/ 35 h 35"/>
                    <a:gd name="T18" fmla="*/ 17 w 35"/>
                    <a:gd name="T19" fmla="*/ 35 h 35"/>
                    <a:gd name="T20" fmla="*/ 35 w 35"/>
                    <a:gd name="T21" fmla="*/ 17 h 35"/>
                    <a:gd name="T22" fmla="*/ 35 w 35"/>
                    <a:gd name="T23" fmla="*/ 17 h 35"/>
                    <a:gd name="T24" fmla="*/ 31 w 35"/>
                    <a:gd name="T25" fmla="*/ 6 h 35"/>
                    <a:gd name="T26" fmla="*/ 17 w 35"/>
                    <a:gd name="T2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35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2" y="0"/>
                        <a:pt x="7" y="2"/>
                        <a:pt x="4" y="6"/>
                      </a:cubicBezTo>
                      <a:cubicBezTo>
                        <a:pt x="1" y="9"/>
                        <a:pt x="0" y="13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7" y="35"/>
                        <a:pt x="35" y="2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3"/>
                        <a:pt x="33" y="9"/>
                        <a:pt x="31" y="6"/>
                      </a:cubicBezTo>
                      <a:cubicBezTo>
                        <a:pt x="27" y="2"/>
                        <a:pt x="23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组合 30"/>
              <p:cNvGrpSpPr>
                <a:grpSpLocks noChangeAspect="1"/>
              </p:cNvGrpSpPr>
              <p:nvPr/>
            </p:nvGrpSpPr>
            <p:grpSpPr>
              <a:xfrm>
                <a:off x="478903" y="4355475"/>
                <a:ext cx="2158455" cy="2196000"/>
                <a:chOff x="5397500" y="5734050"/>
                <a:chExt cx="365125" cy="371476"/>
              </a:xfrm>
              <a:grpFill/>
            </p:grpSpPr>
            <p:sp>
              <p:nvSpPr>
                <p:cNvPr id="32" name="Freeform 288"/>
                <p:cNvSpPr/>
                <p:nvPr/>
              </p:nvSpPr>
              <p:spPr bwMode="auto">
                <a:xfrm>
                  <a:off x="5532438" y="5907088"/>
                  <a:ext cx="71438" cy="68263"/>
                </a:xfrm>
                <a:custGeom>
                  <a:avLst/>
                  <a:gdLst>
                    <a:gd name="T0" fmla="*/ 45 w 45"/>
                    <a:gd name="T1" fmla="*/ 17 h 43"/>
                    <a:gd name="T2" fmla="*/ 17 w 45"/>
                    <a:gd name="T3" fmla="*/ 43 h 43"/>
                    <a:gd name="T4" fmla="*/ 0 w 45"/>
                    <a:gd name="T5" fmla="*/ 26 h 43"/>
                    <a:gd name="T6" fmla="*/ 29 w 45"/>
                    <a:gd name="T7" fmla="*/ 0 h 43"/>
                    <a:gd name="T8" fmla="*/ 45 w 45"/>
                    <a:gd name="T9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289"/>
                <p:cNvSpPr>
                  <a:spLocks noEditPoints="1"/>
                </p:cNvSpPr>
                <p:nvPr/>
              </p:nvSpPr>
              <p:spPr bwMode="auto">
                <a:xfrm>
                  <a:off x="5537200" y="5734050"/>
                  <a:ext cx="225425" cy="225425"/>
                </a:xfrm>
                <a:custGeom>
                  <a:avLst/>
                  <a:gdLst>
                    <a:gd name="T0" fmla="*/ 30 w 60"/>
                    <a:gd name="T1" fmla="*/ 0 h 60"/>
                    <a:gd name="T2" fmla="*/ 0 w 60"/>
                    <a:gd name="T3" fmla="*/ 30 h 60"/>
                    <a:gd name="T4" fmla="*/ 30 w 60"/>
                    <a:gd name="T5" fmla="*/ 60 h 60"/>
                    <a:gd name="T6" fmla="*/ 60 w 60"/>
                    <a:gd name="T7" fmla="*/ 30 h 60"/>
                    <a:gd name="T8" fmla="*/ 30 w 60"/>
                    <a:gd name="T9" fmla="*/ 0 h 60"/>
                    <a:gd name="T10" fmla="*/ 30 w 60"/>
                    <a:gd name="T11" fmla="*/ 51 h 60"/>
                    <a:gd name="T12" fmla="*/ 8 w 60"/>
                    <a:gd name="T13" fmla="*/ 30 h 60"/>
                    <a:gd name="T14" fmla="*/ 30 w 60"/>
                    <a:gd name="T15" fmla="*/ 8 h 60"/>
                    <a:gd name="T16" fmla="*/ 52 w 60"/>
                    <a:gd name="T17" fmla="*/ 30 h 60"/>
                    <a:gd name="T18" fmla="*/ 30 w 60"/>
                    <a:gd name="T19" fmla="*/ 5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 291"/>
                <p:cNvSpPr/>
                <p:nvPr/>
              </p:nvSpPr>
              <p:spPr bwMode="auto">
                <a:xfrm>
                  <a:off x="5397500" y="5951538"/>
                  <a:ext cx="158750" cy="153988"/>
                </a:xfrm>
                <a:custGeom>
                  <a:avLst/>
                  <a:gdLst>
                    <a:gd name="T0" fmla="*/ 30 w 42"/>
                    <a:gd name="T1" fmla="*/ 0 h 41"/>
                    <a:gd name="T2" fmla="*/ 3 w 42"/>
                    <a:gd name="T3" fmla="*/ 26 h 41"/>
                    <a:gd name="T4" fmla="*/ 3 w 42"/>
                    <a:gd name="T5" fmla="*/ 38 h 41"/>
                    <a:gd name="T6" fmla="*/ 15 w 42"/>
                    <a:gd name="T7" fmla="*/ 38 h 41"/>
                    <a:gd name="T8" fmla="*/ 42 w 42"/>
                    <a:gd name="T9" fmla="*/ 12 h 41"/>
                    <a:gd name="T10" fmla="*/ 30 w 42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1" name="组合 60"/>
          <p:cNvGrpSpPr/>
          <p:nvPr/>
        </p:nvGrpSpPr>
        <p:grpSpPr>
          <a:xfrm rot="0">
            <a:off x="731520" y="1116330"/>
            <a:ext cx="1486535" cy="1486535"/>
            <a:chOff x="8251" y="4863"/>
            <a:chExt cx="1562" cy="1562"/>
          </a:xfrm>
        </p:grpSpPr>
        <p:sp>
          <p:nvSpPr>
            <p:cNvPr id="60" name="椭圆 59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635635" y="27076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80485" y="27076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检索节点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4" name="Right Arrow 10"/>
          <p:cNvSpPr/>
          <p:nvPr/>
        </p:nvSpPr>
        <p:spPr>
          <a:xfrm flipV="1">
            <a:off x="2805430" y="179832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3" name="矩形 2"/>
          <p:cNvSpPr/>
          <p:nvPr/>
        </p:nvSpPr>
        <p:spPr>
          <a:xfrm>
            <a:off x="6769100" y="1491615"/>
            <a:ext cx="477647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经过超级节点每日算力所得出的奖励，将停留在检索节点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35915" y="3550920"/>
          <a:ext cx="11520170" cy="314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/>
                <a:gridCol w="2429510"/>
                <a:gridCol w="3330490"/>
                <a:gridCol w="2880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第一批</a:t>
                      </a:r>
                      <a:endParaRPr lang="en-US" altLang="zh-CN" sz="2000" b="1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第一亿枚</a:t>
                      </a:r>
                      <a:endParaRPr lang="zh-CN" altLang="en-US" sz="2000" b="1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每天超级节点算力</a:t>
                      </a:r>
                      <a:endParaRPr lang="zh-CN" altLang="en-US" sz="2000" b="1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0.5%-1.0%</a:t>
                      </a:r>
                      <a:endParaRPr lang="en-US" sz="2000" b="1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第二批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第二亿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0.4%-0.9%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第三批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第三亿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0.3%-0.8%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第四批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第四亿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0.2%-0.7%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第五批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第五亿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0.1%-0.6%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5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第六批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第六亿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0.5%-0.9%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第七批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第七亿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0.4%-0.8%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第八批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第八亿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0.3%-0.7%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第九批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第九亿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0.2%-0.6%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第十批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第十亿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枚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每天超级节点算力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0.1%-0.5%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158937" y="206814"/>
            <a:ext cx="664527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算力阶段</a:t>
            </a:r>
            <a:r>
              <a:rPr lang="en-US" altLang="zh-CN" sz="2935" b="1">
                <a:solidFill>
                  <a:schemeClr val="bg1"/>
                </a:solidFill>
                <a:sym typeface="+mn-ea"/>
              </a:rPr>
              <a:t>---</a:t>
            </a:r>
            <a:r>
              <a:rPr lang="zh-CN" altLang="en-US" sz="2935" b="1">
                <a:solidFill>
                  <a:schemeClr val="bg1"/>
                </a:solidFill>
                <a:sym typeface="+mn-ea"/>
              </a:rPr>
              <a:t>超级节点智能矿池算力机制</a:t>
            </a:r>
            <a:endParaRPr lang="zh-CN" altLang="en-US" sz="29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3514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943610" y="4976495"/>
            <a:ext cx="4549140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检索节点所停留的奖励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（累计达到数量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以上时）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50" name="左大括号"/>
          <p:cNvSpPr/>
          <p:nvPr/>
        </p:nvSpPr>
        <p:spPr bwMode="auto">
          <a:xfrm flipH="1">
            <a:off x="5492750" y="3912870"/>
            <a:ext cx="417830" cy="264922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06185" y="5941695"/>
            <a:ext cx="454914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10%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超级节点消耗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06185" y="4976495"/>
            <a:ext cx="454914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20%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检索节点消耗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06185" y="4011930"/>
            <a:ext cx="454914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70%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可提取至我的资产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 rot="0">
            <a:off x="5275580" y="1488440"/>
            <a:ext cx="1486535" cy="1486535"/>
            <a:chOff x="12668" y="4806"/>
            <a:chExt cx="1562" cy="1562"/>
          </a:xfrm>
        </p:grpSpPr>
        <p:sp>
          <p:nvSpPr>
            <p:cNvPr id="74" name="椭圆 73"/>
            <p:cNvSpPr/>
            <p:nvPr/>
          </p:nvSpPr>
          <p:spPr>
            <a:xfrm>
              <a:off x="12668" y="4806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3027" y="5157"/>
              <a:ext cx="844" cy="860"/>
              <a:chOff x="478903" y="4355475"/>
              <a:chExt cx="2158455" cy="2196000"/>
            </a:xfrm>
            <a:solidFill>
              <a:srgbClr val="F2F2F2"/>
            </a:solidFill>
          </p:grpSpPr>
          <p:grpSp>
            <p:nvGrpSpPr>
              <p:cNvPr id="76" name="组合 75"/>
              <p:cNvGrpSpPr>
                <a:grpSpLocks noChangeAspect="1"/>
              </p:cNvGrpSpPr>
              <p:nvPr/>
            </p:nvGrpSpPr>
            <p:grpSpPr>
              <a:xfrm>
                <a:off x="1795203" y="4733013"/>
                <a:ext cx="366333" cy="576000"/>
                <a:chOff x="2257888" y="5547128"/>
                <a:chExt cx="137373" cy="216000"/>
              </a:xfrm>
              <a:grpFill/>
            </p:grpSpPr>
            <p:sp>
              <p:nvSpPr>
                <p:cNvPr id="77" name="Freeform 69"/>
                <p:cNvSpPr/>
                <p:nvPr/>
              </p:nvSpPr>
              <p:spPr bwMode="auto">
                <a:xfrm>
                  <a:off x="2257888" y="5547128"/>
                  <a:ext cx="137373" cy="140987"/>
                </a:xfrm>
                <a:custGeom>
                  <a:avLst/>
                  <a:gdLst>
                    <a:gd name="T0" fmla="*/ 57 w 64"/>
                    <a:gd name="T1" fmla="*/ 37 h 66"/>
                    <a:gd name="T2" fmla="*/ 43 w 64"/>
                    <a:gd name="T3" fmla="*/ 12 h 66"/>
                    <a:gd name="T4" fmla="*/ 39 w 64"/>
                    <a:gd name="T5" fmla="*/ 6 h 66"/>
                    <a:gd name="T6" fmla="*/ 25 w 64"/>
                    <a:gd name="T7" fmla="*/ 6 h 66"/>
                    <a:gd name="T8" fmla="*/ 22 w 64"/>
                    <a:gd name="T9" fmla="*/ 12 h 66"/>
                    <a:gd name="T10" fmla="*/ 8 w 64"/>
                    <a:gd name="T11" fmla="*/ 37 h 66"/>
                    <a:gd name="T12" fmla="*/ 4 w 64"/>
                    <a:gd name="T13" fmla="*/ 43 h 66"/>
                    <a:gd name="T14" fmla="*/ 11 w 64"/>
                    <a:gd name="T15" fmla="*/ 55 h 66"/>
                    <a:gd name="T16" fmla="*/ 18 w 64"/>
                    <a:gd name="T17" fmla="*/ 55 h 66"/>
                    <a:gd name="T18" fmla="*/ 19 w 64"/>
                    <a:gd name="T19" fmla="*/ 55 h 66"/>
                    <a:gd name="T20" fmla="*/ 19 w 64"/>
                    <a:gd name="T21" fmla="*/ 66 h 66"/>
                    <a:gd name="T22" fmla="*/ 32 w 64"/>
                    <a:gd name="T23" fmla="*/ 62 h 66"/>
                    <a:gd name="T24" fmla="*/ 32 w 64"/>
                    <a:gd name="T25" fmla="*/ 62 h 66"/>
                    <a:gd name="T26" fmla="*/ 46 w 64"/>
                    <a:gd name="T27" fmla="*/ 66 h 66"/>
                    <a:gd name="T28" fmla="*/ 46 w 64"/>
                    <a:gd name="T29" fmla="*/ 55 h 66"/>
                    <a:gd name="T30" fmla="*/ 46 w 64"/>
                    <a:gd name="T31" fmla="*/ 55 h 66"/>
                    <a:gd name="T32" fmla="*/ 53 w 64"/>
                    <a:gd name="T33" fmla="*/ 55 h 66"/>
                    <a:gd name="T34" fmla="*/ 60 w 64"/>
                    <a:gd name="T35" fmla="*/ 43 h 66"/>
                    <a:gd name="T36" fmla="*/ 57 w 64"/>
                    <a:gd name="T37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66">
                      <a:moveTo>
                        <a:pt x="57" y="37"/>
                      </a:moveTo>
                      <a:cubicBezTo>
                        <a:pt x="53" y="30"/>
                        <a:pt x="47" y="19"/>
                        <a:pt x="43" y="12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5" y="0"/>
                        <a:pt x="29" y="0"/>
                        <a:pt x="25" y="6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18" y="19"/>
                        <a:pt x="11" y="30"/>
                        <a:pt x="8" y="37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50"/>
                        <a:pt x="3" y="55"/>
                        <a:pt x="11" y="55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23" y="63"/>
                        <a:pt x="27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7" y="62"/>
                        <a:pt x="42" y="63"/>
                        <a:pt x="46" y="66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61" y="55"/>
                        <a:pt x="64" y="49"/>
                        <a:pt x="60" y="43"/>
                      </a:cubicBezTo>
                      <a:lnTo>
                        <a:pt x="57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Freeform 70"/>
                <p:cNvSpPr/>
                <p:nvPr/>
              </p:nvSpPr>
              <p:spPr bwMode="auto">
                <a:xfrm>
                  <a:off x="2290424" y="5688115"/>
                  <a:ext cx="75013" cy="75013"/>
                </a:xfrm>
                <a:custGeom>
                  <a:avLst/>
                  <a:gdLst>
                    <a:gd name="T0" fmla="*/ 17 w 35"/>
                    <a:gd name="T1" fmla="*/ 0 h 35"/>
                    <a:gd name="T2" fmla="*/ 17 w 35"/>
                    <a:gd name="T3" fmla="*/ 0 h 35"/>
                    <a:gd name="T4" fmla="*/ 17 w 35"/>
                    <a:gd name="T5" fmla="*/ 0 h 35"/>
                    <a:gd name="T6" fmla="*/ 17 w 35"/>
                    <a:gd name="T7" fmla="*/ 0 h 35"/>
                    <a:gd name="T8" fmla="*/ 17 w 35"/>
                    <a:gd name="T9" fmla="*/ 0 h 35"/>
                    <a:gd name="T10" fmla="*/ 4 w 35"/>
                    <a:gd name="T11" fmla="*/ 6 h 35"/>
                    <a:gd name="T12" fmla="*/ 0 w 35"/>
                    <a:gd name="T13" fmla="*/ 17 h 35"/>
                    <a:gd name="T14" fmla="*/ 0 w 35"/>
                    <a:gd name="T15" fmla="*/ 17 h 35"/>
                    <a:gd name="T16" fmla="*/ 17 w 35"/>
                    <a:gd name="T17" fmla="*/ 35 h 35"/>
                    <a:gd name="T18" fmla="*/ 17 w 35"/>
                    <a:gd name="T19" fmla="*/ 35 h 35"/>
                    <a:gd name="T20" fmla="*/ 35 w 35"/>
                    <a:gd name="T21" fmla="*/ 17 h 35"/>
                    <a:gd name="T22" fmla="*/ 35 w 35"/>
                    <a:gd name="T23" fmla="*/ 17 h 35"/>
                    <a:gd name="T24" fmla="*/ 31 w 35"/>
                    <a:gd name="T25" fmla="*/ 6 h 35"/>
                    <a:gd name="T26" fmla="*/ 17 w 35"/>
                    <a:gd name="T2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35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2" y="0"/>
                        <a:pt x="7" y="2"/>
                        <a:pt x="4" y="6"/>
                      </a:cubicBezTo>
                      <a:cubicBezTo>
                        <a:pt x="1" y="9"/>
                        <a:pt x="0" y="13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7" y="35"/>
                        <a:pt x="35" y="2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3"/>
                        <a:pt x="33" y="9"/>
                        <a:pt x="31" y="6"/>
                      </a:cubicBezTo>
                      <a:cubicBezTo>
                        <a:pt x="27" y="2"/>
                        <a:pt x="23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9" name="组合 78"/>
              <p:cNvGrpSpPr>
                <a:grpSpLocks noChangeAspect="1"/>
              </p:cNvGrpSpPr>
              <p:nvPr/>
            </p:nvGrpSpPr>
            <p:grpSpPr>
              <a:xfrm>
                <a:off x="478903" y="4355475"/>
                <a:ext cx="2158455" cy="2196000"/>
                <a:chOff x="5397500" y="5734050"/>
                <a:chExt cx="365125" cy="371476"/>
              </a:xfrm>
              <a:grpFill/>
            </p:grpSpPr>
            <p:sp>
              <p:nvSpPr>
                <p:cNvPr id="80" name="Freeform 288"/>
                <p:cNvSpPr/>
                <p:nvPr/>
              </p:nvSpPr>
              <p:spPr bwMode="auto">
                <a:xfrm>
                  <a:off x="5532438" y="5907088"/>
                  <a:ext cx="71438" cy="68263"/>
                </a:xfrm>
                <a:custGeom>
                  <a:avLst/>
                  <a:gdLst>
                    <a:gd name="T0" fmla="*/ 45 w 45"/>
                    <a:gd name="T1" fmla="*/ 17 h 43"/>
                    <a:gd name="T2" fmla="*/ 17 w 45"/>
                    <a:gd name="T3" fmla="*/ 43 h 43"/>
                    <a:gd name="T4" fmla="*/ 0 w 45"/>
                    <a:gd name="T5" fmla="*/ 26 h 43"/>
                    <a:gd name="T6" fmla="*/ 29 w 45"/>
                    <a:gd name="T7" fmla="*/ 0 h 43"/>
                    <a:gd name="T8" fmla="*/ 45 w 45"/>
                    <a:gd name="T9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Freeform 289"/>
                <p:cNvSpPr>
                  <a:spLocks noEditPoints="1"/>
                </p:cNvSpPr>
                <p:nvPr/>
              </p:nvSpPr>
              <p:spPr bwMode="auto">
                <a:xfrm>
                  <a:off x="5537200" y="5734050"/>
                  <a:ext cx="225425" cy="225425"/>
                </a:xfrm>
                <a:custGeom>
                  <a:avLst/>
                  <a:gdLst>
                    <a:gd name="T0" fmla="*/ 30 w 60"/>
                    <a:gd name="T1" fmla="*/ 0 h 60"/>
                    <a:gd name="T2" fmla="*/ 0 w 60"/>
                    <a:gd name="T3" fmla="*/ 30 h 60"/>
                    <a:gd name="T4" fmla="*/ 30 w 60"/>
                    <a:gd name="T5" fmla="*/ 60 h 60"/>
                    <a:gd name="T6" fmla="*/ 60 w 60"/>
                    <a:gd name="T7" fmla="*/ 30 h 60"/>
                    <a:gd name="T8" fmla="*/ 30 w 60"/>
                    <a:gd name="T9" fmla="*/ 0 h 60"/>
                    <a:gd name="T10" fmla="*/ 30 w 60"/>
                    <a:gd name="T11" fmla="*/ 51 h 60"/>
                    <a:gd name="T12" fmla="*/ 8 w 60"/>
                    <a:gd name="T13" fmla="*/ 30 h 60"/>
                    <a:gd name="T14" fmla="*/ 30 w 60"/>
                    <a:gd name="T15" fmla="*/ 8 h 60"/>
                    <a:gd name="T16" fmla="*/ 52 w 60"/>
                    <a:gd name="T17" fmla="*/ 30 h 60"/>
                    <a:gd name="T18" fmla="*/ 30 w 60"/>
                    <a:gd name="T19" fmla="*/ 5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Freeform 291"/>
                <p:cNvSpPr/>
                <p:nvPr/>
              </p:nvSpPr>
              <p:spPr bwMode="auto">
                <a:xfrm>
                  <a:off x="5397500" y="5951538"/>
                  <a:ext cx="158750" cy="153988"/>
                </a:xfrm>
                <a:custGeom>
                  <a:avLst/>
                  <a:gdLst>
                    <a:gd name="T0" fmla="*/ 30 w 42"/>
                    <a:gd name="T1" fmla="*/ 0 h 41"/>
                    <a:gd name="T2" fmla="*/ 3 w 42"/>
                    <a:gd name="T3" fmla="*/ 26 h 41"/>
                    <a:gd name="T4" fmla="*/ 3 w 42"/>
                    <a:gd name="T5" fmla="*/ 38 h 41"/>
                    <a:gd name="T6" fmla="*/ 15 w 42"/>
                    <a:gd name="T7" fmla="*/ 38 h 41"/>
                    <a:gd name="T8" fmla="*/ 42 w 42"/>
                    <a:gd name="T9" fmla="*/ 12 h 41"/>
                    <a:gd name="T10" fmla="*/ 30 w 42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83" name="组合 82"/>
          <p:cNvGrpSpPr/>
          <p:nvPr/>
        </p:nvGrpSpPr>
        <p:grpSpPr>
          <a:xfrm rot="0">
            <a:off x="8818245" y="1488440"/>
            <a:ext cx="1486535" cy="1486535"/>
            <a:chOff x="13139" y="4821"/>
            <a:chExt cx="1562" cy="1562"/>
          </a:xfrm>
        </p:grpSpPr>
        <p:sp>
          <p:nvSpPr>
            <p:cNvPr id="84" name="椭圆 83"/>
            <p:cNvSpPr/>
            <p:nvPr/>
          </p:nvSpPr>
          <p:spPr>
            <a:xfrm>
              <a:off x="13139" y="4821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5" name="电脑"/>
            <p:cNvSpPr/>
            <p:nvPr/>
          </p:nvSpPr>
          <p:spPr bwMode="auto">
            <a:xfrm>
              <a:off x="13493" y="5230"/>
              <a:ext cx="853" cy="74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5275580" y="307975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检索节点</a:t>
            </a:r>
            <a:endParaRPr 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818245" y="3079750"/>
            <a:ext cx="26854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我的资产</a:t>
            </a:r>
            <a:endParaRPr 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0" name="Right Arrow 10"/>
          <p:cNvSpPr/>
          <p:nvPr/>
        </p:nvSpPr>
        <p:spPr>
          <a:xfrm flipV="1">
            <a:off x="7426960" y="217043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91" name="Right Arrow 10"/>
          <p:cNvSpPr/>
          <p:nvPr/>
        </p:nvSpPr>
        <p:spPr>
          <a:xfrm flipV="1">
            <a:off x="3570605" y="220345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grpSp>
        <p:nvGrpSpPr>
          <p:cNvPr id="92" name="组合 91"/>
          <p:cNvGrpSpPr/>
          <p:nvPr/>
        </p:nvGrpSpPr>
        <p:grpSpPr>
          <a:xfrm rot="0">
            <a:off x="1202055" y="1488440"/>
            <a:ext cx="1486535" cy="1486535"/>
            <a:chOff x="8251" y="4863"/>
            <a:chExt cx="1562" cy="1562"/>
          </a:xfrm>
        </p:grpSpPr>
        <p:sp>
          <p:nvSpPr>
            <p:cNvPr id="93" name="椭圆 92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4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95" name="矩形 94"/>
          <p:cNvSpPr/>
          <p:nvPr/>
        </p:nvSpPr>
        <p:spPr>
          <a:xfrm>
            <a:off x="1202055" y="307975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194622" y="206814"/>
            <a:ext cx="365823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算力阶段</a:t>
            </a:r>
            <a:r>
              <a:rPr lang="en-US" altLang="zh-CN" sz="2935" b="1">
                <a:solidFill>
                  <a:schemeClr val="bg1"/>
                </a:solidFill>
                <a:sym typeface="+mn-ea"/>
              </a:rPr>
              <a:t>---</a:t>
            </a:r>
            <a:r>
              <a:rPr lang="zh-CN" altLang="en-US" sz="2935" b="1">
                <a:solidFill>
                  <a:schemeClr val="bg1"/>
                </a:solidFill>
                <a:sym typeface="+mn-ea"/>
              </a:rPr>
              <a:t>举例说明</a:t>
            </a:r>
            <a:endParaRPr lang="zh-CN" altLang="en-US" sz="2935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7082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 rot="0">
            <a:off x="5275580" y="1488440"/>
            <a:ext cx="1486535" cy="1486535"/>
            <a:chOff x="12668" y="4806"/>
            <a:chExt cx="1562" cy="1562"/>
          </a:xfrm>
        </p:grpSpPr>
        <p:sp>
          <p:nvSpPr>
            <p:cNvPr id="38" name="椭圆 37"/>
            <p:cNvSpPr/>
            <p:nvPr/>
          </p:nvSpPr>
          <p:spPr>
            <a:xfrm>
              <a:off x="12668" y="4806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027" y="5157"/>
              <a:ext cx="844" cy="860"/>
              <a:chOff x="478903" y="4355475"/>
              <a:chExt cx="2158455" cy="2196000"/>
            </a:xfrm>
            <a:solidFill>
              <a:srgbClr val="F2F2F2"/>
            </a:solidFill>
          </p:grpSpPr>
          <p:grpSp>
            <p:nvGrpSpPr>
              <p:cNvPr id="40" name="组合 39"/>
              <p:cNvGrpSpPr>
                <a:grpSpLocks noChangeAspect="1"/>
              </p:cNvGrpSpPr>
              <p:nvPr/>
            </p:nvGrpSpPr>
            <p:grpSpPr>
              <a:xfrm>
                <a:off x="1795203" y="4733013"/>
                <a:ext cx="366333" cy="576000"/>
                <a:chOff x="2257888" y="5547128"/>
                <a:chExt cx="137373" cy="216000"/>
              </a:xfrm>
              <a:grpFill/>
            </p:grpSpPr>
            <p:sp>
              <p:nvSpPr>
                <p:cNvPr id="41" name="Freeform 69"/>
                <p:cNvSpPr/>
                <p:nvPr/>
              </p:nvSpPr>
              <p:spPr bwMode="auto">
                <a:xfrm>
                  <a:off x="2257888" y="5547128"/>
                  <a:ext cx="137373" cy="140987"/>
                </a:xfrm>
                <a:custGeom>
                  <a:avLst/>
                  <a:gdLst>
                    <a:gd name="T0" fmla="*/ 57 w 64"/>
                    <a:gd name="T1" fmla="*/ 37 h 66"/>
                    <a:gd name="T2" fmla="*/ 43 w 64"/>
                    <a:gd name="T3" fmla="*/ 12 h 66"/>
                    <a:gd name="T4" fmla="*/ 39 w 64"/>
                    <a:gd name="T5" fmla="*/ 6 h 66"/>
                    <a:gd name="T6" fmla="*/ 25 w 64"/>
                    <a:gd name="T7" fmla="*/ 6 h 66"/>
                    <a:gd name="T8" fmla="*/ 22 w 64"/>
                    <a:gd name="T9" fmla="*/ 12 h 66"/>
                    <a:gd name="T10" fmla="*/ 8 w 64"/>
                    <a:gd name="T11" fmla="*/ 37 h 66"/>
                    <a:gd name="T12" fmla="*/ 4 w 64"/>
                    <a:gd name="T13" fmla="*/ 43 h 66"/>
                    <a:gd name="T14" fmla="*/ 11 w 64"/>
                    <a:gd name="T15" fmla="*/ 55 h 66"/>
                    <a:gd name="T16" fmla="*/ 18 w 64"/>
                    <a:gd name="T17" fmla="*/ 55 h 66"/>
                    <a:gd name="T18" fmla="*/ 19 w 64"/>
                    <a:gd name="T19" fmla="*/ 55 h 66"/>
                    <a:gd name="T20" fmla="*/ 19 w 64"/>
                    <a:gd name="T21" fmla="*/ 66 h 66"/>
                    <a:gd name="T22" fmla="*/ 32 w 64"/>
                    <a:gd name="T23" fmla="*/ 62 h 66"/>
                    <a:gd name="T24" fmla="*/ 32 w 64"/>
                    <a:gd name="T25" fmla="*/ 62 h 66"/>
                    <a:gd name="T26" fmla="*/ 46 w 64"/>
                    <a:gd name="T27" fmla="*/ 66 h 66"/>
                    <a:gd name="T28" fmla="*/ 46 w 64"/>
                    <a:gd name="T29" fmla="*/ 55 h 66"/>
                    <a:gd name="T30" fmla="*/ 46 w 64"/>
                    <a:gd name="T31" fmla="*/ 55 h 66"/>
                    <a:gd name="T32" fmla="*/ 53 w 64"/>
                    <a:gd name="T33" fmla="*/ 55 h 66"/>
                    <a:gd name="T34" fmla="*/ 60 w 64"/>
                    <a:gd name="T35" fmla="*/ 43 h 66"/>
                    <a:gd name="T36" fmla="*/ 57 w 64"/>
                    <a:gd name="T37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66">
                      <a:moveTo>
                        <a:pt x="57" y="37"/>
                      </a:moveTo>
                      <a:cubicBezTo>
                        <a:pt x="53" y="30"/>
                        <a:pt x="47" y="19"/>
                        <a:pt x="43" y="12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5" y="0"/>
                        <a:pt x="29" y="0"/>
                        <a:pt x="25" y="6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18" y="19"/>
                        <a:pt x="11" y="30"/>
                        <a:pt x="8" y="37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50"/>
                        <a:pt x="3" y="55"/>
                        <a:pt x="11" y="55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23" y="63"/>
                        <a:pt x="27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7" y="62"/>
                        <a:pt x="42" y="63"/>
                        <a:pt x="46" y="66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61" y="55"/>
                        <a:pt x="64" y="49"/>
                        <a:pt x="60" y="43"/>
                      </a:cubicBezTo>
                      <a:lnTo>
                        <a:pt x="57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reeform 70"/>
                <p:cNvSpPr/>
                <p:nvPr/>
              </p:nvSpPr>
              <p:spPr bwMode="auto">
                <a:xfrm>
                  <a:off x="2290424" y="5688115"/>
                  <a:ext cx="75013" cy="75013"/>
                </a:xfrm>
                <a:custGeom>
                  <a:avLst/>
                  <a:gdLst>
                    <a:gd name="T0" fmla="*/ 17 w 35"/>
                    <a:gd name="T1" fmla="*/ 0 h 35"/>
                    <a:gd name="T2" fmla="*/ 17 w 35"/>
                    <a:gd name="T3" fmla="*/ 0 h 35"/>
                    <a:gd name="T4" fmla="*/ 17 w 35"/>
                    <a:gd name="T5" fmla="*/ 0 h 35"/>
                    <a:gd name="T6" fmla="*/ 17 w 35"/>
                    <a:gd name="T7" fmla="*/ 0 h 35"/>
                    <a:gd name="T8" fmla="*/ 17 w 35"/>
                    <a:gd name="T9" fmla="*/ 0 h 35"/>
                    <a:gd name="T10" fmla="*/ 4 w 35"/>
                    <a:gd name="T11" fmla="*/ 6 h 35"/>
                    <a:gd name="T12" fmla="*/ 0 w 35"/>
                    <a:gd name="T13" fmla="*/ 17 h 35"/>
                    <a:gd name="T14" fmla="*/ 0 w 35"/>
                    <a:gd name="T15" fmla="*/ 17 h 35"/>
                    <a:gd name="T16" fmla="*/ 17 w 35"/>
                    <a:gd name="T17" fmla="*/ 35 h 35"/>
                    <a:gd name="T18" fmla="*/ 17 w 35"/>
                    <a:gd name="T19" fmla="*/ 35 h 35"/>
                    <a:gd name="T20" fmla="*/ 35 w 35"/>
                    <a:gd name="T21" fmla="*/ 17 h 35"/>
                    <a:gd name="T22" fmla="*/ 35 w 35"/>
                    <a:gd name="T23" fmla="*/ 17 h 35"/>
                    <a:gd name="T24" fmla="*/ 31 w 35"/>
                    <a:gd name="T25" fmla="*/ 6 h 35"/>
                    <a:gd name="T26" fmla="*/ 17 w 35"/>
                    <a:gd name="T2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35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2" y="0"/>
                        <a:pt x="7" y="2"/>
                        <a:pt x="4" y="6"/>
                      </a:cubicBezTo>
                      <a:cubicBezTo>
                        <a:pt x="1" y="9"/>
                        <a:pt x="0" y="13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7" y="35"/>
                        <a:pt x="35" y="2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3"/>
                        <a:pt x="33" y="9"/>
                        <a:pt x="31" y="6"/>
                      </a:cubicBezTo>
                      <a:cubicBezTo>
                        <a:pt x="27" y="2"/>
                        <a:pt x="23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组合 42"/>
              <p:cNvGrpSpPr>
                <a:grpSpLocks noChangeAspect="1"/>
              </p:cNvGrpSpPr>
              <p:nvPr/>
            </p:nvGrpSpPr>
            <p:grpSpPr>
              <a:xfrm>
                <a:off x="478903" y="4355475"/>
                <a:ext cx="2158455" cy="2196000"/>
                <a:chOff x="5397500" y="5734050"/>
                <a:chExt cx="365125" cy="371476"/>
              </a:xfrm>
              <a:grpFill/>
            </p:grpSpPr>
            <p:sp>
              <p:nvSpPr>
                <p:cNvPr id="44" name="Freeform 288"/>
                <p:cNvSpPr/>
                <p:nvPr/>
              </p:nvSpPr>
              <p:spPr bwMode="auto">
                <a:xfrm>
                  <a:off x="5532438" y="5907088"/>
                  <a:ext cx="71438" cy="68263"/>
                </a:xfrm>
                <a:custGeom>
                  <a:avLst/>
                  <a:gdLst>
                    <a:gd name="T0" fmla="*/ 45 w 45"/>
                    <a:gd name="T1" fmla="*/ 17 h 43"/>
                    <a:gd name="T2" fmla="*/ 17 w 45"/>
                    <a:gd name="T3" fmla="*/ 43 h 43"/>
                    <a:gd name="T4" fmla="*/ 0 w 45"/>
                    <a:gd name="T5" fmla="*/ 26 h 43"/>
                    <a:gd name="T6" fmla="*/ 29 w 45"/>
                    <a:gd name="T7" fmla="*/ 0 h 43"/>
                    <a:gd name="T8" fmla="*/ 45 w 45"/>
                    <a:gd name="T9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289"/>
                <p:cNvSpPr>
                  <a:spLocks noEditPoints="1"/>
                </p:cNvSpPr>
                <p:nvPr/>
              </p:nvSpPr>
              <p:spPr bwMode="auto">
                <a:xfrm>
                  <a:off x="5537200" y="5734050"/>
                  <a:ext cx="225425" cy="225425"/>
                </a:xfrm>
                <a:custGeom>
                  <a:avLst/>
                  <a:gdLst>
                    <a:gd name="T0" fmla="*/ 30 w 60"/>
                    <a:gd name="T1" fmla="*/ 0 h 60"/>
                    <a:gd name="T2" fmla="*/ 0 w 60"/>
                    <a:gd name="T3" fmla="*/ 30 h 60"/>
                    <a:gd name="T4" fmla="*/ 30 w 60"/>
                    <a:gd name="T5" fmla="*/ 60 h 60"/>
                    <a:gd name="T6" fmla="*/ 60 w 60"/>
                    <a:gd name="T7" fmla="*/ 30 h 60"/>
                    <a:gd name="T8" fmla="*/ 30 w 60"/>
                    <a:gd name="T9" fmla="*/ 0 h 60"/>
                    <a:gd name="T10" fmla="*/ 30 w 60"/>
                    <a:gd name="T11" fmla="*/ 51 h 60"/>
                    <a:gd name="T12" fmla="*/ 8 w 60"/>
                    <a:gd name="T13" fmla="*/ 30 h 60"/>
                    <a:gd name="T14" fmla="*/ 30 w 60"/>
                    <a:gd name="T15" fmla="*/ 8 h 60"/>
                    <a:gd name="T16" fmla="*/ 52 w 60"/>
                    <a:gd name="T17" fmla="*/ 30 h 60"/>
                    <a:gd name="T18" fmla="*/ 30 w 60"/>
                    <a:gd name="T19" fmla="*/ 5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Freeform 291"/>
                <p:cNvSpPr/>
                <p:nvPr/>
              </p:nvSpPr>
              <p:spPr bwMode="auto">
                <a:xfrm>
                  <a:off x="5397500" y="5951538"/>
                  <a:ext cx="158750" cy="153988"/>
                </a:xfrm>
                <a:custGeom>
                  <a:avLst/>
                  <a:gdLst>
                    <a:gd name="T0" fmla="*/ 30 w 42"/>
                    <a:gd name="T1" fmla="*/ 0 h 41"/>
                    <a:gd name="T2" fmla="*/ 3 w 42"/>
                    <a:gd name="T3" fmla="*/ 26 h 41"/>
                    <a:gd name="T4" fmla="*/ 3 w 42"/>
                    <a:gd name="T5" fmla="*/ 38 h 41"/>
                    <a:gd name="T6" fmla="*/ 15 w 42"/>
                    <a:gd name="T7" fmla="*/ 38 h 41"/>
                    <a:gd name="T8" fmla="*/ 42 w 42"/>
                    <a:gd name="T9" fmla="*/ 12 h 41"/>
                    <a:gd name="T10" fmla="*/ 30 w 42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p>
                  <a:endParaRPr lang="zh-CN" altLang="en-US" sz="249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7" name="组合 46"/>
          <p:cNvGrpSpPr/>
          <p:nvPr/>
        </p:nvGrpSpPr>
        <p:grpSpPr>
          <a:xfrm rot="0">
            <a:off x="8818245" y="1488440"/>
            <a:ext cx="1486535" cy="1486535"/>
            <a:chOff x="13139" y="4821"/>
            <a:chExt cx="1562" cy="1562"/>
          </a:xfrm>
        </p:grpSpPr>
        <p:sp>
          <p:nvSpPr>
            <p:cNvPr id="49" name="椭圆 48"/>
            <p:cNvSpPr/>
            <p:nvPr/>
          </p:nvSpPr>
          <p:spPr>
            <a:xfrm>
              <a:off x="13139" y="4821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电脑"/>
            <p:cNvSpPr/>
            <p:nvPr/>
          </p:nvSpPr>
          <p:spPr bwMode="auto">
            <a:xfrm>
              <a:off x="13493" y="5230"/>
              <a:ext cx="853" cy="74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4949190" y="307975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天积累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1500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9460" y="3079750"/>
            <a:ext cx="26854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可提货币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1050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HAI</a:t>
            </a:r>
            <a:endParaRPr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7" name="Right Arrow 10"/>
          <p:cNvSpPr/>
          <p:nvPr/>
        </p:nvSpPr>
        <p:spPr>
          <a:xfrm flipV="1">
            <a:off x="7426960" y="217043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58" name="Right Arrow 10"/>
          <p:cNvSpPr/>
          <p:nvPr/>
        </p:nvSpPr>
        <p:spPr>
          <a:xfrm flipV="1">
            <a:off x="3570605" y="2203450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grpSp>
        <p:nvGrpSpPr>
          <p:cNvPr id="51" name="组合 50"/>
          <p:cNvGrpSpPr/>
          <p:nvPr/>
        </p:nvGrpSpPr>
        <p:grpSpPr>
          <a:xfrm rot="0">
            <a:off x="1202055" y="1488440"/>
            <a:ext cx="1486535" cy="1486535"/>
            <a:chOff x="8251" y="4863"/>
            <a:chExt cx="1562" cy="1562"/>
          </a:xfrm>
        </p:grpSpPr>
        <p:sp>
          <p:nvSpPr>
            <p:cNvPr id="52" name="椭圆 51"/>
            <p:cNvSpPr/>
            <p:nvPr/>
          </p:nvSpPr>
          <p:spPr>
            <a:xfrm>
              <a:off x="8251" y="4863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4"/>
            <p:cNvSpPr>
              <a:spLocks noEditPoints="1"/>
            </p:cNvSpPr>
            <p:nvPr/>
          </p:nvSpPr>
          <p:spPr bwMode="auto">
            <a:xfrm>
              <a:off x="8590" y="5207"/>
              <a:ext cx="885" cy="874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957580" y="307975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超级节点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5000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7585" y="3376930"/>
            <a:ext cx="2240915" cy="36576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  1%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每日算力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280" y="3867150"/>
            <a:ext cx="3790315" cy="181483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假设拥有四级超级节点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5000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个且每日算力可得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1.0%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，每天可得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50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个积累至检索节点</a:t>
            </a:r>
            <a:endParaRPr lang="zh-CN" altLang="en-US" sz="2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2495" y="3867150"/>
            <a:ext cx="2572385" cy="95313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检索节点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30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天      </a:t>
            </a:r>
            <a:endParaRPr lang="zh-CN" altLang="en-US" sz="2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可累计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1500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</a:t>
            </a:r>
            <a:endParaRPr lang="zh-CN" altLang="en-US" sz="2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885" y="3867150"/>
            <a:ext cx="3827780" cy="9531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1500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个中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70%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可提取，则本月获得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1050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HAI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204657" y="206814"/>
            <a:ext cx="677672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>
                <a:solidFill>
                  <a:schemeClr val="bg1"/>
                </a:solidFill>
                <a:sym typeface="+mn-ea"/>
              </a:rPr>
              <a:t>提币阶</a:t>
            </a:r>
            <a:r>
              <a:rPr lang="zh-CN" altLang="en-US" sz="2935" b="1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段</a:t>
            </a:r>
            <a:r>
              <a:rPr lang="en-US" altLang="zh-CN" sz="2935" b="1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---</a:t>
            </a:r>
            <a:r>
              <a:rPr lang="zh-CN" altLang="en-US" sz="2935" b="1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可交易全球法定货币</a:t>
            </a:r>
            <a:r>
              <a:rPr lang="zh-CN" altLang="en-US" sz="2935" b="1"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935" b="1">
                <a:solidFill>
                  <a:srgbClr val="FFFF00"/>
                </a:solidFill>
                <a:cs typeface="微软雅黑" panose="020B0503020204020204" pitchFamily="34" charset="-122"/>
                <a:sym typeface="+mn-ea"/>
              </a:rPr>
              <a:t>USDT</a:t>
            </a:r>
            <a:endParaRPr lang="en-US" altLang="zh-CN" sz="2935" b="1">
              <a:solidFill>
                <a:srgbClr val="FFFF00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808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rot="0">
            <a:off x="7959725" y="1840230"/>
            <a:ext cx="1486535" cy="1486535"/>
            <a:chOff x="13139" y="4821"/>
            <a:chExt cx="1562" cy="1562"/>
          </a:xfrm>
        </p:grpSpPr>
        <p:sp>
          <p:nvSpPr>
            <p:cNvPr id="18" name="椭圆 17"/>
            <p:cNvSpPr/>
            <p:nvPr/>
          </p:nvSpPr>
          <p:spPr>
            <a:xfrm>
              <a:off x="13139" y="4821"/>
              <a:ext cx="1562" cy="156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电脑"/>
            <p:cNvSpPr/>
            <p:nvPr/>
          </p:nvSpPr>
          <p:spPr bwMode="auto">
            <a:xfrm>
              <a:off x="13493" y="5230"/>
              <a:ext cx="853" cy="74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8055610" y="4391660"/>
            <a:ext cx="1291590" cy="1291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银行"/>
          <p:cNvSpPr/>
          <p:nvPr/>
        </p:nvSpPr>
        <p:spPr bwMode="auto">
          <a:xfrm>
            <a:off x="7957185" y="4293235"/>
            <a:ext cx="1488440" cy="1488440"/>
          </a:xfrm>
          <a:custGeom>
            <a:avLst/>
            <a:gdLst>
              <a:gd name="T0" fmla="*/ 0 w 3432"/>
              <a:gd name="T1" fmla="*/ 900127 h 3431"/>
              <a:gd name="T2" fmla="*/ 1800397 w 3432"/>
              <a:gd name="T3" fmla="*/ 900127 h 3431"/>
              <a:gd name="T4" fmla="*/ 1424790 w 3432"/>
              <a:gd name="T5" fmla="*/ 739091 h 3431"/>
              <a:gd name="T6" fmla="*/ 1185052 w 3432"/>
              <a:gd name="T7" fmla="*/ 683488 h 3431"/>
              <a:gd name="T8" fmla="*/ 1185052 w 3432"/>
              <a:gd name="T9" fmla="*/ 794693 h 3431"/>
              <a:gd name="T10" fmla="*/ 1222822 w 3432"/>
              <a:gd name="T11" fmla="*/ 1269935 h 3431"/>
              <a:gd name="T12" fmla="*/ 1309904 w 3432"/>
              <a:gd name="T13" fmla="*/ 1297736 h 3431"/>
              <a:gd name="T14" fmla="*/ 1333511 w 3432"/>
              <a:gd name="T15" fmla="*/ 775284 h 3431"/>
              <a:gd name="T16" fmla="*/ 1424790 w 3432"/>
              <a:gd name="T17" fmla="*/ 739091 h 3431"/>
              <a:gd name="T18" fmla="*/ 1341904 w 3432"/>
              <a:gd name="T19" fmla="*/ 1513326 h 3431"/>
              <a:gd name="T20" fmla="*/ 1341904 w 3432"/>
              <a:gd name="T21" fmla="*/ 1476607 h 3431"/>
              <a:gd name="T22" fmla="*/ 433312 w 3432"/>
              <a:gd name="T23" fmla="*/ 1497065 h 3431"/>
              <a:gd name="T24" fmla="*/ 458493 w 3432"/>
              <a:gd name="T25" fmla="*/ 1441463 h 3431"/>
              <a:gd name="T26" fmla="*/ 1367085 w 3432"/>
              <a:gd name="T27" fmla="*/ 1425202 h 3431"/>
              <a:gd name="T28" fmla="*/ 458493 w 3432"/>
              <a:gd name="T29" fmla="*/ 1404220 h 3431"/>
              <a:gd name="T30" fmla="*/ 458493 w 3432"/>
              <a:gd name="T31" fmla="*/ 1441463 h 3431"/>
              <a:gd name="T32" fmla="*/ 1341904 w 3432"/>
              <a:gd name="T33" fmla="*/ 1369599 h 3431"/>
              <a:gd name="T34" fmla="*/ 1341904 w 3432"/>
              <a:gd name="T35" fmla="*/ 1332356 h 3431"/>
              <a:gd name="T36" fmla="*/ 433312 w 3432"/>
              <a:gd name="T37" fmla="*/ 1353338 h 3431"/>
              <a:gd name="T38" fmla="*/ 995150 w 3432"/>
              <a:gd name="T39" fmla="*/ 794693 h 3431"/>
              <a:gd name="T40" fmla="*/ 995150 w 3432"/>
              <a:gd name="T41" fmla="*/ 683488 h 3431"/>
              <a:gd name="T42" fmla="*/ 755936 w 3432"/>
              <a:gd name="T43" fmla="*/ 739091 h 3431"/>
              <a:gd name="T44" fmla="*/ 842493 w 3432"/>
              <a:gd name="T45" fmla="*/ 775284 h 3431"/>
              <a:gd name="T46" fmla="*/ 866100 w 3432"/>
              <a:gd name="T47" fmla="*/ 1297736 h 3431"/>
              <a:gd name="T48" fmla="*/ 957904 w 3432"/>
              <a:gd name="T49" fmla="*/ 1269935 h 3431"/>
              <a:gd name="T50" fmla="*/ 995150 w 3432"/>
              <a:gd name="T51" fmla="*/ 794693 h 3431"/>
              <a:gd name="T52" fmla="*/ 462689 w 3432"/>
              <a:gd name="T53" fmla="*/ 775284 h 3431"/>
              <a:gd name="T54" fmla="*/ 486296 w 3432"/>
              <a:gd name="T55" fmla="*/ 1297736 h 3431"/>
              <a:gd name="T56" fmla="*/ 577575 w 3432"/>
              <a:gd name="T57" fmla="*/ 1269935 h 3431"/>
              <a:gd name="T58" fmla="*/ 615345 w 3432"/>
              <a:gd name="T59" fmla="*/ 794693 h 3431"/>
              <a:gd name="T60" fmla="*/ 615345 w 3432"/>
              <a:gd name="T61" fmla="*/ 683488 h 3431"/>
              <a:gd name="T62" fmla="*/ 375607 w 3432"/>
              <a:gd name="T63" fmla="*/ 739091 h 3431"/>
              <a:gd name="T64" fmla="*/ 1189773 w 3432"/>
              <a:gd name="T65" fmla="*/ 459506 h 3431"/>
              <a:gd name="T66" fmla="*/ 610624 w 3432"/>
              <a:gd name="T67" fmla="*/ 459506 h 3431"/>
              <a:gd name="T68" fmla="*/ 900199 w 3432"/>
              <a:gd name="T69" fmla="*/ 612674 h 3431"/>
              <a:gd name="T70" fmla="*/ 1189773 w 3432"/>
              <a:gd name="T71" fmla="*/ 459506 h 34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432" h="3431">
                <a:moveTo>
                  <a:pt x="1716" y="3431"/>
                </a:moveTo>
                <a:cubicBezTo>
                  <a:pt x="768" y="3431"/>
                  <a:pt x="0" y="2663"/>
                  <a:pt x="0" y="1716"/>
                </a:cubicBezTo>
                <a:cubicBezTo>
                  <a:pt x="0" y="768"/>
                  <a:pt x="768" y="0"/>
                  <a:pt x="1716" y="0"/>
                </a:cubicBezTo>
                <a:cubicBezTo>
                  <a:pt x="2664" y="0"/>
                  <a:pt x="3432" y="768"/>
                  <a:pt x="3432" y="1716"/>
                </a:cubicBezTo>
                <a:cubicBezTo>
                  <a:pt x="3432" y="2663"/>
                  <a:pt x="2664" y="3431"/>
                  <a:pt x="1716" y="3431"/>
                </a:cubicBezTo>
                <a:close/>
                <a:moveTo>
                  <a:pt x="2716" y="1409"/>
                </a:moveTo>
                <a:cubicBezTo>
                  <a:pt x="2716" y="1351"/>
                  <a:pt x="2674" y="1303"/>
                  <a:pt x="2622" y="1303"/>
                </a:cubicBezTo>
                <a:cubicBezTo>
                  <a:pt x="2259" y="1303"/>
                  <a:pt x="2259" y="1303"/>
                  <a:pt x="2259" y="1303"/>
                </a:cubicBezTo>
                <a:cubicBezTo>
                  <a:pt x="2207" y="1303"/>
                  <a:pt x="2165" y="1351"/>
                  <a:pt x="2165" y="1409"/>
                </a:cubicBezTo>
                <a:cubicBezTo>
                  <a:pt x="2165" y="1468"/>
                  <a:pt x="2207" y="1515"/>
                  <a:pt x="2259" y="1515"/>
                </a:cubicBezTo>
                <a:cubicBezTo>
                  <a:pt x="2288" y="1515"/>
                  <a:pt x="2313" y="1500"/>
                  <a:pt x="2331" y="1478"/>
                </a:cubicBezTo>
                <a:cubicBezTo>
                  <a:pt x="2331" y="2421"/>
                  <a:pt x="2331" y="2421"/>
                  <a:pt x="2331" y="2421"/>
                </a:cubicBezTo>
                <a:cubicBezTo>
                  <a:pt x="2331" y="2450"/>
                  <a:pt x="2351" y="2474"/>
                  <a:pt x="2376" y="2474"/>
                </a:cubicBezTo>
                <a:cubicBezTo>
                  <a:pt x="2497" y="2474"/>
                  <a:pt x="2497" y="2474"/>
                  <a:pt x="2497" y="2474"/>
                </a:cubicBezTo>
                <a:cubicBezTo>
                  <a:pt x="2522" y="2474"/>
                  <a:pt x="2542" y="2450"/>
                  <a:pt x="2542" y="2421"/>
                </a:cubicBezTo>
                <a:cubicBezTo>
                  <a:pt x="2542" y="1478"/>
                  <a:pt x="2542" y="1478"/>
                  <a:pt x="2542" y="1478"/>
                </a:cubicBezTo>
                <a:cubicBezTo>
                  <a:pt x="2559" y="1500"/>
                  <a:pt x="2593" y="1515"/>
                  <a:pt x="2622" y="1515"/>
                </a:cubicBezTo>
                <a:cubicBezTo>
                  <a:pt x="2674" y="1515"/>
                  <a:pt x="2716" y="1468"/>
                  <a:pt x="2716" y="1409"/>
                </a:cubicBezTo>
                <a:close/>
                <a:moveTo>
                  <a:pt x="874" y="2885"/>
                </a:moveTo>
                <a:cubicBezTo>
                  <a:pt x="2558" y="2885"/>
                  <a:pt x="2558" y="2885"/>
                  <a:pt x="2558" y="2885"/>
                </a:cubicBezTo>
                <a:cubicBezTo>
                  <a:pt x="2585" y="2885"/>
                  <a:pt x="2606" y="2876"/>
                  <a:pt x="2606" y="2854"/>
                </a:cubicBezTo>
                <a:cubicBezTo>
                  <a:pt x="2606" y="2832"/>
                  <a:pt x="2585" y="2815"/>
                  <a:pt x="2558" y="2815"/>
                </a:cubicBezTo>
                <a:cubicBezTo>
                  <a:pt x="874" y="2815"/>
                  <a:pt x="874" y="2815"/>
                  <a:pt x="874" y="2815"/>
                </a:cubicBezTo>
                <a:cubicBezTo>
                  <a:pt x="848" y="2815"/>
                  <a:pt x="826" y="2832"/>
                  <a:pt x="826" y="2854"/>
                </a:cubicBezTo>
                <a:cubicBezTo>
                  <a:pt x="826" y="2876"/>
                  <a:pt x="848" y="2885"/>
                  <a:pt x="874" y="2885"/>
                </a:cubicBezTo>
                <a:close/>
                <a:moveTo>
                  <a:pt x="874" y="2748"/>
                </a:moveTo>
                <a:cubicBezTo>
                  <a:pt x="2558" y="2748"/>
                  <a:pt x="2558" y="2748"/>
                  <a:pt x="2558" y="2748"/>
                </a:cubicBezTo>
                <a:cubicBezTo>
                  <a:pt x="2585" y="2748"/>
                  <a:pt x="2606" y="2739"/>
                  <a:pt x="2606" y="2717"/>
                </a:cubicBezTo>
                <a:cubicBezTo>
                  <a:pt x="2606" y="2695"/>
                  <a:pt x="2585" y="2677"/>
                  <a:pt x="2558" y="2677"/>
                </a:cubicBezTo>
                <a:cubicBezTo>
                  <a:pt x="874" y="2677"/>
                  <a:pt x="874" y="2677"/>
                  <a:pt x="874" y="2677"/>
                </a:cubicBezTo>
                <a:cubicBezTo>
                  <a:pt x="848" y="2677"/>
                  <a:pt x="826" y="2695"/>
                  <a:pt x="826" y="2717"/>
                </a:cubicBezTo>
                <a:cubicBezTo>
                  <a:pt x="826" y="2739"/>
                  <a:pt x="848" y="2748"/>
                  <a:pt x="874" y="2748"/>
                </a:cubicBezTo>
                <a:close/>
                <a:moveTo>
                  <a:pt x="874" y="2611"/>
                </a:moveTo>
                <a:cubicBezTo>
                  <a:pt x="2558" y="2611"/>
                  <a:pt x="2558" y="2611"/>
                  <a:pt x="2558" y="2611"/>
                </a:cubicBezTo>
                <a:cubicBezTo>
                  <a:pt x="2585" y="2611"/>
                  <a:pt x="2606" y="2601"/>
                  <a:pt x="2606" y="2580"/>
                </a:cubicBezTo>
                <a:cubicBezTo>
                  <a:pt x="2606" y="2558"/>
                  <a:pt x="2585" y="2540"/>
                  <a:pt x="2558" y="2540"/>
                </a:cubicBezTo>
                <a:cubicBezTo>
                  <a:pt x="874" y="2540"/>
                  <a:pt x="874" y="2540"/>
                  <a:pt x="874" y="2540"/>
                </a:cubicBezTo>
                <a:cubicBezTo>
                  <a:pt x="848" y="2540"/>
                  <a:pt x="826" y="2558"/>
                  <a:pt x="826" y="2580"/>
                </a:cubicBezTo>
                <a:cubicBezTo>
                  <a:pt x="826" y="2601"/>
                  <a:pt x="848" y="2611"/>
                  <a:pt x="874" y="2611"/>
                </a:cubicBezTo>
                <a:close/>
                <a:moveTo>
                  <a:pt x="1897" y="1515"/>
                </a:moveTo>
                <a:cubicBezTo>
                  <a:pt x="1949" y="1515"/>
                  <a:pt x="1992" y="1468"/>
                  <a:pt x="1992" y="1409"/>
                </a:cubicBezTo>
                <a:cubicBezTo>
                  <a:pt x="1992" y="1351"/>
                  <a:pt x="1949" y="1303"/>
                  <a:pt x="1897" y="1303"/>
                </a:cubicBezTo>
                <a:cubicBezTo>
                  <a:pt x="1535" y="1303"/>
                  <a:pt x="1535" y="1303"/>
                  <a:pt x="1535" y="1303"/>
                </a:cubicBezTo>
                <a:cubicBezTo>
                  <a:pt x="1483" y="1303"/>
                  <a:pt x="1441" y="1351"/>
                  <a:pt x="1441" y="1409"/>
                </a:cubicBezTo>
                <a:cubicBezTo>
                  <a:pt x="1441" y="1468"/>
                  <a:pt x="1483" y="1515"/>
                  <a:pt x="1535" y="1515"/>
                </a:cubicBezTo>
                <a:cubicBezTo>
                  <a:pt x="1564" y="1515"/>
                  <a:pt x="1589" y="1500"/>
                  <a:pt x="1606" y="1478"/>
                </a:cubicBezTo>
                <a:cubicBezTo>
                  <a:pt x="1606" y="2421"/>
                  <a:pt x="1606" y="2421"/>
                  <a:pt x="1606" y="2421"/>
                </a:cubicBezTo>
                <a:cubicBezTo>
                  <a:pt x="1606" y="2450"/>
                  <a:pt x="1626" y="2474"/>
                  <a:pt x="1651" y="2474"/>
                </a:cubicBezTo>
                <a:cubicBezTo>
                  <a:pt x="1781" y="2474"/>
                  <a:pt x="1781" y="2474"/>
                  <a:pt x="1781" y="2474"/>
                </a:cubicBezTo>
                <a:cubicBezTo>
                  <a:pt x="1806" y="2474"/>
                  <a:pt x="1826" y="2450"/>
                  <a:pt x="1826" y="2421"/>
                </a:cubicBezTo>
                <a:cubicBezTo>
                  <a:pt x="1826" y="1478"/>
                  <a:pt x="1826" y="1478"/>
                  <a:pt x="1826" y="1478"/>
                </a:cubicBezTo>
                <a:cubicBezTo>
                  <a:pt x="1843" y="1500"/>
                  <a:pt x="1869" y="1515"/>
                  <a:pt x="1897" y="1515"/>
                </a:cubicBezTo>
                <a:close/>
                <a:moveTo>
                  <a:pt x="810" y="1515"/>
                </a:moveTo>
                <a:cubicBezTo>
                  <a:pt x="839" y="1515"/>
                  <a:pt x="864" y="1500"/>
                  <a:pt x="882" y="1478"/>
                </a:cubicBezTo>
                <a:cubicBezTo>
                  <a:pt x="882" y="2421"/>
                  <a:pt x="882" y="2421"/>
                  <a:pt x="882" y="2421"/>
                </a:cubicBezTo>
                <a:cubicBezTo>
                  <a:pt x="882" y="2450"/>
                  <a:pt x="902" y="2474"/>
                  <a:pt x="927" y="2474"/>
                </a:cubicBezTo>
                <a:cubicBezTo>
                  <a:pt x="1057" y="2474"/>
                  <a:pt x="1057" y="2474"/>
                  <a:pt x="1057" y="2474"/>
                </a:cubicBezTo>
                <a:cubicBezTo>
                  <a:pt x="1081" y="2474"/>
                  <a:pt x="1101" y="2450"/>
                  <a:pt x="1101" y="2421"/>
                </a:cubicBezTo>
                <a:cubicBezTo>
                  <a:pt x="1101" y="1478"/>
                  <a:pt x="1101" y="1478"/>
                  <a:pt x="1101" y="1478"/>
                </a:cubicBezTo>
                <a:cubicBezTo>
                  <a:pt x="1119" y="1500"/>
                  <a:pt x="1144" y="1515"/>
                  <a:pt x="1173" y="1515"/>
                </a:cubicBezTo>
                <a:cubicBezTo>
                  <a:pt x="1225" y="1515"/>
                  <a:pt x="1267" y="1468"/>
                  <a:pt x="1267" y="1409"/>
                </a:cubicBezTo>
                <a:cubicBezTo>
                  <a:pt x="1267" y="1351"/>
                  <a:pt x="1225" y="1303"/>
                  <a:pt x="1173" y="1303"/>
                </a:cubicBezTo>
                <a:cubicBezTo>
                  <a:pt x="810" y="1303"/>
                  <a:pt x="810" y="1303"/>
                  <a:pt x="810" y="1303"/>
                </a:cubicBezTo>
                <a:cubicBezTo>
                  <a:pt x="758" y="1303"/>
                  <a:pt x="716" y="1351"/>
                  <a:pt x="716" y="1409"/>
                </a:cubicBezTo>
                <a:cubicBezTo>
                  <a:pt x="716" y="1468"/>
                  <a:pt x="758" y="1515"/>
                  <a:pt x="810" y="1515"/>
                </a:cubicBezTo>
                <a:close/>
                <a:moveTo>
                  <a:pt x="2268" y="876"/>
                </a:moveTo>
                <a:cubicBezTo>
                  <a:pt x="1716" y="584"/>
                  <a:pt x="1716" y="584"/>
                  <a:pt x="1716" y="584"/>
                </a:cubicBezTo>
                <a:cubicBezTo>
                  <a:pt x="1164" y="876"/>
                  <a:pt x="1164" y="876"/>
                  <a:pt x="1164" y="876"/>
                </a:cubicBezTo>
                <a:cubicBezTo>
                  <a:pt x="612" y="1168"/>
                  <a:pt x="612" y="1168"/>
                  <a:pt x="612" y="1168"/>
                </a:cubicBezTo>
                <a:cubicBezTo>
                  <a:pt x="1716" y="1168"/>
                  <a:pt x="1716" y="1168"/>
                  <a:pt x="1716" y="1168"/>
                </a:cubicBezTo>
                <a:cubicBezTo>
                  <a:pt x="2820" y="1168"/>
                  <a:pt x="2820" y="1168"/>
                  <a:pt x="2820" y="1168"/>
                </a:cubicBezTo>
                <a:lnTo>
                  <a:pt x="2268" y="876"/>
                </a:lnTo>
                <a:close/>
              </a:path>
            </a:pathLst>
          </a:custGeom>
          <a:solidFill>
            <a:srgbClr val="00407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997190" y="3431540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我的资产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27930" y="6048375"/>
            <a:ext cx="22409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电子钱包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97190" y="6026785"/>
            <a:ext cx="412305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恒币网交易所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火币网、币安等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 rot="0">
            <a:off x="5070475" y="4293870"/>
            <a:ext cx="1485900" cy="1485900"/>
            <a:chOff x="8723" y="6523"/>
            <a:chExt cx="2340" cy="2340"/>
          </a:xfrm>
        </p:grpSpPr>
        <p:sp>
          <p:nvSpPr>
            <p:cNvPr id="66" name="椭圆 65"/>
            <p:cNvSpPr/>
            <p:nvPr/>
          </p:nvSpPr>
          <p:spPr>
            <a:xfrm>
              <a:off x="8723" y="6523"/>
              <a:ext cx="2341" cy="234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82" name="图片 81" descr="未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8" y="6968"/>
              <a:ext cx="1451" cy="1451"/>
            </a:xfrm>
            <a:prstGeom prst="rect">
              <a:avLst/>
            </a:prstGeom>
          </p:spPr>
        </p:pic>
      </p:grpSp>
      <p:sp>
        <p:nvSpPr>
          <p:cNvPr id="111" name="Right Arrow 10"/>
          <p:cNvSpPr/>
          <p:nvPr/>
        </p:nvSpPr>
        <p:spPr>
          <a:xfrm rot="10800000" flipV="1">
            <a:off x="6849745" y="4780915"/>
            <a:ext cx="726440" cy="4908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130"/>
          </a:p>
        </p:txBody>
      </p:sp>
      <p:sp>
        <p:nvSpPr>
          <p:cNvPr id="2" name="文本框 1"/>
          <p:cNvSpPr txBox="1"/>
          <p:nvPr/>
        </p:nvSpPr>
        <p:spPr>
          <a:xfrm>
            <a:off x="704850" y="1863090"/>
            <a:ext cx="6144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持仓</a:t>
            </a:r>
            <a:r>
              <a:rPr lang="en-US" altLang="zh-CN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交易</a:t>
            </a:r>
            <a:r>
              <a:rPr lang="en-US" altLang="zh-CN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提币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由矿工自由选择，完成闭环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9718040" y="2386965"/>
            <a:ext cx="673100" cy="2691130"/>
            <a:chOff x="15304" y="3760"/>
            <a:chExt cx="1060" cy="4238"/>
          </a:xfrm>
        </p:grpSpPr>
        <p:sp>
          <p:nvSpPr>
            <p:cNvPr id="4" name="矩形 3"/>
            <p:cNvSpPr/>
            <p:nvPr/>
          </p:nvSpPr>
          <p:spPr>
            <a:xfrm rot="5400000">
              <a:off x="14276" y="5910"/>
              <a:ext cx="4055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 rot="5400000">
              <a:off x="15551" y="3513"/>
              <a:ext cx="446" cy="940"/>
              <a:chOff x="7016" y="6336"/>
              <a:chExt cx="446" cy="940"/>
            </a:xfrm>
          </p:grpSpPr>
          <p:sp>
            <p:nvSpPr>
              <p:cNvPr id="6" name="等腰三角形 5"/>
              <p:cNvSpPr/>
              <p:nvPr/>
            </p:nvSpPr>
            <p:spPr>
              <a:xfrm rot="10800000">
                <a:off x="7016" y="6830"/>
                <a:ext cx="446" cy="44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 flipV="1">
                <a:off x="7015" y="6520"/>
                <a:ext cx="488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 rot="16200000" flipV="1">
            <a:off x="9862185" y="2011045"/>
            <a:ext cx="283210" cy="775335"/>
            <a:chOff x="7016" y="6336"/>
            <a:chExt cx="446" cy="940"/>
          </a:xfrm>
        </p:grpSpPr>
        <p:sp>
          <p:nvSpPr>
            <p:cNvPr id="9" name="等腰三角形 8"/>
            <p:cNvSpPr/>
            <p:nvPr/>
          </p:nvSpPr>
          <p:spPr>
            <a:xfrm rot="10800000">
              <a:off x="7016" y="6830"/>
              <a:ext cx="446" cy="4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 flipV="1">
              <a:off x="7015" y="6520"/>
              <a:ext cx="488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i"/>
  <p:tag name="KSO_WM_UNIT_INDEX" val="1_4_3"/>
  <p:tag name="KSO_WM_UNIT_ID" val="diagram20186203_1*q_h_i*1_4_3"/>
  <p:tag name="KSO_WM_UNIT_LAYERLEVEL" val="1_1_1"/>
  <p:tag name="KSO_WM_DIAGRAM_GROUP_CODE" val="q1-1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WPS 演示</Application>
  <PresentationFormat>自定义</PresentationFormat>
  <Paragraphs>535</Paragraphs>
  <Slides>22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굴림</vt:lpstr>
      <vt:lpstr>黑体</vt:lpstr>
      <vt:lpstr>Arial Unicode MS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Lizzy</dc:creator>
  <cp:lastModifiedBy>郭英涛berry</cp:lastModifiedBy>
  <cp:revision>694</cp:revision>
  <dcterms:created xsi:type="dcterms:W3CDTF">1900-01-01T00:00:00Z</dcterms:created>
  <dcterms:modified xsi:type="dcterms:W3CDTF">2018-12-26T03:03:21Z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