
<file path=[Content_Types].xml><?xml version="1.0" encoding="utf-8"?>
<Types xmlns="http://schemas.openxmlformats.org/package/2006/content-types"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4" r:id="rId3"/>
    <p:sldId id="541" r:id="rId5"/>
    <p:sldId id="542" r:id="rId6"/>
    <p:sldId id="543" r:id="rId7"/>
    <p:sldId id="549" r:id="rId8"/>
    <p:sldId id="550" r:id="rId9"/>
    <p:sldId id="551" r:id="rId10"/>
    <p:sldId id="544" r:id="rId11"/>
    <p:sldId id="545" r:id="rId12"/>
    <p:sldId id="546" r:id="rId13"/>
    <p:sldId id="592" r:id="rId14"/>
  </p:sldIdLst>
  <p:sldSz cx="12192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5858"/>
    <a:srgbClr val="03C087"/>
    <a:srgbClr val="78FD49"/>
    <a:srgbClr val="84FB55"/>
    <a:srgbClr val="71F55F"/>
    <a:srgbClr val="FFFF00"/>
    <a:srgbClr val="FFDC0D"/>
    <a:srgbClr val="F14124"/>
    <a:srgbClr val="0D79CA"/>
    <a:srgbClr val="4FA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7" autoAdjust="0"/>
    <p:restoredTop sz="99298" autoAdjust="0"/>
  </p:normalViewPr>
  <p:slideViewPr>
    <p:cSldViewPr snapToGrid="0">
      <p:cViewPr varScale="1">
        <p:scale>
          <a:sx n="114" d="100"/>
          <a:sy n="114" d="100"/>
        </p:scale>
        <p:origin x="-504" y="-90"/>
      </p:cViewPr>
      <p:guideLst>
        <p:guide orient="horz" pos="1991"/>
        <p:guide pos="397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0" d="100"/>
        <a:sy n="60" d="100"/>
      </p:scale>
      <p:origin x="0" y="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D3007C-0BBF-4CAD-B02F-7664B804665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>
                  <a:alpha val="0"/>
                </a:srgbClr>
              </a:gs>
              <a:gs pos="100000">
                <a:srgbClr val="0A172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7143" y="1272662"/>
            <a:ext cx="1691680" cy="7881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4" y="446460"/>
            <a:ext cx="609698" cy="55559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直角三角形 24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五边形 25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4762" y="2061797"/>
            <a:ext cx="1691680" cy="7881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五边形 11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第二章主题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7143" y="2853936"/>
            <a:ext cx="1691680" cy="7881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五边形 11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第二章主题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7143" y="3647709"/>
            <a:ext cx="1691680" cy="7881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五边形 11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第二章主题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11173" y="4442496"/>
            <a:ext cx="1691680" cy="78196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第五章主题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六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第二章主题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第五章主题</a:t>
                      </a:r>
                      <a:endParaRPr lang="zh-CN" alt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8792" y="5237461"/>
            <a:ext cx="1691680" cy="7823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第六章主题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8755" y="2618740"/>
            <a:ext cx="8448040" cy="914400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区块链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5.0时代——恒智链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401596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4639757" y="206814"/>
            <a:ext cx="453390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重点问题解答</a:t>
            </a: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-usdt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的涨跌</a:t>
            </a:r>
            <a:endParaRPr lang="zh-CN" altLang="en-US" sz="2935" b="1" dirty="0">
              <a:solidFill>
                <a:schemeClr val="bg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1025" y="1461770"/>
            <a:ext cx="111309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200" dirty="0" smtClean="0">
                <a:solidFill>
                  <a:srgbClr val="FFFF00"/>
                </a:solidFill>
              </a:rPr>
              <a:t>问：</a:t>
            </a:r>
            <a:r>
              <a:rPr lang="en-US" sz="3200" dirty="0" smtClean="0">
                <a:solidFill>
                  <a:srgbClr val="FFFF00"/>
                </a:solidFill>
              </a:rPr>
              <a:t>usdt</a:t>
            </a:r>
            <a:r>
              <a:rPr lang="zh-CN" altLang="en-US" sz="3200" dirty="0" smtClean="0">
                <a:solidFill>
                  <a:srgbClr val="FFFF00"/>
                </a:solidFill>
              </a:rPr>
              <a:t>跌了怎么办？</a:t>
            </a:r>
            <a:r>
              <a:rPr lang="en-US" altLang="zh-CN" sz="3200" dirty="0" smtClean="0">
                <a:solidFill>
                  <a:srgbClr val="FFFF00"/>
                </a:solidFill>
              </a:rPr>
              <a:t>         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l"/>
            <a:r>
              <a:rPr lang="zh-CN" altLang="en-US" sz="3200" dirty="0" smtClean="0">
                <a:solidFill>
                  <a:srgbClr val="FFFF00"/>
                </a:solidFill>
              </a:rPr>
              <a:t>答：</a:t>
            </a:r>
            <a:endParaRPr lang="zh-CN" altLang="en-US" sz="3200" dirty="0" smtClean="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9305" y="2823845"/>
            <a:ext cx="11030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美金跌了怎么办？欧元跌了怎么办？人民币跌了怎么办？</a:t>
            </a:r>
            <a:endParaRPr 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065" y="3444875"/>
            <a:ext cx="113157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usdt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是全网共识的区块链法币</a:t>
            </a:r>
            <a:endParaRPr lang="zh-CN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在范围内跌涨证明法币代币保持非常高的活性</a:t>
            </a:r>
            <a:endParaRPr lang="zh-CN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8755" y="2618740"/>
            <a:ext cx="8448040" cy="914400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区块链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5.0时代——恒智链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7909559" y="3960000"/>
            <a:ext cx="2468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000" dirty="0" smtClean="0">
                <a:solidFill>
                  <a:schemeClr val="bg1"/>
                </a:solidFill>
              </a:rPr>
              <a:t>重点问题解答</a:t>
            </a:r>
            <a:endParaRPr lang="zh-CN" altLang="en-US" sz="3000" dirty="0" smtClean="0">
              <a:solidFill>
                <a:schemeClr val="bg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39" name="椭圆 3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7" name="等腰三角形 56"/>
          <p:cNvSpPr/>
          <p:nvPr/>
        </p:nvSpPr>
        <p:spPr>
          <a:xfrm>
            <a:off x="753421" y="2401282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9" name="等腰三角形 58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" name="等腰三角形 59"/>
          <p:cNvSpPr/>
          <p:nvPr/>
        </p:nvSpPr>
        <p:spPr>
          <a:xfrm flipV="1">
            <a:off x="2606221" y="3013767"/>
            <a:ext cx="1845054" cy="159056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1" name="等腰三角形 60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2" name="等腰三角形 61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等腰三角形 62"/>
          <p:cNvSpPr/>
          <p:nvPr/>
        </p:nvSpPr>
        <p:spPr>
          <a:xfrm>
            <a:off x="379901" y="3978028"/>
            <a:ext cx="710484" cy="61248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" name="等腰三角形 63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6" name="等腰三角形 65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7" name="等腰三角形 66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8" name="等腰三角形 67"/>
          <p:cNvSpPr/>
          <p:nvPr/>
        </p:nvSpPr>
        <p:spPr>
          <a:xfrm rot="10800000">
            <a:off x="4223915" y="3952823"/>
            <a:ext cx="1334118" cy="1150101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9" name="等腰三角形 68"/>
          <p:cNvSpPr/>
          <p:nvPr/>
        </p:nvSpPr>
        <p:spPr>
          <a:xfrm>
            <a:off x="3710479" y="4030676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0" name="等腰三角形 69"/>
          <p:cNvSpPr/>
          <p:nvPr/>
        </p:nvSpPr>
        <p:spPr>
          <a:xfrm flipV="1">
            <a:off x="3710479" y="4763853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1" name="等腰三角形 70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2" name="等腰三角形 71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3" name="等腰三角形 72"/>
          <p:cNvSpPr/>
          <p:nvPr/>
        </p:nvSpPr>
        <p:spPr>
          <a:xfrm>
            <a:off x="4960375" y="4835453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4" name="等腰三角形 73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8" name="等腰三角形 77"/>
          <p:cNvSpPr/>
          <p:nvPr/>
        </p:nvSpPr>
        <p:spPr>
          <a:xfrm rot="18000000" flipV="1">
            <a:off x="4540566" y="5583421"/>
            <a:ext cx="710484" cy="61248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等腰三角形 78"/>
          <p:cNvSpPr/>
          <p:nvPr/>
        </p:nvSpPr>
        <p:spPr>
          <a:xfrm>
            <a:off x="2276672" y="46852"/>
            <a:ext cx="1552545" cy="13384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等腰三角形 79"/>
          <p:cNvSpPr/>
          <p:nvPr/>
        </p:nvSpPr>
        <p:spPr>
          <a:xfrm flipV="1">
            <a:off x="3412742" y="482174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401596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4639757" y="206814"/>
            <a:ext cx="4825365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重点问题解答</a:t>
            </a: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市价涨与跌？</a:t>
            </a:r>
            <a:endParaRPr lang="zh-CN" altLang="en-US" sz="2935" b="1" dirty="0">
              <a:solidFill>
                <a:schemeClr val="bg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1025" y="1461770"/>
            <a:ext cx="111309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200" dirty="0" smtClean="0">
                <a:solidFill>
                  <a:srgbClr val="FFFF00"/>
                </a:solidFill>
              </a:rPr>
              <a:t>问：</a:t>
            </a:r>
            <a:r>
              <a:rPr lang="en-US" altLang="zh-CN" sz="3200" dirty="0" smtClean="0">
                <a:solidFill>
                  <a:srgbClr val="FFFF00"/>
                </a:solidFill>
              </a:rPr>
              <a:t>HAI</a:t>
            </a:r>
            <a:r>
              <a:rPr lang="zh-CN" altLang="en-US" sz="3200" dirty="0" smtClean="0">
                <a:solidFill>
                  <a:srgbClr val="FFFF00"/>
                </a:solidFill>
              </a:rPr>
              <a:t>的市价是否会出现涨跌</a:t>
            </a:r>
            <a:r>
              <a:rPr lang="en-US" altLang="zh-CN" sz="3200" dirty="0" smtClean="0">
                <a:solidFill>
                  <a:srgbClr val="FFFF00"/>
                </a:solidFill>
              </a:rPr>
              <a:t>         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l"/>
            <a:r>
              <a:rPr lang="zh-CN" altLang="en-US" sz="3200" dirty="0" smtClean="0">
                <a:solidFill>
                  <a:srgbClr val="FFFF00"/>
                </a:solidFill>
              </a:rPr>
              <a:t>答：（</a:t>
            </a:r>
            <a:r>
              <a:rPr lang="zh-CN" altLang="en-US" sz="3200" dirty="0" smtClean="0">
                <a:solidFill>
                  <a:srgbClr val="FFFF00"/>
                </a:solidFill>
                <a:sym typeface="+mn-ea"/>
              </a:rPr>
              <a:t>大前提：决定商品价格的最主要因素就是供求关系）</a:t>
            </a:r>
            <a:endParaRPr lang="zh-CN" altLang="en-US" sz="3200" dirty="0" smtClean="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1025" y="2538095"/>
            <a:ext cx="110305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1.HAI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与</a:t>
            </a:r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BTC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ETH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都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是一款基于区块链为底层技术，分布式、去中心化的加密数字资产，其价格完全由市场决定。</a:t>
            </a:r>
            <a:endParaRPr lang="zh-CN" altLang="en-US" sz="2800" dirty="0" smtClean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965" y="3921760"/>
            <a:ext cx="10803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开发前期，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HAI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最主要的来源（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90%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）来自超级算力每日产出。</a:t>
            </a:r>
            <a:endParaRPr lang="zh-CN" altLang="en-US" sz="28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965" y="4443730"/>
            <a:ext cx="8589010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3.HAI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是全球企业购买或租用</a:t>
            </a:r>
            <a:r>
              <a:rPr lang="zh-CN" sz="2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恒智链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算力的唯一途径。</a:t>
            </a:r>
            <a:endParaRPr lang="zh-CN" altLang="en-US" sz="28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8965" y="5016500"/>
            <a:ext cx="1110297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4.HAI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未来对接全行业应用，包含已知的联合国粮食与国家储备黄金</a:t>
            </a:r>
            <a:endParaRPr lang="zh-CN" altLang="en-US" sz="28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43255" y="5687695"/>
            <a:ext cx="108038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sz="3200" b="1" dirty="0" smtClean="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5.</a:t>
            </a:r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恒基</a:t>
            </a:r>
            <a:r>
              <a:rPr lang="en-US" altLang="zh-CN" sz="3200" b="1" dirty="0" smtClean="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AI</a:t>
            </a:r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将与某国家共建驻华领事馆与金融中心办事处</a:t>
            </a:r>
            <a:endParaRPr lang="zh-CN" altLang="en-US" sz="3200" b="1" dirty="0" smtClean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401596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4639757" y="206814"/>
            <a:ext cx="5945505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重点问题解答</a:t>
            </a: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上主流交易所的时间</a:t>
            </a:r>
            <a:endParaRPr lang="zh-CN" altLang="en-US" sz="2935" b="1" dirty="0">
              <a:solidFill>
                <a:schemeClr val="bg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1025" y="1461770"/>
            <a:ext cx="111309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200" dirty="0" smtClean="0">
                <a:solidFill>
                  <a:srgbClr val="FFFF00"/>
                </a:solidFill>
              </a:rPr>
              <a:t>问：</a:t>
            </a:r>
            <a:r>
              <a:rPr lang="zh-CN" sz="3200" dirty="0" smtClean="0">
                <a:solidFill>
                  <a:srgbClr val="FFFF00"/>
                </a:solidFill>
              </a:rPr>
              <a:t>什么时候上火币网？</a:t>
            </a:r>
            <a:r>
              <a:rPr lang="en-US" altLang="zh-CN" sz="3200" dirty="0" smtClean="0">
                <a:solidFill>
                  <a:srgbClr val="FFFF00"/>
                </a:solidFill>
              </a:rPr>
              <a:t>         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l"/>
            <a:r>
              <a:rPr lang="zh-CN" altLang="en-US" sz="3200" dirty="0" smtClean="0">
                <a:solidFill>
                  <a:srgbClr val="FFFF00"/>
                </a:solidFill>
              </a:rPr>
              <a:t>答：</a:t>
            </a:r>
            <a:endParaRPr lang="zh-CN" altLang="en-US" sz="3200" dirty="0" smtClean="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1025" y="2538095"/>
            <a:ext cx="11030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公司随时都可以上！</a:t>
            </a:r>
            <a:endParaRPr 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但是！不能盲目的上、没有目的的上</a:t>
            </a:r>
            <a:endParaRPr 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1190" y="3950335"/>
            <a:ext cx="11030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上主流交易所所需的不仅仅是资金，而需要更多关键数据：</a:t>
            </a:r>
            <a:endParaRPr lang="zh-CN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如：</a:t>
            </a:r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HAI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涨跌数据和</a:t>
            </a:r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HAI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地址数量</a:t>
            </a:r>
            <a:endParaRPr lang="zh-CN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91585" y="5518785"/>
            <a:ext cx="47104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多方协力！共创辉煌！</a:t>
            </a:r>
            <a:endParaRPr lang="zh-CN" altLang="en-US" dirty="0" smtClean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401596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4639757" y="206814"/>
            <a:ext cx="5945505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重点问题解答</a:t>
            </a: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上主流交易所的时间</a:t>
            </a:r>
            <a:endParaRPr lang="zh-CN" altLang="en-US" sz="2935" b="1" dirty="0">
              <a:solidFill>
                <a:schemeClr val="bg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1025" y="1461770"/>
            <a:ext cx="111309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200" dirty="0" smtClean="0">
                <a:solidFill>
                  <a:srgbClr val="FFFF00"/>
                </a:solidFill>
              </a:rPr>
              <a:t>问：</a:t>
            </a:r>
            <a:r>
              <a:rPr lang="zh-CN" sz="3200" dirty="0" smtClean="0">
                <a:solidFill>
                  <a:srgbClr val="FFFF00"/>
                </a:solidFill>
              </a:rPr>
              <a:t>什么时候上火币网？</a:t>
            </a:r>
            <a:r>
              <a:rPr lang="en-US" altLang="zh-CN" sz="3200" dirty="0" smtClean="0">
                <a:solidFill>
                  <a:srgbClr val="FFFF00"/>
                </a:solidFill>
              </a:rPr>
              <a:t>         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l"/>
            <a:r>
              <a:rPr lang="zh-CN" altLang="en-US" sz="3200" dirty="0" smtClean="0">
                <a:solidFill>
                  <a:srgbClr val="FFFF00"/>
                </a:solidFill>
              </a:rPr>
              <a:t>答：</a:t>
            </a:r>
            <a:endParaRPr lang="zh-CN" altLang="en-US" sz="3200" dirty="0" smtClean="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1025" y="2538095"/>
            <a:ext cx="11030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 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不要被固有思维所限制，不仅仅是火币网</a:t>
            </a:r>
            <a:endParaRPr lang="zh-CN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公司要上的交易所：</a:t>
            </a:r>
            <a:endParaRPr lang="zh-CN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8515" y="3963670"/>
            <a:ext cx="2082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Coinbase</a:t>
            </a:r>
            <a:endParaRPr lang="en-US" altLang="zh-CN" dirty="0" smtClean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45370" y="3963670"/>
            <a:ext cx="1939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Bit.cc</a:t>
            </a:r>
            <a:endParaRPr lang="en-US" altLang="zh-CN" dirty="0" smtClean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21965" y="3963670"/>
            <a:ext cx="1939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BitMEX</a:t>
            </a:r>
            <a:endParaRPr lang="en-US" altLang="zh-CN" dirty="0" smtClean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96155" y="3963670"/>
            <a:ext cx="1939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Bithumb</a:t>
            </a:r>
            <a:endParaRPr lang="en-US" altLang="zh-CN" dirty="0" smtClean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36080" y="3963670"/>
            <a:ext cx="2082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Bit-Z</a:t>
            </a:r>
            <a:endParaRPr lang="en-US" altLang="zh-CN" dirty="0" smtClean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407400" y="3963670"/>
            <a:ext cx="1896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Bibox</a:t>
            </a:r>
            <a:endParaRPr lang="en-US" altLang="zh-CN" dirty="0" smtClean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52015" y="4914265"/>
            <a:ext cx="16986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OKEX</a:t>
            </a:r>
            <a:endParaRPr lang="en-US" altLang="zh-CN" dirty="0" smtClean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85920" y="4914265"/>
            <a:ext cx="1939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币安</a:t>
            </a:r>
            <a:endParaRPr lang="zh-CN" altLang="en-US" dirty="0" smtClean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61430" y="4885690"/>
            <a:ext cx="218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火币</a:t>
            </a:r>
            <a:endParaRPr lang="zh-CN" altLang="en-US" dirty="0" smtClean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07400" y="4914265"/>
            <a:ext cx="25228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币赢</a:t>
            </a:r>
            <a:endParaRPr lang="zh-CN" altLang="en-US" dirty="0" smtClean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65220" y="5645785"/>
            <a:ext cx="4963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当前全球十大交易所！</a:t>
            </a:r>
            <a:endParaRPr lang="zh-CN" altLang="en-US" dirty="0" smtClean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401596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4639757" y="206814"/>
            <a:ext cx="4417695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重点问题解答</a:t>
            </a: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-HAI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的需求</a:t>
            </a:r>
            <a:endParaRPr lang="zh-CN" altLang="en-US" sz="2935" b="1" dirty="0">
              <a:solidFill>
                <a:schemeClr val="bg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1025" y="1461770"/>
            <a:ext cx="111309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200" dirty="0" smtClean="0">
                <a:solidFill>
                  <a:srgbClr val="FFFF00"/>
                </a:solidFill>
              </a:rPr>
              <a:t>问：</a:t>
            </a:r>
            <a:r>
              <a:rPr lang="en-US" altLang="zh-CN" sz="3200" dirty="0" smtClean="0">
                <a:solidFill>
                  <a:srgbClr val="FFFF00"/>
                </a:solidFill>
              </a:rPr>
              <a:t>HAI</a:t>
            </a:r>
            <a:r>
              <a:rPr lang="zh-CN" altLang="en-US" sz="3200" dirty="0" smtClean="0">
                <a:solidFill>
                  <a:srgbClr val="FFFF00"/>
                </a:solidFill>
              </a:rPr>
              <a:t>应用场景中，</a:t>
            </a:r>
            <a:r>
              <a:rPr lang="en-US" altLang="zh-CN" sz="3200" dirty="0" smtClean="0">
                <a:solidFill>
                  <a:srgbClr val="FFFF00"/>
                </a:solidFill>
              </a:rPr>
              <a:t>AI</a:t>
            </a:r>
            <a:r>
              <a:rPr lang="zh-CN" altLang="en-US" sz="3200" dirty="0" smtClean="0">
                <a:solidFill>
                  <a:srgbClr val="FFFF00"/>
                </a:solidFill>
              </a:rPr>
              <a:t>算力是否有市场需求？</a:t>
            </a:r>
            <a:r>
              <a:rPr lang="en-US" altLang="zh-CN" sz="3200" dirty="0" smtClean="0">
                <a:solidFill>
                  <a:srgbClr val="FFFF00"/>
                </a:solidFill>
              </a:rPr>
              <a:t>         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l"/>
            <a:r>
              <a:rPr lang="zh-CN" altLang="en-US" sz="3200" dirty="0" smtClean="0">
                <a:solidFill>
                  <a:srgbClr val="FFFF00"/>
                </a:solidFill>
              </a:rPr>
              <a:t>答：</a:t>
            </a:r>
            <a:endParaRPr lang="zh-CN" altLang="en-US" sz="3200" dirty="0" smtClean="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1025" y="2538095"/>
            <a:ext cx="11030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1.20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年前的计算机，</a:t>
            </a:r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年前的云服务器，今天的</a:t>
            </a:r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AI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算力</a:t>
            </a:r>
            <a:endParaRPr lang="zh-CN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1190" y="3290570"/>
            <a:ext cx="11030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2.Google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、微软、苹果等全球领先的</a:t>
            </a:r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IT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相关</a:t>
            </a:r>
            <a:r>
              <a:rPr 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企业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所研发的</a:t>
            </a:r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AI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算力，连自身需求都无法满足，如何满足市场？</a:t>
            </a:r>
            <a:endParaRPr lang="zh-CN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1355" y="4775835"/>
            <a:ext cx="11030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国家要不要算力？阿里巴巴要不要算力？腾讯要不要算力？</a:t>
            </a:r>
            <a:endParaRPr lang="zh-CN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华为要不要算力？中兴要不要算力？小米要不要算力？</a:t>
            </a:r>
            <a:endParaRPr lang="zh-CN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401596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4639757" y="206814"/>
            <a:ext cx="4417695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重点问题解答</a:t>
            </a: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-HAI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的需求</a:t>
            </a:r>
            <a:endParaRPr lang="zh-CN" altLang="en-US" sz="2935" b="1" dirty="0">
              <a:solidFill>
                <a:schemeClr val="bg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1025" y="1461770"/>
            <a:ext cx="111309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200" dirty="0" smtClean="0">
                <a:solidFill>
                  <a:srgbClr val="FFFF00"/>
                </a:solidFill>
              </a:rPr>
              <a:t>问：</a:t>
            </a:r>
            <a:r>
              <a:rPr lang="en-US" altLang="zh-CN" sz="3200" dirty="0" smtClean="0">
                <a:solidFill>
                  <a:srgbClr val="FFFF00"/>
                </a:solidFill>
              </a:rPr>
              <a:t>HAI</a:t>
            </a:r>
            <a:r>
              <a:rPr lang="zh-CN" altLang="en-US" sz="3200" dirty="0" smtClean="0">
                <a:solidFill>
                  <a:srgbClr val="FFFF00"/>
                </a:solidFill>
              </a:rPr>
              <a:t>应用场景中，</a:t>
            </a:r>
            <a:r>
              <a:rPr lang="en-US" altLang="zh-CN" sz="3200" dirty="0" smtClean="0">
                <a:solidFill>
                  <a:srgbClr val="FFFF00"/>
                </a:solidFill>
              </a:rPr>
              <a:t>AI</a:t>
            </a:r>
            <a:r>
              <a:rPr lang="zh-CN" altLang="en-US" sz="3200" dirty="0" smtClean="0">
                <a:solidFill>
                  <a:srgbClr val="FFFF00"/>
                </a:solidFill>
              </a:rPr>
              <a:t>算力是否有市场需求？</a:t>
            </a:r>
            <a:r>
              <a:rPr lang="en-US" altLang="zh-CN" sz="3200" dirty="0" smtClean="0">
                <a:solidFill>
                  <a:srgbClr val="FFFF00"/>
                </a:solidFill>
              </a:rPr>
              <a:t>         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l"/>
            <a:r>
              <a:rPr lang="zh-CN" altLang="en-US" sz="3200" dirty="0" smtClean="0">
                <a:solidFill>
                  <a:srgbClr val="FFFF00"/>
                </a:solidFill>
              </a:rPr>
              <a:t>答：</a:t>
            </a:r>
            <a:endParaRPr lang="zh-CN" altLang="en-US" sz="3200" dirty="0" smtClean="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9435" y="3604260"/>
            <a:ext cx="11030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5.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从企业的角度，是选择耗费高额的开发成本，高额的人力成本，高额的维护成本？还是选择购买或者租用高性能，高安全性，低成本的恒智链？</a:t>
            </a:r>
            <a:endParaRPr lang="zh-CN" altLang="en-US" sz="28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1025" y="2406015"/>
            <a:ext cx="110305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</a:t>
            </a:r>
            <a:r>
              <a:rPr lang="zh-CN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随着智能科技进步和普及，市场对</a:t>
            </a:r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5G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网络、人脸识别、自动驾驶等人</a:t>
            </a:r>
            <a:r>
              <a:rPr lang="zh-CN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工智能需求日益增加，必然导致企业对</a:t>
            </a:r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AI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算力的需求日益激增。</a:t>
            </a:r>
            <a:endParaRPr lang="zh-CN" altLang="en-US" sz="28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91585" y="5518785"/>
            <a:ext cx="47104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合理创新！顺势而为！</a:t>
            </a:r>
            <a:endParaRPr lang="zh-CN" altLang="en-US" dirty="0" smtClean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401596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4639757" y="206814"/>
            <a:ext cx="4078605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重点问题解答</a:t>
            </a: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升级时机</a:t>
            </a:r>
            <a:endParaRPr lang="zh-CN" altLang="en-US" sz="2935" b="1" dirty="0">
              <a:solidFill>
                <a:schemeClr val="bg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1025" y="1461770"/>
            <a:ext cx="111309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200" dirty="0" smtClean="0">
                <a:solidFill>
                  <a:srgbClr val="FFFF00"/>
                </a:solidFill>
              </a:rPr>
              <a:t>问：第二阶段上线，是否是公司资金上出现问题？</a:t>
            </a:r>
            <a:r>
              <a:rPr lang="en-US" altLang="zh-CN" sz="3200" dirty="0" smtClean="0">
                <a:solidFill>
                  <a:srgbClr val="FFFF00"/>
                </a:solidFill>
              </a:rPr>
              <a:t>         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l"/>
            <a:r>
              <a:rPr lang="zh-CN" altLang="en-US" sz="3200" dirty="0" smtClean="0">
                <a:solidFill>
                  <a:srgbClr val="FFFF00"/>
                </a:solidFill>
              </a:rPr>
              <a:t>答：</a:t>
            </a:r>
            <a:r>
              <a:rPr lang="en-US" altLang="zh-CN" sz="3200" dirty="0" smtClean="0">
                <a:solidFill>
                  <a:srgbClr val="FFFF00"/>
                </a:solidFill>
              </a:rPr>
              <a:t>NO</a:t>
            </a:r>
            <a:r>
              <a:rPr lang="zh-CN" altLang="en-US" sz="3200" dirty="0" smtClean="0">
                <a:solidFill>
                  <a:srgbClr val="FFFF00"/>
                </a:solidFill>
              </a:rPr>
              <a:t>！第二阶段上线取决于以下几点要素：</a:t>
            </a:r>
            <a:endParaRPr lang="zh-CN" altLang="en-US" sz="3200" dirty="0" smtClean="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9435" y="3560445"/>
            <a:ext cx="111531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恒基</a:t>
            </a:r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AI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有近</a:t>
            </a:r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年的财务运营、企业团队、资产配置经验</a:t>
            </a:r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-------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人和</a:t>
            </a:r>
            <a:endParaRPr lang="zh-CN" altLang="en-US" sz="28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435" y="2823210"/>
            <a:ext cx="110305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第一阶段所积累的数据及技术沉淀已相对成熟。</a:t>
            </a:r>
            <a:endParaRPr lang="zh-CN" altLang="en-US" sz="28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9435" y="4297680"/>
            <a:ext cx="112280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国际市场运营，融资</a:t>
            </a:r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5000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万美金为区块链项目启动</a:t>
            </a:r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-----------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地利</a:t>
            </a:r>
            <a:endParaRPr lang="zh-CN" altLang="en-US" sz="28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435" y="5034915"/>
            <a:ext cx="113709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区块链市场寒冬将过，即将春暖花开，迎来真正区块链时代</a:t>
            </a:r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---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天时</a:t>
            </a:r>
            <a:endParaRPr lang="zh-CN" altLang="en-US" sz="28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91585" y="5518785"/>
            <a:ext cx="47104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天时！地利！人和！</a:t>
            </a:r>
            <a:endParaRPr lang="zh-CN" altLang="en-US" dirty="0" smtClean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4" grpId="1"/>
      <p:bldP spid="5" grpId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4015961" y="26160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连接符 87"/>
          <p:cNvCxnSpPr/>
          <p:nvPr/>
        </p:nvCxnSpPr>
        <p:spPr>
          <a:xfrm>
            <a:off x="-10160" y="842645"/>
            <a:ext cx="12170410" cy="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4639757" y="206814"/>
            <a:ext cx="4241800" cy="5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重点问题解答</a:t>
            </a:r>
            <a:r>
              <a:rPr lang="en-US" altLang="zh-CN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--</a:t>
            </a:r>
            <a:r>
              <a:rPr lang="zh-CN" altLang="en-US" sz="2935" b="1" dirty="0">
                <a:solidFill>
                  <a:schemeClr val="bg1"/>
                </a:solidFill>
                <a:cs typeface="微软雅黑" panose="020B0503020204020204" pitchFamily="34" charset="-122"/>
                <a:sym typeface="+mn-ea"/>
              </a:rPr>
              <a:t>真伪模式</a:t>
            </a:r>
            <a:endParaRPr lang="zh-CN" altLang="en-US" sz="2935" b="1" dirty="0">
              <a:solidFill>
                <a:schemeClr val="bg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1025" y="1461770"/>
            <a:ext cx="111309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200" dirty="0" smtClean="0">
                <a:solidFill>
                  <a:srgbClr val="FFFF00"/>
                </a:solidFill>
              </a:rPr>
              <a:t>问：</a:t>
            </a:r>
            <a:r>
              <a:rPr lang="en-US" altLang="zh-CN" sz="3200" dirty="0" smtClean="0">
                <a:solidFill>
                  <a:srgbClr val="FFFF00"/>
                </a:solidFill>
              </a:rPr>
              <a:t>HAI</a:t>
            </a:r>
            <a:r>
              <a:rPr lang="zh-CN" altLang="en-US" sz="3200" dirty="0" smtClean="0">
                <a:solidFill>
                  <a:srgbClr val="FFFF00"/>
                </a:solidFill>
              </a:rPr>
              <a:t>是否是伪区块链模式，实质是分币？</a:t>
            </a:r>
            <a:r>
              <a:rPr lang="en-US" altLang="zh-CN" sz="3200" dirty="0" smtClean="0">
                <a:solidFill>
                  <a:srgbClr val="FFFF00"/>
                </a:solidFill>
              </a:rPr>
              <a:t>         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l"/>
            <a:r>
              <a:rPr lang="zh-CN" altLang="en-US" sz="3200" dirty="0" smtClean="0">
                <a:solidFill>
                  <a:srgbClr val="FFFF00"/>
                </a:solidFill>
              </a:rPr>
              <a:t>答：</a:t>
            </a:r>
            <a:r>
              <a:rPr lang="en-US" altLang="zh-CN" sz="3200" dirty="0" smtClean="0">
                <a:solidFill>
                  <a:srgbClr val="FFFF00"/>
                </a:solidFill>
              </a:rPr>
              <a:t>NO</a:t>
            </a:r>
            <a:r>
              <a:rPr lang="zh-CN" altLang="en-US" sz="3200" dirty="0" smtClean="0">
                <a:solidFill>
                  <a:srgbClr val="FFFF00"/>
                </a:solidFill>
              </a:rPr>
              <a:t>！</a:t>
            </a:r>
            <a:endParaRPr lang="zh-CN" altLang="en-US" sz="3200" dirty="0" smtClean="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715" y="2538095"/>
            <a:ext cx="11030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如果是，则不需要上以太坊，不需要是区块链货币</a:t>
            </a:r>
            <a:endParaRPr 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715" y="3225800"/>
            <a:ext cx="11030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如果是，则不需要应用场景，不需要超级算力</a:t>
            </a:r>
            <a:endParaRPr 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7715" y="3902075"/>
            <a:ext cx="11030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如果是，则不需要</a:t>
            </a:r>
            <a:r>
              <a:rPr 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建立国际关系，不需要对接联合国</a:t>
            </a:r>
            <a:endParaRPr 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11090" y="4947285"/>
            <a:ext cx="3479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事实胜于雄辩！</a:t>
            </a:r>
            <a:endParaRPr lang="zh-CN" altLang="en-US" dirty="0" smtClean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1306</Words>
  <Application>WPS 演示</Application>
  <PresentationFormat>自定义</PresentationFormat>
  <Paragraphs>125</Paragraphs>
  <Slides>11</Slides>
  <Notes>39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</vt:lpstr>
      <vt:lpstr>Arial Unicode MS</vt:lpstr>
      <vt:lpstr>굴림</vt:lpstr>
      <vt:lpstr>黑体</vt:lpstr>
      <vt:lpstr>Calibri</vt:lpstr>
      <vt:lpstr>Malgun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Lizzy</dc:creator>
  <cp:lastModifiedBy>郭英涛berry</cp:lastModifiedBy>
  <cp:revision>703</cp:revision>
  <dcterms:created xsi:type="dcterms:W3CDTF">1900-01-01T00:00:00Z</dcterms:created>
  <dcterms:modified xsi:type="dcterms:W3CDTF">2018-12-19T16:56:53Z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