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0" r:id="rId3"/>
    <p:sldId id="441" r:id="rId5"/>
    <p:sldId id="442" r:id="rId6"/>
    <p:sldId id="443" r:id="rId7"/>
    <p:sldId id="499" r:id="rId8"/>
    <p:sldId id="444" r:id="rId9"/>
    <p:sldId id="445" r:id="rId10"/>
    <p:sldId id="446" r:id="rId11"/>
    <p:sldId id="447" r:id="rId12"/>
    <p:sldId id="501" r:id="rId13"/>
    <p:sldId id="460" r:id="rId14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DC0D"/>
    <a:srgbClr val="F14124"/>
    <a:srgbClr val="0D79CA"/>
    <a:srgbClr val="4FADF3"/>
    <a:srgbClr val="073C65"/>
    <a:srgbClr val="275578"/>
    <a:srgbClr val="004071"/>
    <a:srgbClr val="F2F2F2"/>
    <a:srgbClr val="8CC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7" autoAdjust="0"/>
    <p:restoredTop sz="99298" autoAdjust="0"/>
  </p:normalViewPr>
  <p:slideViewPr>
    <p:cSldViewPr snapToGrid="0">
      <p:cViewPr varScale="1">
        <p:scale>
          <a:sx n="114" d="100"/>
          <a:sy n="114" d="100"/>
        </p:scale>
        <p:origin x="-504" y="-90"/>
      </p:cViewPr>
      <p:guideLst>
        <p:guide orient="horz" pos="1991"/>
        <p:guide pos="397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>
                  <a:alpha val="0"/>
                </a:srgbClr>
              </a:gs>
              <a:gs pos="100000">
                <a:srgbClr val="0A172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7143" y="1272662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4" y="446460"/>
            <a:ext cx="609698" cy="55559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直角三角形 24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五边形 25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4762" y="2061797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7143" y="2853936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7143" y="3647709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11173" y="4442496"/>
            <a:ext cx="1691680" cy="78196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六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8792" y="5237461"/>
            <a:ext cx="1691680" cy="7823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第六章主题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7756524" y="3960000"/>
            <a:ext cx="277495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</a:rPr>
              <a:t>  HAI </a:t>
            </a:r>
            <a:r>
              <a:rPr lang="zh-CN" altLang="en-US" sz="3000" dirty="0" smtClean="0">
                <a:solidFill>
                  <a:schemeClr val="bg1"/>
                </a:solidFill>
              </a:rPr>
              <a:t>上线政策</a:t>
            </a:r>
            <a:endParaRPr lang="zh-CN" altLang="en-US" sz="3000" dirty="0" smtClean="0">
              <a:solidFill>
                <a:schemeClr val="bg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39" name="椭圆 3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>
            <a:off x="753421" y="2401282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9" name="等腰三角形 58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 flipV="1">
            <a:off x="2606221" y="3013767"/>
            <a:ext cx="1845054" cy="1590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2" name="等腰三角形 61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等腰三角形 62"/>
          <p:cNvSpPr/>
          <p:nvPr/>
        </p:nvSpPr>
        <p:spPr>
          <a:xfrm>
            <a:off x="379901" y="3978028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" name="等腰三角形 63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6" name="等腰三角形 65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7" name="等腰三角形 66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等腰三角形 67"/>
          <p:cNvSpPr/>
          <p:nvPr/>
        </p:nvSpPr>
        <p:spPr>
          <a:xfrm rot="10800000">
            <a:off x="4223915" y="3952823"/>
            <a:ext cx="1334118" cy="115010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等腰三角形 68"/>
          <p:cNvSpPr/>
          <p:nvPr/>
        </p:nvSpPr>
        <p:spPr>
          <a:xfrm>
            <a:off x="3710479" y="4030676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0" name="等腰三角形 69"/>
          <p:cNvSpPr/>
          <p:nvPr/>
        </p:nvSpPr>
        <p:spPr>
          <a:xfrm flipV="1">
            <a:off x="3710479" y="4763853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1" name="等腰三角形 70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等腰三角形 71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3" name="等腰三角形 72"/>
          <p:cNvSpPr/>
          <p:nvPr/>
        </p:nvSpPr>
        <p:spPr>
          <a:xfrm>
            <a:off x="4960375" y="4835453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4" name="等腰三角形 73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8" name="等腰三角形 77"/>
          <p:cNvSpPr/>
          <p:nvPr/>
        </p:nvSpPr>
        <p:spPr>
          <a:xfrm rot="18000000" flipV="1">
            <a:off x="4540566" y="5583421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等腰三角形 78"/>
          <p:cNvSpPr/>
          <p:nvPr/>
        </p:nvSpPr>
        <p:spPr>
          <a:xfrm>
            <a:off x="2276672" y="46852"/>
            <a:ext cx="1552545" cy="13384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等腰三角形 79"/>
          <p:cNvSpPr/>
          <p:nvPr/>
        </p:nvSpPr>
        <p:spPr>
          <a:xfrm flipV="1">
            <a:off x="3412742" y="482174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2830642" y="206814"/>
            <a:ext cx="774827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HAI----- 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上线政策</a:t>
            </a: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--</a:t>
            </a:r>
            <a:r>
              <a:rPr lang="zh-CN" altLang="en-US" sz="2935" b="1" dirty="0">
                <a:solidFill>
                  <a:srgbClr val="FFFF00"/>
                </a:solidFill>
                <a:cs typeface="微软雅黑" panose="020B0503020204020204" pitchFamily="34" charset="-122"/>
                <a:sym typeface="+mn-ea"/>
              </a:rPr>
              <a:t>产量月复利填充（满仓）</a:t>
            </a:r>
            <a:endParaRPr lang="zh-CN" altLang="en-US" sz="2935" b="1" dirty="0">
              <a:solidFill>
                <a:srgbClr val="FFFF00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76366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512445" y="1583690"/>
            <a:ext cx="3942715" cy="3532505"/>
            <a:chOff x="1306" y="1961"/>
            <a:chExt cx="3704" cy="3346"/>
          </a:xfrm>
        </p:grpSpPr>
        <p:sp>
          <p:nvSpPr>
            <p:cNvPr id="62" name="Text Placeholder 3"/>
            <p:cNvSpPr txBox="1"/>
            <p:nvPr/>
          </p:nvSpPr>
          <p:spPr>
            <a:xfrm>
              <a:off x="1521" y="1961"/>
              <a:ext cx="3489" cy="334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endParaRPr lang="en-US" sz="2130" dirty="0"/>
            </a:p>
          </p:txBody>
        </p:sp>
        <p:sp>
          <p:nvSpPr>
            <p:cNvPr id="65" name="Right Arrow 10"/>
            <p:cNvSpPr/>
            <p:nvPr/>
          </p:nvSpPr>
          <p:spPr>
            <a:xfrm rot="16200000" flipV="1">
              <a:off x="1075" y="3687"/>
              <a:ext cx="1417" cy="955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130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529080" y="2583180"/>
            <a:ext cx="257111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HAI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$100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44440" y="2583180"/>
            <a:ext cx="553466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预计总收益约为：</a:t>
            </a:r>
            <a:endParaRPr lang="zh-CN" altLang="en-US" sz="3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4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￥</a:t>
            </a:r>
            <a:r>
              <a:rPr lang="en-US" altLang="zh-CN" sz="4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11,069,670.00</a:t>
            </a:r>
            <a:endParaRPr lang="en-US" altLang="zh-CN" sz="3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/</a:t>
            </a: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一个四级超级节点</a:t>
            </a:r>
            <a:endParaRPr lang="zh-CN" altLang="en-US" sz="3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38055" y="6341110"/>
            <a:ext cx="1802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数据仅供参考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图片 31" descr="5.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" y="975360"/>
            <a:ext cx="12169775" cy="5259070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5298440" y="1443355"/>
            <a:ext cx="3976370" cy="3293745"/>
            <a:chOff x="8483" y="2768"/>
            <a:chExt cx="6048" cy="5010"/>
          </a:xfrm>
        </p:grpSpPr>
        <p:sp>
          <p:nvSpPr>
            <p:cNvPr id="61" name="六边形 60"/>
            <p:cNvSpPr/>
            <p:nvPr/>
          </p:nvSpPr>
          <p:spPr>
            <a:xfrm>
              <a:off x="12635" y="3962"/>
              <a:ext cx="1896" cy="1656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9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六边形 63"/>
            <p:cNvSpPr/>
            <p:nvPr/>
          </p:nvSpPr>
          <p:spPr>
            <a:xfrm>
              <a:off x="10561" y="2768"/>
              <a:ext cx="1896" cy="1656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9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六边形 51"/>
            <p:cNvSpPr/>
            <p:nvPr/>
          </p:nvSpPr>
          <p:spPr>
            <a:xfrm>
              <a:off x="12610" y="6097"/>
              <a:ext cx="1896" cy="1656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9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8483" y="6122"/>
              <a:ext cx="1896" cy="1656"/>
              <a:chOff x="4206240" y="4008870"/>
              <a:chExt cx="1203960" cy="1051560"/>
            </a:xfrm>
          </p:grpSpPr>
          <p:sp>
            <p:nvSpPr>
              <p:cNvPr id="70" name="六边形 69"/>
              <p:cNvSpPr/>
              <p:nvPr/>
            </p:nvSpPr>
            <p:spPr>
              <a:xfrm>
                <a:off x="4206240" y="4008870"/>
                <a:ext cx="1203960" cy="1051560"/>
              </a:xfrm>
              <a:prstGeom prst="hexagon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9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4397857" y="4119152"/>
                <a:ext cx="820725" cy="570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20000"/>
                  </a:lnSpc>
                </a:pPr>
                <a:endParaRPr lang="zh-CN" altLang="en-US" sz="4000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六边形 72"/>
            <p:cNvSpPr/>
            <p:nvPr/>
          </p:nvSpPr>
          <p:spPr>
            <a:xfrm>
              <a:off x="8483" y="3962"/>
              <a:ext cx="1896" cy="1656"/>
            </a:xfrm>
            <a:prstGeom prst="hexag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9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0023" y="4573"/>
              <a:ext cx="2972" cy="2508"/>
              <a:chOff x="5927099" y="3207123"/>
              <a:chExt cx="1887055" cy="1592580"/>
            </a:xfrm>
          </p:grpSpPr>
          <p:sp>
            <p:nvSpPr>
              <p:cNvPr id="79" name="六边形 78"/>
              <p:cNvSpPr/>
              <p:nvPr/>
            </p:nvSpPr>
            <p:spPr>
              <a:xfrm>
                <a:off x="5927099" y="3207123"/>
                <a:ext cx="1887055" cy="1592580"/>
              </a:xfrm>
              <a:prstGeom prst="hexagon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9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291627" y="3538110"/>
                <a:ext cx="1157999" cy="980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000" b="1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区块链</a:t>
                </a:r>
                <a:endParaRPr lang="zh-CN" altLang="en-US" sz="32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4000" b="1" dirty="0" smtClean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5.0</a:t>
                </a:r>
                <a:endParaRPr lang="en-US" altLang="zh-CN" sz="4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2186305" y="1555115"/>
            <a:ext cx="72136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1.0</a:t>
            </a:r>
            <a:endParaRPr lang="en-US" sz="2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68" name="矩形 3"/>
          <p:cNvSpPr>
            <a:spLocks noChangeArrowheads="1"/>
          </p:cNvSpPr>
          <p:nvPr/>
        </p:nvSpPr>
        <p:spPr bwMode="auto">
          <a:xfrm>
            <a:off x="2092960" y="1329690"/>
            <a:ext cx="8674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区块链</a:t>
            </a:r>
            <a:endParaRPr lang="zh-CN" altLang="en-US" sz="1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186305" y="2830830"/>
            <a:ext cx="72136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2.0</a:t>
            </a:r>
            <a:endParaRPr lang="en-US" sz="2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2092960" y="2605405"/>
            <a:ext cx="8674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区块链</a:t>
            </a:r>
            <a:endParaRPr lang="zh-CN" altLang="en-US" sz="1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2186305" y="4138295"/>
            <a:ext cx="72136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3.0</a:t>
            </a:r>
            <a:endParaRPr lang="en-US" sz="2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2092960" y="3912870"/>
            <a:ext cx="8674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区块链</a:t>
            </a:r>
            <a:endParaRPr lang="zh-CN" altLang="en-US" sz="1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2186305" y="5434965"/>
            <a:ext cx="72136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4.0</a:t>
            </a:r>
            <a:endParaRPr lang="en-US" sz="2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2092960" y="5209540"/>
            <a:ext cx="8674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cs typeface="黑体" panose="02010609060101010101" charset="-122"/>
                <a:sym typeface="+mn-ea"/>
              </a:rPr>
              <a:t>区块链</a:t>
            </a:r>
            <a:endParaRPr lang="zh-CN" altLang="en-US" sz="1800" b="1" dirty="0" smtClean="0">
              <a:solidFill>
                <a:schemeClr val="bg1"/>
              </a:solidFill>
              <a:cs typeface="黑体" panose="0201060906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9065" y="535241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行业应用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9065" y="405066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应用场景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9065" y="276415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智能合约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9065" y="142621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数字货币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61330" y="3796030"/>
            <a:ext cx="1222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数字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货币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42455" y="1567180"/>
            <a:ext cx="1222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场景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92465" y="3794760"/>
            <a:ext cx="1222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超级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算力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50535" y="2381250"/>
            <a:ext cx="1222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智能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合约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86750" y="2414270"/>
            <a:ext cx="1222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行业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01720" y="5290820"/>
            <a:ext cx="74612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HAI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可能是您追赶趋势的最后一次机会！</a:t>
            </a:r>
            <a:endParaRPr lang="zh-CN" altLang="en-US" sz="32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4718497" y="206814"/>
            <a:ext cx="316865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rgbClr val="FFFF00"/>
                </a:solidFill>
                <a:cs typeface="黑体" panose="02010609060101010101" charset="-122"/>
                <a:sym typeface="+mn-ea"/>
              </a:rPr>
              <a:t>区块链发展进程：</a:t>
            </a:r>
            <a:endParaRPr lang="zh-CN" altLang="en-US" sz="2935" b="1" dirty="0" smtClean="0">
              <a:solidFill>
                <a:srgbClr val="FFFF00"/>
              </a:solidFill>
              <a:cs typeface="黑体" panose="02010609060101010101" charset="-122"/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064221" y="26160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 252"/>
          <p:cNvSpPr/>
          <p:nvPr/>
        </p:nvSpPr>
        <p:spPr>
          <a:xfrm>
            <a:off x="556260" y="2024380"/>
            <a:ext cx="544830" cy="508000"/>
          </a:xfrm>
          <a:prstGeom prst="mathPlus">
            <a:avLst>
              <a:gd name="adj1" fmla="val 92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52"/>
          <p:cNvSpPr/>
          <p:nvPr/>
        </p:nvSpPr>
        <p:spPr>
          <a:xfrm>
            <a:off x="556260" y="3254375"/>
            <a:ext cx="544830" cy="508000"/>
          </a:xfrm>
          <a:prstGeom prst="mathPlus">
            <a:avLst>
              <a:gd name="adj1" fmla="val 92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252"/>
          <p:cNvSpPr/>
          <p:nvPr/>
        </p:nvSpPr>
        <p:spPr>
          <a:xfrm>
            <a:off x="556260" y="4658995"/>
            <a:ext cx="544830" cy="508000"/>
          </a:xfrm>
          <a:prstGeom prst="mathPlus">
            <a:avLst>
              <a:gd name="adj1" fmla="val 92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4639757" y="206814"/>
            <a:ext cx="368808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HAI----- 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上线政策一</a:t>
            </a:r>
            <a:endParaRPr lang="en-US" altLang="zh-CN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1596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/>
        </p:nvGraphicFramePr>
        <p:xfrm>
          <a:off x="1177925" y="2435860"/>
          <a:ext cx="10254805" cy="2867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805"/>
                <a:gridCol w="2160000"/>
                <a:gridCol w="2160000"/>
                <a:gridCol w="2160000"/>
                <a:gridCol w="2160000"/>
              </a:tblGrid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注册超级节点等级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一级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二级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三级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四级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6813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投票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Usdt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230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480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6813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奖励</a:t>
                      </a:r>
                      <a:r>
                        <a:rPr lang="en-US" altLang="zh-CN" sz="240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Usdt</a:t>
                      </a:r>
                      <a:endParaRPr lang="en-US" altLang="zh-CN" sz="240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</a:t>
                      </a:r>
                      <a:endParaRPr lang="en-US" altLang="zh-CN" sz="240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  <a:endParaRPr lang="en-US" altLang="zh-CN" sz="240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230</a:t>
                      </a:r>
                      <a:endParaRPr lang="en-US" altLang="zh-CN" sz="240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480</a:t>
                      </a:r>
                      <a:endParaRPr lang="en-US" altLang="zh-CN" sz="240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6813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总计投票</a:t>
                      </a:r>
                      <a:endParaRPr lang="zh-CN" altLang="en-US" sz="240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endParaRPr lang="en-US" altLang="zh-CN" sz="240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176</a:t>
                      </a:r>
                      <a:endParaRPr lang="en-US" altLang="zh-CN" sz="240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460</a:t>
                      </a:r>
                      <a:endParaRPr lang="en-US" altLang="zh-CN" sz="240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960</a:t>
                      </a:r>
                      <a:endParaRPr lang="en-US" altLang="zh-CN" sz="240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02055" y="1325245"/>
            <a:ext cx="977392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200000"/>
              </a:lnSpc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普天同庆，第二阶段将在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28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日上线，上线后施行三个月奖励政策。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3015" y="5580380"/>
            <a:ext cx="8806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同一份投资，双倍算力，双倍单日收益！</a:t>
            </a:r>
            <a:endParaRPr lang="zh-CN" altLang="en-US" sz="3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3717737" y="206814"/>
            <a:ext cx="513461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HAI----- 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上线政策</a:t>
            </a: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--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目标效益</a:t>
            </a:r>
            <a:endParaRPr lang="zh-CN" altLang="en-US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9394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9"/>
          <p:cNvGrpSpPr/>
          <p:nvPr/>
        </p:nvGrpSpPr>
        <p:grpSpPr>
          <a:xfrm rot="0">
            <a:off x="2252345" y="2120265"/>
            <a:ext cx="324485" cy="407035"/>
            <a:chOff x="5106627" y="2260366"/>
            <a:chExt cx="324452" cy="406813"/>
          </a:xfrm>
          <a:solidFill>
            <a:srgbClr val="0D79CA"/>
          </a:solidFill>
        </p:grpSpPr>
        <p:sp>
          <p:nvSpPr>
            <p:cNvPr id="10" name="Freeform 80"/>
            <p:cNvSpPr/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1" name="Freeform 81"/>
            <p:cNvSpPr/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6" name="Freeform 82"/>
            <p:cNvSpPr/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7" name="Oval 83"/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grpSp>
        <p:nvGrpSpPr>
          <p:cNvPr id="22" name="组合 21"/>
          <p:cNvGrpSpPr>
            <a:grpSpLocks noChangeAspect="1"/>
          </p:cNvGrpSpPr>
          <p:nvPr/>
        </p:nvGrpSpPr>
        <p:grpSpPr>
          <a:xfrm rot="0">
            <a:off x="923925" y="1644650"/>
            <a:ext cx="2158365" cy="2195830"/>
            <a:chOff x="5397500" y="5734050"/>
            <a:chExt cx="365125" cy="371476"/>
          </a:xfrm>
          <a:solidFill>
            <a:srgbClr val="05BAC8"/>
          </a:solidFill>
        </p:grpSpPr>
        <p:sp>
          <p:nvSpPr>
            <p:cNvPr id="26" name="Freeform 288"/>
            <p:cNvSpPr/>
            <p:nvPr/>
          </p:nvSpPr>
          <p:spPr bwMode="auto">
            <a:xfrm>
              <a:off x="5532438" y="5907088"/>
              <a:ext cx="71438" cy="68263"/>
            </a:xfrm>
            <a:custGeom>
              <a:avLst/>
              <a:gdLst>
                <a:gd name="T0" fmla="*/ 45 w 45"/>
                <a:gd name="T1" fmla="*/ 17 h 43"/>
                <a:gd name="T2" fmla="*/ 17 w 45"/>
                <a:gd name="T3" fmla="*/ 43 h 43"/>
                <a:gd name="T4" fmla="*/ 0 w 45"/>
                <a:gd name="T5" fmla="*/ 26 h 43"/>
                <a:gd name="T6" fmla="*/ 29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7" y="43"/>
                  </a:lnTo>
                  <a:lnTo>
                    <a:pt x="0" y="26"/>
                  </a:lnTo>
                  <a:lnTo>
                    <a:pt x="29" y="0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9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Freeform 289"/>
            <p:cNvSpPr>
              <a:spLocks noEditPoints="1"/>
            </p:cNvSpPr>
            <p:nvPr/>
          </p:nvSpPr>
          <p:spPr bwMode="auto">
            <a:xfrm>
              <a:off x="5537200" y="5734050"/>
              <a:ext cx="225425" cy="22542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1 h 60"/>
                <a:gd name="T12" fmla="*/ 8 w 60"/>
                <a:gd name="T13" fmla="*/ 30 h 60"/>
                <a:gd name="T14" fmla="*/ 30 w 60"/>
                <a:gd name="T15" fmla="*/ 8 h 60"/>
                <a:gd name="T16" fmla="*/ 52 w 60"/>
                <a:gd name="T17" fmla="*/ 30 h 60"/>
                <a:gd name="T18" fmla="*/ 30 w 60"/>
                <a:gd name="T1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1"/>
                  </a:moveTo>
                  <a:cubicBezTo>
                    <a:pt x="18" y="51"/>
                    <a:pt x="8" y="42"/>
                    <a:pt x="8" y="30"/>
                  </a:cubicBezTo>
                  <a:cubicBezTo>
                    <a:pt x="8" y="18"/>
                    <a:pt x="18" y="8"/>
                    <a:pt x="30" y="8"/>
                  </a:cubicBezTo>
                  <a:cubicBezTo>
                    <a:pt x="42" y="8"/>
                    <a:pt x="52" y="18"/>
                    <a:pt x="52" y="30"/>
                  </a:cubicBezTo>
                  <a:cubicBezTo>
                    <a:pt x="52" y="42"/>
                    <a:pt x="42" y="51"/>
                    <a:pt x="30" y="5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9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Freeform 291"/>
            <p:cNvSpPr/>
            <p:nvPr/>
          </p:nvSpPr>
          <p:spPr bwMode="auto">
            <a:xfrm>
              <a:off x="5397500" y="5951538"/>
              <a:ext cx="158750" cy="153988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9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6700" y="3933418"/>
            <a:ext cx="2158455" cy="2196000"/>
            <a:chOff x="471707" y="1675770"/>
            <a:chExt cx="2158455" cy="2196000"/>
          </a:xfrm>
          <a:solidFill>
            <a:srgbClr val="05BAC8"/>
          </a:solidFill>
        </p:grpSpPr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29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9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9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9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33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90" dirty="0">
                  <a:ln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933"/>
              <p:cNvSpPr/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9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3717925" y="3274378"/>
            <a:ext cx="6778625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算力期限剩余：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365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天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X6.72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HAI/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天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=2452.8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0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262630" y="2120265"/>
            <a:ext cx="6415405" cy="3448050"/>
          </a:xfrm>
          <a:prstGeom prst="rect">
            <a:avLst/>
          </a:prstGeom>
          <a:solidFill>
            <a:srgbClr val="0D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3789045" y="2303780"/>
            <a:ext cx="54876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四级超级节点：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960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节点 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超级节点单日算力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1%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=9.6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个奖励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X70%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提取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lang="en-US" altLang="zh-CN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6.72</a:t>
            </a:r>
            <a:r>
              <a:rPr lang="zh-CN" altLang="en-US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lang="en-US" altLang="zh-CN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HAI/</a:t>
            </a:r>
            <a:r>
              <a:rPr lang="zh-CN" altLang="en-US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天</a:t>
            </a:r>
            <a:endParaRPr lang="zh-CN" altLang="en-US" sz="20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27450" y="3886518"/>
            <a:ext cx="6778625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算力期限剩余：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365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天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X6.72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HAI/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天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=2452.8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0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8055" y="6319520"/>
            <a:ext cx="1802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数据仅供参考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2830642" y="206814"/>
            <a:ext cx="513461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HAI----- 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上线政策</a:t>
            </a: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--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目标效益</a:t>
            </a:r>
            <a:endParaRPr lang="zh-CN" altLang="en-US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76366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61130" y="4642485"/>
            <a:ext cx="76123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预计总收益约为：</a:t>
            </a:r>
            <a:endParaRPr lang="zh-CN" altLang="en-US" sz="3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￥</a:t>
            </a:r>
            <a:r>
              <a:rPr lang="en-US" altLang="zh-CN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169250.32/</a:t>
            </a: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一个四级超级节点</a:t>
            </a:r>
            <a:endParaRPr lang="zh-CN" altLang="en-US" sz="3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44905" y="1265555"/>
            <a:ext cx="2340610" cy="2124710"/>
            <a:chOff x="1179" y="1961"/>
            <a:chExt cx="3686" cy="3346"/>
          </a:xfrm>
        </p:grpSpPr>
        <p:sp>
          <p:nvSpPr>
            <p:cNvPr id="62" name="Text Placeholder 3"/>
            <p:cNvSpPr txBox="1"/>
            <p:nvPr/>
          </p:nvSpPr>
          <p:spPr>
            <a:xfrm>
              <a:off x="1521" y="1961"/>
              <a:ext cx="3345" cy="334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endParaRPr lang="en-US" sz="2130" dirty="0"/>
            </a:p>
          </p:txBody>
        </p:sp>
        <p:sp>
          <p:nvSpPr>
            <p:cNvPr id="65" name="Right Arrow 10"/>
            <p:cNvSpPr/>
            <p:nvPr/>
          </p:nvSpPr>
          <p:spPr>
            <a:xfrm rot="16200000" flipV="1">
              <a:off x="948" y="3219"/>
              <a:ext cx="1417" cy="955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130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669415" y="1881505"/>
            <a:ext cx="18230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假设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市价</a:t>
            </a: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$1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45540" y="4041140"/>
            <a:ext cx="2340017" cy="2124016"/>
            <a:chOff x="11553" y="3026"/>
            <a:chExt cx="4704" cy="4268"/>
          </a:xfrm>
        </p:grpSpPr>
        <p:sp>
          <p:nvSpPr>
            <p:cNvPr id="63" name="Text Placeholder 4"/>
            <p:cNvSpPr txBox="1"/>
            <p:nvPr/>
          </p:nvSpPr>
          <p:spPr>
            <a:xfrm>
              <a:off x="11989" y="3026"/>
              <a:ext cx="4268" cy="42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endParaRPr lang="en-US" sz="2130" dirty="0"/>
            </a:p>
          </p:txBody>
        </p:sp>
        <p:sp>
          <p:nvSpPr>
            <p:cNvPr id="66" name="Right Arrow 11"/>
            <p:cNvSpPr/>
            <p:nvPr/>
          </p:nvSpPr>
          <p:spPr>
            <a:xfrm rot="16200000" flipV="1">
              <a:off x="11259" y="4610"/>
              <a:ext cx="1807" cy="121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13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671955" y="4642485"/>
            <a:ext cx="18230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假设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市价</a:t>
            </a: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$10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61130" y="1323340"/>
            <a:ext cx="76123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投资时长：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365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</a:t>
            </a:r>
            <a:endParaRPr lang="zh-CN" altLang="en-US" sz="32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0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预计总收益约为：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2452.8 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枚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 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 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$1=2452.8USDT 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≈ 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￥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16925.32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38055" y="6319520"/>
            <a:ext cx="1802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数据仅供参考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4639757" y="206814"/>
            <a:ext cx="368808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HAI----- 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上线政策</a:t>
            </a:r>
            <a:r>
              <a:rPr 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二</a:t>
            </a:r>
            <a:endParaRPr lang="zh-CN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1596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2055" y="1325245"/>
            <a:ext cx="977392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200000"/>
              </a:lnSpc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普天同庆，第二阶段将在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28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日上线，上线后施行三个月奖励政策。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2055" y="2736850"/>
            <a:ext cx="103549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每填充超级节点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HAI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，增加</a:t>
            </a:r>
            <a:r>
              <a:rPr 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天算力期限外，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额外增加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</a:t>
            </a: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共增加</a:t>
            </a:r>
            <a:r>
              <a:rPr lang="en-US" altLang="zh-CN" sz="4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8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算力期限</a:t>
            </a:r>
            <a:endParaRPr lang="zh-CN" altLang="en-US" sz="3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2055" y="5322570"/>
            <a:ext cx="9904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3015" y="5580380"/>
            <a:ext cx="9970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同一份填充，更长久的收益，更丰厚的产出</a:t>
            </a: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3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2800162" y="206814"/>
            <a:ext cx="774827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HAI----- 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上线政策</a:t>
            </a: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--</a:t>
            </a:r>
            <a:r>
              <a:rPr lang="zh-CN" altLang="en-US" sz="2935" b="1" dirty="0">
                <a:solidFill>
                  <a:srgbClr val="FFFF00"/>
                </a:solidFill>
                <a:cs typeface="微软雅黑" panose="020B0503020204020204" pitchFamily="34" charset="-122"/>
                <a:sym typeface="+mn-ea"/>
              </a:rPr>
              <a:t>产量月复利填充（半年）</a:t>
            </a:r>
            <a:endParaRPr lang="zh-CN" altLang="en-US" sz="2935" b="1" dirty="0">
              <a:solidFill>
                <a:srgbClr val="FFFF00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76366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/>
        </p:nvGraphicFramePr>
        <p:xfrm>
          <a:off x="642620" y="1195705"/>
          <a:ext cx="1090676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684"/>
                <a:gridCol w="1817790"/>
                <a:gridCol w="1817790"/>
                <a:gridCol w="1817789"/>
                <a:gridCol w="1817790"/>
                <a:gridCol w="1817790"/>
              </a:tblGrid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投资时长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超级节点算力（个）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算力期限剩余（日）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单日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HAI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产量（个）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月度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HAI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产量（个）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累计产量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上线日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960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365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6.72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201.6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第一月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1160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351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8.12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243.6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45.2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第二月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1360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337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9.52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285.6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130.8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第三月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1660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339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11.62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348.6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30.8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第四月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1960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333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13.72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411.6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79.4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第五月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2360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335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16.52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495.6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第六月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2760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337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19.32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579.6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766.2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04825" y="5575935"/>
            <a:ext cx="11312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产量月复利填充后，超级节点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2760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，单日产量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19.32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个，剩余算力期限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337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8055" y="6319520"/>
            <a:ext cx="1802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数据仅供参考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2830642" y="206814"/>
            <a:ext cx="774827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HAI----- 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上线政策</a:t>
            </a: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--</a:t>
            </a:r>
            <a:r>
              <a:rPr lang="zh-CN" altLang="en-US" sz="2935" b="1" dirty="0">
                <a:solidFill>
                  <a:srgbClr val="FFFF00"/>
                </a:solidFill>
                <a:cs typeface="微软雅黑" panose="020B0503020204020204" pitchFamily="34" charset="-122"/>
                <a:sym typeface="+mn-ea"/>
              </a:rPr>
              <a:t>产量月复利填充（半年）</a:t>
            </a:r>
            <a:endParaRPr lang="zh-CN" altLang="en-US" sz="2935" b="1" dirty="0">
              <a:solidFill>
                <a:srgbClr val="FFFF00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76366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61130" y="4642485"/>
            <a:ext cx="76123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预计总收益约为：</a:t>
            </a:r>
            <a:endParaRPr lang="zh-CN" altLang="en-US" sz="3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￥</a:t>
            </a:r>
            <a:r>
              <a:rPr lang="en-US" altLang="zh-CN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502,129.60/</a:t>
            </a: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一个四级超级节点</a:t>
            </a:r>
            <a:endParaRPr lang="zh-CN" altLang="en-US" sz="3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44905" y="1265555"/>
            <a:ext cx="2340610" cy="2124710"/>
            <a:chOff x="1179" y="1961"/>
            <a:chExt cx="3686" cy="3346"/>
          </a:xfrm>
        </p:grpSpPr>
        <p:sp>
          <p:nvSpPr>
            <p:cNvPr id="62" name="Text Placeholder 3"/>
            <p:cNvSpPr txBox="1"/>
            <p:nvPr/>
          </p:nvSpPr>
          <p:spPr>
            <a:xfrm>
              <a:off x="1521" y="1961"/>
              <a:ext cx="3345" cy="334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endParaRPr lang="en-US" sz="2130" dirty="0"/>
            </a:p>
          </p:txBody>
        </p:sp>
        <p:sp>
          <p:nvSpPr>
            <p:cNvPr id="65" name="Right Arrow 10"/>
            <p:cNvSpPr/>
            <p:nvPr/>
          </p:nvSpPr>
          <p:spPr>
            <a:xfrm rot="16200000" flipV="1">
              <a:off x="948" y="3219"/>
              <a:ext cx="1417" cy="955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130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669415" y="1881505"/>
            <a:ext cx="18230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假设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市价</a:t>
            </a: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$1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1130" y="1265555"/>
            <a:ext cx="761238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投资时长：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337+180=517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</a:t>
            </a:r>
            <a:endParaRPr lang="zh-CN" altLang="en-US" sz="32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0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预计总收益约为：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19.32X337+766.2</a:t>
            </a:r>
            <a:r>
              <a:rPr lang="en-US" altLang="zh-CN" sz="4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=7277.24HAI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≈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￥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50212.96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45540" y="4041140"/>
            <a:ext cx="2340017" cy="2124016"/>
            <a:chOff x="11553" y="3026"/>
            <a:chExt cx="4704" cy="4268"/>
          </a:xfrm>
        </p:grpSpPr>
        <p:sp>
          <p:nvSpPr>
            <p:cNvPr id="63" name="Text Placeholder 4"/>
            <p:cNvSpPr txBox="1"/>
            <p:nvPr/>
          </p:nvSpPr>
          <p:spPr>
            <a:xfrm>
              <a:off x="11989" y="3026"/>
              <a:ext cx="4268" cy="42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endParaRPr lang="en-US" sz="2130" dirty="0"/>
            </a:p>
          </p:txBody>
        </p:sp>
        <p:sp>
          <p:nvSpPr>
            <p:cNvPr id="66" name="Right Arrow 11"/>
            <p:cNvSpPr/>
            <p:nvPr/>
          </p:nvSpPr>
          <p:spPr>
            <a:xfrm rot="16200000" flipV="1">
              <a:off x="11259" y="4610"/>
              <a:ext cx="1807" cy="121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13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671955" y="4642485"/>
            <a:ext cx="18230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假设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市价</a:t>
            </a: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$10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8055" y="6319520"/>
            <a:ext cx="1802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数据仅供参考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2800162" y="206814"/>
            <a:ext cx="774827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HAI----- 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上线政策</a:t>
            </a: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--</a:t>
            </a:r>
            <a:r>
              <a:rPr lang="zh-CN" altLang="en-US" sz="2935" b="1" dirty="0">
                <a:solidFill>
                  <a:srgbClr val="FFFF00"/>
                </a:solidFill>
                <a:cs typeface="微软雅黑" panose="020B0503020204020204" pitchFamily="34" charset="-122"/>
                <a:sym typeface="+mn-ea"/>
              </a:rPr>
              <a:t>产量月复利填充（满仓）</a:t>
            </a:r>
            <a:endParaRPr lang="zh-CN" altLang="en-US" sz="2935" b="1" dirty="0">
              <a:solidFill>
                <a:srgbClr val="FFFF00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76366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/>
        </p:nvGraphicFramePr>
        <p:xfrm>
          <a:off x="642620" y="1195705"/>
          <a:ext cx="1090676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684"/>
                <a:gridCol w="1817790"/>
                <a:gridCol w="1817790"/>
                <a:gridCol w="1817789"/>
                <a:gridCol w="1817790"/>
                <a:gridCol w="1817790"/>
              </a:tblGrid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投资时长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超级节点算力（个）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算力期限剩余（日）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单日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HAI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产量（个）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月度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HAI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产量（个）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累计产量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第六月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2760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337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19.32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579.6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66.2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第七月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3460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363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24.22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726.6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92.8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第八月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4160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389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29.12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873.6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966.4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第九月</a:t>
                      </a:r>
                      <a:endParaRPr lang="zh-CN" altLang="en-US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425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1050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1168</a:t>
                      </a:r>
                      <a:endParaRPr lang="en-US" altLang="zh-CN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40055" y="4373880"/>
            <a:ext cx="11312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产量月复利填充后，超级节点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5000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，单日产量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35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个，剩余算力期限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425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8055" y="6319520"/>
            <a:ext cx="1802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数据仅供参考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2830642" y="206814"/>
            <a:ext cx="774827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HAI----- 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上线政策</a:t>
            </a: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--</a:t>
            </a:r>
            <a:r>
              <a:rPr lang="zh-CN" altLang="en-US" sz="2935" b="1" dirty="0">
                <a:solidFill>
                  <a:srgbClr val="FFFF00"/>
                </a:solidFill>
                <a:cs typeface="微软雅黑" panose="020B0503020204020204" pitchFamily="34" charset="-122"/>
                <a:sym typeface="+mn-ea"/>
              </a:rPr>
              <a:t>产量月复利填充（满仓）</a:t>
            </a:r>
            <a:endParaRPr lang="zh-CN" altLang="en-US" sz="2935" b="1" dirty="0">
              <a:solidFill>
                <a:srgbClr val="FFFF00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76366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61130" y="4642485"/>
            <a:ext cx="76123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预计总收益约为：</a:t>
            </a:r>
            <a:endParaRPr lang="zh-CN" altLang="en-US" sz="3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￥</a:t>
            </a:r>
            <a:r>
              <a:rPr lang="en-US" altLang="zh-CN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1,106,967.00/</a:t>
            </a: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一个四级超级节点</a:t>
            </a:r>
            <a:endParaRPr lang="zh-CN" altLang="en-US" sz="3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44905" y="1265555"/>
            <a:ext cx="2340610" cy="2124710"/>
            <a:chOff x="1179" y="1961"/>
            <a:chExt cx="3686" cy="3346"/>
          </a:xfrm>
        </p:grpSpPr>
        <p:sp>
          <p:nvSpPr>
            <p:cNvPr id="62" name="Text Placeholder 3"/>
            <p:cNvSpPr txBox="1"/>
            <p:nvPr/>
          </p:nvSpPr>
          <p:spPr>
            <a:xfrm>
              <a:off x="1521" y="1961"/>
              <a:ext cx="3345" cy="334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endParaRPr lang="en-US" sz="2130" dirty="0"/>
            </a:p>
          </p:txBody>
        </p:sp>
        <p:sp>
          <p:nvSpPr>
            <p:cNvPr id="65" name="Right Arrow 10"/>
            <p:cNvSpPr/>
            <p:nvPr/>
          </p:nvSpPr>
          <p:spPr>
            <a:xfrm rot="16200000" flipV="1">
              <a:off x="948" y="3219"/>
              <a:ext cx="1417" cy="955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130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669415" y="1881505"/>
            <a:ext cx="18230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假设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市价</a:t>
            </a: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$1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1130" y="1142365"/>
            <a:ext cx="761238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投资时长：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425+270=695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</a:t>
            </a:r>
            <a:endParaRPr lang="en-US" altLang="zh-CN" sz="32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预计总收益约为：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35X425+1168=</a:t>
            </a:r>
            <a:r>
              <a:rPr lang="en-US" altLang="zh-CN" sz="4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16043.00HAI  </a:t>
            </a:r>
            <a:r>
              <a:rPr lang="zh-CN" altLang="en-US" sz="4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！</a:t>
            </a:r>
            <a:endParaRPr lang="en-US" altLang="zh-CN" sz="40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≈ 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￥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110696.7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45540" y="4041140"/>
            <a:ext cx="2340017" cy="2124016"/>
            <a:chOff x="11553" y="3026"/>
            <a:chExt cx="4704" cy="4268"/>
          </a:xfrm>
        </p:grpSpPr>
        <p:sp>
          <p:nvSpPr>
            <p:cNvPr id="63" name="Text Placeholder 4"/>
            <p:cNvSpPr txBox="1"/>
            <p:nvPr/>
          </p:nvSpPr>
          <p:spPr>
            <a:xfrm>
              <a:off x="11989" y="3026"/>
              <a:ext cx="4268" cy="42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endParaRPr lang="en-US" sz="2130" dirty="0"/>
            </a:p>
          </p:txBody>
        </p:sp>
        <p:sp>
          <p:nvSpPr>
            <p:cNvPr id="66" name="Right Arrow 11"/>
            <p:cNvSpPr/>
            <p:nvPr/>
          </p:nvSpPr>
          <p:spPr>
            <a:xfrm rot="16200000" flipV="1">
              <a:off x="11259" y="4610"/>
              <a:ext cx="1807" cy="121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13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671955" y="4642485"/>
            <a:ext cx="18230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假设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HAI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市价</a:t>
            </a: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$10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8055" y="6319520"/>
            <a:ext cx="1802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数据仅供参考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1471</Words>
  <Application>WPS 演示</Application>
  <PresentationFormat>自定义</PresentationFormat>
  <Paragraphs>359</Paragraphs>
  <Slides>11</Slides>
  <Notes>39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</vt:lpstr>
      <vt:lpstr>굴림</vt:lpstr>
      <vt:lpstr>黑体</vt:lpstr>
      <vt:lpstr>Arial Unicode MS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Lizzy</dc:creator>
  <cp:lastModifiedBy>郭英涛berry</cp:lastModifiedBy>
  <cp:revision>694</cp:revision>
  <dcterms:created xsi:type="dcterms:W3CDTF">1900-01-01T00:00:00Z</dcterms:created>
  <dcterms:modified xsi:type="dcterms:W3CDTF">2018-12-26T03:03:47Z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