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70" r:id="rId4"/>
    <p:sldId id="274" r:id="rId5"/>
    <p:sldId id="279" r:id="rId6"/>
    <p:sldId id="307" r:id="rId7"/>
    <p:sldId id="266" r:id="rId8"/>
    <p:sldId id="291" r:id="rId9"/>
    <p:sldId id="282" r:id="rId10"/>
    <p:sldId id="295" r:id="rId11"/>
    <p:sldId id="284" r:id="rId12"/>
    <p:sldId id="281" r:id="rId13"/>
    <p:sldId id="268" r:id="rId14"/>
    <p:sldId id="306" r:id="rId15"/>
    <p:sldId id="309" r:id="rId16"/>
    <p:sldId id="287" r:id="rId17"/>
    <p:sldId id="296" r:id="rId18"/>
    <p:sldId id="297" r:id="rId19"/>
    <p:sldId id="298" r:id="rId20"/>
    <p:sldId id="305" r:id="rId21"/>
    <p:sldId id="299" r:id="rId22"/>
    <p:sldId id="300" r:id="rId23"/>
    <p:sldId id="303" r:id="rId24"/>
    <p:sldId id="302" r:id="rId25"/>
    <p:sldId id="308" r:id="rId26"/>
    <p:sldId id="262" r:id="rId27"/>
    <p:sldId id="258" r:id="rId28"/>
    <p:sldId id="259" r:id="rId29"/>
    <p:sldId id="263" r:id="rId30"/>
    <p:sldId id="310" r:id="rId31"/>
    <p:sldId id="304" r:id="rId32"/>
    <p:sldId id="31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C8E"/>
    <a:srgbClr val="5B9BD5"/>
    <a:srgbClr val="FF7143"/>
    <a:srgbClr val="1A325E"/>
    <a:srgbClr val="00A8BB"/>
    <a:srgbClr val="FF4343"/>
    <a:srgbClr val="FF9393"/>
    <a:srgbClr val="334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8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0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7506-D6F5-40D8-9A87-5D837BD99D2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7451" y="3815634"/>
            <a:ext cx="4536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VC  PART -1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80" y="161149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719" y="161149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631" y="1768124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9442" y="5804567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5732" y="5804567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4006" y="5804567"/>
            <a:ext cx="843710" cy="702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24" y="1768124"/>
            <a:ext cx="1529390" cy="19091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8570" y="5804567"/>
            <a:ext cx="843710" cy="7024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3134" y="5804567"/>
            <a:ext cx="843710" cy="7024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27759" y="5026175"/>
            <a:ext cx="4742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D4C8E"/>
                </a:solidFill>
              </a:rPr>
              <a:t>KICK OFF – MON AUGUST  15</a:t>
            </a:r>
          </a:p>
        </p:txBody>
      </p:sp>
    </p:spTree>
    <p:extLst>
      <p:ext uri="{BB962C8B-B14F-4D97-AF65-F5344CB8AC3E}">
        <p14:creationId xmlns:p14="http://schemas.microsoft.com/office/powerpoint/2010/main" val="361779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1121" y="2126040"/>
            <a:ext cx="724343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Update their task on GITHUB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Progress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Comments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Create new tasks if needed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Code and commit their code</a:t>
            </a:r>
          </a:p>
          <a:p>
            <a:pPr>
              <a:spcBef>
                <a:spcPct val="50000"/>
              </a:spcBef>
            </a:pPr>
            <a:endParaRPr lang="en-US" sz="25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Communicate with the SCRFUM MASTER about their progress</a:t>
            </a:r>
          </a:p>
        </p:txBody>
      </p:sp>
      <p:pic>
        <p:nvPicPr>
          <p:cNvPr id="6" name="Picture 2" descr="http://people.ucsc.edu/~wamai/min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1" r="32068" b="8392"/>
          <a:stretch/>
        </p:blipFill>
        <p:spPr bwMode="auto">
          <a:xfrm>
            <a:off x="328311" y="3609569"/>
            <a:ext cx="3030684" cy="116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96460" y="438024"/>
            <a:ext cx="376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TEAM MEMBERS</a:t>
            </a:r>
            <a:endParaRPr lang="en-US" sz="40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8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4321" y="196973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PLANNING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830" y="1981799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ITERATION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9784" y="1280820"/>
            <a:ext cx="1909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THU AUGUST 15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5127" y="1886251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814" y="1878384"/>
            <a:ext cx="597151" cy="6069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0965" y="1280820"/>
            <a:ext cx="201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MON AUGUST 22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8812" y="1947134"/>
            <a:ext cx="1612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DEMO TO PM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108360" y="2147189"/>
            <a:ext cx="257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00830" y="3887362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ITERATION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9784" y="3186383"/>
            <a:ext cx="201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MON AUGUST 22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5127" y="3791814"/>
            <a:ext cx="843710" cy="7024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814" y="3783947"/>
            <a:ext cx="597151" cy="6069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40965" y="3186383"/>
            <a:ext cx="201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MON AUGUST 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78812" y="3852697"/>
            <a:ext cx="1612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DEMO TO PM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08360" y="4052752"/>
            <a:ext cx="257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888" y="5706288"/>
            <a:ext cx="597151" cy="60694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77089" y="5091946"/>
            <a:ext cx="197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WED AUGUST 31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09886" y="5775038"/>
            <a:ext cx="69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JURY</a:t>
            </a:r>
          </a:p>
        </p:txBody>
      </p:sp>
    </p:spTree>
    <p:extLst>
      <p:ext uri="{BB962C8B-B14F-4D97-AF65-F5344CB8AC3E}">
        <p14:creationId xmlns:p14="http://schemas.microsoft.com/office/powerpoint/2010/main" val="356454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9641" y="2290553"/>
            <a:ext cx="2870555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5388" y="2477605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ITERATION 1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386304" y="2109528"/>
            <a:ext cx="540176" cy="3113933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537" y="5369216"/>
            <a:ext cx="843710" cy="70248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926480" y="2290553"/>
            <a:ext cx="2870555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622227" y="2477605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ITERATION 2</a:t>
            </a:r>
          </a:p>
        </p:txBody>
      </p:sp>
      <p:sp>
        <p:nvSpPr>
          <p:cNvPr id="68" name="Down Arrow 67"/>
          <p:cNvSpPr/>
          <p:nvPr/>
        </p:nvSpPr>
        <p:spPr>
          <a:xfrm>
            <a:off x="8813143" y="2109528"/>
            <a:ext cx="540176" cy="3113933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1376" y="5369216"/>
            <a:ext cx="843710" cy="702488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96224" y="447221"/>
            <a:ext cx="615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ITERATION- BASED PROCESS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96765" y="3396040"/>
            <a:ext cx="2264487" cy="264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COSTING/PLANNING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6764" y="3819819"/>
            <a:ext cx="2264487" cy="2647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IMPLEMENTATION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90015" y="4197980"/>
            <a:ext cx="2308700" cy="264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96764" y="4621759"/>
            <a:ext cx="2264487" cy="264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DEPLOYMENT - LOCAL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07407" y="3396040"/>
            <a:ext cx="2264487" cy="264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COSTING/PLANNING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07406" y="3819819"/>
            <a:ext cx="2264487" cy="2647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IMPLEMENTATION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00657" y="4197980"/>
            <a:ext cx="2308700" cy="264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07406" y="4621759"/>
            <a:ext cx="2264487" cy="264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DEPLOYMENT - LOCAL</a:t>
            </a:r>
          </a:p>
        </p:txBody>
      </p:sp>
    </p:spTree>
    <p:extLst>
      <p:ext uri="{BB962C8B-B14F-4D97-AF65-F5344CB8AC3E}">
        <p14:creationId xmlns:p14="http://schemas.microsoft.com/office/powerpoint/2010/main" val="208519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9292" y="4348937"/>
            <a:ext cx="490685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NEXT ITERATION 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4386655" y="3284897"/>
            <a:ext cx="321972" cy="1564783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1675" y="3107136"/>
            <a:ext cx="226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BUGS FROM</a:t>
            </a:r>
          </a:p>
          <a:p>
            <a:pPr algn="ctr"/>
            <a:r>
              <a:rPr lang="en-US" b="1" dirty="0"/>
              <a:t>PREVIOUS</a:t>
            </a:r>
            <a:r>
              <a:rPr lang="en-US" dirty="0"/>
              <a:t>  ITERATION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642" y="2604766"/>
            <a:ext cx="473298" cy="473298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 rot="5400000">
            <a:off x="6826758" y="2671099"/>
            <a:ext cx="372294" cy="274206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555" y="2533016"/>
            <a:ext cx="390727" cy="3971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97590" y="3004621"/>
            <a:ext cx="170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FEATURES FOR </a:t>
            </a:r>
          </a:p>
          <a:p>
            <a:pPr algn="ctr"/>
            <a:r>
              <a:rPr lang="en-US" b="1" dirty="0"/>
              <a:t>THIS</a:t>
            </a:r>
            <a:r>
              <a:rPr lang="en-US" dirty="0"/>
              <a:t> ITERATION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82237" y="1071852"/>
            <a:ext cx="4683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MONDAYS =  </a:t>
            </a:r>
            <a:r>
              <a:rPr lang="en-US" sz="4000" b="1" dirty="0">
                <a:solidFill>
                  <a:srgbClr val="FF4343"/>
                </a:solidFill>
              </a:rPr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335762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1096" y="3385527"/>
            <a:ext cx="9375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D4C8E"/>
                </a:solidFill>
              </a:rPr>
              <a:t>GITHUB ORGANISATION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1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687"/>
            <a:ext cx="12192000" cy="3527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291" y="1278336"/>
            <a:ext cx="866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Your board is your </a:t>
            </a:r>
            <a:r>
              <a:rPr lang="en-US" sz="2800" dirty="0">
                <a:solidFill>
                  <a:srgbClr val="FD4C8E"/>
                </a:solidFill>
              </a:rPr>
              <a:t>main tool </a:t>
            </a:r>
            <a:r>
              <a:rPr lang="en-US" sz="2800" dirty="0"/>
              <a:t>for your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21743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30351" y="253290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66CC"/>
                </a:solidFill>
              </a:rPr>
              <a:t>GITHUB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21680" y="1159884"/>
            <a:ext cx="5864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YOU NEED TO KNOW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9620" y="3561670"/>
            <a:ext cx="619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</a:t>
            </a:r>
            <a:r>
              <a:rPr lang="en-US" sz="2000" b="1" dirty="0"/>
              <a:t>create</a:t>
            </a:r>
            <a:r>
              <a:rPr lang="en-US" sz="2000" dirty="0"/>
              <a:t> an issue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9621" y="4143531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</a:t>
            </a:r>
            <a:r>
              <a:rPr lang="en-US" sz="2000" b="1" dirty="0"/>
              <a:t>monitor</a:t>
            </a:r>
            <a:r>
              <a:rPr lang="en-US" sz="2000" dirty="0"/>
              <a:t> an issue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0722" y="4851125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</a:t>
            </a:r>
            <a:r>
              <a:rPr lang="en-US" sz="2000" b="1" dirty="0"/>
              <a:t>link  GIT commit to this </a:t>
            </a:r>
            <a:r>
              <a:rPr lang="en-US" sz="2000" dirty="0"/>
              <a:t> issue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0722" y="5488078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interact with customer using the issue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7895" y="2179800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create a </a:t>
            </a:r>
            <a:r>
              <a:rPr lang="en-US" sz="2000" b="1" dirty="0"/>
              <a:t>milestone</a:t>
            </a:r>
          </a:p>
        </p:txBody>
      </p:sp>
      <p:sp>
        <p:nvSpPr>
          <p:cNvPr id="3" name="Left Brace 2"/>
          <p:cNvSpPr/>
          <p:nvPr/>
        </p:nvSpPr>
        <p:spPr>
          <a:xfrm>
            <a:off x="5250600" y="3316664"/>
            <a:ext cx="267286" cy="970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60089" y="3252916"/>
            <a:ext cx="211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Assignee</a:t>
            </a:r>
          </a:p>
          <a:p>
            <a:r>
              <a:rPr lang="en-US" sz="2000" dirty="0"/>
              <a:t>Type</a:t>
            </a:r>
          </a:p>
          <a:p>
            <a:r>
              <a:rPr lang="en-US" sz="2000" dirty="0"/>
              <a:t>Milestone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21" y="351771"/>
            <a:ext cx="510924" cy="5109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67895" y="2745377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create   </a:t>
            </a:r>
            <a:r>
              <a:rPr lang="en-US" sz="2000" b="1" dirty="0"/>
              <a:t>labels </a:t>
            </a:r>
          </a:p>
        </p:txBody>
      </p:sp>
    </p:spTree>
    <p:extLst>
      <p:ext uri="{BB962C8B-B14F-4D97-AF65-F5344CB8AC3E}">
        <p14:creationId xmlns:p14="http://schemas.microsoft.com/office/powerpoint/2010/main" val="131061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17" y="208553"/>
            <a:ext cx="4634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66CC"/>
                </a:solidFill>
              </a:rPr>
              <a:t>MANDATORY LABELS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7024" y="1548323"/>
            <a:ext cx="5864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Migration, controller, model, routes…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93" y="351771"/>
            <a:ext cx="510924" cy="5109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7025" y="2547474"/>
            <a:ext cx="5864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Any bug to fix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8370" y="4332738"/>
            <a:ext cx="5864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ERD   ,   Mock up ,   Component diagram,  routes decryption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8371" y="5263578"/>
            <a:ext cx="5864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View component and inner components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9171" y="6075737"/>
            <a:ext cx="5864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Widgets re-usable ( ex : dialogs …)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8370" y="3418973"/>
            <a:ext cx="78785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Activities related to a DEMO / DELIVERY : validation, production, demo slides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531"/>
            <a:ext cx="3128371" cy="52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3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6395" y="208553"/>
            <a:ext cx="7805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66CC"/>
                </a:solidFill>
              </a:rPr>
              <a:t>MILLESTONE = the WEEK ITERATION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4" y="307034"/>
            <a:ext cx="510924" cy="5109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333625"/>
            <a:ext cx="120872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0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7449" y="208553"/>
            <a:ext cx="6003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66CC"/>
                </a:solidFill>
              </a:rPr>
              <a:t>DEMO : CREATE THE ISSUES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4" y="307034"/>
            <a:ext cx="510924" cy="5109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9122"/>
            <a:ext cx="12085436" cy="37059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9854" y="1163023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name =    [</a:t>
            </a:r>
            <a:r>
              <a:rPr lang="en-US" dirty="0">
                <a:solidFill>
                  <a:srgbClr val="FF4343"/>
                </a:solidFill>
              </a:rPr>
              <a:t>BRANCH NAME</a:t>
            </a:r>
            <a:r>
              <a:rPr lang="en-US" dirty="0"/>
              <a:t>] + 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9494" y="1534048"/>
            <a:ext cx="516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Issue shall be assign to 1 member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Issue shall have a LABEL, MILLESTONE, description</a:t>
            </a:r>
          </a:p>
        </p:txBody>
      </p:sp>
    </p:spTree>
    <p:extLst>
      <p:ext uri="{BB962C8B-B14F-4D97-AF65-F5344CB8AC3E}">
        <p14:creationId xmlns:p14="http://schemas.microsoft.com/office/powerpoint/2010/main" val="168221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3500" y="5050301"/>
            <a:ext cx="9233790" cy="88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VC PART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79" y="688239"/>
            <a:ext cx="1198763" cy="1218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9345" y="2079174"/>
            <a:ext cx="2097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MON</a:t>
            </a:r>
          </a:p>
          <a:p>
            <a:pPr algn="ctr"/>
            <a:r>
              <a:rPr lang="en-US" sz="3200" dirty="0"/>
              <a:t>AUGUST 15</a:t>
            </a:r>
          </a:p>
          <a:p>
            <a:pPr algn="ctr"/>
            <a:r>
              <a:rPr lang="en-US" sz="3200" b="1" dirty="0"/>
              <a:t>KICK OFF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7162" y="2325395"/>
            <a:ext cx="21996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2 WEEKS</a:t>
            </a:r>
          </a:p>
          <a:p>
            <a:pPr algn="ctr"/>
            <a:r>
              <a:rPr lang="en-US" sz="3200" b="1" dirty="0"/>
              <a:t>ITERATIONS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1957114" y="3884532"/>
            <a:ext cx="416632" cy="145394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79313" y="2036887"/>
            <a:ext cx="2156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WED</a:t>
            </a:r>
          </a:p>
          <a:p>
            <a:pPr algn="ctr"/>
            <a:r>
              <a:rPr lang="en-US" sz="3200" dirty="0"/>
              <a:t>AUGUST 31</a:t>
            </a:r>
          </a:p>
          <a:p>
            <a:pPr algn="ctr"/>
            <a:r>
              <a:rPr lang="en-US" sz="3200" b="1" dirty="0"/>
              <a:t>FINAL PRES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9867" y="974819"/>
            <a:ext cx="1502200" cy="1250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112" y="688239"/>
            <a:ext cx="1198763" cy="1218414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5400000">
            <a:off x="5717949" y="1980632"/>
            <a:ext cx="416632" cy="526174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9354137" y="3884532"/>
            <a:ext cx="416632" cy="145394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9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4887" y="3281753"/>
            <a:ext cx="9432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D4C8E"/>
                </a:solidFill>
              </a:rPr>
              <a:t>REQUIRED DOCUMENTS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46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4121" y="208553"/>
            <a:ext cx="7088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1-REQUIRED DOCUMENTS  :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r>
              <a:rPr lang="en-US" sz="4000" b="1" dirty="0">
                <a:solidFill>
                  <a:srgbClr val="00A8BB"/>
                </a:solidFill>
              </a:rPr>
              <a:t>ERD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03" y="1991291"/>
            <a:ext cx="8130877" cy="4628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12" y="451899"/>
            <a:ext cx="664939" cy="623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4121" y="916439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document shall be put in   /document folder</a:t>
            </a:r>
          </a:p>
        </p:txBody>
      </p:sp>
    </p:spTree>
    <p:extLst>
      <p:ext uri="{BB962C8B-B14F-4D97-AF65-F5344CB8AC3E}">
        <p14:creationId xmlns:p14="http://schemas.microsoft.com/office/powerpoint/2010/main" val="411575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78" y="1906073"/>
            <a:ext cx="8491579" cy="3810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4121" y="208553"/>
            <a:ext cx="7694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2-REQUIRED DOCUMENTS  :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r>
              <a:rPr lang="en-US" sz="4000" b="1" dirty="0">
                <a:solidFill>
                  <a:srgbClr val="00A8BB"/>
                </a:solidFill>
              </a:rPr>
              <a:t>ROUTE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12" y="451899"/>
            <a:ext cx="664939" cy="623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4121" y="916439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document shall be put in   /document folder</a:t>
            </a:r>
          </a:p>
        </p:txBody>
      </p:sp>
    </p:spTree>
    <p:extLst>
      <p:ext uri="{BB962C8B-B14F-4D97-AF65-F5344CB8AC3E}">
        <p14:creationId xmlns:p14="http://schemas.microsoft.com/office/powerpoint/2010/main" val="2924139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71" y="1624325"/>
            <a:ext cx="7271935" cy="4922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4121" y="208553"/>
            <a:ext cx="8295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3-REQUIRED DOCUMENTS  :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r>
              <a:rPr lang="en-US" sz="4000" b="1" dirty="0">
                <a:solidFill>
                  <a:srgbClr val="00A8BB"/>
                </a:solidFill>
              </a:rPr>
              <a:t>MOCK 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12" y="451899"/>
            <a:ext cx="664939" cy="623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4121" y="916439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document shall be put in   /document folder</a:t>
            </a:r>
          </a:p>
        </p:txBody>
      </p:sp>
    </p:spTree>
    <p:extLst>
      <p:ext uri="{BB962C8B-B14F-4D97-AF65-F5344CB8AC3E}">
        <p14:creationId xmlns:p14="http://schemas.microsoft.com/office/powerpoint/2010/main" val="1276492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51" y="1621066"/>
            <a:ext cx="6989440" cy="5100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4121" y="208553"/>
            <a:ext cx="944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4-REQUIRED DOCUMENTS  :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r>
              <a:rPr lang="en-US" sz="4000" b="1" dirty="0">
                <a:solidFill>
                  <a:srgbClr val="00A8BB"/>
                </a:solidFill>
              </a:rPr>
              <a:t>COMPONENTS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12" y="451899"/>
            <a:ext cx="664939" cy="623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4121" y="916439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document shall be put in   /document folder</a:t>
            </a:r>
          </a:p>
        </p:txBody>
      </p:sp>
    </p:spTree>
    <p:extLst>
      <p:ext uri="{BB962C8B-B14F-4D97-AF65-F5344CB8AC3E}">
        <p14:creationId xmlns:p14="http://schemas.microsoft.com/office/powerpoint/2010/main" val="3311820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2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4358" y="240878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5288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99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9942" y="3423421"/>
            <a:ext cx="5062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D4C8E"/>
                </a:solidFill>
              </a:rPr>
              <a:t>EVALUATION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84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2970" y="5888278"/>
            <a:ext cx="2321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FINAL GRADE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5647612" y="1192890"/>
            <a:ext cx="638804" cy="8074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8659" y="2507897"/>
            <a:ext cx="4387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 Team Presentation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7209" y="3873582"/>
            <a:ext cx="1303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/>
              <a:t>30%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56851" y="1949690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2991" y="1594818"/>
            <a:ext cx="843710" cy="7024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08016" y="1836145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31239" y="2426744"/>
            <a:ext cx="31261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Iterations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performances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59412" y="3928493"/>
            <a:ext cx="1303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/>
              <a:t>70%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4573" y="1594818"/>
            <a:ext cx="843710" cy="702488"/>
          </a:xfrm>
          <a:prstGeom prst="rect">
            <a:avLst/>
          </a:prstGeom>
        </p:spPr>
      </p:pic>
      <p:pic>
        <p:nvPicPr>
          <p:cNvPr id="22" name="Picture 2" descr="http://people.ucsc.edu/~wamai/minion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1" r="32068" b="8392"/>
          <a:stretch/>
        </p:blipFill>
        <p:spPr bwMode="auto">
          <a:xfrm>
            <a:off x="6759059" y="984519"/>
            <a:ext cx="2531713" cy="9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49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22" y="528243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625" y="3701886"/>
            <a:ext cx="33489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PROJECT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289" y="4404374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4D5C"/>
                </a:solidFill>
              </a:rPr>
              <a:t>Evaluation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19350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77" y="713390"/>
            <a:ext cx="7681913" cy="5344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6754" y="2658452"/>
            <a:ext cx="843710" cy="7024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82605" y="3161317"/>
            <a:ext cx="5950039" cy="399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78077" y="3145063"/>
            <a:ext cx="651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b="1" dirty="0"/>
              <a:t>FRONT</a:t>
            </a:r>
            <a:r>
              <a:rPr lang="en-US" sz="1200" dirty="0"/>
              <a:t> separation into components , communication, UI,  error prevention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BACK</a:t>
            </a:r>
            <a:r>
              <a:rPr lang="en-US" sz="1200" dirty="0"/>
              <a:t> : ROUTES + DB MODEL + VALIDATION OF DATA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ALL</a:t>
            </a:r>
            <a:r>
              <a:rPr lang="en-US" sz="1200" dirty="0"/>
              <a:t>   Clean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82605" y="5480819"/>
            <a:ext cx="65184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b="1" dirty="0"/>
              <a:t>ENVIROMENT </a:t>
            </a:r>
            <a:r>
              <a:rPr lang="en-US" sz="1200" dirty="0"/>
              <a:t>configuration of development / production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DELIVERY </a:t>
            </a:r>
            <a:r>
              <a:rPr lang="en-US" sz="1200" dirty="0"/>
              <a:t>: deploy on AWS , tag version</a:t>
            </a:r>
          </a:p>
        </p:txBody>
      </p:sp>
    </p:spTree>
    <p:extLst>
      <p:ext uri="{BB962C8B-B14F-4D97-AF65-F5344CB8AC3E}">
        <p14:creationId xmlns:p14="http://schemas.microsoft.com/office/powerpoint/2010/main" val="2404735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065" y="3189926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FINAL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</a:rPr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065" y="4331584"/>
            <a:ext cx="2230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4D5C"/>
                </a:solidFill>
              </a:rPr>
              <a:t>25 MIN PER GROUP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95236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9" y="1166292"/>
            <a:ext cx="1541463" cy="19242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0" y="1287648"/>
            <a:ext cx="8404876" cy="43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8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0280" y="2955762"/>
            <a:ext cx="819527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Full time </a:t>
            </a:r>
            <a:r>
              <a:rPr lang="en-US" sz="4800" dirty="0"/>
              <a:t>during 2.5 weeks</a:t>
            </a:r>
          </a:p>
          <a:p>
            <a:pPr algn="ctr"/>
            <a:r>
              <a:rPr lang="fr-FR" sz="4800" b="1" dirty="0"/>
              <a:t>8 HOURS PER DAY</a:t>
            </a:r>
            <a:endParaRPr lang="en-US" sz="4800" b="1" dirty="0"/>
          </a:p>
          <a:p>
            <a:pPr algn="ctr"/>
            <a:endParaRPr lang="en-US" sz="4800" dirty="0"/>
          </a:p>
          <a:p>
            <a:pPr algn="ctr"/>
            <a:r>
              <a:rPr lang="en-US" sz="4400" dirty="0">
                <a:solidFill>
                  <a:srgbClr val="FD4C8E"/>
                </a:solidFill>
              </a:rPr>
              <a:t>From AUGUST 15</a:t>
            </a:r>
            <a:r>
              <a:rPr lang="en-US" sz="4400" baseline="30000" dirty="0">
                <a:solidFill>
                  <a:srgbClr val="FD4C8E"/>
                </a:solidFill>
              </a:rPr>
              <a:t>TH</a:t>
            </a:r>
            <a:r>
              <a:rPr lang="en-US" sz="4400" dirty="0">
                <a:solidFill>
                  <a:srgbClr val="FD4C8E"/>
                </a:solidFill>
              </a:rPr>
              <a:t> to AUGUST 31</a:t>
            </a:r>
            <a:r>
              <a:rPr lang="en-US" sz="4400" baseline="30000" dirty="0">
                <a:solidFill>
                  <a:srgbClr val="FD4C8E"/>
                </a:solidFill>
              </a:rPr>
              <a:t>th</a:t>
            </a:r>
            <a:endParaRPr lang="en-US" sz="4400" dirty="0">
              <a:solidFill>
                <a:srgbClr val="FD4C8E"/>
              </a:solidFill>
            </a:endParaRPr>
          </a:p>
        </p:txBody>
      </p:sp>
      <p:pic>
        <p:nvPicPr>
          <p:cNvPr id="5" name="Picture 2" descr="http://simpleicon.com/wp-content/uploads/clock-tim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88" y="647396"/>
            <a:ext cx="1922774" cy="19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40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753" y="3385527"/>
            <a:ext cx="110806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D4C8E"/>
                </a:solidFill>
              </a:rPr>
              <a:t>GROUPS &amp; COACHES &amp; SCRUM MASTERS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2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37" y="1473650"/>
            <a:ext cx="3296991" cy="33285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259" y="505141"/>
            <a:ext cx="1037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7143"/>
                </a:solidFill>
              </a:rPr>
              <a:t>SHORT VIDEO </a:t>
            </a:r>
            <a:r>
              <a:rPr lang="en-US" sz="7200" b="1" dirty="0">
                <a:solidFill>
                  <a:srgbClr val="5B9BD5"/>
                </a:solidFill>
              </a:rPr>
              <a:t>VC</a:t>
            </a:r>
            <a:r>
              <a:rPr lang="en-US" sz="7200" b="1" dirty="0">
                <a:solidFill>
                  <a:srgbClr val="FF7143"/>
                </a:solidFill>
              </a:rPr>
              <a:t> CONTEST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9708" y="5357612"/>
            <a:ext cx="7948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Present your team in 2 min max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Originality required 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Deadline MONDAY to submit your video to : </a:t>
            </a:r>
            <a:r>
              <a:rPr lang="en-US" sz="2400" b="1" dirty="0">
                <a:solidFill>
                  <a:srgbClr val="FF7143"/>
                </a:solidFill>
              </a:rPr>
              <a:t>TEACHER RADY</a:t>
            </a:r>
          </a:p>
        </p:txBody>
      </p:sp>
      <p:sp>
        <p:nvSpPr>
          <p:cNvPr id="7" name="TextBox 6"/>
          <p:cNvSpPr txBox="1"/>
          <p:nvPr/>
        </p:nvSpPr>
        <p:spPr>
          <a:xfrm rot="20447162">
            <a:off x="8397603" y="2123405"/>
            <a:ext cx="2680542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FUN TIME</a:t>
            </a:r>
          </a:p>
        </p:txBody>
      </p:sp>
    </p:spTree>
    <p:extLst>
      <p:ext uri="{BB962C8B-B14F-4D97-AF65-F5344CB8AC3E}">
        <p14:creationId xmlns:p14="http://schemas.microsoft.com/office/powerpoint/2010/main" val="125535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7209" y="1522573"/>
            <a:ext cx="7390806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FF4343"/>
                </a:solidFill>
              </a:rPr>
              <a:t>Meet with your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Understand the documents</a:t>
            </a:r>
            <a:endParaRPr lang="en-US" sz="2500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Understand the task for this week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Prepare the question for your PM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Meet your PM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Write the list of issues for this week ( scrum master)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Assign the issues to  members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0246" y="510361"/>
            <a:ext cx="2988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TODO TODAY</a:t>
            </a:r>
            <a:endParaRPr lang="en-US" sz="4000" b="1" dirty="0">
              <a:solidFill>
                <a:srgbClr val="FD4C8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72" y="2698878"/>
            <a:ext cx="1541463" cy="19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1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3859" y="1260139"/>
            <a:ext cx="8044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Experience 60% of </a:t>
            </a:r>
            <a:r>
              <a:rPr lang="en-US" sz="3000" b="1" dirty="0"/>
              <a:t>software development </a:t>
            </a:r>
            <a:r>
              <a:rPr lang="en-US" sz="3000" dirty="0"/>
              <a:t>process</a:t>
            </a:r>
            <a:endParaRPr lang="en-US" sz="3000" b="1" dirty="0"/>
          </a:p>
        </p:txBody>
      </p:sp>
      <p:sp>
        <p:nvSpPr>
          <p:cNvPr id="8" name="Rectangle 7"/>
          <p:cNvSpPr/>
          <p:nvPr/>
        </p:nvSpPr>
        <p:spPr>
          <a:xfrm rot="20608194">
            <a:off x="1353500" y="3157983"/>
            <a:ext cx="4958365" cy="7727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COSTING/PLANNING</a:t>
            </a:r>
          </a:p>
        </p:txBody>
      </p:sp>
      <p:sp>
        <p:nvSpPr>
          <p:cNvPr id="9" name="Rectangle 8"/>
          <p:cNvSpPr/>
          <p:nvPr/>
        </p:nvSpPr>
        <p:spPr>
          <a:xfrm rot="590712">
            <a:off x="6690576" y="2515814"/>
            <a:ext cx="4533362" cy="772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IMPLEMENTATION</a:t>
            </a:r>
          </a:p>
        </p:txBody>
      </p:sp>
      <p:sp>
        <p:nvSpPr>
          <p:cNvPr id="10" name="Rectangle 9"/>
          <p:cNvSpPr/>
          <p:nvPr/>
        </p:nvSpPr>
        <p:spPr>
          <a:xfrm rot="19796128">
            <a:off x="2325059" y="4940035"/>
            <a:ext cx="4005329" cy="772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TEST</a:t>
            </a:r>
          </a:p>
        </p:txBody>
      </p:sp>
      <p:sp>
        <p:nvSpPr>
          <p:cNvPr id="11" name="Rectangle 10"/>
          <p:cNvSpPr/>
          <p:nvPr/>
        </p:nvSpPr>
        <p:spPr>
          <a:xfrm rot="655408">
            <a:off x="6954592" y="5712768"/>
            <a:ext cx="4005329" cy="772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DEPLOYMENT</a:t>
            </a:r>
          </a:p>
        </p:txBody>
      </p:sp>
      <p:sp>
        <p:nvSpPr>
          <p:cNvPr id="14" name="Rectangle 13"/>
          <p:cNvSpPr/>
          <p:nvPr/>
        </p:nvSpPr>
        <p:spPr>
          <a:xfrm rot="2206939">
            <a:off x="6954591" y="4204173"/>
            <a:ext cx="4005329" cy="7727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AGILE</a:t>
            </a:r>
          </a:p>
        </p:txBody>
      </p:sp>
      <p:sp>
        <p:nvSpPr>
          <p:cNvPr id="15" name="TextBox 14"/>
          <p:cNvSpPr txBox="1"/>
          <p:nvPr/>
        </p:nvSpPr>
        <p:spPr>
          <a:xfrm rot="989099">
            <a:off x="3521664" y="540451"/>
            <a:ext cx="2010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IS MISSING ?</a:t>
            </a:r>
          </a:p>
        </p:txBody>
      </p:sp>
      <p:cxnSp>
        <p:nvCxnSpPr>
          <p:cNvPr id="16" name="Curved Connector 15"/>
          <p:cNvCxnSpPr>
            <a:stCxn id="15" idx="2"/>
          </p:cNvCxnSpPr>
          <p:nvPr/>
        </p:nvCxnSpPr>
        <p:spPr>
          <a:xfrm rot="5400000">
            <a:off x="4148396" y="979143"/>
            <a:ext cx="402869" cy="2489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2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799" y="3306444"/>
            <a:ext cx="79252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Practice and use nearly what you learned at PNC.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0440" y="4258672"/>
            <a:ext cx="2124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7161" y="708339"/>
            <a:ext cx="2191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LARAVEL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28" y="5521682"/>
            <a:ext cx="4411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NPM - COMPOSER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8255" y="1616029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HTML/CSS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5739" y="4639133"/>
            <a:ext cx="1114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ERD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901" y="1833386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DB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3222" y="4740593"/>
            <a:ext cx="17075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accent1"/>
                </a:solidFill>
              </a:rPr>
              <a:t>VUE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3921" y="262187"/>
            <a:ext cx="3761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GITHUB BOARD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81812" y="2076516"/>
            <a:ext cx="15190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AGILE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799" y="893440"/>
            <a:ext cx="2182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REST API</a:t>
            </a:r>
          </a:p>
        </p:txBody>
      </p:sp>
      <p:sp>
        <p:nvSpPr>
          <p:cNvPr id="18" name="TextBox 17"/>
          <p:cNvSpPr txBox="1"/>
          <p:nvPr/>
        </p:nvSpPr>
        <p:spPr>
          <a:xfrm rot="989099">
            <a:off x="8400716" y="2608130"/>
            <a:ext cx="2484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FIND THE  USELESS SKILL</a:t>
            </a:r>
          </a:p>
        </p:txBody>
      </p:sp>
      <p:cxnSp>
        <p:nvCxnSpPr>
          <p:cNvPr id="19" name="Curved Connector 18"/>
          <p:cNvCxnSpPr>
            <a:stCxn id="18" idx="2"/>
          </p:cNvCxnSpPr>
          <p:nvPr/>
        </p:nvCxnSpPr>
        <p:spPr>
          <a:xfrm rot="5400000">
            <a:off x="9264552" y="3046810"/>
            <a:ext cx="402868" cy="2489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84810" y="5719450"/>
            <a:ext cx="3538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accent1"/>
                </a:solidFill>
              </a:rPr>
              <a:t>COMPONENTS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3386" y="2560985"/>
            <a:ext cx="2853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50121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5789" y="3385527"/>
            <a:ext cx="10745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D4C8E"/>
                </a:solidFill>
              </a:rPr>
              <a:t>ROLES &amp; RESPONSABILITIES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7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8" y="973021"/>
            <a:ext cx="1149006" cy="191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41693" y="3154521"/>
            <a:ext cx="37207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algn="ctr">
            <a:solidFill>
              <a:srgbClr val="22BBEA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22BBEA"/>
                </a:solidFill>
              </a:rPr>
              <a:t>Project Manager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Train the week leader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Review assigned tasks  and progress</a:t>
            </a:r>
          </a:p>
          <a:p>
            <a:pPr algn="l">
              <a:spcBef>
                <a:spcPct val="50000"/>
              </a:spcBef>
            </a:pPr>
            <a:r>
              <a:rPr lang="en-US" sz="1600" dirty="0"/>
              <a:t>Control deadlines</a:t>
            </a:r>
          </a:p>
          <a:p>
            <a:pPr algn="l">
              <a:spcBef>
                <a:spcPct val="50000"/>
              </a:spcBef>
            </a:pPr>
            <a:r>
              <a:rPr lang="en-US" sz="1600" dirty="0"/>
              <a:t>Support technically the team</a:t>
            </a:r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545665" y="3154521"/>
            <a:ext cx="333395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algn="ctr">
            <a:solidFill>
              <a:srgbClr val="22BBEA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22BBEA"/>
                </a:solidFill>
              </a:rPr>
              <a:t>Students Group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Developmen</a:t>
            </a:r>
            <a:r>
              <a:rPr lang="en-US" sz="1600" dirty="0"/>
              <a:t>t team of the virtual company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Manage thei</a:t>
            </a:r>
            <a:r>
              <a:rPr lang="en-US" sz="1600" dirty="0"/>
              <a:t>r “internal organization”</a:t>
            </a:r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 flipH="1" flipV="1">
            <a:off x="2922705" y="2100946"/>
            <a:ext cx="1341014" cy="1"/>
          </a:xfrm>
          <a:prstGeom prst="line">
            <a:avLst/>
          </a:prstGeom>
          <a:noFill/>
          <a:ln w="57150">
            <a:solidFill>
              <a:srgbClr val="009999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" name="Picture 2" descr="http://people.ucsc.edu/~wamai/minion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1" r="32068" b="8392"/>
          <a:stretch/>
        </p:blipFill>
        <p:spPr bwMode="auto">
          <a:xfrm>
            <a:off x="8206572" y="1249251"/>
            <a:ext cx="3673048" cy="141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76" y="1128628"/>
            <a:ext cx="1284761" cy="1603795"/>
          </a:xfrm>
          <a:prstGeom prst="rect">
            <a:avLst/>
          </a:prstGeom>
        </p:spPr>
      </p:pic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263719" y="3130607"/>
            <a:ext cx="3316791" cy="22706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algn="ctr">
            <a:solidFill>
              <a:srgbClr val="22BBEA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22BBEA"/>
                </a:solidFill>
              </a:rPr>
              <a:t>SCRUM MASTER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Launch the daily meeting with his/her team member</a:t>
            </a:r>
            <a:endParaRPr lang="en-US" sz="1600" dirty="0"/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Create the tasks on GITHUB and assign them to the team</a:t>
            </a:r>
          </a:p>
          <a:p>
            <a:pPr algn="l">
              <a:spcBef>
                <a:spcPct val="50000"/>
              </a:spcBef>
            </a:pPr>
            <a:r>
              <a:rPr lang="en-US" sz="1600" dirty="0"/>
              <a:t>Follow the team progress on tasks</a:t>
            </a:r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6516447" y="1930524"/>
            <a:ext cx="1341014" cy="1"/>
          </a:xfrm>
          <a:prstGeom prst="line">
            <a:avLst/>
          </a:prstGeom>
          <a:noFill/>
          <a:ln w="57150">
            <a:solidFill>
              <a:srgbClr val="009999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5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0246" y="2578641"/>
            <a:ext cx="5319726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FF4343"/>
                </a:solidFill>
              </a:rPr>
              <a:t>DAILY meetings with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Train the </a:t>
            </a:r>
            <a:r>
              <a:rPr lang="en-US" sz="2500" dirty="0">
                <a:solidFill>
                  <a:srgbClr val="FF0000"/>
                </a:solidFill>
              </a:rPr>
              <a:t>SCRUM MASTER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Review assigned tasks  and progress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Control deadlines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500" dirty="0"/>
              <a:t>Support technically the team</a:t>
            </a:r>
          </a:p>
        </p:txBody>
      </p:sp>
      <p:pic>
        <p:nvPicPr>
          <p:cNvPr id="8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33" y="2379431"/>
            <a:ext cx="1790753" cy="29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00246" y="510361"/>
            <a:ext cx="4404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PROJECT MANAGER</a:t>
            </a:r>
            <a:endParaRPr lang="en-US" sz="40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6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664"/>
            <a:ext cx="1834013" cy="22894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47976" y="167568"/>
            <a:ext cx="3674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SCRUM MASTER</a:t>
            </a:r>
            <a:endParaRPr lang="en-US" sz="4000" b="1" dirty="0">
              <a:solidFill>
                <a:srgbClr val="FD4C8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72" y="3617186"/>
            <a:ext cx="742707" cy="875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5081" y="1141267"/>
            <a:ext cx="28369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Changes every week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06568" y="1542631"/>
            <a:ext cx="2570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/>
              <a:t>Everyone</a:t>
            </a:r>
            <a:r>
              <a:rPr lang="en-US" sz="2000" i="1" dirty="0"/>
              <a:t> will be leader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49104" y="2326273"/>
            <a:ext cx="49777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Write the GitHub issues for the week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79959" y="2803327"/>
            <a:ext cx="658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Assign the </a:t>
            </a:r>
            <a:r>
              <a:rPr lang="en-US" sz="2000" i="1" u="sng" dirty="0"/>
              <a:t>milestone</a:t>
            </a:r>
            <a:r>
              <a:rPr lang="en-US" sz="2000" i="1" dirty="0"/>
              <a:t>, the </a:t>
            </a:r>
            <a:r>
              <a:rPr lang="en-US" sz="2000" i="1" u="sng" dirty="0"/>
              <a:t>student</a:t>
            </a:r>
            <a:r>
              <a:rPr lang="en-US" sz="2000" i="1" dirty="0"/>
              <a:t> and </a:t>
            </a:r>
            <a:r>
              <a:rPr lang="en-US" sz="2000" i="1" u="sng" dirty="0"/>
              <a:t>monitor</a:t>
            </a:r>
            <a:r>
              <a:rPr lang="en-US" sz="2000" i="1" dirty="0"/>
              <a:t> them every day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49104" y="4381720"/>
            <a:ext cx="3158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Communicate with PM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79959" y="4858774"/>
            <a:ext cx="4419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Plan the </a:t>
            </a:r>
            <a:r>
              <a:rPr lang="en-US" sz="2000" i="1" u="sng" dirty="0"/>
              <a:t>meeting</a:t>
            </a:r>
            <a:r>
              <a:rPr lang="en-US" sz="2000" i="1" dirty="0"/>
              <a:t>, send a list of </a:t>
            </a:r>
            <a:r>
              <a:rPr lang="en-US" sz="2000" i="1" u="sng" dirty="0"/>
              <a:t>questions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35081" y="5680481"/>
            <a:ext cx="24575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Lead the meeting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5936" y="6157535"/>
            <a:ext cx="5732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Demonstration – Q/A -  Minute meeting and work log</a:t>
            </a:r>
            <a:endParaRPr lang="en-US" sz="2000" i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196668" y="3511279"/>
            <a:ext cx="39748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Follow his/her team progress</a:t>
            </a:r>
          </a:p>
        </p:txBody>
      </p:sp>
    </p:spTree>
    <p:extLst>
      <p:ext uri="{BB962C8B-B14F-4D97-AF65-F5344CB8AC3E}">
        <p14:creationId xmlns:p14="http://schemas.microsoft.com/office/powerpoint/2010/main" val="33311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745</Words>
  <Application>Microsoft Office PowerPoint</Application>
  <PresentationFormat>Widescreen</PresentationFormat>
  <Paragraphs>200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SOPHAL.SARARN</cp:lastModifiedBy>
  <cp:revision>72</cp:revision>
  <dcterms:created xsi:type="dcterms:W3CDTF">2020-06-28T06:52:39Z</dcterms:created>
  <dcterms:modified xsi:type="dcterms:W3CDTF">2022-08-15T06:25:09Z</dcterms:modified>
</cp:coreProperties>
</file>