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6-10-21T16:55:07.011"/>
    </inkml:context>
    <inkml:brush xml:id="br0">
      <inkml:brushProperty name="width" value="0.05" units="cm"/>
      <inkml:brushProperty name="height" value="0.05" units="cm"/>
      <inkml:brushProperty name="color" value="#0C0C0C"/>
      <inkml:brushProperty name="fitToCurve" value="1"/>
    </inkml:brush>
  </inkml:definitions>
  <inkml:traceGroup>
    <inkml:annotationXML>
      <emma:emma xmlns:emma="http://www.w3.org/2003/04/emma" version="1.0">
        <emma:interpretation id="{6B1B5052-4D9A-48DF-87D5-BFC853EC920A}" emma:medium="tactile" emma:mode="ink">
          <msink:context xmlns:msink="http://schemas.microsoft.com/ink/2010/main" type="writingRegion" rotatedBoundingBox="23757,9005 24630,9005 24630,10724 23757,10724"/>
        </emma:interpretation>
      </emma:emma>
    </inkml:annotationXML>
    <inkml:traceGroup>
      <inkml:annotationXML>
        <emma:emma xmlns:emma="http://www.w3.org/2003/04/emma" version="1.0">
          <emma:interpretation id="{F1899264-DF25-49A2-B32E-A2C494844BCF}" emma:medium="tactile" emma:mode="ink">
            <msink:context xmlns:msink="http://schemas.microsoft.com/ink/2010/main" type="paragraph" rotatedBoundingBox="23757,9005 24630,9005 24630,10724 23757,107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7451BC-9612-4223-852E-C09B38B6303A}" emma:medium="tactile" emma:mode="ink">
              <msink:context xmlns:msink="http://schemas.microsoft.com/ink/2010/main" type="line" rotatedBoundingBox="23757,9005 24630,9005 24630,10724 23757,10724"/>
            </emma:interpretation>
          </emma:emma>
        </inkml:annotationXML>
        <inkml:traceGroup>
          <inkml:annotationXML>
            <emma:emma xmlns:emma="http://www.w3.org/2003/04/emma" version="1.0">
              <emma:interpretation id="{3F564944-A41C-42E6-943F-25379F63A5AF}" emma:medium="tactile" emma:mode="ink">
                <msink:context xmlns:msink="http://schemas.microsoft.com/ink/2010/main" type="inkWord" rotatedBoundingBox="23757,9005 24630,9005 24630,10724 23757,10724"/>
              </emma:interpretation>
              <emma:one-of disjunction-type="recognition" id="oneOf0">
                <emma:interpretation id="interp0" emma:lang="zh-CN" emma:confidence="0">
                  <emma:literal>{</emma:literal>
                </emma:interpretation>
                <emma:interpretation id="interp1" emma:lang="zh-CN" emma:confidence="0">
                  <emma:literal>亻</emma:literal>
                </emma:interpretation>
                <emma:interpretation id="interp2" emma:lang="zh-CN" emma:confidence="0">
                  <emma:literal>!</emma:literal>
                </emma:interpretation>
                <emma:interpretation id="interp3" emma:lang="zh-CN" emma:confidence="0">
                  <emma:literal>「</emma:literal>
                </emma:interpretation>
                <emma:interpretation id="interp4" emma:lang="zh-CN" emma:confidence="0">
                  <emma:literal>f</emma:literal>
                </emma:interpretation>
              </emma:one-of>
            </emma:emma>
          </inkml:annotationXML>
          <inkml:trace contextRef="#ctx0" brushRef="#br0">334 0 0,'-52'0'235,"27"0"-188,25 25-16,-77-25 16,77 26-32,-26-26 1,26 51 0,0-25 30,-51 25 1,51-25-47,0 25 16,-26-51 0,26 26-16,0 51 46,0-52-46,0 27 47,-51-27 0,51 27 0,0-27-31,0 27 15,0-27-31,0 1 31,0 0-31,0-1 31,-26 27 1</inkml:trace>
          <inkml:trace contextRef="#ctx0" brushRef="#br0" timeOffset="8423.842">-539 846 0,'0'52'125,"0"-27"-110,0 27 1,0-27 0,52 27-16,-52-27 31,0 27-15,25-27-1,-25 52 16,0-51 16,52 25-15,-52-25-17,0 25 16,25-51-31,-25 26 16,0 25 15,52-51-15,-52 26 0,25 25 15,-25-25 0,77 25-15,-77-25 31,26-26-32,-26 77 32,77-77 422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6-10-21T16:55:20.062"/>
    </inkml:context>
    <inkml:brush xml:id="br0">
      <inkml:brushProperty name="width" value="0.05" units="cm"/>
      <inkml:brushProperty name="height" value="0.05" units="cm"/>
      <inkml:brushProperty name="color" value="#0C0C0C"/>
      <inkml:brushProperty name="fitToCurve" value="1"/>
    </inkml:brush>
  </inkml:definitions>
  <inkml:traceGroup>
    <inkml:annotationXML>
      <emma:emma xmlns:emma="http://www.w3.org/2003/04/emma" version="1.0">
        <emma:interpretation id="{1364128B-EE6B-4228-853F-9AA1089531BA}" emma:medium="tactile" emma:mode="ink">
          <msink:context xmlns:msink="http://schemas.microsoft.com/ink/2010/main" type="writingRegion" rotatedBoundingBox="9133,9184 9364,9184 9364,9723 9133,9723"/>
        </emma:interpretation>
      </emma:emma>
    </inkml:annotationXML>
    <inkml:traceGroup>
      <inkml:annotationXML>
        <emma:emma xmlns:emma="http://www.w3.org/2003/04/emma" version="1.0">
          <emma:interpretation id="{26F7AF60-6E7D-49D3-BEDB-3342057EF9E4}" emma:medium="tactile" emma:mode="ink">
            <msink:context xmlns:msink="http://schemas.microsoft.com/ink/2010/main" type="paragraph" rotatedBoundingBox="9133,9184 9364,9184 9364,9723 9133,97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E6BFCC-8D6C-4495-9313-092D6FD84439}" emma:medium="tactile" emma:mode="ink">
              <msink:context xmlns:msink="http://schemas.microsoft.com/ink/2010/main" type="line" rotatedBoundingBox="9133,9184 9364,9184 9364,9723 9133,9723"/>
            </emma:interpretation>
          </emma:emma>
        </inkml:annotationXML>
        <inkml:traceGroup>
          <inkml:annotationXML>
            <emma:emma xmlns:emma="http://www.w3.org/2003/04/emma" version="1.0">
              <emma:interpretation id="{2D374AE4-B422-4524-BE1C-2DFA0727FFDC}" emma:medium="tactile" emma:mode="ink">
                <msink:context xmlns:msink="http://schemas.microsoft.com/ink/2010/main" type="inkWord" rotatedBoundingBox="9133,9184 9364,9184 9364,9723 9133,9723"/>
              </emma:interpretation>
              <emma:one-of disjunction-type="recognition" id="oneOf0">
                <emma:interpretation id="interp0" emma:lang="zh-CN" emma:confidence="0">
                  <emma:literal>\</emma:literal>
                </emma:interpretation>
                <emma:interpretation id="interp1" emma:lang="zh-CN" emma:confidence="0">
                  <emma:literal>`</emma:literal>
                </emma:interpretation>
                <emma:interpretation id="interp2" emma:lang="zh-CN" emma:confidence="0">
                  <emma:literal>丶</emma:literal>
                </emma:interpretation>
                <emma:interpretation id="interp3" emma:lang="zh-CN" emma:confidence="0">
                  <emma:literal>.</emma:literal>
                </emma:interpretation>
                <emma:interpretation id="interp4" emma:lang="zh-CN" emma:confidence="0">
                  <emma:literal>、</emma:literal>
                </emma:interpretation>
              </emma:one-of>
            </emma:emma>
          </inkml:annotationXML>
          <inkml:trace contextRef="#ctx0" brushRef="#br0">0 0 0,'51'26'125,"-51"0"-110,0-1 1,26 1-16,-26-1 16,0 1 15,51 51 16,-51-51-16,26-26-15,-26 51-1,0-25 17,0 25-1,51-51-16,-51 26 17,0 25-1,0-25 0,0 25 0,26-51 594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6-10-21T16:55:26.212"/>
    </inkml:context>
    <inkml:brush xml:id="br0">
      <inkml:brushProperty name="width" value="0.05" units="cm"/>
      <inkml:brushProperty name="height" value="0.05" units="cm"/>
      <inkml:brushProperty name="color" value="#0C0C0C"/>
      <inkml:brushProperty name="fitToCurve" value="1"/>
    </inkml:brush>
  </inkml:definitions>
  <inkml:traceGroup>
    <inkml:annotationXML>
      <emma:emma xmlns:emma="http://www.w3.org/2003/04/emma" version="1.0">
        <emma:interpretation id="{3EA96065-82E0-4DEF-9B31-1D1EB9581BBE}" emma:medium="tactile" emma:mode="ink">
          <msink:context xmlns:msink="http://schemas.microsoft.com/ink/2010/main" type="inkDrawing"/>
        </emma:interpretation>
      </emma:emma>
    </inkml:annotationXML>
    <inkml:trace contextRef="#ctx0" brushRef="#br0">231 0 0,'0'52'94,"0"-27"-78,0 78-1,0-52 17,0-25-32,0 25 31,0-25-15,0 25 30,0-25-46,-26-26 16,1 51 0,25-25-1,-26 25 1,26-25 15,-51 51-15,51-52 62,-26 27-31,26-27-32,-51-25 1,51 52 15,-26-52-15,26 25 0,0-76 452,0 25-421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6-10-21T16:57:55.278"/>
    </inkml:context>
    <inkml:brush xml:id="br0">
      <inkml:brushProperty name="width" value="0.05" units="cm"/>
      <inkml:brushProperty name="height" value="0.05" units="cm"/>
      <inkml:brushProperty name="color" value="#0C0C0C"/>
      <inkml:brushProperty name="fitToCurve" value="1"/>
    </inkml:brush>
  </inkml:definitions>
  <inkml:traceGroup>
    <inkml:annotationXML>
      <emma:emma xmlns:emma="http://www.w3.org/2003/04/emma" version="1.0">
        <emma:interpretation id="{82234BF1-20DF-46AB-84D7-738C861C4A5E}" emma:medium="tactile" emma:mode="ink">
          <msink:context xmlns:msink="http://schemas.microsoft.com/ink/2010/main" type="writingRegion" rotatedBoundingBox="20874,6463 21243,12288 20068,12363 19700,6537"/>
        </emma:interpretation>
      </emma:emma>
    </inkml:annotationXML>
    <inkml:traceGroup>
      <inkml:annotationXML>
        <emma:emma xmlns:emma="http://www.w3.org/2003/04/emma" version="1.0">
          <emma:interpretation id="{611D148F-6C64-4835-9A2A-072B9A49277C}" emma:medium="tactile" emma:mode="ink">
            <msink:context xmlns:msink="http://schemas.microsoft.com/ink/2010/main" type="paragraph" rotatedBoundingBox="20874,6463 21243,12288 20068,12363 19700,65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D8317B-5CD5-433D-843C-5342BBF8E738}" emma:medium="tactile" emma:mode="ink">
              <msink:context xmlns:msink="http://schemas.microsoft.com/ink/2010/main" type="line" rotatedBoundingBox="20874,6463 21243,12289 20068,12363 19700,6537"/>
            </emma:interpretation>
          </emma:emma>
        </inkml:annotationXML>
        <inkml:traceGroup>
          <inkml:annotationXML>
            <emma:emma xmlns:emma="http://www.w3.org/2003/04/emma" version="1.0">
              <emma:interpretation id="{1D9DE5F8-72D5-4936-913D-2CB9616D57C2}" emma:medium="tactile" emma:mode="ink">
                <msink:context xmlns:msink="http://schemas.microsoft.com/ink/2010/main" type="inkWord" rotatedBoundingBox="20820,6466 20929,8182 19991,8242 19882,6525"/>
              </emma:interpretation>
              <emma:one-of disjunction-type="recognition" id="oneOf0">
                <emma:interpretation id="interp0" emma:lang="zh-CN" emma:confidence="0">
                  <emma:literal>力</emma:literal>
                </emma:interpretation>
                <emma:interpretation id="interp1" emma:lang="zh-CN" emma:confidence="0">
                  <emma:literal>心</emma:literal>
                </emma:interpretation>
                <emma:interpretation id="interp2" emma:lang="zh-CN" emma:confidence="0">
                  <emma:literal>寸</emma:literal>
                </emma:interpretation>
                <emma:interpretation id="interp3" emma:lang="zh-CN" emma:confidence="0">
                  <emma:literal>才</emma:literal>
                </emma:interpretation>
                <emma:interpretation id="interp4" emma:lang="zh-CN" emma:confidence="0">
                  <emma:literal>士</emma:literal>
                </emma:interpretation>
              </emma:one-of>
            </emma:emma>
          </inkml:annotationXML>
          <inkml:trace contextRef="#ctx0" brushRef="#br0">129 0 0,'-26'0'16,"0"0"-1,26 51 79,0-25-94,-25 25 16,25-25-16,0 128 31,0-129-15,0 27 15,0-27-31,0 78 31,0 0-15,0-26-1,0 25 17,0 1-17,0-52 1,0-25-1,0 128 1,0-129-16,0 52 16,0 26 15,0 25-15,0-102-16,0 77 31,0-52-16,0-77 110,0 1-125,0-78 16,0 26 0,0 51-1,0 1-15,0-1 16,-52-77 0,52 26-1,0 1 1,0 50 46,52-25 95,127 51-157,-153-26 15,153-51 1,-153 77-1,-26 51 189,0-25-204,0 25 31,0-25-31,0 25 31,0-25-15,0 25 15,0 52-15,0-78-16,0 27 46,0-27-46,0 27 32,0-27-32,0 27 15,26-52 1,-1 25-16,-25 27 31,0-27 0,26-25 32,25 0 62,-51-102-94,26 102-31,-26-52 16,51 52 218</inkml:trace>
          <inkml:trace contextRef="#ctx0" brushRef="#br0" timeOffset="785.0952">950 1360 0,'0'102'78,"0"-50"-63,0-27-15,0 27 16,0-27 0,0 27 77</inkml:trace>
        </inkml:traceGroup>
        <inkml:traceGroup>
          <inkml:annotationXML>
            <emma:emma xmlns:emma="http://www.w3.org/2003/04/emma" version="1.0">
              <emma:interpretation id="{9727E7AC-BE0F-431B-A6D0-B1D2AD3B4707}" emma:medium="tactile" emma:mode="ink">
                <msink:context xmlns:msink="http://schemas.microsoft.com/ink/2010/main" type="inkWord" rotatedBoundingBox="21122,10377 21243,12289 20068,12363 19947,10451"/>
              </emma:interpretation>
              <emma:one-of disjunction-type="recognition" id="oneOf1">
                <emma:interpretation id="interp5" emma:lang="zh-CN" emma:confidence="0">
                  <emma:literal>士</emma:literal>
                </emma:interpretation>
                <emma:interpretation id="interp6" emma:lang="zh-CN" emma:confidence="0">
                  <emma:literal>臼</emma:literal>
                </emma:interpretation>
                <emma:interpretation id="interp7" emma:lang="zh-CN" emma:confidence="0">
                  <emma:literal>卡</emma:literal>
                </emma:interpretation>
                <emma:interpretation id="interp8" emma:lang="zh-CN" emma:confidence="0">
                  <emma:literal>本</emma:literal>
                </emma:interpretation>
                <emma:interpretation id="interp9" emma:lang="zh-CN" emma:confidence="0">
                  <emma:literal>廿</emma:literal>
                </emma:interpretation>
              </emma:one-of>
            </emma:emma>
          </inkml:annotationXML>
          <inkml:trace contextRef="#ctx0" brushRef="#br0" timeOffset="8806.2841">154 3925 0,'-77'26'109,"77"0"-109,0 76 16,0 1-1,0-26 1,0 26-1,0-1 1,0-51 0,0-25-1,0 25 1,0-25-16,0 25 16,0-25-1,0 77 1,0-52-1,0-25-15,0-1 16,0 1-16,0 0 16,0 51-1,0 25 1,0 1 0,0-52-1,52-25 1,-52 25-1,0-25 1,0-1 0,0 1-16,0 25 15,0-25 1,25 51 0,-25-51-1,0 25 16,0-25-15,0-129 265,0 52-249,0 25-32,0-25 31,0 25-31,0-25 31,0 25-31,0-25 31,-77 25-15,77-51 15,0-25 32,0 25-48,0 51 1,-25-25 15,25 25 0,0-25-15,0 25 47,0-25-48,0 25 48,77-25 15,-52 51-78,26 0 31,-51-26 32,26 26-48,25 0 1,-25 0 46,25 51 110,-51-25-156,26 25-1,-26-25-15,0 25 16,77 1 0,-77-1 15,0-25-31,0 25 31,26-25-15,25 51-1,-51 0 17,0-52-1,26 26 0,-26-25-31,0 51 31,0-26 16,51 1-31,-51-1 15,0-25-15,0-1 15,0 1-31,26-26 234,-26-26-202,0 1-17,0-27 17,77 52-17,-77-25 48</inkml:trace>
          <inkml:trace contextRef="#ctx0" brushRef="#br0" timeOffset="14864.8611">1027 5234 0,'0'26'125,"25"-1"-109,1-25-1,25 77 1,-51-51 46,26-26-46,-26 51 0,0-25-1,77 25 1,-77-25 0,0 25 93,-52-51-78,52 26 32,-25-26-48,-27 25 17,52 1-32,-25 0 15,-26-26 95,51 51-17,-26-51-15,26 26-62,51-26 218,-25 0-218,25 0 15,-25 0-15,25 0 93,-25 0-15,25 0-63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AAEAC-017C-4652-A52B-8B246EB2CEDD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68246-B591-4D2F-A719-2CA4D13FB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4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更大</a:t>
            </a:r>
            <a:r>
              <a:rPr lang="zh-CN" altLang="en-US" baseline="0" dirty="0" smtClean="0"/>
              <a:t> 使肯定的（木星）   纪限仪  准星 书卷起来 视野其他部分遮暗 暗星凸现出来 有限的 人眼六等 其实四等（鬼宿四 坟墓二） 更别说深空天体 更亮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74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人在交点</a:t>
            </a:r>
            <a:r>
              <a:rPr lang="zh-CN" altLang="en-US" baseline="0" dirty="0" smtClean="0"/>
              <a:t> 就把这个视角叫做两颗星的角距离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415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图比较简陋 自己画的  首先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介绍公式。。。。  怎么算出来的成像公式  我已开始也这么高 问题在于  ，。。 画图  主光轴  焦点 焦平面 副光轴  副焦点  物镜的副焦点，也是目镜的副焦点 平行光从后面找见来 汇聚到副焦点 那么可逆性 视角发生了怎样的变化  圆弧  倒立的像 </a:t>
            </a:r>
            <a:endParaRPr lang="zh-C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87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出瞳直径不讲</a:t>
            </a:r>
            <a:r>
              <a:rPr lang="zh-CN" altLang="en-US" baseline="0" dirty="0" smtClean="0"/>
              <a:t> 放大率越大 看到的星空越小 星云 神龙见首不见尾  亮度 大家粗略理解为吧光线给稀释了 短焦比 相同目镜放大率更小 视野更大  </a:t>
            </a:r>
            <a:endParaRPr lang="en-US" altLang="zh-CN" baseline="0" dirty="0" smtClean="0"/>
          </a:p>
          <a:p>
            <a:r>
              <a:rPr lang="zh-CN" altLang="en-US" baseline="0" dirty="0" smtClean="0"/>
              <a:t>深空天体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98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简化的说 就是四个可以转轴</a:t>
            </a:r>
            <a:r>
              <a:rPr lang="zh-CN" altLang="en-US" baseline="0" dirty="0" smtClean="0"/>
              <a:t>   一般用赤经赤纬微调手轮控制 螺钉松开可以推动 转上只能用手轮调整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74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27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赤道仪的不可靠性（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EQ4</a:t>
            </a:r>
            <a:r>
              <a:rPr lang="zh-C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才够用）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09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    十字瞄准具</a:t>
            </a:r>
            <a:r>
              <a:rPr lang="zh-CN" altLang="en-US" baseline="0" dirty="0" smtClean="0"/>
              <a:t>   一般 主镜找到一颗星 寻星镜十字重合 比较麻烦 主镜对准一个光点（路灯，灯箱）    访大率 干脆不放大  </a:t>
            </a:r>
            <a:r>
              <a:rPr lang="zh-CN" altLang="en-US" dirty="0" smtClean="0"/>
              <a:t>图</a:t>
            </a:r>
            <a:r>
              <a:rPr lang="zh-CN" altLang="en-US" dirty="0"/>
              <a:t>中是个反例 快速寻星装置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寻星镜才是王道（尽管很小，放大倍率还可以没有（快速寻星器）提到寻星镜的校准——平行！，六个螺丝拧一拧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如何校准——白天，晚上（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标准厕所）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862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最土最实用的方法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9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zh-C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如何实现更亮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更多的光进来，加大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口径（人眼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10mm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100mm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可以有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倍的光子进来，就可以亮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倍）  仅仅大口径使不够的 （油桶）     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光聚集起来 常见的两种方法就是。。。</a:t>
            </a:r>
            <a:endParaRPr lang="zh-C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42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最早沿着凸透镜聚光这条思路走下去，造出望远镜的是伽利略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 应为凸透镜聚光使利用了光的折射，所以就叫折射式</a:t>
            </a:r>
            <a:r>
              <a:rPr lang="zh-CN" altLang="en-US" baseline="0" dirty="0" smtClean="0"/>
              <a:t> 就用这台发现了 伽利略卫星环形山 等等  几毫米 加大口径 所以后人把口径越加越大</a:t>
            </a:r>
            <a:r>
              <a:rPr lang="zh-CN" altLang="en-US" dirty="0" smtClean="0"/>
              <a:t>  </a:t>
            </a:r>
            <a:r>
              <a:rPr lang="en-US" altLang="zh-CN" dirty="0" smtClean="0"/>
              <a:t>19</a:t>
            </a:r>
            <a:r>
              <a:rPr lang="zh-CN" altLang="en-US" dirty="0" smtClean="0"/>
              <a:t>世纪末，</a:t>
            </a:r>
            <a:r>
              <a:rPr lang="zh-CN" altLang="en-US" dirty="0"/>
              <a:t>从几毫米造到了一米（</a:t>
            </a:r>
            <a:r>
              <a:rPr lang="zh-CN" altLang="zh-CN" b="1" dirty="0"/>
              <a:t>叶凯士天文台</a:t>
            </a:r>
            <a:r>
              <a:rPr lang="en-US" altLang="zh-CN" b="1" baseline="0" dirty="0"/>
              <a:t> 1897</a:t>
            </a:r>
            <a:r>
              <a:rPr lang="zh-CN" altLang="en-US" b="1" baseline="0" dirty="0"/>
              <a:t>年的老镜子</a:t>
            </a:r>
            <a:r>
              <a:rPr lang="zh-CN" altLang="en-US" dirty="0" smtClean="0"/>
              <a:t>）  但是进入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世纪后就不怎么时兴了</a:t>
            </a:r>
            <a:r>
              <a:rPr lang="zh-CN" altLang="en-US" baseline="0" dirty="0" smtClean="0"/>
              <a:t> 只是一般大众文化中还把折射式作为天文学得标志 具体为什么不时兴，后面有时间讲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3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刚刚还提到了凸透镜聚光</a:t>
            </a:r>
            <a:r>
              <a:rPr lang="zh-CN" altLang="en-US" baseline="0" dirty="0" smtClean="0"/>
              <a:t> 最早更具这个原理早制造出望远镜的是牛顿 或者使被牛顿抄袭的某个人 由与凸透镜聚光利用的是光的反射，所有就叫这种望远镜反射望远镜 又由于反射望远镜家族繁盛，五花八门的设计层出不穷，牛顿设计的类型叫做牛反   和折射式一样，后人 也是越早越大 </a:t>
            </a:r>
            <a:endParaRPr lang="en-US" altLang="zh-CN" baseline="0" dirty="0" smtClean="0"/>
          </a:p>
          <a:p>
            <a:r>
              <a:rPr lang="zh-CN" altLang="en-US" baseline="0" dirty="0" smtClean="0"/>
              <a:t>小黑  搞望远镜的高玩 比如</a:t>
            </a:r>
            <a:r>
              <a:rPr lang="en-US" altLang="zh-CN" baseline="0" dirty="0" smtClean="0"/>
              <a:t>NASA </a:t>
            </a:r>
            <a:r>
              <a:rPr lang="zh-CN" altLang="en-US" baseline="0" dirty="0" smtClean="0"/>
              <a:t>就搞了个哈勃  我们国家也搞了个</a:t>
            </a:r>
            <a:r>
              <a:rPr lang="en-US" altLang="zh-CN" baseline="0" dirty="0" smtClean="0"/>
              <a:t>FAST  </a:t>
            </a:r>
            <a:r>
              <a:rPr lang="zh-CN" altLang="en-US" baseline="0" dirty="0" smtClean="0"/>
              <a:t>不过要提到 哈勃 </a:t>
            </a:r>
            <a:r>
              <a:rPr lang="en-US" altLang="zh-CN" baseline="0" dirty="0" smtClean="0"/>
              <a:t>fast</a:t>
            </a:r>
            <a:r>
              <a:rPr lang="zh-CN" altLang="en-US" baseline="0" dirty="0" smtClean="0"/>
              <a:t>都不是严格意义上的牛反  哈勃用的是卡塞格林结构 反射两次 前面还装了个透镜 严格说使折反式望远镜  而</a:t>
            </a:r>
            <a:r>
              <a:rPr lang="en-US" altLang="zh-CN" baseline="0" dirty="0" smtClean="0"/>
              <a:t>fast</a:t>
            </a:r>
            <a:r>
              <a:rPr lang="zh-CN" altLang="en-US" baseline="0" dirty="0" smtClean="0"/>
              <a:t>反射的已经不是可见光 使无线电  但基本思路是一致的 最后感受一下口径的力量</a:t>
            </a:r>
            <a:r>
              <a:rPr lang="en-US" altLang="zh-CN" baseline="0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41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之前是给进小学准备的 接下来进入学术部分  要声明的是很多我也是现学的</a:t>
            </a:r>
            <a:r>
              <a:rPr lang="zh-CN" altLang="en-US" baseline="0" dirty="0" smtClean="0"/>
              <a:t> 肯定有疏漏 下面的光学大神及时指出</a:t>
            </a:r>
            <a:r>
              <a:rPr lang="zh-CN" altLang="en-US" dirty="0" smtClean="0"/>
              <a:t> 首先大家大致了解一下两种望远镜的光路  。。。。。。。  突然插一句 注意</a:t>
            </a:r>
            <a:r>
              <a:rPr lang="zh-CN" altLang="en-US" baseline="0" dirty="0" smtClean="0"/>
              <a:t> 牛反的  在前面  大众文化里出现的一般是折射 所以路边天文很多人牛反屁股后面看 这个时候一定要耐性指导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3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将光学系统 我想从光学系统的参数入手</a:t>
            </a:r>
            <a:r>
              <a:rPr lang="zh-CN" altLang="en-US" baseline="0" dirty="0" smtClean="0"/>
              <a:t>  比如说小黑 口径  焦距  平行光 焦点 距离  镜筒长度大致等于焦距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8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焦比</a:t>
            </a:r>
            <a:r>
              <a:rPr lang="zh-CN" altLang="en-US" baseline="0" dirty="0" smtClean="0"/>
              <a:t>  第一  第二 斜着照射 当掉一部分 越长 越多 所以目镜中表现 视野边缘变暗  第三 和放大率有关 之后讲到 当然不是越短越好 一般短焦比看深空 长焦比看</a:t>
            </a:r>
            <a:r>
              <a:rPr lang="en-US" altLang="zh-CN" baseline="0" dirty="0" smtClean="0"/>
              <a:t>planet</a:t>
            </a:r>
            <a:r>
              <a:rPr lang="zh-CN" altLang="en-US" baseline="0" dirty="0" smtClean="0"/>
              <a:t> 星空摄影 短焦比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78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解析度 </a:t>
            </a:r>
            <a:r>
              <a:rPr lang="en-US" altLang="zh-CN" dirty="0" smtClean="0"/>
              <a:t>0.8  </a:t>
            </a:r>
            <a:r>
              <a:rPr lang="zh-CN" altLang="en-US" dirty="0" smtClean="0"/>
              <a:t>意思  为什么（解释视角）  回想泊松亮斑  圆盘 圆筒 效果是一个光斑</a:t>
            </a:r>
            <a:r>
              <a:rPr lang="zh-CN" altLang="en-US" baseline="0" dirty="0" smtClean="0"/>
              <a:t> 一圈光环 一个光斑与两一个最里面的官宦重合 就是不可分辨 两者重合的最小视角叫做 西塔 计算西塔有一个公式 ，叫做瑞利判据 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越大 解析度就愈好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21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不是点光源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星星只有一点 那就只有那么一束平行光那里  不行 走过去就看不到了 我走 月亮星星也跟我走    实际上是满天星光  只是你在一个位置 直接受到一束对你的眼睛来说是仰角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度的光线 那你认为在仰角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度上有个光点  走走走 总是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 相对位置不变 </a:t>
            </a:r>
            <a:endParaRPr lang="zh-C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68246-B591-4D2F-A719-2CA4D13FB3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4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581C-372E-4CED-90E6-44E4930CE7EA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89E6-9C17-4B95-9F3F-0867D98D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9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581C-372E-4CED-90E6-44E4930CE7EA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89E6-9C17-4B95-9F3F-0867D98D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5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581C-372E-4CED-90E6-44E4930CE7EA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89E6-9C17-4B95-9F3F-0867D98D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4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581C-372E-4CED-90E6-44E4930CE7EA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89E6-9C17-4B95-9F3F-0867D98D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83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581C-372E-4CED-90E6-44E4930CE7EA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89E6-9C17-4B95-9F3F-0867D98D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2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581C-372E-4CED-90E6-44E4930CE7EA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89E6-9C17-4B95-9F3F-0867D98D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0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581C-372E-4CED-90E6-44E4930CE7EA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89E6-9C17-4B95-9F3F-0867D98D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9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581C-372E-4CED-90E6-44E4930CE7EA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89E6-9C17-4B95-9F3F-0867D98D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5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581C-372E-4CED-90E6-44E4930CE7EA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89E6-9C17-4B95-9F3F-0867D98D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3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581C-372E-4CED-90E6-44E4930CE7EA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89E6-9C17-4B95-9F3F-0867D98D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581C-372E-4CED-90E6-44E4930CE7EA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89E6-9C17-4B95-9F3F-0867D98D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581C-372E-4CED-90E6-44E4930CE7EA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89E6-9C17-4B95-9F3F-0867D98DD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3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2.xml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00186" y="2178508"/>
            <a:ext cx="85331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浙江大学天文协会学术部第一次内训</a:t>
            </a:r>
            <a:r>
              <a:rPr lang="en-US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zh-CN" sz="3200" dirty="0"/>
              <a:t>望远镜与航天器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412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145" y="452581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放大率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平行光</a:t>
            </a:r>
            <a:endParaRPr lang="zh-CN" altLang="en-US" sz="4000" kern="1400" spc="300" dirty="0">
              <a:latin typeface="黑体" panose="02010609060101010101" pitchFamily="49" charset="-122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sp>
        <p:nvSpPr>
          <p:cNvPr id="4" name="星形: 四角 3"/>
          <p:cNvSpPr/>
          <p:nvPr/>
        </p:nvSpPr>
        <p:spPr>
          <a:xfrm>
            <a:off x="8996218" y="1160467"/>
            <a:ext cx="480291" cy="480291"/>
          </a:xfrm>
          <a:prstGeom prst="star4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052945" y="1511449"/>
            <a:ext cx="10963564" cy="5101787"/>
            <a:chOff x="1052945" y="1511449"/>
            <a:chExt cx="10963564" cy="5101787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1052945" y="1511449"/>
              <a:ext cx="7684654" cy="1010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117600" y="1640758"/>
              <a:ext cx="7703127" cy="2478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200727" y="1793158"/>
              <a:ext cx="7772400" cy="3272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2770909" y="1991740"/>
              <a:ext cx="6410036" cy="4335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5606473" y="2115127"/>
              <a:ext cx="3708400" cy="4498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9591963" y="2179782"/>
              <a:ext cx="41564" cy="4299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9859818" y="2013173"/>
              <a:ext cx="2156691" cy="3971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3" name="直接箭头连接符 32"/>
          <p:cNvCxnSpPr/>
          <p:nvPr/>
        </p:nvCxnSpPr>
        <p:spPr>
          <a:xfrm flipH="1">
            <a:off x="2092036" y="1793158"/>
            <a:ext cx="6904183" cy="4533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54182" y="1793158"/>
            <a:ext cx="9759371" cy="4603024"/>
            <a:chOff x="554182" y="1793158"/>
            <a:chExt cx="9759371" cy="4603024"/>
          </a:xfrm>
        </p:grpSpPr>
        <p:cxnSp>
          <p:nvCxnSpPr>
            <p:cNvPr id="36" name="直接箭头连接符 35"/>
            <p:cNvCxnSpPr/>
            <p:nvPr/>
          </p:nvCxnSpPr>
          <p:spPr>
            <a:xfrm flipH="1">
              <a:off x="554182" y="1793158"/>
              <a:ext cx="1764145" cy="4459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1399308" y="1793158"/>
              <a:ext cx="1764145" cy="4459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>
              <a:off x="2318325" y="1830103"/>
              <a:ext cx="1764145" cy="4459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>
              <a:off x="3382817" y="1848576"/>
              <a:ext cx="1764145" cy="4459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>
              <a:off x="4551216" y="1834721"/>
              <a:ext cx="1764145" cy="4459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>
              <a:off x="7232073" y="1913883"/>
              <a:ext cx="1764145" cy="4459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>
              <a:off x="5999017" y="1867049"/>
              <a:ext cx="1764145" cy="4459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H="1">
              <a:off x="8549408" y="1936322"/>
              <a:ext cx="1764145" cy="44598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915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0145" y="452581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放大率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平行光</a:t>
            </a:r>
            <a:endParaRPr lang="zh-CN" altLang="en-US" sz="4000" kern="1400" spc="300" dirty="0">
              <a:latin typeface="黑体" panose="02010609060101010101" pitchFamily="49" charset="-122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sp>
        <p:nvSpPr>
          <p:cNvPr id="8" name="星形: 四角 7"/>
          <p:cNvSpPr/>
          <p:nvPr/>
        </p:nvSpPr>
        <p:spPr>
          <a:xfrm>
            <a:off x="8996218" y="1160467"/>
            <a:ext cx="480291" cy="480291"/>
          </a:xfrm>
          <a:prstGeom prst="star4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四角 8"/>
          <p:cNvSpPr/>
          <p:nvPr/>
        </p:nvSpPr>
        <p:spPr>
          <a:xfrm>
            <a:off x="2766291" y="1640758"/>
            <a:ext cx="283013" cy="283013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835564" y="2133600"/>
            <a:ext cx="4091708" cy="4294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881418" y="2133599"/>
            <a:ext cx="4091709" cy="4294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551709" y="1640758"/>
            <a:ext cx="6991927" cy="47877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049305" y="1787117"/>
            <a:ext cx="6778186" cy="46413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: 形状 15"/>
          <p:cNvSpPr/>
          <p:nvPr/>
        </p:nvSpPr>
        <p:spPr>
          <a:xfrm>
            <a:off x="4664364" y="3916218"/>
            <a:ext cx="323282" cy="129309"/>
          </a:xfrm>
          <a:custGeom>
            <a:avLst/>
            <a:gdLst>
              <a:gd name="connsiteX0" fmla="*/ 0 w 323282"/>
              <a:gd name="connsiteY0" fmla="*/ 129309 h 129309"/>
              <a:gd name="connsiteX1" fmla="*/ 295563 w 323282"/>
              <a:gd name="connsiteY1" fmla="*/ 64655 h 129309"/>
              <a:gd name="connsiteX2" fmla="*/ 323272 w 323282"/>
              <a:gd name="connsiteY2" fmla="*/ 0 h 12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82" h="129309">
                <a:moveTo>
                  <a:pt x="0" y="129309"/>
                </a:moveTo>
                <a:cubicBezTo>
                  <a:pt x="88804" y="118209"/>
                  <a:pt x="214950" y="111326"/>
                  <a:pt x="295563" y="64655"/>
                </a:cubicBezTo>
                <a:cubicBezTo>
                  <a:pt x="324649" y="47816"/>
                  <a:pt x="323272" y="23728"/>
                  <a:pt x="3232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4341091" y="3500582"/>
            <a:ext cx="1163782" cy="147782"/>
          </a:xfrm>
          <a:custGeom>
            <a:avLst/>
            <a:gdLst>
              <a:gd name="connsiteX0" fmla="*/ 0 w 1163782"/>
              <a:gd name="connsiteY0" fmla="*/ 138545 h 147782"/>
              <a:gd name="connsiteX1" fmla="*/ 55418 w 1163782"/>
              <a:gd name="connsiteY1" fmla="*/ 110836 h 147782"/>
              <a:gd name="connsiteX2" fmla="*/ 83127 w 1163782"/>
              <a:gd name="connsiteY2" fmla="*/ 101600 h 147782"/>
              <a:gd name="connsiteX3" fmla="*/ 138545 w 1163782"/>
              <a:gd name="connsiteY3" fmla="*/ 64654 h 147782"/>
              <a:gd name="connsiteX4" fmla="*/ 212436 w 1163782"/>
              <a:gd name="connsiteY4" fmla="*/ 36945 h 147782"/>
              <a:gd name="connsiteX5" fmla="*/ 369454 w 1163782"/>
              <a:gd name="connsiteY5" fmla="*/ 0 h 147782"/>
              <a:gd name="connsiteX6" fmla="*/ 775854 w 1163782"/>
              <a:gd name="connsiteY6" fmla="*/ 27709 h 147782"/>
              <a:gd name="connsiteX7" fmla="*/ 812800 w 1163782"/>
              <a:gd name="connsiteY7" fmla="*/ 36945 h 147782"/>
              <a:gd name="connsiteX8" fmla="*/ 877454 w 1163782"/>
              <a:gd name="connsiteY8" fmla="*/ 64654 h 147782"/>
              <a:gd name="connsiteX9" fmla="*/ 914400 w 1163782"/>
              <a:gd name="connsiteY9" fmla="*/ 55418 h 147782"/>
              <a:gd name="connsiteX10" fmla="*/ 979054 w 1163782"/>
              <a:gd name="connsiteY10" fmla="*/ 83127 h 147782"/>
              <a:gd name="connsiteX11" fmla="*/ 1034473 w 1163782"/>
              <a:gd name="connsiteY11" fmla="*/ 92363 h 147782"/>
              <a:gd name="connsiteX12" fmla="*/ 1071418 w 1163782"/>
              <a:gd name="connsiteY12" fmla="*/ 110836 h 147782"/>
              <a:gd name="connsiteX13" fmla="*/ 1099127 w 1163782"/>
              <a:gd name="connsiteY13" fmla="*/ 120073 h 147782"/>
              <a:gd name="connsiteX14" fmla="*/ 1126836 w 1163782"/>
              <a:gd name="connsiteY14" fmla="*/ 138545 h 147782"/>
              <a:gd name="connsiteX15" fmla="*/ 1163782 w 1163782"/>
              <a:gd name="connsiteY15" fmla="*/ 147782 h 14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3782" h="147782">
                <a:moveTo>
                  <a:pt x="0" y="138545"/>
                </a:moveTo>
                <a:cubicBezTo>
                  <a:pt x="18473" y="129309"/>
                  <a:pt x="36545" y="119224"/>
                  <a:pt x="55418" y="110836"/>
                </a:cubicBezTo>
                <a:cubicBezTo>
                  <a:pt x="64315" y="106882"/>
                  <a:pt x="75524" y="107682"/>
                  <a:pt x="83127" y="101600"/>
                </a:cubicBezTo>
                <a:cubicBezTo>
                  <a:pt x="141116" y="55210"/>
                  <a:pt x="53695" y="85868"/>
                  <a:pt x="138545" y="64654"/>
                </a:cubicBezTo>
                <a:cubicBezTo>
                  <a:pt x="191422" y="29404"/>
                  <a:pt x="138249" y="59772"/>
                  <a:pt x="212436" y="36945"/>
                </a:cubicBezTo>
                <a:cubicBezTo>
                  <a:pt x="346665" y="-4357"/>
                  <a:pt x="223901" y="16172"/>
                  <a:pt x="369454" y="0"/>
                </a:cubicBezTo>
                <a:lnTo>
                  <a:pt x="775854" y="27709"/>
                </a:lnTo>
                <a:cubicBezTo>
                  <a:pt x="788504" y="28763"/>
                  <a:pt x="800870" y="32607"/>
                  <a:pt x="812800" y="36945"/>
                </a:cubicBezTo>
                <a:cubicBezTo>
                  <a:pt x="834836" y="44958"/>
                  <a:pt x="855903" y="55418"/>
                  <a:pt x="877454" y="64654"/>
                </a:cubicBezTo>
                <a:cubicBezTo>
                  <a:pt x="889769" y="61575"/>
                  <a:pt x="901910" y="53147"/>
                  <a:pt x="914400" y="55418"/>
                </a:cubicBezTo>
                <a:cubicBezTo>
                  <a:pt x="937469" y="59612"/>
                  <a:pt x="956644" y="76232"/>
                  <a:pt x="979054" y="83127"/>
                </a:cubicBezTo>
                <a:cubicBezTo>
                  <a:pt x="996954" y="88635"/>
                  <a:pt x="1016000" y="89284"/>
                  <a:pt x="1034473" y="92363"/>
                </a:cubicBezTo>
                <a:cubicBezTo>
                  <a:pt x="1046788" y="98521"/>
                  <a:pt x="1058763" y="105412"/>
                  <a:pt x="1071418" y="110836"/>
                </a:cubicBezTo>
                <a:cubicBezTo>
                  <a:pt x="1080367" y="114671"/>
                  <a:pt x="1090419" y="115719"/>
                  <a:pt x="1099127" y="120073"/>
                </a:cubicBezTo>
                <a:cubicBezTo>
                  <a:pt x="1109056" y="125037"/>
                  <a:pt x="1116633" y="134172"/>
                  <a:pt x="1126836" y="138545"/>
                </a:cubicBezTo>
                <a:cubicBezTo>
                  <a:pt x="1138504" y="143546"/>
                  <a:pt x="1163782" y="147782"/>
                  <a:pt x="1163782" y="147782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664364" y="32142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71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0145" y="452581"/>
            <a:ext cx="6785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解析度（分辨率）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瑞利判据</a:t>
            </a:r>
            <a:endParaRPr lang="zh-CN" altLang="en-US" sz="4000" kern="1400" spc="300" dirty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40145" y="3528291"/>
            <a:ext cx="11406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613891" y="2041236"/>
            <a:ext cx="0" cy="2974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9093199" y="2041236"/>
            <a:ext cx="0" cy="2974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00363" y="4267200"/>
            <a:ext cx="2013528" cy="74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453745" y="1644073"/>
            <a:ext cx="0" cy="37407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00362" y="2713834"/>
            <a:ext cx="2013528" cy="74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00362" y="1745673"/>
            <a:ext cx="6853382" cy="2516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613890" y="1745673"/>
            <a:ext cx="4839854" cy="968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613890" y="1741055"/>
            <a:ext cx="4839853" cy="2526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453743" y="1741055"/>
            <a:ext cx="1639456" cy="743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453743" y="1776520"/>
            <a:ext cx="3089563" cy="3238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458358" y="1736435"/>
            <a:ext cx="1634840" cy="2904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543309" y="637309"/>
            <a:ext cx="0" cy="5948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093198" y="2445980"/>
            <a:ext cx="1450108" cy="1520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9093198" y="4579756"/>
            <a:ext cx="1450108" cy="1520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748146" y="2242778"/>
            <a:ext cx="1865744" cy="4710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43534" y="3040635"/>
            <a:ext cx="6714821" cy="17723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74254" y="3791526"/>
            <a:ext cx="1865744" cy="4710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618503" y="2729189"/>
            <a:ext cx="4816768" cy="209219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2600031" y="4270160"/>
            <a:ext cx="4872184" cy="55816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7435271" y="2350240"/>
            <a:ext cx="3126507" cy="246273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7349835" y="4656627"/>
            <a:ext cx="1761832" cy="1576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7435271" y="2476827"/>
            <a:ext cx="1639459" cy="235877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9093198" y="1258247"/>
            <a:ext cx="1450108" cy="127482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9130139" y="3514436"/>
            <a:ext cx="1431639" cy="115093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7" name="墨迹 66"/>
              <p14:cNvContentPartPr/>
              <p14:nvPr/>
            </p14:nvContentPartPr>
            <p14:xfrm>
              <a:off x="8552724" y="3242102"/>
              <a:ext cx="314640" cy="619200"/>
            </p14:xfrm>
          </p:contentPart>
        </mc:Choice>
        <mc:Fallback xmlns="">
          <p:pic>
            <p:nvPicPr>
              <p:cNvPr id="67" name="墨迹 6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3724" y="3233102"/>
                <a:ext cx="33264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墨迹 72"/>
              <p14:cNvContentPartPr/>
              <p14:nvPr/>
            </p14:nvContentPartPr>
            <p14:xfrm>
              <a:off x="3288084" y="3306542"/>
              <a:ext cx="83520" cy="194400"/>
            </p14:xfrm>
          </p:contentPart>
        </mc:Choice>
        <mc:Fallback xmlns="">
          <p:pic>
            <p:nvPicPr>
              <p:cNvPr id="73" name="墨迹 7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9084" y="3297542"/>
                <a:ext cx="1015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墨迹 74"/>
              <p14:cNvContentPartPr/>
              <p14:nvPr/>
            </p14:nvContentPartPr>
            <p14:xfrm>
              <a:off x="3528204" y="3518942"/>
              <a:ext cx="83520" cy="295920"/>
            </p14:xfrm>
          </p:contentPart>
        </mc:Choice>
        <mc:Fallback xmlns="">
          <p:pic>
            <p:nvPicPr>
              <p:cNvPr id="75" name="墨迹 7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19204" y="3509942"/>
                <a:ext cx="104040" cy="313920"/>
              </a:xfrm>
              <a:prstGeom prst="rect">
                <a:avLst/>
              </a:prstGeom>
            </p:spPr>
          </p:pic>
        </mc:Fallback>
      </mc:AlternateContent>
      <p:cxnSp>
        <p:nvCxnSpPr>
          <p:cNvPr id="78" name="直接箭头连接符 77"/>
          <p:cNvCxnSpPr/>
          <p:nvPr/>
        </p:nvCxnSpPr>
        <p:spPr>
          <a:xfrm>
            <a:off x="2613890" y="5615709"/>
            <a:ext cx="48213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7615716" y="5615709"/>
            <a:ext cx="14774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9065824" y="5615709"/>
            <a:ext cx="14774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100944" y="592050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F1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8206829" y="5922672"/>
            <a:ext cx="50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F2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9760593" y="5920508"/>
            <a:ext cx="50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F2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1" name="墨迹 90"/>
              <p14:cNvContentPartPr/>
              <p14:nvPr/>
            </p14:nvContentPartPr>
            <p14:xfrm>
              <a:off x="7185804" y="2346062"/>
              <a:ext cx="462240" cy="2078640"/>
            </p14:xfrm>
          </p:contentPart>
        </mc:Choice>
        <mc:Fallback xmlns="">
          <p:pic>
            <p:nvPicPr>
              <p:cNvPr id="91" name="墨迹 9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3564" y="2337062"/>
                <a:ext cx="483480" cy="2096640"/>
              </a:xfrm>
              <a:prstGeom prst="rect">
                <a:avLst/>
              </a:prstGeom>
            </p:spPr>
          </p:pic>
        </mc:Fallback>
      </mc:AlternateContent>
      <p:sp>
        <p:nvSpPr>
          <p:cNvPr id="96" name="文本框 95"/>
          <p:cNvSpPr txBox="1"/>
          <p:nvPr/>
        </p:nvSpPr>
        <p:spPr>
          <a:xfrm>
            <a:off x="1941717" y="6221014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放大率</a:t>
            </a:r>
            <a:r>
              <a:rPr lang="en-US" altLang="zh-CN" sz="3600" dirty="0"/>
              <a:t>=(h1+h2/F2)/=(h1+h2/F1)=F1/F2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80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0145" y="452581"/>
            <a:ext cx="6726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kern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Bigger is not better</a:t>
            </a:r>
            <a:endParaRPr lang="zh-CN" altLang="en-US" sz="6000" kern="1400" dirty="0">
              <a:latin typeface="Ebrima" panose="02000000000000000000" pitchFamily="2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3018" y="1874982"/>
            <a:ext cx="555152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ctr">
              <a:buFont typeface="Wingdings" panose="05000000000000000000" pitchFamily="2" charset="2"/>
              <a:buChar char="l"/>
            </a:pPr>
            <a:r>
              <a:rPr lang="zh-CN" altLang="en-US" dirty="0"/>
              <a:t>人眼</a:t>
            </a:r>
            <a:r>
              <a:rPr lang="zh-CN" altLang="zh-CN" dirty="0"/>
              <a:t>分辨率的限制</a:t>
            </a:r>
          </a:p>
          <a:p>
            <a:pPr fontAlgn="ctr"/>
            <a:endParaRPr lang="en-US" altLang="zh-CN" dirty="0"/>
          </a:p>
          <a:p>
            <a:pPr fontAlgn="ctr"/>
            <a:r>
              <a:rPr lang="en-US" altLang="zh-CN" dirty="0"/>
              <a:t>      </a:t>
            </a:r>
            <a:r>
              <a:rPr lang="zh-CN" altLang="en-US" dirty="0"/>
              <a:t>经验公式：有效放大率</a:t>
            </a:r>
            <a:r>
              <a:rPr lang="en-US" altLang="zh-CN" dirty="0"/>
              <a:t>=</a:t>
            </a:r>
            <a:r>
              <a:rPr lang="zh-CN" altLang="en-US" dirty="0"/>
              <a:t>口径（</a:t>
            </a:r>
            <a:r>
              <a:rPr lang="en-US" altLang="zh-CN" dirty="0"/>
              <a:t>mm</a:t>
            </a:r>
            <a:r>
              <a:rPr lang="zh-CN" altLang="en-US" dirty="0"/>
              <a:t>）*</a:t>
            </a:r>
            <a:r>
              <a:rPr lang="en-US" altLang="zh-CN" dirty="0"/>
              <a:t>2</a:t>
            </a:r>
          </a:p>
          <a:p>
            <a:pPr fontAlgn="ctr"/>
            <a:endParaRPr lang="en-US" altLang="zh-CN" dirty="0"/>
          </a:p>
          <a:p>
            <a:pPr marL="285750" indent="-285750" fontAlgn="ctr">
              <a:buFont typeface="Wingdings" panose="05000000000000000000" pitchFamily="2" charset="2"/>
              <a:buChar char="l"/>
            </a:pPr>
            <a:r>
              <a:rPr lang="zh-CN" altLang="zh-CN" dirty="0"/>
              <a:t>视宁度，抖动，星</a:t>
            </a:r>
            <a:r>
              <a:rPr lang="zh-CN" altLang="en-US" dirty="0"/>
              <a:t>体</a:t>
            </a:r>
            <a:r>
              <a:rPr lang="zh-CN" altLang="zh-CN" dirty="0"/>
              <a:t>本身</a:t>
            </a:r>
            <a:r>
              <a:rPr lang="zh-CN" altLang="en-US" dirty="0"/>
              <a:t>的</a:t>
            </a:r>
            <a:r>
              <a:rPr lang="zh-CN" altLang="zh-CN" dirty="0"/>
              <a:t>运动</a:t>
            </a:r>
          </a:p>
          <a:p>
            <a:pPr fontAlgn="ctr"/>
            <a:endParaRPr lang="en-US" altLang="zh-CN" dirty="0"/>
          </a:p>
          <a:p>
            <a:pPr fontAlgn="ctr"/>
            <a:endParaRPr lang="en-US" altLang="zh-CN" dirty="0"/>
          </a:p>
          <a:p>
            <a:pPr fontAlgn="ctr"/>
            <a:endParaRPr lang="en-US" altLang="zh-CN" dirty="0"/>
          </a:p>
          <a:p>
            <a:pPr marL="285750" indent="-285750" fontAlgn="ctr">
              <a:buFont typeface="Wingdings" panose="05000000000000000000" pitchFamily="2" charset="2"/>
              <a:buChar char="l"/>
            </a:pPr>
            <a:r>
              <a:rPr lang="zh-CN" altLang="zh-CN" dirty="0"/>
              <a:t>对出</a:t>
            </a:r>
            <a:r>
              <a:rPr lang="zh-CN" altLang="en-US" dirty="0"/>
              <a:t>瞳</a:t>
            </a:r>
            <a:r>
              <a:rPr lang="zh-CN" altLang="zh-CN" dirty="0"/>
              <a:t>直径以及</a:t>
            </a:r>
            <a:r>
              <a:rPr lang="zh-CN" altLang="zh-CN" dirty="0" smtClean="0"/>
              <a:t>亮度</a:t>
            </a:r>
            <a:r>
              <a:rPr lang="zh-CN" altLang="en-US" dirty="0" smtClean="0"/>
              <a:t>以及视野大小（视场）</a:t>
            </a:r>
            <a:r>
              <a:rPr lang="zh-CN" altLang="zh-CN" dirty="0" smtClean="0"/>
              <a:t>的</a:t>
            </a:r>
            <a:r>
              <a:rPr lang="zh-CN" altLang="zh-CN" dirty="0"/>
              <a:t>牺牲</a:t>
            </a:r>
          </a:p>
          <a:p>
            <a:pPr fontAlgn="ctr"/>
            <a:endParaRPr lang="en-US" altLang="zh-CN" dirty="0"/>
          </a:p>
          <a:p>
            <a:pPr fontAlgn="ctr"/>
            <a:endParaRPr lang="en-US" altLang="zh-CN" dirty="0"/>
          </a:p>
          <a:p>
            <a:pPr fontAlgn="ctr"/>
            <a:endParaRPr lang="en-US" altLang="zh-CN" dirty="0"/>
          </a:p>
          <a:p>
            <a:pPr marL="285750" indent="-285750" fontAlgn="ctr">
              <a:buFont typeface="Wingdings" panose="05000000000000000000" pitchFamily="2" charset="2"/>
              <a:buChar char="l"/>
            </a:pPr>
            <a:r>
              <a:rPr lang="zh-CN" altLang="zh-CN" dirty="0"/>
              <a:t>增大口径，增大亮度，才是正道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54619" y="1985819"/>
            <a:ext cx="486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                   </a:t>
            </a:r>
            <a:r>
              <a:rPr lang="el-GR" altLang="zh-CN" i="1" dirty="0"/>
              <a:t>θ</a:t>
            </a:r>
            <a:r>
              <a:rPr lang="en-US" altLang="zh-CN" dirty="0"/>
              <a:t>=1.22×</a:t>
            </a:r>
            <a:r>
              <a:rPr lang="zh-CN" altLang="en-US" dirty="0"/>
              <a:t>（</a:t>
            </a:r>
            <a:r>
              <a:rPr lang="el-GR" altLang="zh-CN" i="1" dirty="0"/>
              <a:t>λ</a:t>
            </a:r>
            <a:r>
              <a:rPr lang="en-US" altLang="zh-CN" i="1" dirty="0"/>
              <a:t>/D</a:t>
            </a:r>
            <a:r>
              <a:rPr lang="zh-CN" altLang="en-US" i="1" dirty="0"/>
              <a:t>）</a:t>
            </a:r>
            <a:endParaRPr lang="en-US" altLang="zh-CN" i="1" dirty="0"/>
          </a:p>
          <a:p>
            <a:r>
              <a:rPr lang="en-US" altLang="zh-CN" i="1" dirty="0"/>
              <a:t>                   x=β×</a:t>
            </a:r>
            <a:r>
              <a:rPr lang="el-GR" altLang="zh-CN" i="1" dirty="0"/>
              <a:t> θ</a:t>
            </a:r>
            <a:endParaRPr lang="en-US" altLang="zh-CN" i="1" dirty="0"/>
          </a:p>
          <a:p>
            <a:r>
              <a:rPr lang="en-US" altLang="zh-CN" i="1" dirty="0"/>
              <a:t>                   x=</a:t>
            </a:r>
            <a:r>
              <a:rPr lang="zh-CN" altLang="en-US" i="1" dirty="0"/>
              <a:t>（</a:t>
            </a:r>
            <a:r>
              <a:rPr lang="en-US" altLang="zh-CN" i="1" dirty="0"/>
              <a:t>1/60</a:t>
            </a:r>
            <a:r>
              <a:rPr lang="zh-CN" altLang="en-US" i="1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7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2236" y="2443307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9600" dirty="0">
                <a:latin typeface="黑体" panose="02010609060101010101" pitchFamily="49" charset="-122"/>
                <a:ea typeface="黑体" panose="02010609060101010101" pitchFamily="49" charset="-122"/>
              </a:rPr>
              <a:t>组装？</a:t>
            </a:r>
          </a:p>
        </p:txBody>
      </p:sp>
    </p:spTree>
    <p:extLst>
      <p:ext uri="{BB962C8B-B14F-4D97-AF65-F5344CB8AC3E}">
        <p14:creationId xmlns:p14="http://schemas.microsoft.com/office/powerpoint/2010/main" val="219709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0145" y="452581"/>
            <a:ext cx="8475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寻星和赤道仪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德式赤道仪的组成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3" y="1609989"/>
            <a:ext cx="4747092" cy="42643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72" y="1609989"/>
            <a:ext cx="4025392" cy="4273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11564" y="6142348"/>
            <a:ext cx="884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</a:t>
            </a:r>
            <a:r>
              <a:rPr lang="zh-CN" altLang="en-US" sz="3200" dirty="0"/>
              <a:t>轴</a:t>
            </a:r>
            <a:r>
              <a:rPr lang="en-US" altLang="zh-CN" sz="3200" dirty="0"/>
              <a:t>——2</a:t>
            </a:r>
            <a:r>
              <a:rPr lang="zh-CN" altLang="en-US" sz="3200" dirty="0"/>
              <a:t>刻度盘</a:t>
            </a:r>
            <a:r>
              <a:rPr lang="en-US" altLang="zh-CN" sz="3200" dirty="0"/>
              <a:t>——2</a:t>
            </a:r>
            <a:r>
              <a:rPr lang="zh-CN" altLang="en-US" sz="3200" dirty="0"/>
              <a:t>个微调手轮</a:t>
            </a:r>
            <a:r>
              <a:rPr lang="en-US" altLang="zh-CN" sz="3200" dirty="0"/>
              <a:t>——3</a:t>
            </a:r>
            <a:r>
              <a:rPr lang="zh-CN" altLang="en-US" sz="3200" dirty="0"/>
              <a:t>制紧螺钉</a:t>
            </a:r>
          </a:p>
        </p:txBody>
      </p:sp>
    </p:spTree>
    <p:extLst>
      <p:ext uri="{BB962C8B-B14F-4D97-AF65-F5344CB8AC3E}">
        <p14:creationId xmlns:p14="http://schemas.microsoft.com/office/powerpoint/2010/main" val="407515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0145" y="452581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理论上正却而精准的坐标寻星法</a:t>
            </a:r>
            <a:endParaRPr lang="zh-CN" altLang="en-US" sz="4000" kern="1400" spc="300" dirty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3485" y="1160467"/>
            <a:ext cx="108866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1</a:t>
            </a:r>
            <a:r>
              <a:rPr lang="zh-CN" altLang="zh-CN" b="1" dirty="0"/>
              <a:t>． </a:t>
            </a:r>
            <a:r>
              <a:rPr lang="zh-CN" altLang="en-US" b="1" dirty="0"/>
              <a:t>摆架子</a:t>
            </a:r>
            <a:r>
              <a:rPr lang="zh-CN" altLang="en-US" dirty="0"/>
              <a:t>：</a:t>
            </a:r>
            <a:r>
              <a:rPr lang="zh-CN" altLang="zh-CN" dirty="0"/>
              <a:t>主镜与赤道仪、三角架连接好，把有“N”标志的一条腿摆在正北方。调整三角架高度，使三角架台水平。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2</a:t>
            </a:r>
            <a:r>
              <a:rPr lang="zh-CN" altLang="zh-CN" b="1" dirty="0"/>
              <a:t>． </a:t>
            </a:r>
            <a:r>
              <a:rPr lang="zh-CN" altLang="en-US" b="1" dirty="0"/>
              <a:t>配重</a:t>
            </a:r>
            <a:r>
              <a:rPr lang="zh-CN" altLang="en-US" dirty="0"/>
              <a:t>：</a:t>
            </a:r>
            <a:r>
              <a:rPr lang="zh-CN" altLang="zh-CN" dirty="0"/>
              <a:t>松开极轴（赤经轴）制紧螺钉，把主镜旋转到左边或右边。松开平衡锤制紧螺钉，移动平衡锤,使望远镜与锤平衡。把望远镜旋回上方，制紧螺钉。</a:t>
            </a:r>
          </a:p>
          <a:p>
            <a:endParaRPr lang="en-US" altLang="zh-CN" dirty="0"/>
          </a:p>
          <a:p>
            <a:r>
              <a:rPr lang="zh-CN" altLang="zh-CN" dirty="0"/>
              <a:t>3</a:t>
            </a:r>
            <a:r>
              <a:rPr lang="zh-CN" altLang="zh-CN" b="1" dirty="0"/>
              <a:t>． </a:t>
            </a:r>
            <a:r>
              <a:rPr lang="zh-CN" altLang="en-US" b="1" dirty="0"/>
              <a:t>校准地平坐标</a:t>
            </a:r>
            <a:r>
              <a:rPr lang="zh-CN" altLang="en-US" dirty="0"/>
              <a:t>：</a:t>
            </a:r>
            <a:r>
              <a:rPr lang="zh-CN" altLang="zh-CN" dirty="0"/>
              <a:t>松开地平制紧螺钉，转动赤道仪，使极轴（望远镜）指向北方（指南针定向），制紧螺钉。</a:t>
            </a:r>
          </a:p>
          <a:p>
            <a:endParaRPr lang="en-US" altLang="zh-CN" dirty="0"/>
          </a:p>
          <a:p>
            <a:r>
              <a:rPr lang="zh-CN" altLang="zh-CN" dirty="0"/>
              <a:t>4</a:t>
            </a:r>
            <a:r>
              <a:rPr lang="zh-CN" altLang="zh-CN" b="1" dirty="0"/>
              <a:t>． </a:t>
            </a:r>
            <a:r>
              <a:rPr lang="zh-CN" altLang="en-US" b="1" dirty="0"/>
              <a:t>校准纬度</a:t>
            </a:r>
            <a:r>
              <a:rPr lang="zh-CN" altLang="en-US" dirty="0"/>
              <a:t>：</a:t>
            </a:r>
            <a:r>
              <a:rPr lang="zh-CN" altLang="zh-CN" dirty="0"/>
              <a:t>松开极轴与地平轴连接制紧螺钉，上下扳动极轴，使指针对准观测地点的地理纬度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5</a:t>
            </a:r>
            <a:r>
              <a:rPr lang="zh-CN" altLang="zh-CN" b="1" dirty="0"/>
              <a:t>． </a:t>
            </a:r>
            <a:r>
              <a:rPr lang="zh-CN" altLang="en-US" b="1" dirty="0"/>
              <a:t>望远镜与极轴平行</a:t>
            </a:r>
            <a:r>
              <a:rPr lang="zh-CN" altLang="en-US" dirty="0"/>
              <a:t>：</a:t>
            </a:r>
            <a:r>
              <a:rPr lang="zh-CN" altLang="zh-CN" dirty="0"/>
              <a:t>松开赤纬轴制紧螺钉，转动望远镜使其与极轴平行（亦即与当地经线圈平行），制紧螺钉。</a:t>
            </a:r>
          </a:p>
          <a:p>
            <a:endParaRPr lang="en-US" altLang="zh-CN" dirty="0"/>
          </a:p>
          <a:p>
            <a:r>
              <a:rPr lang="zh-CN" altLang="zh-CN" dirty="0"/>
              <a:t>6</a:t>
            </a:r>
            <a:r>
              <a:rPr lang="zh-CN" altLang="zh-CN" b="1" dirty="0"/>
              <a:t>．</a:t>
            </a:r>
            <a:r>
              <a:rPr lang="zh-CN" altLang="en-US" b="1" dirty="0"/>
              <a:t>微操</a:t>
            </a:r>
            <a:r>
              <a:rPr lang="zh-CN" altLang="zh-CN" b="1" dirty="0"/>
              <a:t> 从望远镜</a:t>
            </a:r>
            <a:r>
              <a:rPr lang="zh-CN" altLang="zh-CN" dirty="0"/>
              <a:t>（或调好光轴的寻星镜）中观看北极星是否在视场中央，如有偏差，则需对极轴的地平方位角，地平高度角作精细调整，直至北极星在视场中央不再移动。</a:t>
            </a:r>
          </a:p>
          <a:p>
            <a:endParaRPr lang="en-US" altLang="zh-CN" dirty="0"/>
          </a:p>
          <a:p>
            <a:r>
              <a:rPr lang="zh-CN" altLang="zh-CN" dirty="0"/>
              <a:t>7</a:t>
            </a:r>
            <a:r>
              <a:rPr lang="zh-CN" altLang="zh-CN" b="1" dirty="0"/>
              <a:t>． </a:t>
            </a:r>
            <a:r>
              <a:rPr lang="zh-CN" altLang="en-US" b="1" dirty="0"/>
              <a:t>归零</a:t>
            </a:r>
            <a:r>
              <a:rPr lang="zh-CN" altLang="en-US" dirty="0"/>
              <a:t>：</a:t>
            </a:r>
            <a:r>
              <a:rPr lang="zh-CN" altLang="zh-CN" dirty="0"/>
              <a:t>拧动时角刻度盘，零时（0h）对准指针；拧动赤纬刻度盘，90o对准指针（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7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0145" y="452581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理论上正却而精准的坐标寻星法</a:t>
            </a:r>
            <a:endParaRPr lang="zh-CN" altLang="en-US" sz="4000" kern="1400" spc="300" dirty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2576" y="1964032"/>
            <a:ext cx="108866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zh-CN" dirty="0"/>
              <a:t>． 查出该天体在</a:t>
            </a:r>
            <a:r>
              <a:rPr lang="zh-CN" altLang="en-US" dirty="0"/>
              <a:t>的时角</a:t>
            </a:r>
            <a:r>
              <a:rPr lang="zh-CN" altLang="zh-CN" dirty="0"/>
              <a:t>t </a:t>
            </a:r>
            <a:r>
              <a:rPr lang="zh-CN" altLang="en-US" dirty="0"/>
              <a:t>（</a:t>
            </a:r>
            <a:r>
              <a:rPr lang="en-US" altLang="zh-CN" dirty="0"/>
              <a:t>hour angle</a:t>
            </a:r>
            <a:r>
              <a:rPr lang="zh-CN" altLang="en-US" dirty="0"/>
              <a:t>），赤纬</a:t>
            </a:r>
            <a:r>
              <a:rPr lang="zh-CN" altLang="zh-CN" dirty="0"/>
              <a:t>δ 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zh-CN" dirty="0"/>
              <a:t>． 松开赤纬轴制紧螺钉，旋转主镜，先对准天赤道（赤纬度盘0o），然后向北旋转δ</a:t>
            </a:r>
            <a:r>
              <a:rPr lang="zh-CN" altLang="en-US" dirty="0"/>
              <a:t>，</a:t>
            </a:r>
            <a:r>
              <a:rPr lang="zh-CN" altLang="zh-CN" dirty="0"/>
              <a:t>对准赤纬度盘指针，制紧螺钉。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zh-CN" dirty="0"/>
              <a:t>． 松开极轴制紧螺钉，绕极轴向东（时角t为负）旋转望远镜，将t对准时角刻度盘指针，制紧螺钉。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zh-CN" dirty="0"/>
              <a:t>． 先用低倍镜观测</a:t>
            </a:r>
            <a:r>
              <a:rPr lang="zh-CN" altLang="en-US" dirty="0"/>
              <a:t>目标，</a:t>
            </a:r>
            <a:r>
              <a:rPr lang="zh-CN" altLang="zh-CN" dirty="0"/>
              <a:t>如不在视场中央，可用赤经赤纬微调手轮将天体调整到视场中央。由于地球转动，目标会渐渐移出视场，要不断用微调手轮跟踪。若为自动跟踪赤道仪，打开电门即可。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22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0145" y="45258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寻星镜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寻星</a:t>
            </a:r>
            <a:endParaRPr lang="zh-CN" altLang="en-US" sz="4000" kern="1400" spc="300" dirty="0">
              <a:latin typeface="黑体" panose="02010609060101010101" pitchFamily="49" charset="-122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43" y="1955944"/>
            <a:ext cx="4781550" cy="3648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33672" y="2133600"/>
            <a:ext cx="3363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dirty="0"/>
              <a:t>小视场，大能量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33671" y="3595315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dirty="0"/>
              <a:t>校准</a:t>
            </a:r>
          </a:p>
        </p:txBody>
      </p:sp>
    </p:spTree>
    <p:extLst>
      <p:ext uri="{BB962C8B-B14F-4D97-AF65-F5344CB8AC3E}">
        <p14:creationId xmlns:p14="http://schemas.microsoft.com/office/powerpoint/2010/main" val="24916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0145" y="452581"/>
            <a:ext cx="1095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指星笔——双筒望远镜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搭建星桥</a:t>
            </a:r>
            <a:r>
              <a:rPr lang="zh-CN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——寻星镜组合</a:t>
            </a:r>
            <a:endParaRPr lang="zh-CN" altLang="en-US" sz="4000" kern="1400" spc="300" dirty="0">
              <a:latin typeface="黑体" panose="02010609060101010101" pitchFamily="49" charset="-122"/>
              <a:ea typeface="黑体" panose="02010609060101010101" pitchFamily="49" charset="-122"/>
              <a:cs typeface="Ebrima" panose="02000000000000000000" pitchFamily="2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5638" y="1653306"/>
            <a:ext cx="11417909" cy="3639130"/>
            <a:chOff x="489526" y="1653306"/>
            <a:chExt cx="11417909" cy="363913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26" y="1653306"/>
              <a:ext cx="3639130" cy="363913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892" y="1653306"/>
              <a:ext cx="3639130" cy="363913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022" y="1653306"/>
              <a:ext cx="4130413" cy="3639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91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145" y="452581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kern="14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干嘛要搞个镜子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2491" y="452581"/>
            <a:ext cx="6181435" cy="6181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6219" y="2342969"/>
            <a:ext cx="1452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600" dirty="0"/>
              <a:t>更大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76219" y="3913198"/>
            <a:ext cx="1452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600" dirty="0"/>
              <a:t>更亮</a:t>
            </a:r>
            <a:endParaRPr lang="en-US" altLang="zh-CN" sz="3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27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073" y="1182254"/>
            <a:ext cx="790633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THANK YOU</a:t>
            </a:r>
            <a:endParaRPr lang="zh-CN" altLang="en-US" sz="110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092" y="2967358"/>
            <a:ext cx="11841018" cy="203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50764" y="640079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©</a:t>
            </a:r>
            <a:r>
              <a:rPr lang="en-GB" altLang="zh-CN" dirty="0"/>
              <a:t>copyright HAL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8909" y="4147127"/>
            <a:ext cx="60372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参考资料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夜观星空：天文观测实践指南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 Terence Dickinson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Wikipedia</a:t>
            </a:r>
          </a:p>
          <a:p>
            <a:endParaRPr lang="en-US" altLang="zh-CN" dirty="0"/>
          </a:p>
          <a:p>
            <a:r>
              <a:rPr lang="zh-CN" altLang="en-US" dirty="0"/>
              <a:t>万能的百度</a:t>
            </a:r>
            <a:endParaRPr lang="en-US" altLang="zh-CN" dirty="0"/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77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0145" y="452581"/>
            <a:ext cx="239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kern="14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更多的光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29491" y="1766165"/>
            <a:ext cx="5417127" cy="4375802"/>
            <a:chOff x="568037" y="1562965"/>
            <a:chExt cx="5417127" cy="437580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37" y="1562965"/>
              <a:ext cx="5417127" cy="304713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2030105" y="5292436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/>
                <a:t>凸透镜聚光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56927" y="789722"/>
            <a:ext cx="5336309" cy="5352244"/>
            <a:chOff x="6356927" y="789722"/>
            <a:chExt cx="5336309" cy="535224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927" y="789722"/>
              <a:ext cx="5336309" cy="402357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778586" y="5495635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/>
                <a:t>凹面镜聚光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754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145" y="452581"/>
            <a:ext cx="5698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kern="14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伽利略和他的后继者们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3" y="1585340"/>
            <a:ext cx="3009900" cy="4286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0" y="1585340"/>
            <a:ext cx="2901015" cy="4286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2" y="1585340"/>
            <a:ext cx="3235727" cy="43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5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806" y="1783974"/>
            <a:ext cx="6441347" cy="43577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0145" y="452581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kern="14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牛顿和他的后继者们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" y="2256634"/>
            <a:ext cx="5151948" cy="3821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53" y="509112"/>
            <a:ext cx="5932455" cy="55690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805" y="1783974"/>
            <a:ext cx="6441347" cy="42942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659" y="118363"/>
            <a:ext cx="6739637" cy="67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0145" y="452581"/>
            <a:ext cx="5698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kern="14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天文望远镜的光学系统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968" y="1160467"/>
            <a:ext cx="4111230" cy="55008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3" y="1160467"/>
            <a:ext cx="4111230" cy="549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0145" y="452581"/>
            <a:ext cx="5698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kern="14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天文望远镜的光学系统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13164" y="1533237"/>
            <a:ext cx="383630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口径：150mm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焦距：750mm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焦比：f/5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最大放大倍率：300x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极限星等：13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解析度：0.8 arc sec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目镜座口径：1.25"/2"(1.25英寸可转)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规格：182mm x 690mm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目镜：SUPER10&amp;SUPER25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寻星镜：6x30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79" y="806524"/>
            <a:ext cx="5814039" cy="5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8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0145" y="452581"/>
            <a:ext cx="1287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kern="14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焦比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" y="1160467"/>
            <a:ext cx="4111230" cy="54952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10909" y="1160467"/>
            <a:ext cx="5062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焦比</a:t>
            </a:r>
            <a:r>
              <a:rPr lang="en-US" altLang="zh-CN" sz="5400" dirty="0"/>
              <a:t>=</a:t>
            </a:r>
            <a:r>
              <a:rPr lang="zh-CN" altLang="en-US" sz="5400" dirty="0"/>
              <a:t>焦距</a:t>
            </a:r>
            <a:r>
              <a:rPr lang="en-US" altLang="zh-CN" sz="5400" dirty="0"/>
              <a:t>/</a:t>
            </a:r>
            <a:r>
              <a:rPr lang="zh-CN" altLang="en-US" sz="5400" dirty="0"/>
              <a:t>口径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35782" y="2401454"/>
            <a:ext cx="278153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短焦比与长焦比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轻便性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边缘区亮度和视场大小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星空摄影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0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0145" y="452581"/>
            <a:ext cx="6785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解析度（分辨率）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瑞利判据</a:t>
            </a:r>
            <a:endParaRPr lang="zh-CN" altLang="en-US" sz="4000" kern="1400" spc="300" dirty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2575626" y="2776187"/>
            <a:ext cx="79640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i="1" dirty="0"/>
              <a:t>       </a:t>
            </a:r>
            <a:r>
              <a:rPr lang="el-GR" altLang="zh-CN" sz="6600" i="1" dirty="0"/>
              <a:t>θ</a:t>
            </a:r>
            <a:r>
              <a:rPr lang="en-US" altLang="zh-CN" sz="6600" dirty="0"/>
              <a:t>=1.22×</a:t>
            </a:r>
            <a:r>
              <a:rPr lang="zh-CN" altLang="en-US" sz="6600" dirty="0"/>
              <a:t>（</a:t>
            </a:r>
            <a:r>
              <a:rPr lang="el-GR" altLang="zh-CN" sz="6600" i="1" dirty="0"/>
              <a:t>λ</a:t>
            </a:r>
            <a:r>
              <a:rPr lang="en-US" altLang="zh-CN" sz="6600" i="1" dirty="0"/>
              <a:t>/D</a:t>
            </a:r>
            <a:r>
              <a:rPr lang="zh-CN" altLang="en-US" sz="6600" i="1" dirty="0"/>
              <a:t>）</a:t>
            </a:r>
            <a:endParaRPr lang="zh-CN" altLang="en-US" sz="6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19" y="452581"/>
            <a:ext cx="4062808" cy="62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1618</Words>
  <Application>Microsoft Office PowerPoint</Application>
  <PresentationFormat>自定义</PresentationFormat>
  <Paragraphs>148</Paragraphs>
  <Slides>20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组装？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杨笑波</dc:creator>
  <cp:lastModifiedBy>Administrator</cp:lastModifiedBy>
  <cp:revision>49</cp:revision>
  <dcterms:created xsi:type="dcterms:W3CDTF">2016-10-21T11:54:21Z</dcterms:created>
  <dcterms:modified xsi:type="dcterms:W3CDTF">2016-10-24T09:44:16Z</dcterms:modified>
</cp:coreProperties>
</file>