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4" r:id="rId4"/>
    <p:sldId id="259" r:id="rId5"/>
    <p:sldId id="260" r:id="rId6"/>
    <p:sldId id="266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1138" y="226"/>
      </p:cViewPr>
      <p:guideLst>
        <p:guide orient="horz" pos="2177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94281A2-F896-4B7C-816C-0129ABD5D8C3}" type="datetimeFigureOut">
              <a:rPr lang="en-IN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en-IN"/>
              <a:t>Dept. of CSE, GAT                                           2017-18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D5E3CDE-57F8-4A7F-948C-2F8E13C40C3B}" type="slidenum">
              <a:rPr lang="en-IN" altLang="en-US"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7A2982A-07C7-4771-95EF-D985DAEE4650}" type="datetimeFigureOut">
              <a:rPr lang="en-IN"/>
              <a:t>31-01-2025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en-IN"/>
              <a:t>Dept. of CSE, GAT                                           2017-18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9B157FE-FA23-47D8-9ACC-07EE1C07ABF3}" type="slidenum">
              <a:rPr lang="en-IN" altLang="en-US"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IN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371BF2B-4D55-4776-A4D2-27B33421FCC5}" type="slidenum">
              <a:rPr lang="en-IN" altLang="en-US"/>
              <a:t>1</a:t>
            </a:fld>
            <a:endParaRPr lang="en-IN" altLang="en-US"/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/>
              <a:t>Dept. of CSE, GAT                                           2017-18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IN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1C98BBF-01F6-470D-A37B-6D74AE336209}" type="slidenum">
              <a:rPr lang="en-IN" altLang="en-US"/>
              <a:t>2</a:t>
            </a:fld>
            <a:endParaRPr lang="en-IN" altLang="en-US"/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/>
              <a:t>Dept. of CSE, GAT                                           2017-18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DB463-C0F0-C98E-2C3C-20ED25E5C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826048B2-5135-84C1-DEF6-2AB480B135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8916B941-69E3-3E71-1FF4-B94D427D34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IN" altLang="en-US" dirty="0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823FAD3C-71EC-C518-C3B2-A7497175D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1C98BBF-01F6-470D-A37B-6D74AE336209}" type="slidenum">
              <a:rPr lang="en-IN" altLang="en-US"/>
              <a:t>3</a:t>
            </a:fld>
            <a:endParaRPr lang="en-IN" altLang="en-US"/>
          </a:p>
        </p:txBody>
      </p:sp>
      <p:sp>
        <p:nvSpPr>
          <p:cNvPr id="19461" name="Footer Placeholder 4">
            <a:extLst>
              <a:ext uri="{FF2B5EF4-FFF2-40B4-BE49-F238E27FC236}">
                <a16:creationId xmlns:a16="http://schemas.microsoft.com/office/drawing/2014/main" id="{F27E31D1-AFFA-A226-4336-E265095B42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/>
              <a:t>Dept. of CSE, GAT                                           2017-18</a:t>
            </a:r>
          </a:p>
        </p:txBody>
      </p:sp>
    </p:spTree>
    <p:extLst>
      <p:ext uri="{BB962C8B-B14F-4D97-AF65-F5344CB8AC3E}">
        <p14:creationId xmlns:p14="http://schemas.microsoft.com/office/powerpoint/2010/main" val="2931658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IN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1C98BBF-01F6-470D-A37B-6D74AE336209}" type="slidenum">
              <a:rPr lang="en-IN" altLang="en-US"/>
              <a:t>4</a:t>
            </a:fld>
            <a:endParaRPr lang="en-IN" altLang="en-US"/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/>
              <a:t>Dept. of CSE, GAT                                           2017-18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IN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1C98BBF-01F6-470D-A37B-6D74AE336209}" type="slidenum">
              <a:rPr lang="en-IN" altLang="en-US"/>
              <a:t>5</a:t>
            </a:fld>
            <a:endParaRPr lang="en-IN" altLang="en-US"/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/>
              <a:t>Dept. of CSE, GAT                                           2017-18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IN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1C98BBF-01F6-470D-A37B-6D74AE336209}" type="slidenum">
              <a:rPr lang="en-IN" altLang="en-US"/>
              <a:t>6</a:t>
            </a:fld>
            <a:endParaRPr lang="en-IN" altLang="en-US"/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/>
              <a:t>Dept. of CSE, GAT                                           2017-18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IN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1C98BBF-01F6-470D-A37B-6D74AE336209}" type="slidenum">
              <a:rPr lang="en-IN" altLang="en-US"/>
              <a:t>7</a:t>
            </a:fld>
            <a:endParaRPr lang="en-IN" altLang="en-US"/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/>
              <a:t>Dept. of CSE, GAT                                           2017-18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64293-51B9-5BC5-D7A9-3A3E8FC1D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242E9916-C246-22B1-A3F5-9E00D7EF1C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96B4D6E2-3E4C-5E15-4936-AEF8F968DA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IN" altLang="en-US" dirty="0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3ED889B7-27CC-8954-6140-718525A86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1C98BBF-01F6-470D-A37B-6D74AE336209}" type="slidenum">
              <a:rPr lang="en-IN" altLang="en-US"/>
              <a:t>8</a:t>
            </a:fld>
            <a:endParaRPr lang="en-IN" altLang="en-US"/>
          </a:p>
        </p:txBody>
      </p:sp>
      <p:sp>
        <p:nvSpPr>
          <p:cNvPr id="19461" name="Footer Placeholder 4">
            <a:extLst>
              <a:ext uri="{FF2B5EF4-FFF2-40B4-BE49-F238E27FC236}">
                <a16:creationId xmlns:a16="http://schemas.microsoft.com/office/drawing/2014/main" id="{FB463CC1-B025-38AF-D4E5-F06E3F7630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/>
              <a:t>Dept. of CSE, GAT                                           2017-18</a:t>
            </a:r>
          </a:p>
        </p:txBody>
      </p:sp>
    </p:spTree>
    <p:extLst>
      <p:ext uri="{BB962C8B-B14F-4D97-AF65-F5344CB8AC3E}">
        <p14:creationId xmlns:p14="http://schemas.microsoft.com/office/powerpoint/2010/main" val="171167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                                                                               2024-25                                                             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C1C889-446B-4EA4-AB43-32BF69A4ED9F}" type="slidenum">
              <a:rPr lang="en-IN" altLang="en-US"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                                                                               2024-25                                                             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10665-5B81-4BD6-BD5D-5661B7F3A197}" type="slidenum">
              <a:rPr lang="en-IN" altLang="en-US"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Dept of CSE,GAT                                                                                                    2024-25                                                             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C42BF0-F0BA-4BEC-BFEF-185B471DC7CC}" type="slidenum">
              <a:rPr lang="en-IN" altLang="en-US"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                                                                               2024-25                                                             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E256C-CCEB-47B7-A3F7-A664EDC74B4C}" type="slidenum">
              <a:rPr lang="en-IN" altLang="en-US"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                                                                               2024-25                                                             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0169D-C4DB-4DBB-AF90-73CD91804C6A}" type="slidenum">
              <a:rPr lang="en-IN" altLang="en-US"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                                                                               2024-25                                                             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7046A-29DF-4514-BC8D-EEC16223F49E}" type="slidenum">
              <a:rPr lang="en-IN" altLang="en-US"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                                                                               2024-25                                                             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AA51E-A9FC-4139-873E-8EA3AD7D43BC}" type="slidenum">
              <a:rPr lang="en-IN" altLang="en-US"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                                                                               2024-25                                                             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A3726-8723-4344-AD87-7E50D879CA2C}" type="slidenum">
              <a:rPr lang="en-IN" altLang="en-US"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                                                                               2024-25                                                             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49531-6430-4586-95B8-F96715E1CF20}" type="slidenum">
              <a:rPr lang="en-IN" altLang="en-US"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CSE,GAT                                                                                                    2024-25                                                             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926B6-D9C7-45D2-9828-79D5AADF281C}" type="slidenum">
              <a:rPr lang="en-IN" altLang="en-US"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Dept of CSE,GAT                                                                                                    2024-25                                                                                                                                                                        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0D3E1A8-CB02-49C7-B2C5-C4EBD53BB114}" type="slidenum">
              <a:rPr lang="en-IN" altLang="en-US"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6" name="Freeform 7"/>
          <p:cNvSpPr/>
          <p:nvPr/>
        </p:nvSpPr>
        <p:spPr>
          <a:xfrm rot="10800000">
            <a:off x="10082899" y="1536488"/>
            <a:ext cx="2109101" cy="3752647"/>
          </a:xfrm>
          <a:custGeom>
            <a:avLst/>
            <a:gdLst/>
            <a:ahLst/>
            <a:cxnLst/>
            <a:rect l="l" t="t" r="r" b="b"/>
            <a:pathLst>
              <a:path w="3626855" h="6926286">
                <a:moveTo>
                  <a:pt x="0" y="0"/>
                </a:moveTo>
                <a:lnTo>
                  <a:pt x="3626855" y="0"/>
                </a:lnTo>
                <a:lnTo>
                  <a:pt x="3626855" y="6926286"/>
                </a:lnTo>
                <a:lnTo>
                  <a:pt x="0" y="69262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174" name="Freeform 4"/>
          <p:cNvSpPr/>
          <p:nvPr/>
        </p:nvSpPr>
        <p:spPr>
          <a:xfrm>
            <a:off x="1" y="4286249"/>
            <a:ext cx="1325880" cy="2571751"/>
          </a:xfrm>
          <a:custGeom>
            <a:avLst/>
            <a:gdLst/>
            <a:ahLst/>
            <a:cxnLst/>
            <a:rect l="l" t="t" r="r" b="b"/>
            <a:pathLst>
              <a:path w="3626855" h="6926286">
                <a:moveTo>
                  <a:pt x="0" y="0"/>
                </a:moveTo>
                <a:lnTo>
                  <a:pt x="3626855" y="0"/>
                </a:lnTo>
                <a:lnTo>
                  <a:pt x="3626855" y="6926287"/>
                </a:lnTo>
                <a:lnTo>
                  <a:pt x="0" y="6926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4099" name="Picture 3" descr="K:\ns2 templates\KIRAN NS-2\college_logo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74" y="149696"/>
            <a:ext cx="1535865" cy="1250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1.png"/>
          <p:cNvPicPr/>
          <p:nvPr/>
        </p:nvPicPr>
        <p:blipFill>
          <a:blip r:embed="rId6"/>
          <a:srcRect b="1375"/>
          <a:stretch>
            <a:fillRect/>
          </a:stretch>
        </p:blipFill>
        <p:spPr>
          <a:xfrm>
            <a:off x="10300586" y="-1"/>
            <a:ext cx="1535865" cy="15099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68657" y="3601363"/>
            <a:ext cx="238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Times New Roman" panose="02020603050405020304" pitchFamily="18" charset="0"/>
              </a:rPr>
              <a:t>#BEYONDINNOVATION</a:t>
            </a:r>
            <a:endParaRPr lang="en-IN" sz="1400" b="1" dirty="0">
              <a:solidFill>
                <a:schemeClr val="accent3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3129" y="3101938"/>
            <a:ext cx="6593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Solid Edge Stencil" pitchFamily="2" charset="0"/>
              </a:rPr>
              <a:t>HACK-A-LEAGUE 3.0</a:t>
            </a:r>
            <a:endParaRPr lang="en-IN" sz="4000" dirty="0">
              <a:solidFill>
                <a:schemeClr val="bg2">
                  <a:lumMod val="50000"/>
                </a:schemeClr>
              </a:solidFill>
              <a:latin typeface="Solid Edge Stencil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0186" y="4113537"/>
            <a:ext cx="9926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85" dirty="0">
                <a:latin typeface="Franklin Gothic Medium" panose="020B0603020102020204" pitchFamily="34" charset="0"/>
                <a:cs typeface="Trebuchet MS" panose="020B0603020202020204"/>
              </a:rPr>
              <a:t>Project</a:t>
            </a:r>
            <a:r>
              <a:rPr lang="en-US" sz="3600" b="1" spc="-114" dirty="0">
                <a:latin typeface="Franklin Gothic Medium" panose="020B0603020102020204" pitchFamily="34" charset="0"/>
                <a:cs typeface="Trebuchet MS" panose="020B0603020202020204"/>
              </a:rPr>
              <a:t> </a:t>
            </a:r>
            <a:r>
              <a:rPr lang="en-US" sz="3600" b="1" dirty="0">
                <a:latin typeface="Franklin Gothic Medium" panose="020B0603020102020204" pitchFamily="34" charset="0"/>
                <a:cs typeface="Trebuchet MS" panose="020B0603020202020204"/>
              </a:rPr>
              <a:t>Title:</a:t>
            </a:r>
            <a:r>
              <a:rPr lang="en-US" sz="3600" b="1" spc="-110" dirty="0">
                <a:latin typeface="Franklin Gothic Medium" panose="020B0603020102020204" pitchFamily="34" charset="0"/>
                <a:cs typeface="Trebuchet MS" panose="020B0603020202020204"/>
              </a:rPr>
              <a:t> </a:t>
            </a:r>
            <a:r>
              <a:rPr lang="en-US" sz="3600" b="1" spc="185" dirty="0">
                <a:latin typeface="Franklin Gothic Medium" panose="020B0603020102020204" pitchFamily="34" charset="0"/>
                <a:cs typeface="Trebuchet MS" panose="020B0603020202020204"/>
              </a:rPr>
              <a:t>[Office Seat Planner</a:t>
            </a:r>
            <a:r>
              <a:rPr lang="en-US" sz="3600" b="1" spc="155" dirty="0">
                <a:latin typeface="Franklin Gothic Medium" panose="020B0603020102020204" pitchFamily="34" charset="0"/>
                <a:cs typeface="Trebuchet MS" panose="020B0603020202020204"/>
              </a:rPr>
              <a:t>]</a:t>
            </a:r>
            <a:endParaRPr lang="en-US" sz="3600" dirty="0">
              <a:latin typeface="Franklin Gothic Medium" panose="020B0603020102020204" pitchFamily="34" charset="0"/>
              <a:cs typeface="Trebuchet MS" panose="020B0603020202020204"/>
            </a:endParaRPr>
          </a:p>
          <a:p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224719" y="4781303"/>
            <a:ext cx="54683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215" dirty="0">
                <a:latin typeface="Franklin Gothic Medium" panose="020B0603020102020204" pitchFamily="34" charset="0"/>
                <a:cs typeface="Trebuchet MS" panose="020B0603020202020204"/>
              </a:rPr>
              <a:t>Team</a:t>
            </a:r>
            <a:r>
              <a:rPr lang="en-US" sz="2000" b="1" spc="-60" dirty="0">
                <a:latin typeface="Franklin Gothic Medium" panose="020B0603020102020204" pitchFamily="34" charset="0"/>
                <a:cs typeface="Trebuchet MS" panose="020B0603020202020204"/>
              </a:rPr>
              <a:t> </a:t>
            </a:r>
            <a:r>
              <a:rPr lang="en-US" sz="2000" b="1" spc="254" dirty="0">
                <a:latin typeface="Franklin Gothic Medium" panose="020B0603020102020204" pitchFamily="34" charset="0"/>
                <a:cs typeface="Trebuchet MS" panose="020B0603020202020204"/>
              </a:rPr>
              <a:t>Name: The Clock Cycles</a:t>
            </a:r>
          </a:p>
          <a:p>
            <a:r>
              <a:rPr lang="en-US" sz="2000" b="1" spc="254" dirty="0">
                <a:latin typeface="Franklin Gothic Medium" panose="020B0603020102020204" pitchFamily="34" charset="0"/>
                <a:cs typeface="Trebuchet MS" panose="020B0603020202020204"/>
              </a:rPr>
              <a:t>Team Number: Hal 54</a:t>
            </a:r>
          </a:p>
          <a:p>
            <a:r>
              <a:rPr lang="en-US" sz="2000" b="1" spc="215" dirty="0">
                <a:latin typeface="Franklin Gothic Medium" panose="020B0603020102020204" pitchFamily="34" charset="0"/>
                <a:cs typeface="Trebuchet MS" panose="020B0603020202020204"/>
              </a:rPr>
              <a:t>Team</a:t>
            </a:r>
            <a:r>
              <a:rPr lang="en-US" sz="2000" b="1" spc="-60" dirty="0">
                <a:latin typeface="Franklin Gothic Medium" panose="020B0603020102020204" pitchFamily="34" charset="0"/>
                <a:cs typeface="Trebuchet MS" panose="020B0603020202020204"/>
              </a:rPr>
              <a:t> </a:t>
            </a:r>
            <a:r>
              <a:rPr lang="en-US" sz="2000" b="1" spc="215" dirty="0">
                <a:latin typeface="Franklin Gothic Medium" panose="020B0603020102020204" pitchFamily="34" charset="0"/>
                <a:cs typeface="Trebuchet MS" panose="020B0603020202020204"/>
              </a:rPr>
              <a:t>Members: </a:t>
            </a:r>
            <a:r>
              <a:rPr lang="en-US" sz="2000" b="1" spc="215" dirty="0" err="1">
                <a:latin typeface="Franklin Gothic Medium" panose="020B0603020102020204" pitchFamily="34" charset="0"/>
                <a:cs typeface="Trebuchet MS" panose="020B0603020202020204"/>
              </a:rPr>
              <a:t>Abhinandan.S</a:t>
            </a:r>
            <a:r>
              <a:rPr lang="en-US" sz="2000" b="1" spc="215" dirty="0">
                <a:latin typeface="Franklin Gothic Medium" panose="020B0603020102020204" pitchFamily="34" charset="0"/>
                <a:cs typeface="Trebuchet MS" panose="020B0603020202020204"/>
              </a:rPr>
              <a:t>, Bhuvana.GH, Kiran K, </a:t>
            </a:r>
            <a:r>
              <a:rPr lang="en-US" sz="2000" b="1" spc="215" dirty="0" err="1">
                <a:latin typeface="Franklin Gothic Medium" panose="020B0603020102020204" pitchFamily="34" charset="0"/>
                <a:cs typeface="Trebuchet MS" panose="020B0603020202020204"/>
              </a:rPr>
              <a:t>Paavana.P</a:t>
            </a:r>
            <a:endParaRPr lang="en-US" sz="2000" b="1" spc="215" dirty="0">
              <a:latin typeface="Franklin Gothic Medium" panose="020B0603020102020204" pitchFamily="34" charset="0"/>
              <a:cs typeface="Trebuchet MS" panose="020B0603020202020204"/>
            </a:endParaRPr>
          </a:p>
          <a:p>
            <a:r>
              <a:rPr lang="en-US" sz="2000" b="1" spc="204" dirty="0">
                <a:latin typeface="Franklin Gothic Medium" panose="020B0603020102020204" pitchFamily="34" charset="0"/>
                <a:cs typeface="Trebuchet MS" panose="020B0603020202020204"/>
              </a:rPr>
              <a:t>College</a:t>
            </a:r>
            <a:r>
              <a:rPr lang="en-US" sz="2000" b="1" spc="-50" dirty="0">
                <a:latin typeface="Franklin Gothic Medium" panose="020B0603020102020204" pitchFamily="34" charset="0"/>
                <a:cs typeface="Trebuchet MS" panose="020B0603020202020204"/>
              </a:rPr>
              <a:t> </a:t>
            </a:r>
            <a:r>
              <a:rPr lang="en-US" sz="2000" b="1" spc="245" dirty="0">
                <a:latin typeface="Franklin Gothic Medium" panose="020B0603020102020204" pitchFamily="34" charset="0"/>
                <a:cs typeface="Trebuchet MS" panose="020B0603020202020204"/>
              </a:rPr>
              <a:t>Name: KSSEM, KSIT, Presidency University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123475" y="200226"/>
            <a:ext cx="9945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4690" marR="694690" algn="ctr">
              <a:lnSpc>
                <a:spcPts val="1625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GLOBAL</a:t>
            </a:r>
            <a:r>
              <a:rPr lang="en-US" sz="2800" b="1" spc="-1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ACADEMY</a:t>
            </a:r>
            <a:r>
              <a:rPr lang="en-US" sz="2800" b="1" spc="15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OF</a:t>
            </a:r>
            <a:r>
              <a:rPr lang="en-US" sz="2800" b="1" spc="-1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28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TECHNOLOGY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94690" marR="692785" algn="ctr">
              <a:spcBef>
                <a:spcPts val="35"/>
              </a:spcBef>
              <a:spcAft>
                <a:spcPts val="600"/>
              </a:spcAft>
            </a:pPr>
            <a:r>
              <a:rPr lang="en-US" sz="1400" b="1" spc="-5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An</a:t>
            </a:r>
            <a:r>
              <a:rPr lang="en-US" sz="1400" b="1" spc="-55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spc="-5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Autonomous</a:t>
            </a:r>
            <a:r>
              <a:rPr lang="en-US" sz="1400" b="1" spc="-4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spc="-5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Institute,</a:t>
            </a:r>
            <a:r>
              <a:rPr lang="en-US" sz="1400" b="1" spc="-5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spc="-5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Affiliated</a:t>
            </a:r>
            <a:r>
              <a:rPr lang="en-US" sz="1400" b="1" spc="-5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to</a:t>
            </a:r>
            <a:r>
              <a:rPr lang="en-US" sz="1400" b="1" spc="-45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VTU</a:t>
            </a:r>
            <a:r>
              <a:rPr lang="en-US" sz="1400" b="1" spc="-5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Belagavi,</a:t>
            </a:r>
            <a:r>
              <a:rPr lang="en-US" sz="1400" b="1" spc="-225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IN" sz="1400" spc="-225" dirty="0">
                <a:latin typeface="Calibri" panose="020F0502020204030204" pitchFamily="34" charset="0"/>
                <a:ea typeface="Calibri" panose="020F0502020204030204" pitchFamily="34" charset="0"/>
              </a:rPr>
              <a:t>    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Approved</a:t>
            </a:r>
            <a:r>
              <a:rPr lang="en-US" sz="1400" b="1" spc="-55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by</a:t>
            </a:r>
            <a:r>
              <a:rPr lang="en-US" sz="1400" b="1" spc="-3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AICTE,</a:t>
            </a:r>
            <a:r>
              <a:rPr lang="en-US" sz="1400" b="1" spc="-55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Accredited</a:t>
            </a:r>
            <a:r>
              <a:rPr lang="en-US" sz="1400" b="1" spc="-45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by</a:t>
            </a:r>
            <a:r>
              <a:rPr lang="en-US" sz="1400" b="1" spc="-5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NAAC, ’A’</a:t>
            </a:r>
            <a:r>
              <a:rPr lang="en-US" sz="1400" b="1" spc="-5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Grade 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2140" marR="756285" algn="ctr">
              <a:spcAft>
                <a:spcPts val="600"/>
              </a:spcAft>
            </a:pPr>
            <a:r>
              <a:rPr lang="en-US" sz="1400" b="1" dirty="0">
                <a:solidFill>
                  <a:srgbClr val="1F497D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Department of Computer Science &amp; Engineering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700" marR="11430" algn="ctr">
              <a:spcBef>
                <a:spcPts val="25"/>
              </a:spcBef>
              <a:spcAft>
                <a:spcPts val="600"/>
              </a:spcAft>
            </a:pPr>
            <a:r>
              <a:rPr lang="en-US" sz="1400" b="1" spc="-22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(Accredited</a:t>
            </a:r>
            <a:r>
              <a:rPr lang="en-US" sz="1400" b="1" spc="-15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by</a:t>
            </a:r>
            <a:r>
              <a:rPr lang="en-US" sz="1400" b="1" spc="-1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NBA</a:t>
            </a:r>
            <a:r>
              <a:rPr lang="en-US" sz="1400" b="1" spc="-20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2022-2025)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445" y="1861879"/>
            <a:ext cx="2109101" cy="12696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272999"/>
            <a:ext cx="4762500" cy="2867025"/>
          </a:xfrm>
          <a:prstGeom prst="rect">
            <a:avLst/>
          </a:prstGeom>
        </p:spPr>
      </p:pic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05082" y="591722"/>
            <a:ext cx="9220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40" dirty="0">
                <a:solidFill>
                  <a:schemeClr val="accent3">
                    <a:lumMod val="50000"/>
                  </a:schemeClr>
                </a:solidFill>
                <a:latin typeface="Franklin Gothic Medium" panose="020B0603020102020204" pitchFamily="34" charset="0"/>
              </a:rPr>
              <a:t>PROBLEM</a:t>
            </a:r>
            <a:r>
              <a:rPr spc="-135" dirty="0">
                <a:solidFill>
                  <a:schemeClr val="accent3">
                    <a:lumMod val="50000"/>
                  </a:schemeClr>
                </a:solidFill>
                <a:latin typeface="Franklin Gothic Medium" panose="020B0603020102020204" pitchFamily="34" charset="0"/>
              </a:rPr>
              <a:t> </a:t>
            </a:r>
            <a:r>
              <a:rPr spc="320" dirty="0">
                <a:solidFill>
                  <a:schemeClr val="accent3">
                    <a:lumMod val="50000"/>
                  </a:schemeClr>
                </a:solidFill>
                <a:latin typeface="Franklin Gothic Medium" panose="020B0603020102020204" pitchFamily="34" charset="0"/>
              </a:rPr>
              <a:t>STATEMENT</a:t>
            </a:r>
          </a:p>
        </p:txBody>
      </p:sp>
      <p:sp>
        <p:nvSpPr>
          <p:cNvPr id="5" name="object 3"/>
          <p:cNvSpPr/>
          <p:nvPr/>
        </p:nvSpPr>
        <p:spPr>
          <a:xfrm>
            <a:off x="705081" y="1418031"/>
            <a:ext cx="10611623" cy="104774"/>
          </a:xfrm>
          <a:custGeom>
            <a:avLst/>
            <a:gdLst/>
            <a:ahLst/>
            <a:cxnLst/>
            <a:rect l="l" t="t" r="r" b="b"/>
            <a:pathLst>
              <a:path w="16923385">
                <a:moveTo>
                  <a:pt x="0" y="0"/>
                </a:moveTo>
                <a:lnTo>
                  <a:pt x="16923372" y="0"/>
                </a:lnTo>
              </a:path>
            </a:pathLst>
          </a:custGeom>
          <a:ln w="66674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latin typeface="Franklin Gothic Medium" panose="020B0603020102020204" pitchFamily="34" charset="0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705081" y="1620301"/>
            <a:ext cx="10611623" cy="153118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just">
              <a:spcBef>
                <a:spcPts val="2190"/>
              </a:spcBef>
            </a:pPr>
            <a:r>
              <a:rPr lang="en-US" sz="4000" b="1" spc="185" dirty="0">
                <a:latin typeface="Franklin Gothic Medium" panose="020B0603020102020204" pitchFamily="34" charset="0"/>
                <a:cs typeface="Trebuchet MS" panose="020B0603020202020204"/>
              </a:rPr>
              <a:t>Office Seat Planner</a:t>
            </a:r>
            <a:endParaRPr lang="en-US" sz="2000" b="1" spc="245" dirty="0">
              <a:latin typeface="Franklin Gothic Medium" panose="020B0603020102020204" pitchFamily="34" charset="0"/>
              <a:cs typeface="Trebuchet MS" panose="020B0603020202020204"/>
            </a:endParaRPr>
          </a:p>
          <a:p>
            <a:pPr marL="12700" algn="just">
              <a:spcBef>
                <a:spcPts val="2190"/>
              </a:spcBef>
            </a:pPr>
            <a:endParaRPr lang="en-US" sz="4000" dirty="0">
              <a:latin typeface="Franklin Gothic Medium" panose="020B0603020102020204" pitchFamily="34" charset="0"/>
              <a:cs typeface="Trebuchet MS" panose="020B0603020202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844" y="524402"/>
            <a:ext cx="1369719" cy="8245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4BCD49-9EBE-44C3-EDED-22DFC34B1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17" y="2272999"/>
            <a:ext cx="114061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Problem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Managing seat occupancy across multiple offices is challenging, especially with a planned growth to 3000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22C040-3C7D-807D-DBC6-2938B7A10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87270"/>
              </p:ext>
            </p:extLst>
          </p:nvPr>
        </p:nvGraphicFramePr>
        <p:xfrm>
          <a:off x="2126095" y="303457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994279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6368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 Issues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4589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20DDBCF-D783-7426-4531-9EE3D2261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53022"/>
              </p:ext>
            </p:extLst>
          </p:nvPr>
        </p:nvGraphicFramePr>
        <p:xfrm>
          <a:off x="2126095" y="3542229"/>
          <a:ext cx="8128000" cy="13677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372783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97338478"/>
                    </a:ext>
                  </a:extLst>
                </a:gridCol>
              </a:tblGrid>
              <a:tr h="136770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/>
                        <a:t>Inefficient Office Space utilization -&gt; Higher real estate costs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/>
                        <a:t>Tools to optimize-&gt; Seat Planning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/>
                        <a:t>Potential-&gt; Scope to 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 a solution to streamline seat planning and enable cost savings while preparing for future growth.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226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6F283-A55B-43F7-F582-BA5709DCD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2C346B8-CEEE-3EE5-D68F-6178082B6F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082" y="591722"/>
            <a:ext cx="9220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320" dirty="0">
                <a:solidFill>
                  <a:schemeClr val="accent3">
                    <a:lumMod val="50000"/>
                  </a:schemeClr>
                </a:solidFill>
                <a:latin typeface="Franklin Gothic Medium" panose="020B0603020102020204" pitchFamily="34" charset="0"/>
              </a:rPr>
              <a:t>SCOPE</a:t>
            </a:r>
            <a:endParaRPr spc="320" dirty="0">
              <a:solidFill>
                <a:schemeClr val="accent3">
                  <a:lumMod val="50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B90C102-F6D0-A2A6-572C-524244E21414}"/>
              </a:ext>
            </a:extLst>
          </p:cNvPr>
          <p:cNvSpPr/>
          <p:nvPr/>
        </p:nvSpPr>
        <p:spPr>
          <a:xfrm>
            <a:off x="705081" y="1418031"/>
            <a:ext cx="10611623" cy="104774"/>
          </a:xfrm>
          <a:custGeom>
            <a:avLst/>
            <a:gdLst/>
            <a:ahLst/>
            <a:cxnLst/>
            <a:rect l="l" t="t" r="r" b="b"/>
            <a:pathLst>
              <a:path w="16923385">
                <a:moveTo>
                  <a:pt x="0" y="0"/>
                </a:moveTo>
                <a:lnTo>
                  <a:pt x="16923372" y="0"/>
                </a:lnTo>
              </a:path>
            </a:pathLst>
          </a:custGeom>
          <a:ln w="66674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latin typeface="Franklin Gothic Medium" panose="020B0603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A2E40B-C823-CEE5-CA7A-FFB52AF242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844" y="524402"/>
            <a:ext cx="1369719" cy="8245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18C6EE-6D60-1254-AE8C-785373E01EE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995487"/>
            <a:ext cx="4762500" cy="2867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93F988-FC30-639D-DC96-5356503B3FE7}"/>
              </a:ext>
            </a:extLst>
          </p:cNvPr>
          <p:cNvSpPr txBox="1"/>
          <p:nvPr/>
        </p:nvSpPr>
        <p:spPr>
          <a:xfrm>
            <a:off x="258418" y="1472267"/>
            <a:ext cx="961827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seat allocation             2.Real Time Tracking                  3. Space Optimization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Seat Allocation Images - Free Download on Freepik">
            <a:extLst>
              <a:ext uri="{FF2B5EF4-FFF2-40B4-BE49-F238E27FC236}">
                <a16:creationId xmlns:a16="http://schemas.microsoft.com/office/drawing/2014/main" id="{A07EFD10-FF0F-E5CC-C2EB-BE94127F4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8" y="2477221"/>
            <a:ext cx="3227030" cy="219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hart of seats with different colored seats&#10;&#10;Description automatically generated with medium confidence">
            <a:extLst>
              <a:ext uri="{FF2B5EF4-FFF2-40B4-BE49-F238E27FC236}">
                <a16:creationId xmlns:a16="http://schemas.microsoft.com/office/drawing/2014/main" id="{1F50269B-4C96-E95A-728F-75C4E5FBE5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283" y="2384050"/>
            <a:ext cx="2731899" cy="2286000"/>
          </a:xfrm>
          <a:prstGeom prst="rect">
            <a:avLst/>
          </a:prstGeom>
        </p:spPr>
      </p:pic>
      <p:pic>
        <p:nvPicPr>
          <p:cNvPr id="5124" name="Picture 4" descr="Types of Office Layouts – Live Home 3D">
            <a:extLst>
              <a:ext uri="{FF2B5EF4-FFF2-40B4-BE49-F238E27FC236}">
                <a16:creationId xmlns:a16="http://schemas.microsoft.com/office/drawing/2014/main" id="{A4A6EE7B-E12D-FA80-1342-659F4CD0E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191" y="2422835"/>
            <a:ext cx="3314888" cy="22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EB4406-FA5E-58C2-727B-155D131B18FB}"/>
              </a:ext>
            </a:extLst>
          </p:cNvPr>
          <p:cNvSpPr txBox="1"/>
          <p:nvPr/>
        </p:nvSpPr>
        <p:spPr>
          <a:xfrm>
            <a:off x="258418" y="4760843"/>
            <a:ext cx="646683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Significant real estate cost savings.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Scalable to meet future growth and its needs.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Integration with systems for seamless management</a:t>
            </a:r>
            <a:r>
              <a:rPr lang="en-US" sz="2800" dirty="0"/>
              <a:t>.</a:t>
            </a:r>
            <a:endParaRPr lang="en-IN" sz="2800" dirty="0"/>
          </a:p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2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995487"/>
            <a:ext cx="4762500" cy="2867025"/>
          </a:xfrm>
          <a:prstGeom prst="rect">
            <a:avLst/>
          </a:prstGeom>
        </p:spPr>
      </p:pic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05082" y="591722"/>
            <a:ext cx="9220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320" dirty="0">
                <a:solidFill>
                  <a:schemeClr val="accent3">
                    <a:lumMod val="50000"/>
                  </a:schemeClr>
                </a:solidFill>
                <a:latin typeface="Franklin Gothic Medium" panose="020B0603020102020204" pitchFamily="34" charset="0"/>
              </a:rPr>
              <a:t>SOLUTION REVIEW</a:t>
            </a:r>
            <a:endParaRPr spc="320" dirty="0">
              <a:solidFill>
                <a:schemeClr val="accent3">
                  <a:lumMod val="50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705080" y="1258603"/>
            <a:ext cx="10611623" cy="104774"/>
          </a:xfrm>
          <a:custGeom>
            <a:avLst/>
            <a:gdLst/>
            <a:ahLst/>
            <a:cxnLst/>
            <a:rect l="l" t="t" r="r" b="b"/>
            <a:pathLst>
              <a:path w="16923385">
                <a:moveTo>
                  <a:pt x="0" y="0"/>
                </a:moveTo>
                <a:lnTo>
                  <a:pt x="16923372" y="0"/>
                </a:lnTo>
              </a:path>
            </a:pathLst>
          </a:custGeom>
          <a:ln w="66674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latin typeface="Franklin Gothic Medium" panose="020B0603020102020204" pitchFamily="34" charset="0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0" y="1530306"/>
            <a:ext cx="12192000" cy="557075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     Automatically assign and manage                           Analyze layouts, recommend adjustments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Live Seat Tracking, prevent crowding, underutilization          Accommodate to 3000+ employees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                                               </a:t>
            </a:r>
          </a:p>
          <a:p>
            <a:r>
              <a:rPr lang="en-US" sz="2000" dirty="0"/>
              <a:t>                                                    Reduce real estate and operational expenses</a:t>
            </a:r>
          </a:p>
          <a:p>
            <a:pPr algn="ctr"/>
            <a:r>
              <a:rPr lang="en-US" sz="2000" b="1" dirty="0"/>
              <a:t>                 Key Impact</a:t>
            </a:r>
            <a:r>
              <a:rPr lang="en-US" sz="2000" dirty="0"/>
              <a:t>: A smarter, scalable, and cost-effective solution for managing office spaces   efficiently.</a:t>
            </a:r>
          </a:p>
          <a:p>
            <a:pPr marL="469900" indent="-457200">
              <a:lnSpc>
                <a:spcPct val="100000"/>
              </a:lnSpc>
              <a:spcBef>
                <a:spcPts val="14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Franklin Gothic Medium" panose="020B0603020102020204" pitchFamily="34" charset="0"/>
              <a:cs typeface="Trebuchet MS" panose="020B0603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844" y="524402"/>
            <a:ext cx="1369719" cy="82457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35FD11B-2F34-7424-D0CD-C808063258E7}"/>
              </a:ext>
            </a:extLst>
          </p:cNvPr>
          <p:cNvSpPr/>
          <p:nvPr/>
        </p:nvSpPr>
        <p:spPr>
          <a:xfrm>
            <a:off x="1693419" y="1348973"/>
            <a:ext cx="1800786" cy="10995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Dynamic Allocation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4D516E-E4A3-3874-CA00-C736E4CECCBF}"/>
              </a:ext>
            </a:extLst>
          </p:cNvPr>
          <p:cNvSpPr/>
          <p:nvPr/>
        </p:nvSpPr>
        <p:spPr>
          <a:xfrm>
            <a:off x="1619161" y="3041596"/>
            <a:ext cx="1949302" cy="10995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Real-Time Monitoring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C790CF-1DE6-9BB3-D0EF-9FD2C836F0D5}"/>
              </a:ext>
            </a:extLst>
          </p:cNvPr>
          <p:cNvSpPr/>
          <p:nvPr/>
        </p:nvSpPr>
        <p:spPr>
          <a:xfrm>
            <a:off x="7974092" y="1334534"/>
            <a:ext cx="1800786" cy="1099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Space Optimization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C05A7A-B88F-D18D-15A3-2505CD9D64DC}"/>
              </a:ext>
            </a:extLst>
          </p:cNvPr>
          <p:cNvSpPr/>
          <p:nvPr/>
        </p:nvSpPr>
        <p:spPr>
          <a:xfrm>
            <a:off x="7974092" y="3041596"/>
            <a:ext cx="1902426" cy="10995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Future-Ready Design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90AEF4-C411-37FD-E961-10F4671B7BD9}"/>
              </a:ext>
            </a:extLst>
          </p:cNvPr>
          <p:cNvSpPr/>
          <p:nvPr/>
        </p:nvSpPr>
        <p:spPr>
          <a:xfrm>
            <a:off x="5377069" y="4700109"/>
            <a:ext cx="1760212" cy="10021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Cost Savings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995487"/>
            <a:ext cx="4762500" cy="2867025"/>
          </a:xfrm>
          <a:prstGeom prst="rect">
            <a:avLst/>
          </a:prstGeom>
        </p:spPr>
      </p:pic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05082" y="591722"/>
            <a:ext cx="9220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320" dirty="0">
                <a:solidFill>
                  <a:schemeClr val="accent3">
                    <a:lumMod val="50000"/>
                  </a:schemeClr>
                </a:solidFill>
                <a:latin typeface="Franklin Gothic Medium" panose="020B0603020102020204" pitchFamily="34" charset="0"/>
              </a:rPr>
              <a:t>TECHNICAL APPROACH</a:t>
            </a:r>
            <a:endParaRPr spc="320" dirty="0">
              <a:solidFill>
                <a:schemeClr val="accent3">
                  <a:lumMod val="50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705081" y="1418031"/>
            <a:ext cx="10611623" cy="104774"/>
          </a:xfrm>
          <a:custGeom>
            <a:avLst/>
            <a:gdLst/>
            <a:ahLst/>
            <a:cxnLst/>
            <a:rect l="l" t="t" r="r" b="b"/>
            <a:pathLst>
              <a:path w="16923385">
                <a:moveTo>
                  <a:pt x="0" y="0"/>
                </a:moveTo>
                <a:lnTo>
                  <a:pt x="16923372" y="0"/>
                </a:lnTo>
              </a:path>
            </a:pathLst>
          </a:custGeom>
          <a:ln w="66674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latin typeface="Franklin Gothic Medium" panose="020B0603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844" y="524402"/>
            <a:ext cx="1369719" cy="82457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72C8DFF-9A2C-E5C8-392B-A2F24CDAF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16567"/>
              </p:ext>
            </p:extLst>
          </p:nvPr>
        </p:nvGraphicFramePr>
        <p:xfrm>
          <a:off x="705081" y="1631853"/>
          <a:ext cx="10983336" cy="4950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834">
                  <a:extLst>
                    <a:ext uri="{9D8B030D-6E8A-4147-A177-3AD203B41FA5}">
                      <a16:colId xmlns:a16="http://schemas.microsoft.com/office/drawing/2014/main" val="729907193"/>
                    </a:ext>
                  </a:extLst>
                </a:gridCol>
                <a:gridCol w="2745834">
                  <a:extLst>
                    <a:ext uri="{9D8B030D-6E8A-4147-A177-3AD203B41FA5}">
                      <a16:colId xmlns:a16="http://schemas.microsoft.com/office/drawing/2014/main" val="548957408"/>
                    </a:ext>
                  </a:extLst>
                </a:gridCol>
                <a:gridCol w="2745834">
                  <a:extLst>
                    <a:ext uri="{9D8B030D-6E8A-4147-A177-3AD203B41FA5}">
                      <a16:colId xmlns:a16="http://schemas.microsoft.com/office/drawing/2014/main" val="1824147153"/>
                    </a:ext>
                  </a:extLst>
                </a:gridCol>
                <a:gridCol w="2745834">
                  <a:extLst>
                    <a:ext uri="{9D8B030D-6E8A-4147-A177-3AD203B41FA5}">
                      <a16:colId xmlns:a16="http://schemas.microsoft.com/office/drawing/2014/main" val="1682966598"/>
                    </a:ext>
                  </a:extLst>
                </a:gridCol>
              </a:tblGrid>
              <a:tr h="470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Infrastructure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10466"/>
                  </a:ext>
                </a:extLst>
              </a:tr>
              <a:tr h="4288902">
                <a:tc>
                  <a:txBody>
                    <a:bodyPr/>
                    <a:lstStyle/>
                    <a:p>
                      <a:r>
                        <a:rPr lang="en-IN" b="1" dirty="0"/>
                        <a:t>Frontend</a:t>
                      </a:r>
                      <a:r>
                        <a:rPr lang="en-IN" dirty="0"/>
                        <a:t>: React.js  for an intuitive user interface.</a:t>
                      </a:r>
                    </a:p>
                    <a:p>
                      <a:endParaRPr lang="en-IN" dirty="0"/>
                    </a:p>
                    <a:p>
                      <a:r>
                        <a:rPr lang="en-IN" b="1" dirty="0"/>
                        <a:t>Backend</a:t>
                      </a:r>
                      <a:r>
                        <a:rPr lang="en-IN" dirty="0"/>
                        <a:t>: Node.js with Express for API development.</a:t>
                      </a:r>
                    </a:p>
                    <a:p>
                      <a:endParaRPr lang="en-IN" dirty="0"/>
                    </a:p>
                    <a:p>
                      <a:r>
                        <a:rPr lang="en-IN" b="1" dirty="0"/>
                        <a:t>Database</a:t>
                      </a:r>
                      <a:r>
                        <a:rPr lang="en-IN" dirty="0"/>
                        <a:t>: PostgreSQL for scalable and flexible data storage.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Real-Time Tracking</a:t>
                      </a:r>
                      <a:r>
                        <a:rPr lang="en-IN" dirty="0"/>
                        <a:t>: WebSocket, Firebase real-time database, Post  for live seat occupancy updates.</a:t>
                      </a:r>
                    </a:p>
                    <a:p>
                      <a:endParaRPr lang="en-IN" dirty="0"/>
                    </a:p>
                    <a:p>
                      <a:r>
                        <a:rPr lang="en-IN" b="1" dirty="0"/>
                        <a:t>Integration</a:t>
                      </a:r>
                      <a:r>
                        <a:rPr lang="en-IN" dirty="0"/>
                        <a:t>: REST APIs for syncing with HR and facility systems.</a:t>
                      </a:r>
                    </a:p>
                    <a:p>
                      <a:endParaRPr lang="en-IN" dirty="0"/>
                    </a:p>
                    <a:p>
                      <a:r>
                        <a:rPr lang="en-IN" b="1" dirty="0"/>
                        <a:t>Security Measure:</a:t>
                      </a:r>
                    </a:p>
                    <a:p>
                      <a:r>
                        <a:rPr lang="en-IN" b="0" dirty="0"/>
                        <a:t>Role based access(RBAC)</a:t>
                      </a:r>
                      <a:r>
                        <a:rPr lang="en-IN" b="1" dirty="0"/>
                        <a:t>, </a:t>
                      </a:r>
                      <a:r>
                        <a:rPr lang="en-IN" b="0" dirty="0"/>
                        <a:t>OAuth2.0 Authentication.</a:t>
                      </a:r>
                    </a:p>
                    <a:p>
                      <a:endParaRPr lang="en-IN" b="0" dirty="0"/>
                    </a:p>
                    <a:p>
                      <a:r>
                        <a:rPr lang="en-IN" b="1" dirty="0"/>
                        <a:t>Scalability: </a:t>
                      </a:r>
                      <a:r>
                        <a:rPr lang="en-IN" b="0" dirty="0"/>
                        <a:t>Supporting 3000+ users access.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Agile Development</a:t>
                      </a:r>
                      <a:r>
                        <a:rPr lang="en-US" dirty="0"/>
                        <a:t>: Iterative approach to incorporate feedback and scale the solution.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Data Visualization</a:t>
                      </a:r>
                      <a:r>
                        <a:rPr lang="en-US" dirty="0"/>
                        <a:t>: Dashboards using google analytics.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 hosting on Render/ </a:t>
                      </a:r>
                      <a:r>
                        <a:rPr lang="en-US" dirty="0" err="1"/>
                        <a:t>Vercel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IoT (optional) for advanced power and resource tracking.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841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36" y="2075444"/>
            <a:ext cx="4762500" cy="2867025"/>
          </a:xfrm>
          <a:prstGeom prst="rect">
            <a:avLst/>
          </a:prstGeom>
        </p:spPr>
      </p:pic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05082" y="591722"/>
            <a:ext cx="9220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320" dirty="0">
                <a:solidFill>
                  <a:schemeClr val="accent3">
                    <a:lumMod val="50000"/>
                  </a:schemeClr>
                </a:solidFill>
                <a:latin typeface="Franklin Gothic Medium" panose="020B0603020102020204" pitchFamily="34" charset="0"/>
              </a:rPr>
              <a:t>IMPACT AND BENEFITS</a:t>
            </a:r>
            <a:endParaRPr spc="320" dirty="0">
              <a:solidFill>
                <a:schemeClr val="accent3">
                  <a:lumMod val="50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705081" y="1418031"/>
            <a:ext cx="10611623" cy="104774"/>
          </a:xfrm>
          <a:custGeom>
            <a:avLst/>
            <a:gdLst/>
            <a:ahLst/>
            <a:cxnLst/>
            <a:rect l="l" t="t" r="r" b="b"/>
            <a:pathLst>
              <a:path w="16923385">
                <a:moveTo>
                  <a:pt x="0" y="0"/>
                </a:moveTo>
                <a:lnTo>
                  <a:pt x="16923372" y="0"/>
                </a:lnTo>
              </a:path>
            </a:pathLst>
          </a:custGeom>
          <a:ln w="66674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latin typeface="Franklin Gothic Medium" panose="020B0603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844" y="524402"/>
            <a:ext cx="1369719" cy="824571"/>
          </a:xfrm>
          <a:prstGeom prst="rect">
            <a:avLst/>
          </a:prstGeom>
        </p:spPr>
      </p:pic>
      <p:pic>
        <p:nvPicPr>
          <p:cNvPr id="6" name="Image 0">
            <a:extLst>
              <a:ext uri="{FF2B5EF4-FFF2-40B4-BE49-F238E27FC236}">
                <a16:creationId xmlns:a16="http://schemas.microsoft.com/office/drawing/2014/main" id="{830DB7FE-4B2D-BE85-96DA-8A9208B50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80" y="1762760"/>
            <a:ext cx="3009670" cy="4503518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81DEDD99-1FC3-6157-1EA1-6B07ACC2F8E6}"/>
              </a:ext>
            </a:extLst>
          </p:cNvPr>
          <p:cNvSpPr/>
          <p:nvPr/>
        </p:nvSpPr>
        <p:spPr>
          <a:xfrm>
            <a:off x="4116110" y="1860072"/>
            <a:ext cx="3009670" cy="559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3000</a:t>
            </a:r>
            <a:endParaRPr lang="en-US" sz="5850" dirty="0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AF216F23-A431-AC16-173D-25E2815E5AA7}"/>
              </a:ext>
            </a:extLst>
          </p:cNvPr>
          <p:cNvSpPr/>
          <p:nvPr/>
        </p:nvSpPr>
        <p:spPr>
          <a:xfrm>
            <a:off x="4290545" y="28956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Headcount</a:t>
            </a:r>
            <a:endParaRPr lang="en-US" sz="2200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7A8AD034-B44F-455F-B9E1-B34CF5B14725}"/>
              </a:ext>
            </a:extLst>
          </p:cNvPr>
          <p:cNvSpPr/>
          <p:nvPr/>
        </p:nvSpPr>
        <p:spPr>
          <a:xfrm>
            <a:off x="4116110" y="3516644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Support anticipated growth while optimizing space.</a:t>
            </a:r>
            <a:endParaRPr lang="en-US" sz="1750" dirty="0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0FCF2B9C-1405-0083-04B2-A28599F67408}"/>
              </a:ext>
            </a:extLst>
          </p:cNvPr>
          <p:cNvSpPr/>
          <p:nvPr/>
        </p:nvSpPr>
        <p:spPr>
          <a:xfrm>
            <a:off x="8064340" y="1932671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20%</a:t>
            </a:r>
            <a:endParaRPr lang="en-US" sz="5850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4FEF25A4-E2FB-50D1-59C5-7FA4D820AE40}"/>
              </a:ext>
            </a:extLst>
          </p:cNvPr>
          <p:cNvSpPr/>
          <p:nvPr/>
        </p:nvSpPr>
        <p:spPr>
          <a:xfrm>
            <a:off x="8481468" y="28956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Cost Savings</a:t>
            </a:r>
            <a:endParaRPr lang="en-US" sz="2200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25F6B4DB-9335-338F-9BFB-8CC5BBC402F0}"/>
              </a:ext>
            </a:extLst>
          </p:cNvPr>
          <p:cNvSpPr/>
          <p:nvPr/>
        </p:nvSpPr>
        <p:spPr>
          <a:xfrm>
            <a:off x="8064340" y="3484084"/>
            <a:ext cx="3751740" cy="8187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[Estimated ]Reduce real estate expenses by optimizing space utilization.</a:t>
            </a:r>
            <a:endParaRPr lang="en-US" sz="1750" dirty="0"/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545FBC0C-57AD-6606-1EE4-A43DA8FB2CBA}"/>
              </a:ext>
            </a:extLst>
          </p:cNvPr>
          <p:cNvSpPr/>
          <p:nvPr/>
        </p:nvSpPr>
        <p:spPr>
          <a:xfrm>
            <a:off x="6071196" y="4518881"/>
            <a:ext cx="3297277" cy="5663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15%</a:t>
            </a:r>
            <a:endParaRPr lang="en-US" sz="5850" dirty="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CF0C6A6C-43CE-5707-3D3D-8654C4CD6514}"/>
              </a:ext>
            </a:extLst>
          </p:cNvPr>
          <p:cNvSpPr/>
          <p:nvPr/>
        </p:nvSpPr>
        <p:spPr>
          <a:xfrm>
            <a:off x="6219786" y="52418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Resource Savings</a:t>
            </a:r>
            <a:endParaRPr lang="en-US" sz="2200" dirty="0"/>
          </a:p>
        </p:txBody>
      </p:sp>
      <p:sp>
        <p:nvSpPr>
          <p:cNvPr id="16" name="Text 9">
            <a:extLst>
              <a:ext uri="{FF2B5EF4-FFF2-40B4-BE49-F238E27FC236}">
                <a16:creationId xmlns:a16="http://schemas.microsoft.com/office/drawing/2014/main" id="{B328D9EF-1F8F-559E-EF8E-A63A3E5BABA4}"/>
              </a:ext>
            </a:extLst>
          </p:cNvPr>
          <p:cNvSpPr/>
          <p:nvPr/>
        </p:nvSpPr>
        <p:spPr>
          <a:xfrm>
            <a:off x="5915739" y="5683649"/>
            <a:ext cx="4081701" cy="8187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[estimated ]Optimize energy consumption, reduce chill water usage, and minimize environmental impact.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705082" y="591722"/>
            <a:ext cx="9220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320" dirty="0">
                <a:solidFill>
                  <a:schemeClr val="accent3">
                    <a:lumMod val="50000"/>
                  </a:schemeClr>
                </a:solidFill>
                <a:latin typeface="Franklin Gothic Medium" panose="020B0603020102020204" pitchFamily="34" charset="0"/>
              </a:rPr>
              <a:t>CONCLUSION</a:t>
            </a:r>
            <a:endParaRPr spc="320" dirty="0">
              <a:solidFill>
                <a:schemeClr val="accent3">
                  <a:lumMod val="50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705081" y="1418031"/>
            <a:ext cx="10611623" cy="104774"/>
          </a:xfrm>
          <a:custGeom>
            <a:avLst/>
            <a:gdLst/>
            <a:ahLst/>
            <a:cxnLst/>
            <a:rect l="l" t="t" r="r" b="b"/>
            <a:pathLst>
              <a:path w="16923385">
                <a:moveTo>
                  <a:pt x="0" y="0"/>
                </a:moveTo>
                <a:lnTo>
                  <a:pt x="16923372" y="0"/>
                </a:lnTo>
              </a:path>
            </a:pathLst>
          </a:custGeom>
          <a:ln w="66674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latin typeface="Franklin Gothic Medium" panose="020B0603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844" y="524402"/>
            <a:ext cx="1369719" cy="824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995487"/>
            <a:ext cx="4762500" cy="286702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BBFBD22-8350-0202-2E9A-82B437031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799803"/>
            <a:ext cx="11734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Problem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Optimizes seat allocation, reducing costs and improving utilization.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Handles 3000+ employees across multiple offices.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04B010-3F7B-F31E-4E3F-7F9B60E57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998" y="2881696"/>
            <a:ext cx="6781273" cy="38137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1AC8C-ABB6-22B2-CC26-0BA695DE3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6C5D856-09BA-A57B-9C5E-6432594A6D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082" y="591722"/>
            <a:ext cx="9220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320" dirty="0">
              <a:solidFill>
                <a:schemeClr val="accent3">
                  <a:lumMod val="50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13944ED-9149-ECD4-AF93-B29FD0DE3991}"/>
              </a:ext>
            </a:extLst>
          </p:cNvPr>
          <p:cNvSpPr/>
          <p:nvPr/>
        </p:nvSpPr>
        <p:spPr>
          <a:xfrm>
            <a:off x="705081" y="1418031"/>
            <a:ext cx="10611623" cy="104774"/>
          </a:xfrm>
          <a:custGeom>
            <a:avLst/>
            <a:gdLst/>
            <a:ahLst/>
            <a:cxnLst/>
            <a:rect l="l" t="t" r="r" b="b"/>
            <a:pathLst>
              <a:path w="16923385">
                <a:moveTo>
                  <a:pt x="0" y="0"/>
                </a:moveTo>
                <a:lnTo>
                  <a:pt x="16923372" y="0"/>
                </a:lnTo>
              </a:path>
            </a:pathLst>
          </a:custGeom>
          <a:ln w="66674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latin typeface="Franklin Gothic Medium" panose="020B0603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75FEA6-C0F4-EE74-C383-12E891AF4C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844" y="524402"/>
            <a:ext cx="1369719" cy="8245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9782DE-7B6A-027E-6CB5-F8784A4F305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995487"/>
            <a:ext cx="4762500" cy="286702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ABAD965-458B-3F8C-6FD4-09E0DE7E2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92" y="2967334"/>
            <a:ext cx="11734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5874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8800" dirty="0" smtClean="0">
            <a:solidFill>
              <a:schemeClr val="accent3">
                <a:lumMod val="40000"/>
                <a:lumOff val="6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517</Words>
  <Application>Microsoft Office PowerPoint</Application>
  <PresentationFormat>Widescreen</PresentationFormat>
  <Paragraphs>107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Microsoft YaHei Light</vt:lpstr>
      <vt:lpstr>Alice</vt:lpstr>
      <vt:lpstr>Arial</vt:lpstr>
      <vt:lpstr>Calibri</vt:lpstr>
      <vt:lpstr>Calibri Light</vt:lpstr>
      <vt:lpstr>Cambria</vt:lpstr>
      <vt:lpstr>Franklin Gothic Medium</vt:lpstr>
      <vt:lpstr>Lora</vt:lpstr>
      <vt:lpstr>Solid Edge Stencil</vt:lpstr>
      <vt:lpstr>Times New Roman</vt:lpstr>
      <vt:lpstr>Office Theme</vt:lpstr>
      <vt:lpstr>PowerPoint Presentation</vt:lpstr>
      <vt:lpstr>PROBLEM STATEMENT</vt:lpstr>
      <vt:lpstr>SCOPE</vt:lpstr>
      <vt:lpstr>SOLUTION REVIEW</vt:lpstr>
      <vt:lpstr>TECHNICAL APPROACH</vt:lpstr>
      <vt:lpstr>IMPACT AND BENEFITS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ACADEMY OF TECHNOLOGY DEPARTMENT OF COMPUTER SCIENCE AND ENGINEERING</dc:title>
  <dc:creator>admin</dc:creator>
  <cp:lastModifiedBy>paavana p</cp:lastModifiedBy>
  <cp:revision>70</cp:revision>
  <dcterms:created xsi:type="dcterms:W3CDTF">2018-01-23T09:52:00Z</dcterms:created>
  <dcterms:modified xsi:type="dcterms:W3CDTF">2025-02-01T06:32:43Z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7D74D1DCDA4A4796A9CD44023E0BC498_12</vt:lpwstr>
  </property>
  <property fmtid="{D5CDD505-2E9C-101B-9397-08002B2CF9AE}" pid="3" name="KSOProductBuildVer">
    <vt:lpwstr>1033-12.2.0.19805</vt:lpwstr>
  </property>
</Properties>
</file>