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</p:sldIdLst>
  <p:sldSz cx="9144000" cy="5143500"/>
  <p:notesSz cx="6858000" cy="9144000"/>
  <p:embeddedFontLst>
    <p:embeddedFont>
      <p:font typeface="Montserrat" charset="0"/>
      <p:regular r:id="rId12"/>
      <p:bold r:id="rId13"/>
      <p:italic r:id="rId14"/>
      <p:boldItalic r:id="rId15"/>
    </p:embeddedFont>
    <p:embeddedFont>
      <p:font typeface="Work Sans" charset="0"/>
      <p:regular r:id="rId16"/>
      <p:bold r:id="rId17"/>
      <p:italic r:id="rId18"/>
      <p:boldItalic r:id="rId19"/>
    </p:embeddedFont>
    <p:embeddedFont>
      <p:font typeface="Helvetica Neue" charset="0"/>
      <p:regular r:id="rId20"/>
      <p:bold r:id="rId21"/>
      <p:italic r:id="rId22"/>
      <p:boldItalic r:id="rId23"/>
    </p:embeddedFont>
    <p:embeddedFont>
      <p:font typeface="Helvetica Neue Light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C0E7E11-75A1-48BF-AF2C-51E15572CEBB}" styleName="Table_0">
    <a:wholeTbl>
      <a:tcTxStyle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79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font" Target="fonts/font16.fntdata"/><Relationship Id="rId26" Type="http://schemas.openxmlformats.org/officeDocument/2006/relationships/font" Target="fonts/font15.fntdata"/><Relationship Id="rId25" Type="http://schemas.openxmlformats.org/officeDocument/2006/relationships/font" Target="fonts/font14.fntdata"/><Relationship Id="rId24" Type="http://schemas.openxmlformats.org/officeDocument/2006/relationships/font" Target="fonts/font13.fntdata"/><Relationship Id="rId23" Type="http://schemas.openxmlformats.org/officeDocument/2006/relationships/font" Target="fonts/font12.fntdata"/><Relationship Id="rId22" Type="http://schemas.openxmlformats.org/officeDocument/2006/relationships/font" Target="fonts/font11.fntdata"/><Relationship Id="rId21" Type="http://schemas.openxmlformats.org/officeDocument/2006/relationships/font" Target="fonts/font10.fntdata"/><Relationship Id="rId20" Type="http://schemas.openxmlformats.org/officeDocument/2006/relationships/font" Target="fonts/font9.fntdata"/><Relationship Id="rId2" Type="http://schemas.openxmlformats.org/officeDocument/2006/relationships/theme" Target="theme/theme1.xml"/><Relationship Id="rId19" Type="http://schemas.openxmlformats.org/officeDocument/2006/relationships/font" Target="fonts/font8.fntdata"/><Relationship Id="rId18" Type="http://schemas.openxmlformats.org/officeDocument/2006/relationships/font" Target="fonts/font7.fntdata"/><Relationship Id="rId17" Type="http://schemas.openxmlformats.org/officeDocument/2006/relationships/font" Target="fonts/font6.fntdata"/><Relationship Id="rId16" Type="http://schemas.openxmlformats.org/officeDocument/2006/relationships/font" Target="fonts/font5.fntdata"/><Relationship Id="rId15" Type="http://schemas.openxmlformats.org/officeDocument/2006/relationships/font" Target="fonts/font4.fntdata"/><Relationship Id="rId14" Type="http://schemas.openxmlformats.org/officeDocument/2006/relationships/font" Target="fonts/font3.fntdata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e59f70569_4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e59f70569_4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d74be41e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3d74be41e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3d74be41e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3d74be41e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10f4d9f6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010f4d9f6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re et sous-titr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Photo - Horizontale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>
            <p:ph type="pic" idx="2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238125" y="3567113"/>
            <a:ext cx="8667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type="body" idx="1"/>
          </p:nvPr>
        </p:nvSpPr>
        <p:spPr>
          <a:xfrm>
            <a:off x="238125" y="4291013"/>
            <a:ext cx="8667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Centré">
  <p:cSld name="Titre - Centré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e">
  <p:cSld name="Photo - Vertica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>
            <p:ph type="pic" idx="2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type="title"/>
          </p:nvPr>
        </p:nvSpPr>
        <p:spPr>
          <a:xfrm>
            <a:off x="619125" y="357188"/>
            <a:ext cx="38337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type="body" idx="1"/>
          </p:nvPr>
        </p:nvSpPr>
        <p:spPr>
          <a:xfrm>
            <a:off x="619125" y="2447925"/>
            <a:ext cx="38337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Haut">
  <p:cSld name="Titre - Hau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puces">
  <p:cSld name="Titre et puce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puces et photo">
  <p:cSld name="Titre, puces et photo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/>
          <p:nvPr>
            <p:ph type="pic" idx="2"/>
          </p:nvPr>
        </p:nvSpPr>
        <p:spPr>
          <a:xfrm>
            <a:off x="4938713" y="1181100"/>
            <a:ext cx="35718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type="body" idx="1"/>
          </p:nvPr>
        </p:nvSpPr>
        <p:spPr>
          <a:xfrm>
            <a:off x="633413" y="1181100"/>
            <a:ext cx="38337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ces">
  <p:cSld name="Puce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body" idx="1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photos">
  <p:cSld name="3 photo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/>
          <p:nvPr>
            <p:ph type="pic" idx="2"/>
          </p:nvPr>
        </p:nvSpPr>
        <p:spPr>
          <a:xfrm>
            <a:off x="5910263" y="2643188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8" name="Google Shape;88;p22"/>
          <p:cNvSpPr/>
          <p:nvPr>
            <p:ph type="pic" idx="3"/>
          </p:nvPr>
        </p:nvSpPr>
        <p:spPr>
          <a:xfrm>
            <a:off x="5910263" y="423863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9" name="Google Shape;89;p22"/>
          <p:cNvSpPr/>
          <p:nvPr>
            <p:ph type="pic" idx="4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0" name="Google Shape;90;p22"/>
          <p:cNvSpPr txBox="1"/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">
  <p:cSld name="Cita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type="body" idx="1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3" name="Google Shape;93;p23"/>
          <p:cNvSpPr txBox="1"/>
          <p:nvPr>
            <p:ph type="body" idx="2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4" name="Google Shape;94;p23"/>
          <p:cNvSpPr txBox="1"/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/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7" name="Google Shape;97;p24"/>
          <p:cNvSpPr txBox="1"/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title"/>
          </p:nvPr>
        </p:nvSpPr>
        <p:spPr>
          <a:xfrm>
            <a:off x="666750" y="1361763"/>
            <a:ext cx="7810500" cy="1743000"/>
          </a:xfrm>
          <a:prstGeom prst="rect">
            <a:avLst/>
          </a:prstGeom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MAKE A COPY OF THIS DOCUMENT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27"/>
          <p:cNvGraphicFramePr/>
          <p:nvPr/>
        </p:nvGraphicFramePr>
        <p:xfrm>
          <a:off x="113675" y="509650"/>
          <a:ext cx="8912825" cy="4532125"/>
        </p:xfrm>
        <a:graphic>
          <a:graphicData uri="http://schemas.openxmlformats.org/drawingml/2006/table">
            <a:tbl>
              <a:tblPr>
                <a:noFill/>
                <a:tableStyleId>{9C0E7E11-75A1-48BF-AF2C-51E15572CEBB}</a:tableStyleId>
              </a:tblPr>
              <a:tblGrid>
                <a:gridCol w="1879075"/>
                <a:gridCol w="2325275"/>
                <a:gridCol w="2216225"/>
                <a:gridCol w="2492250"/>
              </a:tblGrid>
              <a:tr h="929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values exercise.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 attributes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audience</a:t>
                      </a:r>
                      <a:b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Audience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Linkedin + CV + Student Profile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17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sz="5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_1_ Expertise: I want to work hard toward expertise and mastery in my field.</a:t>
                      </a:r>
                      <a:endParaRPr sz="5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sz="5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_1_ Creativity: I want my work to have a</a:t>
                      </a:r>
                      <a:endParaRPr sz="5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sz="5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strong element of creativity.</a:t>
                      </a:r>
                      <a:endParaRPr sz="5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sz="5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_1_ Risk-taking: I want to experience a sense of risk and adventure in my work.</a:t>
                      </a:r>
                      <a:endParaRPr sz="5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sz="5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_1_ Flexibility: I want the ability to influence my schedule in a way that works for me.</a:t>
                      </a:r>
                      <a:endParaRPr sz="5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sz="5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_1_ Competition: I want to work in an</a:t>
                      </a:r>
                      <a:endParaRPr sz="5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sz="5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environment where my skills are tested against the skills of others.</a:t>
                      </a:r>
                      <a:endParaRPr sz="5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s-ES_tradnl" sz="900" b="1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Talent acquisition reps</a:t>
                      </a:r>
                      <a:endParaRPr lang="es-ES_tradnl"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s-ES_tradnl" sz="900" b="1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Recruiters</a:t>
                      </a:r>
                      <a:endParaRPr lang="es-ES_tradnl"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s-ES_tradnl" sz="900" b="1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Investors </a:t>
                      </a:r>
                      <a:endParaRPr lang="es-ES_tradnl"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lang="es-ES_tradnl"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5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 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49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Seeking new knowledge and ideas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Writing &amp; editing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Solving problems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Reading for information &amp; gathering data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Thinking critically and evaluating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Developing theories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900" i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Thinking visually</a:t>
                      </a:r>
                      <a:endParaRPr sz="900" i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900" i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Land a job at a company where I feel intelectually stimulated and where I make a good amount of money. Having great coworkers from whom I can learn are a big plus. </a:t>
                      </a:r>
                      <a:endParaRPr lang="es-ES_tradnl" sz="900" i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900" i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Eventually, if I ever come up with a great idea, launch my own venture. </a:t>
                      </a:r>
                      <a:endParaRPr lang="es-ES_tradnl" sz="900" i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900" i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Offer expertise and creative thinking to help companies achieve their goals. </a:t>
                      </a:r>
                      <a:endParaRPr lang="es-ES_tradnl" sz="900" i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_tradnl" sz="900" i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900" i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(eventually start my own(?)) </a:t>
                      </a:r>
                      <a:endParaRPr lang="es-ES_tradnl" sz="900" i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10" name="Google Shape;110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7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8"/>
          <p:cNvPicPr preferRelativeResize="0"/>
          <p:nvPr/>
        </p:nvPicPr>
        <p:blipFill rotWithShape="1">
          <a:blip r:embed="rId1"/>
          <a:srcRect t="10733" b="22304"/>
          <a:stretch>
            <a:fillRect/>
          </a:stretch>
        </p:blipFill>
        <p:spPr>
          <a:xfrm>
            <a:off x="6842950" y="0"/>
            <a:ext cx="1334900" cy="6971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7" name="Google Shape;117;p28"/>
          <p:cNvGraphicFramePr/>
          <p:nvPr/>
        </p:nvGraphicFramePr>
        <p:xfrm>
          <a:off x="113688" y="479700"/>
          <a:ext cx="8916625" cy="4285450"/>
        </p:xfrm>
        <a:graphic>
          <a:graphicData uri="http://schemas.openxmlformats.org/drawingml/2006/table">
            <a:tbl>
              <a:tblPr>
                <a:noFill/>
                <a:tableStyleId>{9C0E7E11-75A1-48BF-AF2C-51E15572CEBB}</a:tableStyleId>
              </a:tblPr>
              <a:tblGrid>
                <a:gridCol w="1879850"/>
                <a:gridCol w="2326275"/>
                <a:gridCol w="2217175"/>
                <a:gridCol w="2493325"/>
              </a:tblGrid>
              <a:tr h="100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values exercise.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 attributes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audience?</a:t>
                      </a:r>
                      <a:b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Audience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Linkedin + CV + Student Profile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229300">
                <a:tc>
                  <a:txBody>
                    <a:bodyPr/>
                    <a:lstStyle/>
                    <a:p>
                      <a:pPr marL="45720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Social change: I want to make a contribution to society at large.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Human interaction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Work-life balance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Manage a team in the long run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Great communication skills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Leadership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Energy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Perseverance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Heads of Design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CEOs of startups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Recruiters of startups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LinkedIn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Medium for content posting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Twitter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Meetup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CV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0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246450"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Design Aptitude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Critical Thinking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Collaboration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In the next 3 months, kick off a new career as UXUI Designer, working in a growing startup developing a new product with a team that will impact and improve people’s live.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Leverage my communication skills and positive energy and attitude to design and create Digital Products that make this world a better place working with a kickass team. 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Startup events to network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Product Designers Meetups to learn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18" name="Google Shape;118;p2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8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9"/>
          <p:cNvPicPr preferRelativeResize="0"/>
          <p:nvPr/>
        </p:nvPicPr>
        <p:blipFill rotWithShape="1">
          <a:blip r:embed="rId1"/>
          <a:srcRect t="10733" b="22304"/>
          <a:stretch>
            <a:fillRect/>
          </a:stretch>
        </p:blipFill>
        <p:spPr>
          <a:xfrm>
            <a:off x="6842950" y="0"/>
            <a:ext cx="1334900" cy="6971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5" name="Google Shape;125;p29"/>
          <p:cNvGraphicFramePr/>
          <p:nvPr/>
        </p:nvGraphicFramePr>
        <p:xfrm>
          <a:off x="113688" y="479700"/>
          <a:ext cx="8916625" cy="4285450"/>
        </p:xfrm>
        <a:graphic>
          <a:graphicData uri="http://schemas.openxmlformats.org/drawingml/2006/table">
            <a:tbl>
              <a:tblPr>
                <a:noFill/>
                <a:tableStyleId>{9C0E7E11-75A1-48BF-AF2C-51E15572CEBB}</a:tableStyleId>
              </a:tblPr>
              <a:tblGrid>
                <a:gridCol w="1879850"/>
                <a:gridCol w="2326275"/>
                <a:gridCol w="2217175"/>
                <a:gridCol w="2493325"/>
              </a:tblGrid>
              <a:tr h="100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target?</a:t>
                      </a:r>
                      <a:b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229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0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246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26" name="Google Shape;126;p2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9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4427</Words>
  <Application>WPS Presentation</Application>
  <PresentationFormat/>
  <Paragraphs>224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9" baseType="lpstr">
      <vt:lpstr>Arial</vt:lpstr>
      <vt:lpstr>SimSun</vt:lpstr>
      <vt:lpstr>Wingdings</vt:lpstr>
      <vt:lpstr>Arial</vt:lpstr>
      <vt:lpstr>Helvetica Neue</vt:lpstr>
      <vt:lpstr>宋体</vt:lpstr>
      <vt:lpstr>Helvetica Neue Light</vt:lpstr>
      <vt:lpstr>Montserrat</vt:lpstr>
      <vt:lpstr>Gubbi</vt:lpstr>
      <vt:lpstr>Work Sans</vt:lpstr>
      <vt:lpstr>微软雅黑</vt:lpstr>
      <vt:lpstr>Arial Unicode MS</vt:lpstr>
      <vt:lpstr>Times New Roman</vt:lpstr>
      <vt:lpstr>Simple Light</vt:lpstr>
      <vt:lpstr>White</vt:lpstr>
      <vt:lpstr>MAKE A COPY OF THIS DOCUMENT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A COPY OF THIS DOCUMENT</dc:title>
  <dc:creator/>
  <cp:lastModifiedBy>diego</cp:lastModifiedBy>
  <cp:revision>5</cp:revision>
  <dcterms:created xsi:type="dcterms:W3CDTF">2021-11-24T21:15:43Z</dcterms:created>
  <dcterms:modified xsi:type="dcterms:W3CDTF">2021-11-24T21:15:43Z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