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7"/>
  </p:notesMasterIdLst>
  <p:sldIdLst>
    <p:sldId id="256" r:id="rId2"/>
    <p:sldId id="261" r:id="rId3"/>
    <p:sldId id="266" r:id="rId4"/>
    <p:sldId id="257" r:id="rId5"/>
    <p:sldId id="282" r:id="rId6"/>
    <p:sldId id="283" r:id="rId7"/>
    <p:sldId id="284" r:id="rId8"/>
    <p:sldId id="300" r:id="rId9"/>
    <p:sldId id="295" r:id="rId10"/>
    <p:sldId id="258" r:id="rId11"/>
    <p:sldId id="285" r:id="rId12"/>
    <p:sldId id="286" r:id="rId13"/>
    <p:sldId id="296" r:id="rId14"/>
    <p:sldId id="287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70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27927F-7519-46E4-89E3-EA98E4E9F38A}" type="datetime1">
              <a:rPr lang="ko-KR" altLang="en-US"/>
              <a:pPr lvl="0">
                <a:defRPr/>
              </a:pPr>
              <a:t>2025-04-13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6E6F77-5CC1-4883-A970-ED07636BAF4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56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fdar712/agegend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55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1C6F8A7-C494-BC92-3AEB-08A46303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6494D26A-5D74-AF4A-A84B-995A6DAB3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AE90BCD7-8950-A89C-5162-0C8E178F9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326BD9F-1E07-D741-6018-92EE71D1C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9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4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2A2400F-1F31-7F66-9244-3254AF32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5763A1A9-1C31-9A60-E8BC-F38A9E5B5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1DE0D3B7-FA92-01EB-08F7-EC6C94D18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DC13C34-F80F-A11C-47BF-EFE2E307A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90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0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78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27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3F02B6-9F49-01A9-BBE0-D11D346B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23781A30-D227-A934-C264-6F65015723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C213310A-F09C-128F-E65C-846D1D0F0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103068-6968-F8A4-BD5D-B22ABF447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1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08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7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agegender (kaggle.com)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6E6F77-5CC1-4883-A970-ED07636BAF4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4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2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/>
          <p:cNvSpPr/>
          <p:nvPr/>
        </p:nvSpPr>
        <p:spPr>
          <a:xfrm>
            <a:off x="1253642" y="749852"/>
            <a:ext cx="9579559" cy="548014"/>
          </a:xfrm>
          <a:prstGeom prst="round2SameRect">
            <a:avLst>
              <a:gd name="adj1" fmla="val 29630"/>
              <a:gd name="adj2" fmla="val 0"/>
            </a:avLst>
          </a:prstGeom>
          <a:gradFill flip="none" rotWithShape="1">
            <a:gsLst>
              <a:gs pos="0">
                <a:srgbClr val="DBDBDB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6" name="직사각형 5"/>
          <p:cNvSpPr/>
          <p:nvPr/>
        </p:nvSpPr>
        <p:spPr>
          <a:xfrm>
            <a:off x="1253642" y="1297867"/>
            <a:ext cx="9579559" cy="45719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529085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6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399" y="642726"/>
            <a:ext cx="8331201" cy="2680127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 smtClean="0"/>
              <a:t>SMART </a:t>
            </a:r>
            <a:r>
              <a:rPr lang="ko-KR" altLang="en-US" b="1" dirty="0" smtClean="0"/>
              <a:t>공조기</a:t>
            </a:r>
            <a:endParaRPr lang="en-US" altLang="ko-KR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0399" y="3972919"/>
            <a:ext cx="9740827" cy="398114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endParaRPr lang="en-US" altLang="ko-KR" sz="3000" b="1" dirty="0" smtClean="0"/>
          </a:p>
          <a:p>
            <a:pPr lvl="0">
              <a:defRPr/>
            </a:pPr>
            <a:endParaRPr lang="en-US" altLang="ko-KR" sz="3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/>
          <p:cNvSpPr txBox="1"/>
          <p:nvPr/>
        </p:nvSpPr>
        <p:spPr>
          <a:xfrm>
            <a:off x="4999840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800" dirty="0">
                <a:latin typeface="TT39222o00"/>
              </a:rPr>
              <a:t>Logic : Manual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State</a:t>
            </a: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Uart1</a:t>
            </a:r>
            <a:r>
              <a:rPr lang="ko-KR" altLang="en-US" sz="1800" dirty="0">
                <a:latin typeface="TT39222o00"/>
              </a:rPr>
              <a:t>에 입력된 신호와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 err="1">
                <a:latin typeface="TT39222o00"/>
              </a:rPr>
              <a:t>curMode</a:t>
            </a:r>
            <a:r>
              <a:rPr lang="ko-KR" altLang="en-US" sz="1800" dirty="0">
                <a:latin typeface="TT39222o00"/>
              </a:rPr>
              <a:t> 변수의 상태로 </a:t>
            </a:r>
            <a:r>
              <a:rPr lang="en-US" altLang="ko-KR" sz="1800" dirty="0">
                <a:latin typeface="TT39222o00"/>
              </a:rPr>
              <a:t>Control</a:t>
            </a:r>
            <a:r>
              <a:rPr lang="ko-KR" altLang="en-US" sz="1800" dirty="0">
                <a:latin typeface="TT39222o00"/>
              </a:rPr>
              <a:t> 방식을 제어합니다</a:t>
            </a:r>
            <a:r>
              <a:rPr lang="en-US" altLang="ko-KR" sz="1800" dirty="0">
                <a:latin typeface="TT39222o00"/>
              </a:rPr>
              <a:t>.</a:t>
            </a:r>
          </a:p>
          <a:p>
            <a:pPr lvl="0">
              <a:defRPr/>
            </a:pP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이때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,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Uart1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에 문자 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‘F’, ‘R’, ‘S’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가 입력되면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,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데이터를 읽고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,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각 상태로 이동합니다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.(</a:t>
            </a:r>
            <a:r>
              <a:rPr lang="ko-KR" altLang="en-US" sz="1800" spc="-150" dirty="0" err="1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정방향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/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역방향 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/</a:t>
            </a:r>
            <a:r>
              <a:rPr lang="ko-KR" altLang="en-US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 정지</a:t>
            </a:r>
            <a:r>
              <a:rPr lang="en-US" altLang="ko-KR" sz="1800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ISOCT2"/>
              </a:rPr>
              <a:t>)</a:t>
            </a: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MANUAL</a:t>
            </a:r>
            <a:r>
              <a:rPr lang="ko-KR" altLang="en-US" sz="1800" dirty="0">
                <a:latin typeface="TT39222o00"/>
              </a:rPr>
              <a:t> 상태일 때는 </a:t>
            </a:r>
            <a:r>
              <a:rPr lang="en-US" altLang="ko-KR" sz="1800" dirty="0">
                <a:latin typeface="TT39222o00"/>
              </a:rPr>
              <a:t>0~9</a:t>
            </a:r>
            <a:r>
              <a:rPr lang="ko-KR" altLang="en-US" sz="1800" dirty="0">
                <a:latin typeface="TT39222o00"/>
              </a:rPr>
              <a:t>까지 숫자 입력을 통해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Duty</a:t>
            </a:r>
            <a:r>
              <a:rPr lang="ko-KR" altLang="en-US" sz="1800" dirty="0">
                <a:latin typeface="TT39222o00"/>
              </a:rPr>
              <a:t>를 </a:t>
            </a:r>
            <a:r>
              <a:rPr lang="en-US" altLang="ko-KR" sz="1800" dirty="0">
                <a:latin typeface="TT39222o00"/>
              </a:rPr>
              <a:t/>
            </a:r>
            <a:br>
              <a:rPr lang="en-US" altLang="ko-KR" sz="1800" dirty="0">
                <a:latin typeface="TT39222o00"/>
              </a:rPr>
            </a:br>
            <a:r>
              <a:rPr lang="ko-KR" altLang="en-US" sz="1800" dirty="0">
                <a:latin typeface="TT39222o00"/>
              </a:rPr>
              <a:t>제어할 수 있습니다</a:t>
            </a:r>
            <a:r>
              <a:rPr lang="en-US" altLang="ko-KR" sz="1800" dirty="0">
                <a:latin typeface="TT39222o00"/>
              </a:rPr>
              <a:t>.</a:t>
            </a:r>
            <a:endParaRPr lang="en-US" altLang="ko-KR" dirty="0">
              <a:latin typeface="TT39222o00"/>
            </a:endParaRPr>
          </a:p>
          <a:p>
            <a:pPr lvl="0">
              <a:defRPr/>
            </a:pPr>
            <a:endParaRPr lang="en-US" altLang="ko-KR" sz="1800" spc="-150" dirty="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ISOCT2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2.2.1. MANUAL</a:t>
            </a:r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="" xmlns:a16="http://schemas.microsoft.com/office/drawing/2014/main" id="{37E34FDA-79C4-ED1A-3214-F96A4046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1113"/>
            <a:ext cx="4999840" cy="350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/>
          <p:cNvSpPr txBox="1"/>
          <p:nvPr/>
        </p:nvSpPr>
        <p:spPr>
          <a:xfrm>
            <a:off x="4999840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800">
                <a:latin typeface="TT39222o00"/>
              </a:rPr>
              <a:t>Logic : Manual</a:t>
            </a:r>
            <a:r>
              <a:rPr lang="ko-KR" altLang="en-US" sz="1800">
                <a:latin typeface="TT39222o00"/>
              </a:rPr>
              <a:t> </a:t>
            </a:r>
            <a:r>
              <a:rPr lang="en-US" altLang="ko-KR" sz="1800">
                <a:latin typeface="TT39222o00"/>
              </a:rPr>
              <a:t>X</a:t>
            </a:r>
          </a:p>
          <a:p>
            <a:pPr marL="0" indent="0">
              <a:buNone/>
              <a:defRPr/>
            </a:pPr>
            <a:endParaRPr lang="ko-KR" altLang="en-US" sz="1800">
              <a:latin typeface="TT39222o00"/>
            </a:endParaRPr>
          </a:p>
          <a:p>
            <a:pPr lvl="0">
              <a:defRPr/>
            </a:pPr>
            <a:r>
              <a:rPr lang="en-US" altLang="ko-KR" sz="1800">
                <a:latin typeface="TT39222o00"/>
              </a:rPr>
              <a:t>Manual</a:t>
            </a:r>
            <a:r>
              <a:rPr lang="ko-KR" altLang="en-US" sz="1800">
                <a:latin typeface="TT39222o00"/>
              </a:rPr>
              <a:t> 상태가 아닐 때</a:t>
            </a:r>
            <a:r>
              <a:rPr lang="en-US" altLang="ko-KR" sz="1800">
                <a:latin typeface="TT39222o00"/>
              </a:rPr>
              <a:t>,</a:t>
            </a:r>
            <a:r>
              <a:rPr lang="ko-KR" altLang="en-US" sz="1800">
                <a:latin typeface="TT39222o00"/>
              </a:rPr>
              <a:t> </a:t>
            </a:r>
            <a:r>
              <a:rPr lang="en-US" altLang="ko-KR" sz="1800">
                <a:latin typeface="TT39222o00"/>
              </a:rPr>
              <a:t>Pulse</a:t>
            </a:r>
            <a:r>
              <a:rPr lang="ko-KR" altLang="en-US" sz="1800">
                <a:latin typeface="TT39222o00"/>
              </a:rPr>
              <a:t>의 </a:t>
            </a:r>
            <a:r>
              <a:rPr lang="en-US" altLang="ko-KR" sz="1800">
                <a:latin typeface="TT39222o00"/>
              </a:rPr>
              <a:t>Duty</a:t>
            </a:r>
            <a:r>
              <a:rPr lang="ko-KR" altLang="en-US" sz="1800">
                <a:latin typeface="TT39222o00"/>
              </a:rPr>
              <a:t>를 제어 할 수 있는 기능을 막아 놓는 코드 입니다</a:t>
            </a:r>
            <a:r>
              <a:rPr lang="en-US" altLang="ko-KR" sz="1800">
                <a:latin typeface="TT39222o00"/>
              </a:rPr>
              <a:t>.</a:t>
            </a:r>
            <a:r>
              <a:rPr lang="ko-KR" altLang="en-US" sz="1800">
                <a:latin typeface="TT39222o00"/>
              </a:rPr>
              <a:t> </a:t>
            </a:r>
          </a:p>
          <a:p>
            <a:pPr marL="0" lvl="0" indent="0">
              <a:buNone/>
              <a:defRPr/>
            </a:pPr>
            <a:endParaRPr lang="ko-KR" altLang="en-US" sz="180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>
              <a:latin typeface="TT39222o0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2.2.2. MANUAL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="" xmlns:a16="http://schemas.microsoft.com/office/drawing/2014/main" id="{1265CB20-9ECA-35AA-838A-51A30846D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65"/>
          <a:stretch/>
        </p:blipFill>
        <p:spPr>
          <a:xfrm>
            <a:off x="2" y="1841112"/>
            <a:ext cx="4999838" cy="3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/>
          <p:cNvSpPr txBox="1"/>
          <p:nvPr/>
        </p:nvSpPr>
        <p:spPr>
          <a:xfrm>
            <a:off x="4999840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800" dirty="0">
                <a:latin typeface="TT39222o00"/>
              </a:rPr>
              <a:t>Logic : Forward to Reverse </a:t>
            </a: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Motor</a:t>
            </a:r>
            <a:r>
              <a:rPr lang="ko-KR" altLang="en-US" sz="1800" dirty="0">
                <a:latin typeface="TT39222o00"/>
              </a:rPr>
              <a:t>가 구동할 때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Forward/ Reverse </a:t>
            </a:r>
            <a:r>
              <a:rPr lang="ko-KR" altLang="en-US" sz="1800" dirty="0">
                <a:latin typeface="TT39222o00"/>
              </a:rPr>
              <a:t>상태에서 바로 반대 상태로 구동하게 되면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하드웨어 특성 때문에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고장이 발생할 수 있습니다</a:t>
            </a:r>
            <a:r>
              <a:rPr lang="en-US" altLang="ko-KR" sz="1800" dirty="0">
                <a:latin typeface="TT39222o00"/>
              </a:rPr>
              <a:t>.</a:t>
            </a:r>
            <a:r>
              <a:rPr lang="ko-KR" altLang="en-US" sz="1800" dirty="0">
                <a:latin typeface="TT39222o00"/>
              </a:rPr>
              <a:t> </a:t>
            </a: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Delay</a:t>
            </a:r>
            <a:r>
              <a:rPr lang="ko-KR" altLang="en-US" sz="1800" dirty="0">
                <a:latin typeface="TT39222o00"/>
              </a:rPr>
              <a:t>를 약 </a:t>
            </a:r>
            <a:r>
              <a:rPr lang="en-US" altLang="ko-KR" sz="1800" dirty="0">
                <a:latin typeface="TT39222o00"/>
              </a:rPr>
              <a:t>500ms</a:t>
            </a:r>
            <a:r>
              <a:rPr lang="ko-KR" altLang="en-US" sz="1800" dirty="0">
                <a:latin typeface="TT39222o00"/>
              </a:rPr>
              <a:t> 주어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정지 후 방향 전환을 하는 </a:t>
            </a:r>
            <a:r>
              <a:rPr lang="en-US" altLang="ko-KR" sz="1800" dirty="0">
                <a:latin typeface="TT39222o00"/>
              </a:rPr>
              <a:t>Logic</a:t>
            </a:r>
            <a:r>
              <a:rPr lang="ko-KR" altLang="en-US" sz="1800" dirty="0">
                <a:latin typeface="TT39222o00"/>
              </a:rPr>
              <a:t>을 사용하였습니다</a:t>
            </a:r>
            <a:r>
              <a:rPr lang="en-US" altLang="ko-KR" sz="1800" dirty="0">
                <a:latin typeface="TT39222o00"/>
              </a:rPr>
              <a:t>.</a:t>
            </a:r>
            <a:r>
              <a:rPr lang="ko-KR" altLang="en-US" sz="1800" dirty="0">
                <a:latin typeface="TT39222o00"/>
              </a:rPr>
              <a:t>  </a:t>
            </a: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2.2.3. MANUAL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="" xmlns:a16="http://schemas.microsoft.com/office/drawing/2014/main" id="{BFCCE919-0C4E-D2D9-5262-70E31CBC8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4"/>
          <a:stretch/>
        </p:blipFill>
        <p:spPr>
          <a:xfrm>
            <a:off x="-1" y="1817370"/>
            <a:ext cx="4999841" cy="50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984F6D-F9D9-5215-93DA-07F66B19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E2D98E-BA5E-2846-06A2-F5732356AD0F}"/>
              </a:ext>
            </a:extLst>
          </p:cNvPr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="" xmlns:a16="http://schemas.microsoft.com/office/drawing/2014/main" id="{9AADACB3-3AAD-03F1-65B0-826A5F89C71C}"/>
              </a:ext>
            </a:extLst>
          </p:cNvPr>
          <p:cNvSpPr txBox="1"/>
          <p:nvPr/>
        </p:nvSpPr>
        <p:spPr>
          <a:xfrm>
            <a:off x="5428988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800" dirty="0">
              <a:latin typeface="TT39222o00"/>
            </a:endParaRP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Key </a:t>
            </a:r>
            <a:r>
              <a:rPr lang="ko-KR" altLang="en-US" sz="1800" dirty="0">
                <a:latin typeface="TT39222o00"/>
              </a:rPr>
              <a:t>입력에 맞추어 따라 동작 모드를 제어합니다</a:t>
            </a:r>
            <a:r>
              <a:rPr lang="en-US" altLang="ko-KR" sz="1800" dirty="0">
                <a:latin typeface="TT39222o00"/>
              </a:rPr>
              <a:t>.</a:t>
            </a: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1</a:t>
            </a:r>
            <a:r>
              <a:rPr lang="ko-KR" altLang="en-US" sz="1800" dirty="0">
                <a:latin typeface="TT39222o00"/>
              </a:rPr>
              <a:t>은 빛 제어</a:t>
            </a:r>
            <a:r>
              <a:rPr lang="en-US" altLang="ko-KR" sz="1800" dirty="0">
                <a:latin typeface="TT39222o00"/>
              </a:rPr>
              <a:t>, 2</a:t>
            </a:r>
            <a:r>
              <a:rPr lang="ko-KR" altLang="en-US" sz="1800" dirty="0">
                <a:latin typeface="TT39222o00"/>
              </a:rPr>
              <a:t>는 시간 제어입니다</a:t>
            </a:r>
            <a:r>
              <a:rPr lang="en-US" altLang="ko-KR" sz="1800" dirty="0">
                <a:latin typeface="TT39222o00"/>
              </a:rPr>
              <a:t>.</a:t>
            </a:r>
          </a:p>
          <a:p>
            <a:pPr lvl="0">
              <a:defRPr/>
            </a:pP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="" xmlns:a16="http://schemas.microsoft.com/office/drawing/2014/main" id="{FD388CBB-86B4-A48A-49AF-B69C58F7B10A}"/>
              </a:ext>
            </a:extLst>
          </p:cNvPr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2.3. </a:t>
            </a:r>
            <a:r>
              <a:rPr lang="en-US" altLang="ko-KR" sz="2200" b="1" spc="-15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Key Control</a:t>
            </a:r>
            <a:endParaRPr kumimoji="0" lang="en-US" altLang="ko-KR" sz="2200" b="1" i="0" u="none" strike="noStrike" kern="1200" cap="none" spc="-150" normalizeH="0" baseline="0" dirty="0">
              <a:ln w="9525">
                <a:solidFill>
                  <a:srgbClr val="6B799F"/>
                </a:solidFill>
              </a:ln>
              <a:solidFill>
                <a:srgbClr val="323232"/>
              </a:solidFill>
              <a:latin typeface="맑은 고딕"/>
              <a:ea typeface="맑은 고딕"/>
              <a:cs typeface="LINE Seed Sans KR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1A302C4-E5CA-D14D-BEDF-CD836A65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>
          <a:xfrm>
            <a:off x="0" y="1874262"/>
            <a:ext cx="5428988" cy="37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/>
          <p:cNvSpPr txBox="1"/>
          <p:nvPr/>
        </p:nvSpPr>
        <p:spPr>
          <a:xfrm>
            <a:off x="5428988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800" dirty="0">
              <a:latin typeface="TT39222o00"/>
            </a:endParaRP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Time Control Mode : Time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control</a:t>
            </a:r>
            <a:r>
              <a:rPr lang="ko-KR" altLang="en-US" sz="1800" dirty="0">
                <a:latin typeface="TT39222o00"/>
              </a:rPr>
              <a:t> 모드에 들어가게 되면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자동으로 </a:t>
            </a:r>
            <a:r>
              <a:rPr lang="en-US" altLang="ko-KR" sz="1800" dirty="0">
                <a:latin typeface="TT39222o00"/>
              </a:rPr>
              <a:t>Pulse(power)</a:t>
            </a:r>
            <a:r>
              <a:rPr lang="ko-KR" altLang="en-US" sz="1800" dirty="0">
                <a:latin typeface="TT39222o00"/>
              </a:rPr>
              <a:t>의  </a:t>
            </a:r>
            <a:r>
              <a:rPr lang="en-US" altLang="ko-KR" sz="1800" dirty="0">
                <a:latin typeface="TT39222o00"/>
              </a:rPr>
              <a:t>Duty</a:t>
            </a:r>
            <a:r>
              <a:rPr lang="ko-KR" altLang="en-US" sz="1800" dirty="0">
                <a:latin typeface="TT39222o00"/>
              </a:rPr>
              <a:t>가 </a:t>
            </a:r>
            <a:r>
              <a:rPr lang="en-US" altLang="ko-KR" sz="1800" dirty="0">
                <a:latin typeface="TT39222o00"/>
              </a:rPr>
              <a:t>0~9</a:t>
            </a:r>
            <a:r>
              <a:rPr lang="ko-KR" altLang="en-US" sz="1800" dirty="0">
                <a:latin typeface="TT39222o00"/>
              </a:rPr>
              <a:t>까지 증가하고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연속적으로 </a:t>
            </a:r>
            <a:r>
              <a:rPr lang="en-US" altLang="ko-KR" sz="1800" dirty="0">
                <a:latin typeface="TT39222o00"/>
              </a:rPr>
              <a:t>9~0</a:t>
            </a:r>
            <a:r>
              <a:rPr lang="ko-KR" altLang="en-US" sz="1800" dirty="0">
                <a:latin typeface="TT39222o00"/>
              </a:rPr>
              <a:t>까지 감소 동작을 하게 됩니다</a:t>
            </a:r>
            <a:r>
              <a:rPr lang="en-US" altLang="ko-KR" sz="1800" dirty="0">
                <a:latin typeface="TT39222o00"/>
              </a:rPr>
              <a:t>.</a:t>
            </a: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Light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Control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Mode : CDS</a:t>
            </a:r>
            <a:r>
              <a:rPr lang="ko-KR" altLang="en-US" sz="1800" dirty="0">
                <a:latin typeface="TT39222o00"/>
              </a:rPr>
              <a:t> 센서를 통해 받은 </a:t>
            </a:r>
            <a:r>
              <a:rPr lang="en-US" altLang="ko-KR" sz="1800" dirty="0">
                <a:latin typeface="TT39222o00"/>
              </a:rPr>
              <a:t>Analog</a:t>
            </a:r>
            <a:r>
              <a:rPr lang="ko-KR" altLang="en-US" sz="1800" dirty="0">
                <a:latin typeface="TT39222o00"/>
              </a:rPr>
              <a:t> 신호를 </a:t>
            </a:r>
            <a:r>
              <a:rPr lang="en-US" altLang="ko-KR" sz="1800" dirty="0">
                <a:latin typeface="TT39222o00"/>
              </a:rPr>
              <a:t>ADC</a:t>
            </a:r>
            <a:r>
              <a:rPr lang="ko-KR" altLang="en-US" sz="1800" dirty="0">
                <a:latin typeface="TT39222o00"/>
              </a:rPr>
              <a:t>단에서 처리하여 </a:t>
            </a:r>
            <a:r>
              <a:rPr lang="en-US" altLang="ko-KR" sz="1800" dirty="0">
                <a:latin typeface="TT39222o00"/>
              </a:rPr>
              <a:t>Data</a:t>
            </a:r>
            <a:r>
              <a:rPr lang="ko-KR" altLang="en-US" sz="1800" dirty="0">
                <a:latin typeface="TT39222o00"/>
              </a:rPr>
              <a:t>로 넘겨주면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신호를 </a:t>
            </a:r>
            <a:r>
              <a:rPr lang="en-US" altLang="ko-KR" sz="1800" dirty="0">
                <a:latin typeface="TT39222o00"/>
              </a:rPr>
              <a:t>0~9</a:t>
            </a:r>
            <a:r>
              <a:rPr lang="ko-KR" altLang="en-US" sz="1800" dirty="0">
                <a:latin typeface="TT39222o00"/>
              </a:rPr>
              <a:t>까지 변환하여</a:t>
            </a:r>
            <a:r>
              <a:rPr lang="en-US" altLang="ko-KR" sz="1800" dirty="0">
                <a:latin typeface="TT39222o00"/>
              </a:rPr>
              <a:t>,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Pulse(power)</a:t>
            </a:r>
            <a:r>
              <a:rPr lang="ko-KR" altLang="en-US" sz="1800" dirty="0">
                <a:latin typeface="TT39222o00"/>
              </a:rPr>
              <a:t>의 </a:t>
            </a:r>
            <a:r>
              <a:rPr lang="en-US" altLang="ko-KR" sz="1800" dirty="0">
                <a:latin typeface="TT39222o00"/>
              </a:rPr>
              <a:t>Duty</a:t>
            </a:r>
            <a:r>
              <a:rPr lang="ko-KR" altLang="en-US" sz="1800" dirty="0">
                <a:latin typeface="TT39222o00"/>
              </a:rPr>
              <a:t>를 제어해 줍니다</a:t>
            </a:r>
            <a:r>
              <a:rPr lang="en-US" altLang="ko-KR" sz="1800" dirty="0">
                <a:latin typeface="TT39222o00"/>
              </a:rPr>
              <a:t>.</a:t>
            </a:r>
            <a:r>
              <a:rPr lang="ko-KR" altLang="en-US" sz="1800" dirty="0">
                <a:latin typeface="TT39222o00"/>
              </a:rPr>
              <a:t>  </a:t>
            </a: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2.4. Time/Light Control Mode</a:t>
            </a:r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="" xmlns:a16="http://schemas.microsoft.com/office/drawing/2014/main" id="{F305F3C3-F853-EE6B-4CDD-5502019B3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370"/>
            <a:ext cx="5428988" cy="4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497DB3-143E-1D48-4C0D-624F72C68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D2AF16-1484-8E0A-782C-EA4D615DF273}"/>
              </a:ext>
            </a:extLst>
          </p:cNvPr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="" xmlns:a16="http://schemas.microsoft.com/office/drawing/2014/main" id="{8EDAF917-1440-3637-B392-6614E5BBA8A3}"/>
              </a:ext>
            </a:extLst>
          </p:cNvPr>
          <p:cNvSpPr txBox="1"/>
          <p:nvPr/>
        </p:nvSpPr>
        <p:spPr>
          <a:xfrm>
            <a:off x="5428988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800" dirty="0">
              <a:latin typeface="TT39222o00"/>
            </a:endParaRP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Power</a:t>
            </a:r>
            <a:r>
              <a:rPr lang="ko-KR" altLang="en-US" sz="1800" dirty="0">
                <a:latin typeface="TT39222o00"/>
              </a:rPr>
              <a:t> 변수에 따라 </a:t>
            </a:r>
            <a:r>
              <a:rPr lang="en-US" altLang="ko-KR" sz="1800" dirty="0">
                <a:latin typeface="TT39222o00"/>
              </a:rPr>
              <a:t>PWM duty cycle</a:t>
            </a:r>
            <a:r>
              <a:rPr lang="ko-KR" altLang="en-US" sz="1800" dirty="0">
                <a:latin typeface="TT39222o00"/>
              </a:rPr>
              <a:t>을 조절하는 코드입니다</a:t>
            </a:r>
            <a:r>
              <a:rPr lang="en-US" altLang="ko-KR" sz="1800" dirty="0">
                <a:latin typeface="TT39222o00"/>
              </a:rPr>
              <a:t>.</a:t>
            </a:r>
          </a:p>
          <a:p>
            <a:pPr lvl="0">
              <a:defRPr/>
            </a:pPr>
            <a:r>
              <a:rPr lang="en-US" altLang="ko-KR" sz="1800" dirty="0">
                <a:latin typeface="TT39222o00"/>
              </a:rPr>
              <a:t>1</a:t>
            </a:r>
            <a:r>
              <a:rPr lang="ko-KR" altLang="en-US" sz="1800" dirty="0">
                <a:latin typeface="TT39222o00"/>
              </a:rPr>
              <a:t>단계 </a:t>
            </a:r>
            <a:r>
              <a:rPr lang="en-US" altLang="ko-KR" sz="1800" dirty="0">
                <a:latin typeface="TT39222o00"/>
              </a:rPr>
              <a:t>25, 2</a:t>
            </a:r>
            <a:r>
              <a:rPr lang="ko-KR" altLang="en-US" sz="1800" dirty="0">
                <a:latin typeface="TT39222o00"/>
              </a:rPr>
              <a:t>단계 </a:t>
            </a:r>
            <a:r>
              <a:rPr lang="en-US" altLang="ko-KR" sz="1800" dirty="0">
                <a:latin typeface="TT39222o00"/>
              </a:rPr>
              <a:t>30,</a:t>
            </a:r>
            <a:r>
              <a:rPr lang="ko-KR" altLang="en-US" sz="1800" dirty="0">
                <a:latin typeface="TT39222o00"/>
              </a:rPr>
              <a:t> </a:t>
            </a:r>
            <a:r>
              <a:rPr lang="en-US" altLang="ko-KR" sz="1800" dirty="0">
                <a:latin typeface="TT39222o00"/>
              </a:rPr>
              <a:t>3</a:t>
            </a:r>
            <a:r>
              <a:rPr lang="ko-KR" altLang="en-US" sz="1800" dirty="0">
                <a:latin typeface="TT39222o00"/>
              </a:rPr>
              <a:t>단계 </a:t>
            </a:r>
            <a:r>
              <a:rPr lang="en-US" altLang="ko-KR" sz="1800" dirty="0">
                <a:latin typeface="TT39222o00"/>
              </a:rPr>
              <a:t>40, … 9</a:t>
            </a:r>
            <a:r>
              <a:rPr lang="ko-KR" altLang="en-US" sz="1800" dirty="0">
                <a:latin typeface="TT39222o00"/>
              </a:rPr>
              <a:t>단계 </a:t>
            </a:r>
            <a:r>
              <a:rPr lang="en-US" altLang="ko-KR" sz="1800" dirty="0">
                <a:latin typeface="TT39222o00"/>
              </a:rPr>
              <a:t>100</a:t>
            </a:r>
            <a:r>
              <a:rPr lang="ko-KR" altLang="en-US" sz="1800" dirty="0">
                <a:latin typeface="TT39222o00"/>
              </a:rPr>
              <a:t>으로 설정됩니다</a:t>
            </a:r>
            <a:r>
              <a:rPr lang="en-US" altLang="ko-KR" sz="1800" dirty="0">
                <a:latin typeface="TT39222o00"/>
              </a:rPr>
              <a:t>.</a:t>
            </a: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="" xmlns:a16="http://schemas.microsoft.com/office/drawing/2014/main" id="{6487CC8D-762C-10C3-73ED-D8E966FAD23A}"/>
              </a:ext>
            </a:extLst>
          </p:cNvPr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2.5. </a:t>
            </a:r>
            <a:r>
              <a:rPr lang="en-US" altLang="ko-KR" sz="2200" b="1" spc="-15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PWM</a:t>
            </a:r>
            <a:r>
              <a:rPr lang="ko-KR" altLang="en-US" sz="2200" b="1" spc="-15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200" b="1" spc="-15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Con</a:t>
            </a: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trol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3EEAF9-C08A-E59E-061B-EBDC98EC4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371"/>
            <a:ext cx="5444967" cy="37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D38E75-128B-C779-44F2-05836D78A857}"/>
              </a:ext>
            </a:extLst>
          </p:cNvPr>
          <p:cNvSpPr txBox="1"/>
          <p:nvPr/>
        </p:nvSpPr>
        <p:spPr>
          <a:xfrm>
            <a:off x="2211991" y="4442113"/>
            <a:ext cx="599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4. Appendix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58697" y="935222"/>
            <a:ext cx="1239916" cy="86409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latin typeface="+mj-lt"/>
                <a:cs typeface="Arial"/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972" y="1356316"/>
            <a:ext cx="8870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1. </a:t>
            </a:r>
            <a:r>
              <a:rPr lang="ko-KR" altLang="en-US" sz="20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프로젝트 개요</a:t>
            </a:r>
            <a:r>
              <a:rPr lang="en-US" altLang="ko-KR" sz="20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 </a:t>
            </a:r>
            <a:endParaRPr lang="en-US" altLang="ko-KR" sz="2000" b="1" spc="-150" dirty="0">
              <a:latin typeface="+mj-lt"/>
              <a:ea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972" y="2467896"/>
            <a:ext cx="8870032" cy="38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2. </a:t>
            </a:r>
            <a:r>
              <a:rPr lang="ko-KR" altLang="en-US" sz="20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활용 코드</a:t>
            </a:r>
            <a:endParaRPr lang="ko-KR" altLang="en-US" sz="2000" b="1" spc="-150">
              <a:latin typeface="+mj-lt"/>
              <a:ea typeface="맑은 고딕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904" y="3984911"/>
            <a:ext cx="599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+mj-lt"/>
                <a:ea typeface="맑은 고딕"/>
                <a:cs typeface="Arial"/>
              </a:rPr>
              <a:t>3. Q&amp;A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6888" y="2863197"/>
            <a:ext cx="4535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1 .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2.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3.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4.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5.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3706" y="2863197"/>
            <a:ext cx="55034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Main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Manual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Key Control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Time/Light Control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PWM Control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6888" y="1737784"/>
            <a:ext cx="453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1 . 2 .</a:t>
            </a:r>
          </a:p>
          <a:p>
            <a:pPr lvl="0">
              <a:defRPr/>
            </a:pPr>
            <a:endParaRPr lang="en-US" altLang="ko-KR" sz="1400" b="1" spc="-150" dirty="0">
              <a:ln w="9525">
                <a:solidFill>
                  <a:srgbClr val="6B799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83706" y="1737784"/>
            <a:ext cx="5503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spc="-150" dirty="0" err="1" smtClean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HardWare</a:t>
            </a:r>
            <a:r>
              <a:rPr lang="en-US" altLang="ko-KR" sz="1400" b="1" spc="-150" dirty="0" smtClean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Schematic</a:t>
            </a:r>
          </a:p>
          <a:p>
            <a:pPr lvl="0">
              <a:defRPr/>
            </a:pPr>
            <a:r>
              <a:rPr lang="en-US" altLang="ko-KR" sz="1400" b="1" spc="-150" dirty="0" err="1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SoftWare</a:t>
            </a: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 Design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="" xmlns:a16="http://schemas.microsoft.com/office/drawing/2014/main" id="{A02CB344-E654-C0F9-655F-952281BF1B64}"/>
              </a:ext>
            </a:extLst>
          </p:cNvPr>
          <p:cNvSpPr txBox="1"/>
          <p:nvPr/>
        </p:nvSpPr>
        <p:spPr>
          <a:xfrm>
            <a:off x="2689894" y="4828824"/>
            <a:ext cx="5503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구동</a:t>
            </a: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 </a:t>
            </a:r>
            <a:r>
              <a:rPr lang="ko-KR" altLang="en-US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결과</a:t>
            </a:r>
            <a:endParaRPr lang="en-US" altLang="ko-KR" sz="1400" b="1" spc="-150" dirty="0">
              <a:ln w="9525">
                <a:solidFill>
                  <a:srgbClr val="6B799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ISOCT2"/>
            </a:endParaRP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Logic </a:t>
            </a:r>
            <a:r>
              <a:rPr lang="ko-KR" altLang="en-US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ISOCT2"/>
              </a:rPr>
              <a:t>분석</a:t>
            </a:r>
            <a:endParaRPr lang="en-US" altLang="ko-KR" sz="1400" b="1" spc="-150" dirty="0">
              <a:ln w="9525">
                <a:solidFill>
                  <a:srgbClr val="6B799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ISOCT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7A4A9C-D8CB-1BD6-F2AA-6CBAD55EA82E}"/>
              </a:ext>
            </a:extLst>
          </p:cNvPr>
          <p:cNvSpPr txBox="1"/>
          <p:nvPr/>
        </p:nvSpPr>
        <p:spPr>
          <a:xfrm>
            <a:off x="2357058" y="4839487"/>
            <a:ext cx="45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1 .</a:t>
            </a:r>
          </a:p>
          <a:p>
            <a:pPr lvl="0">
              <a:defRPr/>
            </a:pPr>
            <a:r>
              <a:rPr lang="en-US" altLang="ko-KR" sz="1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LINE Seed Sans KR Regular"/>
              </a:rPr>
              <a:t>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 </a:t>
            </a:r>
            <a:r>
              <a:rPr lang="ko-KR" altLang="en-US" sz="2400" b="1" spc="-150" dirty="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프로젝트 개요</a:t>
            </a:r>
            <a:endParaRPr lang="en-US" altLang="ko-KR" sz="2400" b="1" spc="-150" dirty="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/>
          <p:cNvSpPr txBox="1"/>
          <p:nvPr/>
        </p:nvSpPr>
        <p:spPr>
          <a:xfrm>
            <a:off x="1190891" y="1689100"/>
            <a:ext cx="11094502" cy="4636303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800" b="1"/>
              <a:t>1.1.1 </a:t>
            </a:r>
            <a:r>
              <a:rPr lang="ko-KR" altLang="en-US" sz="1800" b="1"/>
              <a:t>프로젝트 목표 </a:t>
            </a:r>
          </a:p>
          <a:p>
            <a:pPr marL="0" indent="0">
              <a:buNone/>
              <a:defRPr/>
            </a:pPr>
            <a:r>
              <a:rPr lang="en-US" altLang="ko-KR" sz="1800"/>
              <a:t>ARM Cortex-M3 MINI</a:t>
            </a:r>
            <a:r>
              <a:rPr lang="ko-KR" altLang="en-US" sz="1800"/>
              <a:t>를 이용하여</a:t>
            </a:r>
            <a:r>
              <a:rPr lang="en-US" altLang="ko-KR" sz="1800"/>
              <a:t>,</a:t>
            </a:r>
            <a:r>
              <a:rPr lang="ko-KR" altLang="en-US" sz="1800"/>
              <a:t> 모터를 구동하는 다양한 기능을 설계해보자</a:t>
            </a:r>
          </a:p>
          <a:p>
            <a:pPr marL="0" indent="0">
              <a:buNone/>
              <a:defRPr/>
            </a:pPr>
            <a:r>
              <a:rPr lang="en-US" altLang="ko-KR" sz="1800" b="1"/>
              <a:t>1.1.2 </a:t>
            </a:r>
            <a:r>
              <a:rPr lang="ko-KR" altLang="en-US" sz="1800" b="1"/>
              <a:t>활용 </a:t>
            </a:r>
            <a:r>
              <a:rPr lang="en-US" altLang="ko-KR" sz="1800" b="1"/>
              <a:t>Hardware</a:t>
            </a:r>
          </a:p>
          <a:p>
            <a:pPr marL="0" indent="0">
              <a:buNone/>
              <a:defRPr/>
            </a:pPr>
            <a:endParaRPr lang="ko-KR" altLang="en-US" sz="1800">
              <a:latin typeface="TT39222o00"/>
            </a:endParaRPr>
          </a:p>
          <a:p>
            <a:pPr>
              <a:buFont typeface="Wingdings"/>
              <a:buChar char="ü"/>
              <a:defRPr/>
            </a:pPr>
            <a:r>
              <a:rPr lang="en-US" altLang="ko-KR" sz="1800">
                <a:latin typeface="TT39222o00"/>
              </a:rPr>
              <a:t>L293(Motor</a:t>
            </a:r>
            <a:r>
              <a:rPr lang="ko-KR" altLang="en-US" sz="1800">
                <a:latin typeface="TT39222o00"/>
              </a:rPr>
              <a:t> </a:t>
            </a:r>
            <a:r>
              <a:rPr lang="en-US" altLang="ko-KR" sz="1800">
                <a:latin typeface="TT39222o00"/>
              </a:rPr>
              <a:t>Driver/T.I)</a:t>
            </a:r>
          </a:p>
          <a:p>
            <a:pPr>
              <a:buFont typeface="Wingdings"/>
              <a:buChar char="ü"/>
              <a:defRPr/>
            </a:pPr>
            <a:r>
              <a:rPr lang="en-US" altLang="ko-KR" sz="1800">
                <a:latin typeface="TT39222o00"/>
              </a:rPr>
              <a:t>ARM Cortex-M3 MINI(MCU/STM)</a:t>
            </a:r>
          </a:p>
          <a:p>
            <a:pPr>
              <a:buFont typeface="Wingdings"/>
              <a:buChar char="ü"/>
              <a:defRPr/>
            </a:pPr>
            <a:r>
              <a:rPr lang="en-US" altLang="ko-KR" sz="1800">
                <a:latin typeface="TT39222o00"/>
              </a:rPr>
              <a:t>Analog Motor</a:t>
            </a:r>
          </a:p>
          <a:p>
            <a:pPr>
              <a:buFont typeface="Wingdings"/>
              <a:buChar char="ü"/>
              <a:defRPr/>
            </a:pPr>
            <a:r>
              <a:rPr lang="en-US" altLang="ko-KR" sz="1800">
                <a:latin typeface="TT39222o00"/>
              </a:rPr>
              <a:t>Logic Analyzer</a:t>
            </a:r>
          </a:p>
          <a:p>
            <a:pPr marL="0" indent="0">
              <a:buNone/>
              <a:defRPr/>
            </a:pPr>
            <a:endParaRPr lang="ko-KR" alt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5846863" y="6169683"/>
            <a:ext cx="6438529" cy="29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그림</a:t>
            </a:r>
            <a:r>
              <a:rPr lang="en-US" altLang="ko-KR" sz="1400"/>
              <a:t>: 1. Motor Schematic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6032" y="2447767"/>
            <a:ext cx="4451940" cy="3728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698" y="1408212"/>
            <a:ext cx="5177242" cy="41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1.2.1</a:t>
            </a:r>
            <a:r>
              <a:rPr lang="ko-KR" altLang="en-US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HardWare Schematic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프로젝트 개요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7705" y="6020195"/>
            <a:ext cx="6438529" cy="29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그림</a:t>
            </a:r>
            <a:r>
              <a:rPr lang="en-US" altLang="ko-KR" sz="1400"/>
              <a:t>: 2. HardWare Schematic</a:t>
            </a:r>
          </a:p>
        </p:txBody>
      </p:sp>
      <p:sp>
        <p:nvSpPr>
          <p:cNvPr id="8" name="액자 7"/>
          <p:cNvSpPr/>
          <p:nvPr/>
        </p:nvSpPr>
        <p:spPr>
          <a:xfrm>
            <a:off x="1865577" y="2139672"/>
            <a:ext cx="2458610" cy="2188276"/>
          </a:xfrm>
          <a:prstGeom prst="frame">
            <a:avLst>
              <a:gd name="adj1" fmla="val 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5036327" y="2139672"/>
            <a:ext cx="1064782" cy="2188276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7344840" y="2139672"/>
            <a:ext cx="900259" cy="2188276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2" name="원형: 비어 있음 11"/>
          <p:cNvSpPr/>
          <p:nvPr/>
        </p:nvSpPr>
        <p:spPr>
          <a:xfrm>
            <a:off x="8958610" y="2861469"/>
            <a:ext cx="779319" cy="744682"/>
          </a:xfrm>
          <a:prstGeom prst="donu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 flipV="1">
            <a:off x="6090137" y="2424896"/>
            <a:ext cx="1268270" cy="11674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4" name="액자 13"/>
          <p:cNvSpPr/>
          <p:nvPr/>
        </p:nvSpPr>
        <p:spPr>
          <a:xfrm flipV="1">
            <a:off x="6096000" y="3844854"/>
            <a:ext cx="1268270" cy="11674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337537" y="2405797"/>
            <a:ext cx="711424" cy="2979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336073" y="3899024"/>
            <a:ext cx="711424" cy="2979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8251447" y="2385227"/>
            <a:ext cx="1025815" cy="5643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8" name="액자 17"/>
          <p:cNvSpPr/>
          <p:nvPr/>
        </p:nvSpPr>
        <p:spPr>
          <a:xfrm rot="5333688">
            <a:off x="9051262" y="2621115"/>
            <a:ext cx="501643" cy="8255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8282620" y="3910347"/>
            <a:ext cx="1025815" cy="5643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20" name="액자 19"/>
          <p:cNvSpPr/>
          <p:nvPr/>
        </p:nvSpPr>
        <p:spPr>
          <a:xfrm rot="5333688">
            <a:off x="9144508" y="3753503"/>
            <a:ext cx="325547" cy="10492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033256" y="2915102"/>
            <a:ext cx="2312958" cy="63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en-US" altLang="ko-KR" b="1">
                <a:latin typeface="TT39222o00"/>
              </a:rPr>
              <a:t>ARM Cortex-M3 MINI</a:t>
            </a:r>
            <a:endParaRPr kumimoji="1" lang="ko-KR" altLang="en-US" sz="1800" b="1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5191413" y="2780133"/>
            <a:ext cx="2312958" cy="90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L293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Motor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Driver</a:t>
            </a:r>
          </a:p>
        </p:txBody>
      </p:sp>
      <p:sp>
        <p:nvSpPr>
          <p:cNvPr id="23" name="TextBox 2"/>
          <p:cNvSpPr txBox="1"/>
          <p:nvPr/>
        </p:nvSpPr>
        <p:spPr>
          <a:xfrm>
            <a:off x="7344062" y="2946011"/>
            <a:ext cx="2312958" cy="5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Logic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Analyzer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9175246" y="3052763"/>
            <a:ext cx="348427" cy="3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</a:t>
            </a:r>
          </a:p>
        </p:txBody>
      </p:sp>
      <p:sp>
        <p:nvSpPr>
          <p:cNvPr id="25" name="TextBox 2"/>
          <p:cNvSpPr txBox="1"/>
          <p:nvPr/>
        </p:nvSpPr>
        <p:spPr>
          <a:xfrm>
            <a:off x="6490767" y="2050256"/>
            <a:ext cx="908020" cy="3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RX</a:t>
            </a:r>
          </a:p>
        </p:txBody>
      </p:sp>
      <p:sp>
        <p:nvSpPr>
          <p:cNvPr id="26" name="TextBox 2"/>
          <p:cNvSpPr txBox="1"/>
          <p:nvPr/>
        </p:nvSpPr>
        <p:spPr>
          <a:xfrm>
            <a:off x="6490767" y="3429000"/>
            <a:ext cx="908019" cy="36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TX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879615" y="4920069"/>
            <a:ext cx="8432770" cy="90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1. MCU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에서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PWM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신호를 출력합니다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2.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Motor Driver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에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MCU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출력이 입력되어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Motor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구동 신호를 출력합니다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3.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Logic Analyzer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를 통해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RX/TX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신호를 분석합니다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230" y="1397745"/>
            <a:ext cx="5177242" cy="41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1.2.2 Pulse Width Modulation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프로젝트 개요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7705" y="6020195"/>
            <a:ext cx="6438529" cy="29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그림</a:t>
            </a:r>
            <a:r>
              <a:rPr lang="en-US" altLang="ko-KR" sz="1400"/>
              <a:t>: 3.MCU PWM</a:t>
            </a:r>
          </a:p>
        </p:txBody>
      </p:sp>
      <p:sp>
        <p:nvSpPr>
          <p:cNvPr id="8" name="액자 7"/>
          <p:cNvSpPr/>
          <p:nvPr/>
        </p:nvSpPr>
        <p:spPr>
          <a:xfrm>
            <a:off x="1164285" y="2192007"/>
            <a:ext cx="3442511" cy="3423385"/>
          </a:xfrm>
          <a:prstGeom prst="frame">
            <a:avLst>
              <a:gd name="adj1" fmla="val 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609679" y="2646538"/>
            <a:ext cx="711424" cy="2979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4608216" y="3134930"/>
            <a:ext cx="711424" cy="2979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1750647" y="3429000"/>
            <a:ext cx="2312958" cy="63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en-US" altLang="ko-KR" b="1">
                <a:latin typeface="TT39222o00"/>
              </a:rPr>
              <a:t>ARM Cortex-M3 MINI</a:t>
            </a:r>
            <a:endParaRPr kumimoji="1" lang="ko-KR" altLang="en-US" sz="1800" b="1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3935370" y="2476595"/>
            <a:ext cx="669634" cy="3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PA2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4716181" y="4396715"/>
            <a:ext cx="8432770" cy="871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1. Motor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를 구동할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1kHz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주파수를 갖는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Pulse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가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PA2/3 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을 통해 출력됩니다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2.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구동 데이터에 따라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0~9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까지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Pulse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의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Duty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를 조절합니다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3.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Motor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의 회전 방향에 따라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PA2/PA3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Pin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중 한 곳에서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Pulse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를 출력합니다</a:t>
            </a:r>
            <a:r>
              <a:rPr kumimoji="0" lang="en-US" altLang="ko-KR" sz="1700" b="1" i="0" u="none" strike="noStrike" kern="1200" cap="none" spc="0" normalizeH="0" baseline="0" dirty="0">
                <a:solidFill>
                  <a:srgbClr val="323232"/>
                </a:solidFill>
                <a:latin typeface="TT39222o00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0004" y="2173584"/>
            <a:ext cx="4815698" cy="537977"/>
          </a:xfrm>
          <a:prstGeom prst="rect">
            <a:avLst/>
          </a:prstGeom>
        </p:spPr>
      </p:pic>
      <p:sp>
        <p:nvSpPr>
          <p:cNvPr id="29" name="TextBox 2"/>
          <p:cNvSpPr txBox="1"/>
          <p:nvPr/>
        </p:nvSpPr>
        <p:spPr>
          <a:xfrm>
            <a:off x="3920298" y="2922072"/>
            <a:ext cx="669634" cy="3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PA3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865" y="2723731"/>
            <a:ext cx="4815698" cy="5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230" y="1397745"/>
            <a:ext cx="5177242" cy="41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1.2.3 CDS</a:t>
            </a:r>
            <a:r>
              <a:rPr lang="ko-KR" altLang="en-US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프로젝트 개요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991" y="5727118"/>
            <a:ext cx="6438529" cy="300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그림</a:t>
            </a:r>
            <a:r>
              <a:rPr lang="en-US" altLang="ko-KR" sz="1400"/>
              <a:t>: 4. CDS</a:t>
            </a:r>
            <a:r>
              <a:rPr lang="ko-KR" altLang="en-US" sz="1400"/>
              <a:t> </a:t>
            </a:r>
            <a:r>
              <a:rPr lang="en-US" altLang="ko-KR" sz="1400"/>
              <a:t>Control</a:t>
            </a:r>
          </a:p>
        </p:txBody>
      </p:sp>
      <p:sp>
        <p:nvSpPr>
          <p:cNvPr id="8" name="액자 7"/>
          <p:cNvSpPr/>
          <p:nvPr/>
        </p:nvSpPr>
        <p:spPr>
          <a:xfrm>
            <a:off x="1164285" y="2192007"/>
            <a:ext cx="3442511" cy="3423385"/>
          </a:xfrm>
          <a:prstGeom prst="frame">
            <a:avLst>
              <a:gd name="adj1" fmla="val 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620147" y="3012885"/>
            <a:ext cx="711424" cy="2979"/>
          </a:xfrm>
          <a:prstGeom prst="frame">
            <a:avLst>
              <a:gd name="adj1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1750647" y="3429000"/>
            <a:ext cx="2312958" cy="63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en-US" altLang="ko-KR" b="1">
                <a:latin typeface="TT39222o00"/>
              </a:rPr>
              <a:t>ARM Cortex-M3 MINI</a:t>
            </a:r>
            <a:endParaRPr kumimoji="1" lang="ko-KR" altLang="en-US" sz="1800" b="1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3914436" y="2832474"/>
            <a:ext cx="669634" cy="3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PA2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4538241" y="5872568"/>
            <a:ext cx="8432770" cy="60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1. Analog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신호인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Light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Signal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이 빛의 세기에 따라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0~9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구간으로 나뉩니다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2.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나뉘어진 신호는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0~9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사이의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Data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가 저장 되고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,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 이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data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는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PWM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을 제어합니다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1055" y="2277626"/>
            <a:ext cx="3767086" cy="1471283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5317799" y="4010641"/>
            <a:ext cx="941778" cy="54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Light signal</a:t>
            </a:r>
          </a:p>
        </p:txBody>
      </p:sp>
      <p:sp>
        <p:nvSpPr>
          <p:cNvPr id="33" name="원형: 비어 있음 32"/>
          <p:cNvSpPr/>
          <p:nvPr/>
        </p:nvSpPr>
        <p:spPr>
          <a:xfrm>
            <a:off x="5181600" y="3822245"/>
            <a:ext cx="914400" cy="914400"/>
          </a:xfrm>
          <a:prstGeom prst="donu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5" name="화살표: 오른쪽 34"/>
          <p:cNvSpPr/>
          <p:nvPr/>
        </p:nvSpPr>
        <p:spPr>
          <a:xfrm>
            <a:off x="6232071" y="4052521"/>
            <a:ext cx="826896" cy="2930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TextBox 2"/>
          <p:cNvSpPr txBox="1"/>
          <p:nvPr/>
        </p:nvSpPr>
        <p:spPr>
          <a:xfrm>
            <a:off x="7218193" y="4006034"/>
            <a:ext cx="1077851" cy="54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Register Data</a:t>
            </a:r>
          </a:p>
        </p:txBody>
      </p:sp>
      <p:sp>
        <p:nvSpPr>
          <p:cNvPr id="37" name="원형: 비어 있음 36"/>
          <p:cNvSpPr/>
          <p:nvPr/>
        </p:nvSpPr>
        <p:spPr>
          <a:xfrm>
            <a:off x="7186664" y="3807171"/>
            <a:ext cx="914400" cy="914400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38" name="화살표: 오른쪽 37"/>
          <p:cNvSpPr/>
          <p:nvPr/>
        </p:nvSpPr>
        <p:spPr>
          <a:xfrm>
            <a:off x="8237137" y="4089782"/>
            <a:ext cx="826896" cy="2930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39" name="TextBox 2"/>
          <p:cNvSpPr txBox="1"/>
          <p:nvPr/>
        </p:nvSpPr>
        <p:spPr>
          <a:xfrm>
            <a:off x="9296527" y="4022362"/>
            <a:ext cx="1077851" cy="54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PWM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Signal</a:t>
            </a:r>
          </a:p>
        </p:txBody>
      </p:sp>
      <p:sp>
        <p:nvSpPr>
          <p:cNvPr id="40" name="원형: 비어 있음 39"/>
          <p:cNvSpPr/>
          <p:nvPr/>
        </p:nvSpPr>
        <p:spPr>
          <a:xfrm>
            <a:off x="9191730" y="3844433"/>
            <a:ext cx="914400" cy="914400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8401" y="2796466"/>
            <a:ext cx="669634" cy="36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Cds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805764" y="4864611"/>
          <a:ext cx="6605845" cy="100584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1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1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1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17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17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47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Light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0~384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384~768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~3840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1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230" y="1397745"/>
            <a:ext cx="5177242" cy="41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1.3 SoftWare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 </a:t>
            </a: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1.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프로젝트 개요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700" y="6229535"/>
            <a:ext cx="6438529" cy="29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그림</a:t>
            </a:r>
            <a:r>
              <a:rPr lang="en-US" altLang="ko-KR" sz="1400"/>
              <a:t>: 4.State Diagram</a:t>
            </a:r>
          </a:p>
        </p:txBody>
      </p:sp>
      <p:sp>
        <p:nvSpPr>
          <p:cNvPr id="22" name="TextBox 2"/>
          <p:cNvSpPr txBox="1"/>
          <p:nvPr/>
        </p:nvSpPr>
        <p:spPr>
          <a:xfrm>
            <a:off x="1024882" y="2522963"/>
            <a:ext cx="1245321" cy="36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MANUAL</a:t>
            </a:r>
          </a:p>
        </p:txBody>
      </p:sp>
      <p:sp>
        <p:nvSpPr>
          <p:cNvPr id="31" name="원형: 비어 있음 30"/>
          <p:cNvSpPr/>
          <p:nvPr/>
        </p:nvSpPr>
        <p:spPr>
          <a:xfrm>
            <a:off x="826661" y="1995015"/>
            <a:ext cx="1563356" cy="1531955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32" name="원형: 비어 있음 31"/>
          <p:cNvSpPr/>
          <p:nvPr/>
        </p:nvSpPr>
        <p:spPr>
          <a:xfrm>
            <a:off x="3951697" y="1843873"/>
            <a:ext cx="1615692" cy="1647092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33" name="원형: 비어 있음 32"/>
          <p:cNvSpPr/>
          <p:nvPr/>
        </p:nvSpPr>
        <p:spPr>
          <a:xfrm>
            <a:off x="2459516" y="4502495"/>
            <a:ext cx="1594758" cy="1615691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4305740" y="2342322"/>
            <a:ext cx="1245321" cy="641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Time Control</a:t>
            </a:r>
          </a:p>
        </p:txBody>
      </p:sp>
      <p:sp>
        <p:nvSpPr>
          <p:cNvPr id="35" name="TextBox 2"/>
          <p:cNvSpPr txBox="1"/>
          <p:nvPr/>
        </p:nvSpPr>
        <p:spPr>
          <a:xfrm>
            <a:off x="2825283" y="4963035"/>
            <a:ext cx="1245321" cy="64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Light Control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rot="16200000" flipH="1">
            <a:off x="1840499" y="3695909"/>
            <a:ext cx="889697" cy="711758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V="1">
            <a:off x="1578825" y="3915719"/>
            <a:ext cx="826890" cy="648958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8" name="직선 화살표 연결선 37"/>
          <p:cNvCxnSpPr/>
          <p:nvPr/>
        </p:nvCxnSpPr>
        <p:spPr>
          <a:xfrm flipV="1">
            <a:off x="2442353" y="2863780"/>
            <a:ext cx="1433984" cy="10469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9" name="직선 화살표 연결선 38"/>
          <p:cNvCxnSpPr/>
          <p:nvPr/>
        </p:nvCxnSpPr>
        <p:spPr>
          <a:xfrm rot="10800000" flipV="1">
            <a:off x="2374945" y="2476499"/>
            <a:ext cx="1501392" cy="26793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TextBox 2"/>
          <p:cNvSpPr txBox="1"/>
          <p:nvPr/>
        </p:nvSpPr>
        <p:spPr>
          <a:xfrm>
            <a:off x="6440759" y="2528824"/>
            <a:ext cx="1245321" cy="36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STOP</a:t>
            </a:r>
          </a:p>
        </p:txBody>
      </p:sp>
      <p:sp>
        <p:nvSpPr>
          <p:cNvPr id="41" name="원형: 비어 있음 40"/>
          <p:cNvSpPr/>
          <p:nvPr/>
        </p:nvSpPr>
        <p:spPr>
          <a:xfrm>
            <a:off x="6096000" y="1959008"/>
            <a:ext cx="1563356" cy="1531955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42" name="원형: 비어 있음 41"/>
          <p:cNvSpPr/>
          <p:nvPr/>
        </p:nvSpPr>
        <p:spPr>
          <a:xfrm>
            <a:off x="9221036" y="1807866"/>
            <a:ext cx="1615692" cy="1647092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43" name="원형: 비어 있음 42"/>
          <p:cNvSpPr/>
          <p:nvPr/>
        </p:nvSpPr>
        <p:spPr>
          <a:xfrm>
            <a:off x="7728855" y="4466488"/>
            <a:ext cx="1594758" cy="1615691"/>
          </a:xfrm>
          <a:prstGeom prst="donut">
            <a:avLst>
              <a:gd name="adj" fmla="val 0"/>
            </a:avLst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323232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44" name="TextBox 2"/>
          <p:cNvSpPr txBox="1"/>
          <p:nvPr/>
        </p:nvSpPr>
        <p:spPr>
          <a:xfrm>
            <a:off x="9407608" y="2410985"/>
            <a:ext cx="1674469" cy="36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FORWARD</a:t>
            </a:r>
          </a:p>
        </p:txBody>
      </p:sp>
      <p:sp>
        <p:nvSpPr>
          <p:cNvPr id="45" name="TextBox 2"/>
          <p:cNvSpPr txBox="1"/>
          <p:nvPr/>
        </p:nvSpPr>
        <p:spPr>
          <a:xfrm>
            <a:off x="7927150" y="5094500"/>
            <a:ext cx="1622136" cy="3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23232"/>
                </a:solidFill>
                <a:latin typeface="TT39222o00"/>
              </a:rPr>
              <a:t>REVERSE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H="1">
            <a:off x="7109838" y="3659902"/>
            <a:ext cx="889697" cy="711758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7" name="직선 화살표 연결선 46"/>
          <p:cNvCxnSpPr/>
          <p:nvPr/>
        </p:nvCxnSpPr>
        <p:spPr>
          <a:xfrm rot="16200000" flipV="1">
            <a:off x="6848163" y="3879712"/>
            <a:ext cx="826890" cy="648958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8" name="직선 화살표 연결선 47"/>
          <p:cNvCxnSpPr/>
          <p:nvPr/>
        </p:nvCxnSpPr>
        <p:spPr>
          <a:xfrm flipV="1">
            <a:off x="7711691" y="2827773"/>
            <a:ext cx="1433984" cy="10469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9" name="직선 화살표 연결선 48"/>
          <p:cNvCxnSpPr/>
          <p:nvPr/>
        </p:nvCxnSpPr>
        <p:spPr>
          <a:xfrm rot="10800000" flipV="1">
            <a:off x="7644283" y="2440492"/>
            <a:ext cx="1501392" cy="26793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0" name="직선 화살표 연결선 49"/>
          <p:cNvCxnSpPr/>
          <p:nvPr/>
        </p:nvCxnSpPr>
        <p:spPr>
          <a:xfrm rot="5400000" flipH="1" flipV="1">
            <a:off x="8774185" y="3492333"/>
            <a:ext cx="817685" cy="691018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51" name="직선 화살표 연결선 50"/>
          <p:cNvCxnSpPr/>
          <p:nvPr/>
        </p:nvCxnSpPr>
        <p:spPr>
          <a:xfrm rot="5400000">
            <a:off x="8995253" y="3775131"/>
            <a:ext cx="846573" cy="701108"/>
          </a:xfrm>
          <a:prstGeom prst="straightConnector1">
            <a:avLst/>
          </a:prstGeom>
          <a:noFill/>
          <a:ln w="38100" cap="flat" cmpd="sng" algn="ctr">
            <a:solidFill>
              <a:srgbClr val="323232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5601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F5F96FE-0157-7E0D-6AA7-33D8863B1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2944C2-0314-4D47-0335-354FBBDB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670" y="1104842"/>
            <a:ext cx="8331201" cy="2680127"/>
          </a:xfrm>
        </p:spPr>
        <p:txBody>
          <a:bodyPr/>
          <a:lstStyle/>
          <a:p>
            <a:pPr lvl="0">
              <a:defRPr/>
            </a:pPr>
            <a:r>
              <a:rPr lang="en-US" altLang="ko-KR" sz="6000" b="1" dirty="0"/>
              <a:t>2. </a:t>
            </a:r>
            <a:r>
              <a:rPr lang="ko-KR" altLang="en-US" sz="6000" b="1" dirty="0"/>
              <a:t>코드 분석</a:t>
            </a:r>
            <a:endParaRPr lang="en-US" altLang="ko-KR" sz="6000" b="1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AA573863-5EC8-A4FB-B436-EA024582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내부 구동 코드 제시 및 분석</a:t>
            </a:r>
          </a:p>
        </p:txBody>
      </p:sp>
    </p:spTree>
    <p:extLst>
      <p:ext uri="{BB962C8B-B14F-4D97-AF65-F5344CB8AC3E}">
        <p14:creationId xmlns:p14="http://schemas.microsoft.com/office/powerpoint/2010/main" val="26988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13E14F-8948-59D8-1A2D-745D6A9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6DA0F8-4DA7-F632-900A-6BCD4E961FF5}"/>
              </a:ext>
            </a:extLst>
          </p:cNvPr>
          <p:cNvSpPr txBox="1"/>
          <p:nvPr/>
        </p:nvSpPr>
        <p:spPr>
          <a:xfrm>
            <a:off x="1313398" y="836712"/>
            <a:ext cx="5177242" cy="44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2.  </a:t>
            </a:r>
            <a:r>
              <a:rPr lang="ko-KR" altLang="en-US" sz="2400" b="1" spc="-150">
                <a:ln w="9525">
                  <a:solidFill>
                    <a:srgbClr val="6B799F">
                      <a:alpha val="0"/>
                    </a:srgbClr>
                  </a:solidFill>
                </a:ln>
                <a:latin typeface="맑은 고딕"/>
                <a:ea typeface="맑은 고딕"/>
                <a:cs typeface="LINE Seed Sans KR Regular"/>
              </a:rPr>
              <a:t>활용 코드</a:t>
            </a:r>
            <a:endParaRPr lang="en-US" altLang="ko-KR" sz="2400" b="1" spc="-15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LINE Seed Sans KR Regular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="" xmlns:a16="http://schemas.microsoft.com/office/drawing/2014/main" id="{092A87E3-035E-50A9-47DE-E719DA188530}"/>
              </a:ext>
            </a:extLst>
          </p:cNvPr>
          <p:cNvSpPr txBox="1"/>
          <p:nvPr/>
        </p:nvSpPr>
        <p:spPr>
          <a:xfrm>
            <a:off x="4999840" y="1841112"/>
            <a:ext cx="6358200" cy="4783232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Font typeface="Euphemia"/>
              <a:buChar char="›"/>
              <a:defRPr sz="2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6126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2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784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2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441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70992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07568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800" dirty="0">
              <a:latin typeface="TT39222o00"/>
            </a:endParaRPr>
          </a:p>
          <a:p>
            <a:pPr mar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lvl="0">
              <a:defRPr/>
            </a:pPr>
            <a:r>
              <a:rPr lang="ko-KR" altLang="en-US" sz="1800" dirty="0">
                <a:latin typeface="TT39222o00"/>
              </a:rPr>
              <a:t>전체를 제어하는 메인 함수입니다</a:t>
            </a:r>
            <a:r>
              <a:rPr lang="en-US" altLang="ko-KR" sz="1800" dirty="0">
                <a:latin typeface="TT39222o00"/>
              </a:rPr>
              <a:t>.</a:t>
            </a:r>
          </a:p>
          <a:p>
            <a:pPr lvl="0">
              <a:defRPr/>
            </a:pPr>
            <a:r>
              <a:rPr lang="en-US" altLang="ko-KR" sz="1800" dirty="0" err="1">
                <a:latin typeface="TT39222o00"/>
              </a:rPr>
              <a:t>Uart</a:t>
            </a:r>
            <a:r>
              <a:rPr lang="en-US" altLang="ko-KR" sz="1800" dirty="0">
                <a:latin typeface="TT39222o00"/>
              </a:rPr>
              <a:t> </a:t>
            </a:r>
            <a:r>
              <a:rPr lang="ko-KR" altLang="en-US" sz="1800" dirty="0">
                <a:latin typeface="TT39222o00"/>
              </a:rPr>
              <a:t>입력 처리 </a:t>
            </a:r>
            <a:r>
              <a:rPr lang="en-US" altLang="ko-KR" sz="1800" dirty="0">
                <a:latin typeface="TT39222o00"/>
              </a:rPr>
              <a:t>-&gt; </a:t>
            </a:r>
            <a:r>
              <a:rPr lang="ko-KR" altLang="en-US" sz="1800" dirty="0">
                <a:latin typeface="TT39222o00"/>
              </a:rPr>
              <a:t>키 입력 처리 </a:t>
            </a:r>
            <a:r>
              <a:rPr lang="en-US" altLang="ko-KR" sz="1800" dirty="0">
                <a:latin typeface="TT39222o00"/>
              </a:rPr>
              <a:t>-&gt; </a:t>
            </a:r>
            <a:r>
              <a:rPr lang="ko-KR" altLang="en-US" sz="1800" dirty="0">
                <a:latin typeface="TT39222o00"/>
              </a:rPr>
              <a:t>동작 처리 단계를 거칩니다</a:t>
            </a:r>
            <a:r>
              <a:rPr lang="en-US" altLang="ko-KR" sz="1800" dirty="0">
                <a:latin typeface="TT39222o00"/>
              </a:rPr>
              <a:t>.</a:t>
            </a:r>
            <a:endParaRPr lang="en-US" altLang="ko-KR" dirty="0">
              <a:latin typeface="TT39222o00"/>
            </a:endParaRPr>
          </a:p>
          <a:p>
            <a:pPr lvl="0">
              <a:defRPr/>
            </a:pPr>
            <a:endParaRPr lang="en-US" altLang="ko-KR" sz="1800" spc="-150" dirty="0">
              <a:ln w="9525">
                <a:solidFill>
                  <a:srgbClr val="6B799F">
                    <a:alpha val="0"/>
                  </a:srgbClr>
                </a:solidFill>
              </a:ln>
              <a:latin typeface="맑은 고딕"/>
              <a:ea typeface="맑은 고딕"/>
              <a:cs typeface="ISOCT2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0" lvl="0" indent="0">
              <a:buNone/>
              <a:defRPr/>
            </a:pPr>
            <a:endParaRPr lang="ko-KR" altLang="en-US" sz="1800" dirty="0">
              <a:latin typeface="TT39222o00"/>
            </a:endParaRPr>
          </a:p>
          <a:p>
            <a:pPr marL="342900" indent="-342900">
              <a:buAutoNum type="arabicPeriod"/>
              <a:defRPr/>
            </a:pPr>
            <a:endParaRPr lang="en-US" altLang="ko-KR" sz="1800" dirty="0">
              <a:latin typeface="TT39222o0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="" xmlns:a16="http://schemas.microsoft.com/office/drawing/2014/main" id="{5C3A6526-90D7-C27F-8FAC-5AF950741DFF}"/>
              </a:ext>
            </a:extLst>
          </p:cNvPr>
          <p:cNvSpPr txBox="1"/>
          <p:nvPr/>
        </p:nvSpPr>
        <p:spPr>
          <a:xfrm>
            <a:off x="1417230" y="1397745"/>
            <a:ext cx="517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-150" normalizeH="0" baseline="0" dirty="0">
                <a:ln w="9525">
                  <a:solidFill>
                    <a:srgbClr val="6B799F"/>
                  </a:solidFill>
                </a:ln>
                <a:solidFill>
                  <a:srgbClr val="323232"/>
                </a:solidFill>
                <a:latin typeface="맑은 고딕"/>
                <a:ea typeface="맑은 고딕"/>
                <a:cs typeface="LINE Seed Sans KR Regular"/>
              </a:rPr>
              <a:t>2.1. Main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A1D0367-091F-2CF2-A9B6-D73C5EBFB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633"/>
            <a:ext cx="4444181" cy="49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631</Words>
  <Application>Microsoft Office PowerPoint</Application>
  <PresentationFormat>와이드스크린</PresentationFormat>
  <Paragraphs>155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Euphemia</vt:lpstr>
      <vt:lpstr>ISOCT2</vt:lpstr>
      <vt:lpstr>LINE Seed Sans KR Regular</vt:lpstr>
      <vt:lpstr>TT39222o00</vt:lpstr>
      <vt:lpstr>맑은 고딕</vt:lpstr>
      <vt:lpstr>함초롬돋움</vt:lpstr>
      <vt:lpstr>Arial</vt:lpstr>
      <vt:lpstr>Wingdings</vt:lpstr>
      <vt:lpstr>Office 테마</vt:lpstr>
      <vt:lpstr>SMART 공조기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코드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UTK Face cropped  다중 분류 모델</dc:title>
  <dc:creator>스마트시티학과/에르덴바타르 아미나</dc:creator>
  <cp:lastModifiedBy>HALIM</cp:lastModifiedBy>
  <cp:revision>187</cp:revision>
  <dcterms:created xsi:type="dcterms:W3CDTF">2024-06-06T08:12:45Z</dcterms:created>
  <dcterms:modified xsi:type="dcterms:W3CDTF">2025-04-12T20:36:20Z</dcterms:modified>
  <cp:version/>
</cp:coreProperties>
</file>