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7" r:id="rId4"/>
    <p:sldId id="265" r:id="rId5"/>
    <p:sldId id="268" r:id="rId6"/>
    <p:sldId id="272" r:id="rId7"/>
    <p:sldId id="264" r:id="rId8"/>
    <p:sldId id="266" r:id="rId9"/>
    <p:sldId id="274" r:id="rId10"/>
    <p:sldId id="275" r:id="rId11"/>
    <p:sldId id="276" r:id="rId12"/>
    <p:sldId id="273" r:id="rId13"/>
    <p:sldId id="269" r:id="rId14"/>
    <p:sldId id="258" r:id="rId15"/>
    <p:sldId id="271" r:id="rId16"/>
    <p:sldId id="259" r:id="rId17"/>
    <p:sldId id="260" r:id="rId18"/>
    <p:sldId id="261" r:id="rId19"/>
    <p:sldId id="262" r:id="rId20"/>
    <p:sldId id="270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0E3"/>
    <a:srgbClr val="F2DCC5"/>
    <a:srgbClr val="C2D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8907"/>
    <p:restoredTop sz="94729"/>
  </p:normalViewPr>
  <p:slideViewPr>
    <p:cSldViewPr snapToGrid="0">
      <p:cViewPr varScale="1">
        <p:scale>
          <a:sx n="90" d="100"/>
          <a:sy n="90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8B8AAA-5AC0-5581-970C-8609F3CE2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9DE83C-E9AD-BAE9-7F0C-5BF5BD10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488D4-50C3-E3C5-3C24-C0D78D90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FB3069-106D-4458-A41C-964307DC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9D9B4-C963-CDE6-0236-E608AB9F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01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AC544-5D27-A673-EB23-EF09A487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EBCCDB-E750-7943-775D-B446524BB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9C7BB9-D5DC-4E3E-A447-40361EEF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109BB-4B29-107B-3B3A-0261185B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3EF8CF-BF34-CB04-AA55-AB333889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91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44F0EC-3EEC-27D3-6A76-869C3B5D6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14085C-3CD8-7CBB-5ADF-E93FBABBD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90ACF-59BA-1D8F-2511-E88E7DEF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1931D7-5538-2470-8774-A56C09FA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E6FCD-5FC7-EA56-CC5F-E51845DE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66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D41CD-B556-19C5-B3C4-133EBA33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3C17F9-40D5-039A-D654-DAD26329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A718EF-C9F7-1B8C-082F-2EBBB072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DD358-3622-939E-5DCD-7C3486CB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EA446F-47F8-083E-9C8A-ED2E151E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21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DD811-5998-AC88-82C5-B3A04AC6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A3DC64-C517-C190-242B-16453B96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433866-C04C-BCE0-B1A5-3DFFC681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EF4E8-78CB-E1DF-F1D4-13D30F1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CF6029-0483-9562-DC92-2B5668A1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69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4EFD7B-7A3D-B6ED-7084-BB23DB4E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4C0C2C-3B36-8F15-3AA1-04E763289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6C5329-964A-D7EC-EB22-109806192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223C5E-1719-51E4-4649-74CEF0CC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3F05DF-F29C-C884-686E-E6AFC29F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F7A12D-5E4F-C313-ADC3-7CC66708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31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41E10-B73A-1942-FA8B-01D729C3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633425-DE22-E0DE-04B6-4FC2FC51D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C2D94B-29E1-5EE6-AC7B-19B87B68A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BA28CD-CA75-9C8F-3620-D907438E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293C34-5064-8C98-147B-35CDC4682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A23131-705F-5984-C5EE-7AB0C3F7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601B95-F53B-D890-8F01-41000C33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AB36B0-4D55-40F4-75CE-216D46EB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11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1E926E-4508-5D7B-365C-30444869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387DB2-7940-B2D5-1B2C-2A58FF08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9705EF-8B7E-1585-E811-7B9D3A6C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CBE221-16E1-1565-9CDB-82CDA00E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44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AE0056-1FD5-5E6B-984C-B7F3568B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898662-1F70-C11D-5A85-448698D1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3CD277-7F7C-56CE-D023-5718F48E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01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3D83F-A366-5893-1A50-6C0AEABB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EE598-FFBE-F8A1-A467-2BEEF829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48EBD7-615E-E924-1BF0-40FF1A147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B91574-5D81-F099-7116-4F2D4AA8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AFD22-276A-CB95-9498-6231F4CE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A333B8-D3CA-DADB-5671-315623F5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61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4147B-4765-47CD-D01A-00AFD68C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EECACD-1EA6-3AD9-2AD2-9A5A0EE67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84D971-B608-0631-29EF-19D38FC2C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561576-22EC-5E71-8E98-AD63F4BC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FD98-1FFE-ED44-9F5E-DE0E1D6D16F9}" type="datetimeFigureOut">
              <a:t>2024/2/6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98C247-F4DF-7008-39C8-AACB9DE9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7FF732-5AFA-AB76-76E1-E219592F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35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C5E0BE-8A5D-FFEA-9858-53896EF0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EEC494-9A62-BC99-F225-D5B30536A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03A08-3876-1BB8-0019-B08BADA1E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EFD98-1FFE-ED44-9F5E-DE0E1D6D16F9}" type="datetimeFigureOut">
              <a:t>2024/2/6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780716-81D6-CEF1-405C-4E3B645C4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B4CE7-681D-B3EC-F6A8-084CA64E3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8425-F323-EC48-A925-6E4465A1393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19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cswell.com/s/Kouhei_Ito/KDVNVK-2022-06-15-193343" TargetMode="External"/><Relationship Id="rId3" Type="http://schemas.openxmlformats.org/officeDocument/2006/relationships/hyperlink" Target="https://www.jstage.jst.go.jp/article/sicejl/56/1/56_3/_pdf" TargetMode="External"/><Relationship Id="rId7" Type="http://schemas.openxmlformats.org/officeDocument/2006/relationships/hyperlink" Target="https://mtkbirdman.com/flight-dynamics-body-axes-system" TargetMode="External"/><Relationship Id="rId2" Type="http://schemas.openxmlformats.org/officeDocument/2006/relationships/hyperlink" Target="https://www.coronasha.co.jp/np/isbn/978433903230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ky-engin.jp/blog/eulerian-angles/" TargetMode="External"/><Relationship Id="rId5" Type="http://schemas.openxmlformats.org/officeDocument/2006/relationships/hyperlink" Target="https://www.sky-engin.jp/blog/eulers-equations-of-motion/" TargetMode="External"/><Relationship Id="rId4" Type="http://schemas.openxmlformats.org/officeDocument/2006/relationships/hyperlink" Target="https://github.com/SKYnSPACE/AE450/blob/master/Lec10/AE450_Lec10_Quadcopter_Dynamics_and_Control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4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61E2FE-A44C-51ED-6D6E-A9DA51A70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6245" y="1427018"/>
            <a:ext cx="5132623" cy="3185441"/>
          </a:xfrm>
        </p:spPr>
        <p:txBody>
          <a:bodyPr>
            <a:normAutofit/>
          </a:bodyPr>
          <a:lstStyle/>
          <a:p>
            <a:r>
              <a:rPr kumimoji="1" lang="ja-JP" altLang="en-US" sz="6600"/>
              <a:t>ドローンの</a:t>
            </a:r>
            <a:br>
              <a:rPr kumimoji="1" lang="en-US" altLang="ja-JP" sz="6600"/>
            </a:br>
            <a:r>
              <a:rPr kumimoji="1" lang="ja-JP" altLang="en-US" sz="4800"/>
              <a:t>数学・物理・制御</a:t>
            </a:r>
            <a:br>
              <a:rPr kumimoji="1" lang="en-US" altLang="ja-JP" sz="4800"/>
            </a:br>
            <a:r>
              <a:rPr kumimoji="1" lang="ja-JP" altLang="en-US" sz="4800"/>
              <a:t>入門</a:t>
            </a:r>
            <a:endParaRPr kumimoji="1" lang="ja-JP" altLang="en-US" sz="6600"/>
          </a:p>
        </p:txBody>
      </p:sp>
      <p:grpSp>
        <p:nvGrpSpPr>
          <p:cNvPr id="46" name="Group 3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字幕 2">
            <a:extLst>
              <a:ext uri="{FF2B5EF4-FFF2-40B4-BE49-F238E27FC236}">
                <a16:creationId xmlns:a16="http://schemas.microsoft.com/office/drawing/2014/main" id="{94561D7E-7B9B-CD7E-40F6-6581914FD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200"/>
              <a:t>箱庭ラボ</a:t>
            </a:r>
            <a:endParaRPr kumimoji="1" lang="en-US" altLang="ja-JP" sz="2200"/>
          </a:p>
          <a:p>
            <a:pPr algn="l"/>
            <a:r>
              <a:rPr lang="ja-JP" altLang="en-US" sz="2200"/>
              <a:t>平鍋健児</a:t>
            </a:r>
            <a:endParaRPr kumimoji="1" lang="ja-JP" altLang="en-US" sz="2200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5233BA81-E1D7-09C5-293D-9C467A75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7" y="1073291"/>
            <a:ext cx="5608830" cy="471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519B4-7C26-6BF5-39EB-DD56962BC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71030F4-BDDC-F2D4-BEFB-74CBBA71C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69"/>
          <a:stretch/>
        </p:blipFill>
        <p:spPr>
          <a:xfrm>
            <a:off x="534729" y="828678"/>
            <a:ext cx="11122542" cy="598646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97A92CB-56B7-E832-42F7-4ADCA08A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-228601"/>
            <a:ext cx="10515600" cy="1325563"/>
          </a:xfrm>
        </p:spPr>
        <p:txBody>
          <a:bodyPr/>
          <a:lstStyle/>
          <a:p>
            <a:r>
              <a:rPr kumimoji="1" lang="ja-JP" altLang="en-US"/>
              <a:t>フィードバック応答</a:t>
            </a:r>
          </a:p>
        </p:txBody>
      </p:sp>
    </p:spTree>
    <p:extLst>
      <p:ext uri="{BB962C8B-B14F-4D97-AF65-F5344CB8AC3E}">
        <p14:creationId xmlns:p14="http://schemas.microsoft.com/office/powerpoint/2010/main" val="270529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D961D-7210-30EB-0C57-A211F29DA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85EC6-ECDD-AB1A-8FAD-5E4733C1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制御モデル</a:t>
            </a:r>
            <a:r>
              <a:rPr lang="en-US" altLang="ja-JP"/>
              <a:t>(</a:t>
            </a:r>
            <a:r>
              <a:rPr lang="en-US" altLang="ja-JP" sz="5400" b="1"/>
              <a:t>P</a:t>
            </a:r>
            <a:r>
              <a:rPr lang="en-US" altLang="ja-JP"/>
              <a:t>lant+</a:t>
            </a:r>
            <a:r>
              <a:rPr lang="en-US" altLang="ja-JP" sz="5400" b="1"/>
              <a:t>C</a:t>
            </a:r>
            <a:r>
              <a:rPr lang="en-US" altLang="ja-JP"/>
              <a:t>ontroller)</a:t>
            </a:r>
            <a:r>
              <a:rPr lang="ja-JP" altLang="en-US"/>
              <a:t>として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93A0CD-E589-6E70-D436-602ECD86E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177588" cy="4351338"/>
          </a:xfrm>
        </p:spPr>
        <p:txBody>
          <a:bodyPr/>
          <a:lstStyle/>
          <a:p>
            <a:r>
              <a:rPr lang="en-US" altLang="ja-JP"/>
              <a:t>P</a:t>
            </a:r>
            <a:r>
              <a:rPr lang="ja-JP" altLang="en-US"/>
              <a:t>のみは不安定（静止できない，地面があれば別）．</a:t>
            </a:r>
            <a:endParaRPr lang="en-US" altLang="ja-JP"/>
          </a:p>
          <a:p>
            <a:r>
              <a:rPr lang="en-US" altLang="ja-JP"/>
              <a:t>P</a:t>
            </a:r>
            <a:r>
              <a:rPr lang="ja-JP" altLang="en-US"/>
              <a:t>のみは振動なしで発散（バネのように位置で変化する力がない</a:t>
            </a:r>
            <a:r>
              <a:rPr lang="en-US" altLang="ja-JP"/>
              <a:t>)</a:t>
            </a:r>
            <a:r>
              <a:rPr lang="ja-JP" altLang="en-US"/>
              <a:t>．</a:t>
            </a:r>
            <a:endParaRPr lang="en-US" altLang="ja-JP"/>
          </a:p>
          <a:p>
            <a:r>
              <a:rPr lang="en-US" altLang="ja-JP"/>
              <a:t>P</a:t>
            </a:r>
            <a:r>
              <a:rPr lang="ja-JP" altLang="en-US"/>
              <a:t>と</a:t>
            </a:r>
            <a:r>
              <a:rPr lang="en-US" altLang="ja-JP"/>
              <a:t>C</a:t>
            </a:r>
            <a:r>
              <a:rPr lang="ja-JP" altLang="en-US"/>
              <a:t>のフィードバックによって振動を伴って制御可能となる．</a:t>
            </a:r>
            <a:endParaRPr lang="en-US" altLang="ja-JP"/>
          </a:p>
          <a:p>
            <a:r>
              <a:rPr lang="ja-JP" altLang="en-US"/>
              <a:t>さらに上位のミッションを受けた戦略（ステートマシン）で制御．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61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1C04EAD-4AEF-1444-E323-915454DC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61925"/>
            <a:ext cx="6529387" cy="619409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29B01C4-035F-2D20-F830-D4B2F1E6A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767" y="261925"/>
            <a:ext cx="1501631" cy="79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0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90E815-8239-EA11-659C-03ED76048F88}"/>
              </a:ext>
            </a:extLst>
          </p:cNvPr>
          <p:cNvSpPr txBox="1"/>
          <p:nvPr/>
        </p:nvSpPr>
        <p:spPr>
          <a:xfrm>
            <a:off x="702244" y="1712474"/>
            <a:ext cx="7141594" cy="46965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kumimoji="1" lang="en-US" altLang="ja-JP" sz="2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4E9BF0-33A6-4313-159E-F6A3C91F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5" y="-237160"/>
            <a:ext cx="10515600" cy="1325563"/>
          </a:xfrm>
        </p:spPr>
        <p:txBody>
          <a:bodyPr/>
          <a:lstStyle/>
          <a:p>
            <a:r>
              <a:rPr kumimoji="1" lang="ja-JP" altLang="en-US"/>
              <a:t>飛行計画と安定飛行制御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F3561-F294-6C91-BFEE-6A787D85EC88}"/>
              </a:ext>
            </a:extLst>
          </p:cNvPr>
          <p:cNvSpPr txBox="1"/>
          <p:nvPr/>
        </p:nvSpPr>
        <p:spPr>
          <a:xfrm>
            <a:off x="2883022" y="3791742"/>
            <a:ext cx="4266477" cy="2357618"/>
          </a:xfrm>
          <a:prstGeom prst="rect">
            <a:avLst/>
          </a:prstGeom>
          <a:solidFill>
            <a:srgbClr val="F2DCC5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endParaRPr kumimoji="1" lang="en-US" altLang="ja-JP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C896BE5-BF30-37AC-5D18-54D867DFFD82}"/>
              </a:ext>
            </a:extLst>
          </p:cNvPr>
          <p:cNvSpPr txBox="1"/>
          <p:nvPr/>
        </p:nvSpPr>
        <p:spPr>
          <a:xfrm>
            <a:off x="1598560" y="291889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位置</a:t>
            </a:r>
            <a:endParaRPr kumimoji="1" lang="en-US" altLang="ja-JP"/>
          </a:p>
          <a:p>
            <a:r>
              <a:rPr kumimoji="1" lang="ja-JP" altLang="en-US"/>
              <a:t>姿勢</a:t>
            </a:r>
          </a:p>
        </p:txBody>
      </p: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0F6AE0E1-6CAB-0824-6F09-EEE8934BCCA0}"/>
              </a:ext>
            </a:extLst>
          </p:cNvPr>
          <p:cNvCxnSpPr>
            <a:cxnSpLocks/>
            <a:stCxn id="18" idx="2"/>
            <a:endCxn id="29" idx="1"/>
          </p:cNvCxnSpPr>
          <p:nvPr/>
        </p:nvCxnSpPr>
        <p:spPr>
          <a:xfrm rot="16200000" flipH="1">
            <a:off x="1434427" y="2788279"/>
            <a:ext cx="2239995" cy="181294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B489B9-1E3B-744B-7E02-11B74CB5F33F}"/>
              </a:ext>
            </a:extLst>
          </p:cNvPr>
          <p:cNvSpPr txBox="1"/>
          <p:nvPr/>
        </p:nvSpPr>
        <p:spPr>
          <a:xfrm>
            <a:off x="6577685" y="2311802"/>
            <a:ext cx="737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位置</a:t>
            </a:r>
            <a:endParaRPr lang="en-US" altLang="ja-JP"/>
          </a:p>
          <a:p>
            <a:r>
              <a:rPr lang="ja-JP" altLang="en-US"/>
              <a:t>姿勢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B5FCAE0-3140-DF7E-144A-AA62C988F2BA}"/>
              </a:ext>
            </a:extLst>
          </p:cNvPr>
          <p:cNvCxnSpPr>
            <a:cxnSpLocks/>
          </p:cNvCxnSpPr>
          <p:nvPr/>
        </p:nvCxnSpPr>
        <p:spPr>
          <a:xfrm>
            <a:off x="4906505" y="4823713"/>
            <a:ext cx="6683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E08748D5-59C5-EAF5-2D8C-CFA7C6D4A872}"/>
              </a:ext>
            </a:extLst>
          </p:cNvPr>
          <p:cNvCxnSpPr>
            <a:cxnSpLocks/>
          </p:cNvCxnSpPr>
          <p:nvPr/>
        </p:nvCxnSpPr>
        <p:spPr>
          <a:xfrm rot="5400000" flipH="1">
            <a:off x="5097170" y="4278196"/>
            <a:ext cx="16414" cy="1899373"/>
          </a:xfrm>
          <a:prstGeom prst="bentConnector3">
            <a:avLst>
              <a:gd name="adj1" fmla="val -104454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DC18A6EB-04EC-EA68-767A-39331879BF2B}"/>
              </a:ext>
            </a:extLst>
          </p:cNvPr>
          <p:cNvCxnSpPr>
            <a:cxnSpLocks/>
            <a:stCxn id="26" idx="3"/>
            <a:endCxn id="18" idx="3"/>
          </p:cNvCxnSpPr>
          <p:nvPr/>
        </p:nvCxnSpPr>
        <p:spPr>
          <a:xfrm flipH="1" flipV="1">
            <a:off x="2386293" y="2251592"/>
            <a:ext cx="4621804" cy="2579819"/>
          </a:xfrm>
          <a:prstGeom prst="bentConnector3">
            <a:avLst>
              <a:gd name="adj1" fmla="val -95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3D4F304-F744-8400-CC7C-4B3C690B82CD}"/>
              </a:ext>
            </a:extLst>
          </p:cNvPr>
          <p:cNvSpPr txBox="1"/>
          <p:nvPr/>
        </p:nvSpPr>
        <p:spPr>
          <a:xfrm>
            <a:off x="3566708" y="5517317"/>
            <a:ext cx="2968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加速度，位置，姿勢，軌跡</a:t>
            </a:r>
            <a:endParaRPr lang="en-US" altLang="ja-JP"/>
          </a:p>
          <a:p>
            <a:r>
              <a:rPr lang="en-US" altLang="ja-JP"/>
              <a:t>gyro, mag, acc, vel, GPS</a:t>
            </a:r>
            <a:endParaRPr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CB8A470-76D6-F94D-00D8-78BE97CEC2B4}"/>
              </a:ext>
            </a:extLst>
          </p:cNvPr>
          <p:cNvSpPr txBox="1"/>
          <p:nvPr/>
        </p:nvSpPr>
        <p:spPr>
          <a:xfrm>
            <a:off x="4803206" y="4064817"/>
            <a:ext cx="1795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コントロール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29F4F49-55F3-648E-DEBF-038AA932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666" y="1734732"/>
            <a:ext cx="1501631" cy="79192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CF7748-DC7F-9E13-B627-5FDE06516660}"/>
              </a:ext>
            </a:extLst>
          </p:cNvPr>
          <p:cNvSpPr txBox="1"/>
          <p:nvPr/>
        </p:nvSpPr>
        <p:spPr>
          <a:xfrm>
            <a:off x="909607" y="1928426"/>
            <a:ext cx="147668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/>
              <a:t>Commander</a:t>
            </a:r>
          </a:p>
          <a:p>
            <a:r>
              <a:rPr lang="en-US" altLang="ja-JP"/>
              <a:t>Navigator</a:t>
            </a:r>
            <a:endParaRPr kumimoji="1" lang="ja-JP" altLang="en-US"/>
          </a:p>
        </p:txBody>
      </p:sp>
      <p:pic>
        <p:nvPicPr>
          <p:cNvPr id="26" name="図 25" descr="ペア, 暗い, テーブル, 紙 が含まれている画像&#10;&#10;自動的に生成された説明">
            <a:extLst>
              <a:ext uri="{FF2B5EF4-FFF2-40B4-BE49-F238E27FC236}">
                <a16:creationId xmlns:a16="http://schemas.microsoft.com/office/drawing/2014/main" id="{13CB5E15-CE9A-05CC-F5F8-1670C5A4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695" y="4533754"/>
            <a:ext cx="1555402" cy="595313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4605268-2763-6129-C611-A9A8CE3E032D}"/>
              </a:ext>
            </a:extLst>
          </p:cNvPr>
          <p:cNvSpPr txBox="1"/>
          <p:nvPr/>
        </p:nvSpPr>
        <p:spPr>
          <a:xfrm>
            <a:off x="4936311" y="429612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kumimoji="1" lang="en-US" altLang="ja-JP" sz="1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kumimoji="1" lang="en-US" altLang="ja-JP" sz="1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kumimoji="1" lang="en-US" altLang="ja-JP" sz="1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kumimoji="1" lang="en-US" altLang="ja-JP" sz="1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sz="1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89801A3-2224-2652-B283-F2EF03E05296}"/>
              </a:ext>
            </a:extLst>
          </p:cNvPr>
          <p:cNvSpPr txBox="1"/>
          <p:nvPr/>
        </p:nvSpPr>
        <p:spPr>
          <a:xfrm>
            <a:off x="3460899" y="4353087"/>
            <a:ext cx="144560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/>
              <a:t>Position/</a:t>
            </a:r>
          </a:p>
          <a:p>
            <a:r>
              <a:rPr lang="en-US" altLang="ja-JP"/>
              <a:t>Attitude</a:t>
            </a:r>
          </a:p>
          <a:p>
            <a:r>
              <a:rPr kumimoji="1" lang="en-US" altLang="ja-JP"/>
              <a:t>Controller</a:t>
            </a:r>
            <a:endParaRPr kumimoji="1" lang="ja-JP" altLang="en-US"/>
          </a:p>
        </p:txBody>
      </p:sp>
      <p:pic>
        <p:nvPicPr>
          <p:cNvPr id="3074" name="Picture 2" descr="QGroundControl - Google Play のアプリ さん">
            <a:extLst>
              <a:ext uri="{FF2B5EF4-FFF2-40B4-BE49-F238E27FC236}">
                <a16:creationId xmlns:a16="http://schemas.microsoft.com/office/drawing/2014/main" id="{4918AE53-63D1-0430-68C1-37CB2B953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738" y="157163"/>
            <a:ext cx="1032692" cy="103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E5C548CD-3E9A-C6BF-1297-413E1804B295}"/>
              </a:ext>
            </a:extLst>
          </p:cNvPr>
          <p:cNvCxnSpPr>
            <a:stCxn id="3074" idx="1"/>
            <a:endCxn id="16" idx="0"/>
          </p:cNvCxnSpPr>
          <p:nvPr/>
        </p:nvCxnSpPr>
        <p:spPr>
          <a:xfrm rot="10800000" flipV="1">
            <a:off x="8613482" y="673508"/>
            <a:ext cx="2240256" cy="106122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4C5BDD2-AAD8-5120-96C9-928FCF172EEF}"/>
              </a:ext>
            </a:extLst>
          </p:cNvPr>
          <p:cNvSpPr txBox="1"/>
          <p:nvPr/>
        </p:nvSpPr>
        <p:spPr>
          <a:xfrm>
            <a:off x="8281104" y="4489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ここへ行って！</a:t>
            </a:r>
          </a:p>
        </p:txBody>
      </p:sp>
      <p:cxnSp>
        <p:nvCxnSpPr>
          <p:cNvPr id="50" name="曲線コネクタ 49">
            <a:extLst>
              <a:ext uri="{FF2B5EF4-FFF2-40B4-BE49-F238E27FC236}">
                <a16:creationId xmlns:a16="http://schemas.microsoft.com/office/drawing/2014/main" id="{75C581AA-A382-489B-EAC4-8D3485E526D2}"/>
              </a:ext>
            </a:extLst>
          </p:cNvPr>
          <p:cNvCxnSpPr>
            <a:cxnSpLocks/>
            <a:stCxn id="3074" idx="2"/>
            <a:endCxn id="16" idx="3"/>
          </p:cNvCxnSpPr>
          <p:nvPr/>
        </p:nvCxnSpPr>
        <p:spPr>
          <a:xfrm rot="5400000">
            <a:off x="9896771" y="657382"/>
            <a:ext cx="940841" cy="2005787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4078E3E-812E-DC42-A3D2-0906E962E5F3}"/>
              </a:ext>
            </a:extLst>
          </p:cNvPr>
          <p:cNvSpPr txBox="1"/>
          <p:nvPr/>
        </p:nvSpPr>
        <p:spPr>
          <a:xfrm>
            <a:off x="10030264" y="19833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ここにいます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86051C-D14B-10F6-4BBC-994EF190A4F8}"/>
              </a:ext>
            </a:extLst>
          </p:cNvPr>
          <p:cNvSpPr txBox="1"/>
          <p:nvPr/>
        </p:nvSpPr>
        <p:spPr>
          <a:xfrm>
            <a:off x="665015" y="13654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/>
              <a:t>飛行計画（外ループ）</a:t>
            </a:r>
            <a:endParaRPr kumimoji="1" lang="en-US" altLang="ja-JP" sz="18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B2F489A-A6AA-79DD-466E-570E2D6B4082}"/>
              </a:ext>
            </a:extLst>
          </p:cNvPr>
          <p:cNvSpPr txBox="1"/>
          <p:nvPr/>
        </p:nvSpPr>
        <p:spPr>
          <a:xfrm>
            <a:off x="2790386" y="35099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/>
              <a:t>安定飛行制御（内ループ）</a:t>
            </a:r>
            <a:endParaRPr kumimoji="1"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343668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F9FF0-9388-4438-58E4-8739699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325563"/>
          </a:xfrm>
        </p:spPr>
        <p:txBody>
          <a:bodyPr/>
          <a:lstStyle/>
          <a:p>
            <a:r>
              <a:rPr kumimoji="1" lang="ja-JP" altLang="en-US"/>
              <a:t>ソフトウェア的な話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D11AA-41BC-F4B0-0AB3-90AB95F8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908"/>
            <a:ext cx="11177954" cy="4351338"/>
          </a:xfrm>
        </p:spPr>
        <p:txBody>
          <a:bodyPr>
            <a:noAutofit/>
          </a:bodyPr>
          <a:lstStyle/>
          <a:p>
            <a:r>
              <a:rPr kumimoji="1" lang="ja-JP" altLang="en-US" sz="2400"/>
              <a:t>一文字の間違い</a:t>
            </a:r>
            <a:r>
              <a:rPr lang="ja-JP" altLang="en-US" sz="2400"/>
              <a:t>（</a:t>
            </a:r>
            <a:r>
              <a:rPr kumimoji="1" lang="en-US" altLang="ja-JP" sz="2400"/>
              <a:t>+</a:t>
            </a:r>
            <a:r>
              <a:rPr lang="en-US" altLang="ja-JP" sz="2400"/>
              <a:t>/-</a:t>
            </a:r>
            <a:r>
              <a:rPr lang="ja-JP" altLang="en-US" sz="2400"/>
              <a:t> とか</a:t>
            </a:r>
            <a:r>
              <a:rPr lang="en-US" altLang="ja-JP" sz="2400"/>
              <a:t> sin/cos </a:t>
            </a:r>
            <a:r>
              <a:rPr lang="ja-JP" altLang="en-US" sz="2400"/>
              <a:t>とか）でコンパイルエラーなしに動作時バグとなるので．テストが肝．</a:t>
            </a:r>
            <a:endParaRPr lang="en-US" altLang="ja-JP" sz="240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800" b="1"/>
              <a:t>数式とコード</a:t>
            </a:r>
            <a:br>
              <a:rPr lang="en-US" altLang="ja-JP" sz="2000"/>
            </a:br>
            <a:r>
              <a:rPr lang="ja-JP" altLang="en-US" sz="2000"/>
              <a:t>数式をコード上，もっとも見やすく，レビューしやすくした．</a:t>
            </a:r>
            <a:endParaRPr lang="en-US" altLang="ja-JP" sz="200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800" b="1"/>
              <a:t>単体テスト</a:t>
            </a:r>
            <a:br>
              <a:rPr kumimoji="1" lang="en-US" altLang="ja-JP" sz="2000"/>
            </a:br>
            <a:r>
              <a:rPr kumimoji="1" lang="ja-JP" altLang="en-US" sz="2000"/>
              <a:t>本体と切り離して単体テストできる環境を最初から作り，内部</a:t>
            </a:r>
            <a:r>
              <a:rPr kumimoji="1" lang="en-US" altLang="ja-JP" sz="2000"/>
              <a:t>assert</a:t>
            </a:r>
            <a:r>
              <a:rPr kumimoji="1" lang="ja-JP" altLang="en-US" sz="2000"/>
              <a:t>，外部</a:t>
            </a:r>
            <a:r>
              <a:rPr kumimoji="1" lang="en-US" altLang="ja-JP" sz="2000"/>
              <a:t> assert</a:t>
            </a:r>
            <a:r>
              <a:rPr kumimoji="1" lang="ja-JP" altLang="en-US" sz="2000"/>
              <a:t>（</a:t>
            </a:r>
            <a:r>
              <a:rPr lang="ja-JP" altLang="en-US" sz="2000"/>
              <a:t>ユニットテスト）しまくった</a:t>
            </a:r>
            <a:r>
              <a:rPr kumimoji="1" lang="ja-JP" altLang="en-US" sz="2000"/>
              <a:t>．</a:t>
            </a:r>
            <a:endParaRPr kumimoji="1" lang="en-US" altLang="ja-JP" sz="200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800" b="1"/>
              <a:t>アルゴリズムの突合</a:t>
            </a:r>
            <a:br>
              <a:rPr lang="en-US" altLang="ja-JP" sz="2000"/>
            </a:br>
            <a:r>
              <a:rPr lang="ja-JP" altLang="en-US" sz="2000"/>
              <a:t>機体と地上，別のアルゴリズムで計算できる場合，両方作って答え合わせをした．</a:t>
            </a:r>
            <a:endParaRPr lang="en-US" altLang="ja-JP" sz="2000"/>
          </a:p>
          <a:p>
            <a:r>
              <a:rPr lang="ja-JP" altLang="en-US"/>
              <a:t>グラフ化は</a:t>
            </a:r>
            <a:r>
              <a:rPr lang="en-US" altLang="ja-JP"/>
              <a:t>LLM </a:t>
            </a:r>
            <a:r>
              <a:rPr lang="ja-JP" altLang="en-US"/>
              <a:t>活用で</a:t>
            </a:r>
            <a:br>
              <a:rPr lang="en-US" altLang="ja-JP"/>
            </a:br>
            <a:r>
              <a:rPr lang="en-US" altLang="ja-JP" sz="2000"/>
              <a:t>open interpreter </a:t>
            </a:r>
            <a:r>
              <a:rPr lang="ja-JP" altLang="en-US" sz="2000"/>
              <a:t>と会話してグラフ化</a:t>
            </a:r>
            <a:endParaRPr lang="en-US" altLang="ja-JP" sz="2000"/>
          </a:p>
          <a:p>
            <a:r>
              <a:rPr lang="ja-JP" altLang="en-US"/>
              <a:t>コードもドキュメンントも</a:t>
            </a:r>
            <a:r>
              <a:rPr lang="en-US" altLang="ja-JP"/>
              <a:t> Copilot </a:t>
            </a:r>
            <a:r>
              <a:rPr lang="ja-JP" altLang="en-US"/>
              <a:t>で生産性爆上がり（体感</a:t>
            </a:r>
            <a:r>
              <a:rPr lang="en-US" altLang="ja-JP"/>
              <a:t>3</a:t>
            </a:r>
            <a:r>
              <a:rPr lang="ja-JP" altLang="en-US"/>
              <a:t>倍）</a:t>
            </a:r>
            <a:br>
              <a:rPr lang="en-US" altLang="ja-JP" sz="2000"/>
            </a:br>
            <a:r>
              <a:rPr lang="ja-JP" altLang="en-US" sz="2000"/>
              <a:t>ドキュメントは（どんどん量は書けるが）冗長になりがち注意．</a:t>
            </a:r>
            <a:endParaRPr lang="en-US" altLang="ja-JP" sz="1800"/>
          </a:p>
          <a:p>
            <a:r>
              <a:rPr lang="ja-JP" altLang="en-US"/>
              <a:t>アルゴリズムよりも機体パラメータ合わせ重要！！！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17645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F1A99-C932-6CFC-72A8-FA7B26B53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ED87E-7127-46FF-46CF-E6CEDD90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8"/>
            <a:ext cx="10515600" cy="1325563"/>
          </a:xfrm>
        </p:spPr>
        <p:txBody>
          <a:bodyPr/>
          <a:lstStyle/>
          <a:p>
            <a:r>
              <a:rPr kumimoji="1" lang="ja-JP" altLang="en-US"/>
              <a:t>その他感想など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900FBE-9203-D954-BDB3-29CB6AE8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908"/>
            <a:ext cx="1117795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2000"/>
          </a:p>
          <a:p>
            <a:r>
              <a:rPr lang="ja-JP" altLang="en-US"/>
              <a:t>グラフ化は</a:t>
            </a:r>
            <a:r>
              <a:rPr lang="en-US" altLang="ja-JP"/>
              <a:t>LLM </a:t>
            </a:r>
            <a:r>
              <a:rPr lang="ja-JP" altLang="en-US"/>
              <a:t>活用で</a:t>
            </a:r>
            <a:br>
              <a:rPr lang="en-US" altLang="ja-JP"/>
            </a:br>
            <a:r>
              <a:rPr lang="en-US" altLang="ja-JP" sz="2000"/>
              <a:t>open interpreter </a:t>
            </a:r>
            <a:r>
              <a:rPr lang="ja-JP" altLang="en-US" sz="2000"/>
              <a:t>と会話してグラフ化</a:t>
            </a:r>
            <a:endParaRPr lang="en-US" altLang="ja-JP" sz="2000"/>
          </a:p>
          <a:p>
            <a:r>
              <a:rPr lang="ja-JP" altLang="en-US"/>
              <a:t>コードもドキュメンントも</a:t>
            </a:r>
            <a:r>
              <a:rPr lang="en-US" altLang="ja-JP"/>
              <a:t> Copilot </a:t>
            </a:r>
            <a:r>
              <a:rPr lang="ja-JP" altLang="en-US"/>
              <a:t>で生産性爆上がり（体感</a:t>
            </a:r>
            <a:r>
              <a:rPr lang="en-US" altLang="ja-JP"/>
              <a:t>3</a:t>
            </a:r>
            <a:r>
              <a:rPr lang="ja-JP" altLang="en-US"/>
              <a:t>倍）</a:t>
            </a:r>
            <a:br>
              <a:rPr lang="en-US" altLang="ja-JP" sz="2000"/>
            </a:br>
            <a:r>
              <a:rPr lang="ja-JP" altLang="en-US" sz="2000"/>
              <a:t>ドキュメントは（どんどん量は書けるが）冗長になりがち注意．</a:t>
            </a:r>
            <a:endParaRPr lang="en-US" altLang="ja-JP" sz="1800"/>
          </a:p>
          <a:p>
            <a:r>
              <a:rPr lang="ja-JP" altLang="en-US"/>
              <a:t>アルゴリズムよりも機体パラメータ合わせ重要！！！</a:t>
            </a:r>
            <a:br>
              <a:rPr lang="en-US" altLang="ja-JP" sz="2000"/>
            </a:br>
            <a:r>
              <a:rPr lang="ja-JP" altLang="en-US" sz="2000"/>
              <a:t>そもそも物理的に制御できない，大きさやイナーシャとトルクのバランスなど</a:t>
            </a:r>
            <a:br>
              <a:rPr lang="en-US" altLang="ja-JP" sz="2000"/>
            </a:br>
            <a:r>
              <a:rPr lang="ja-JP" altLang="en-US" sz="2000"/>
              <a:t>なかなか安定して飛ばずに一番苦労した</a:t>
            </a:r>
            <a:br>
              <a:rPr lang="en-US" altLang="ja-JP" sz="2000"/>
            </a:br>
            <a:r>
              <a:rPr lang="ja-JP" altLang="en-US" sz="2000"/>
              <a:t>森さんが，パラメータ探索のためのコードを書いた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59814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8A592-8E48-3856-49D6-7DCE4EF2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55"/>
            <a:ext cx="10515600" cy="1325563"/>
          </a:xfrm>
        </p:spPr>
        <p:txBody>
          <a:bodyPr/>
          <a:lstStyle/>
          <a:p>
            <a:r>
              <a:rPr lang="en-US" altLang="ja-JP" sz="4400"/>
              <a:t>1. </a:t>
            </a:r>
            <a:r>
              <a:rPr lang="ja-JP" altLang="en-US" sz="4400"/>
              <a:t>ユニットテスト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BA7A3-BC51-69F0-7FD6-817C6F70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40721"/>
            <a:ext cx="10515600" cy="435133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drone_physics % ./utest</a:t>
            </a: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-------start unit test-------</a:t>
            </a: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test_frame_all_unit_vectors_with_angle0... PASS</a:t>
            </a: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test_frame_all_unit_vectors_with_some_angles... PASS</a:t>
            </a: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test_frame_matrix_is_unitary... PASS</a:t>
            </a: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-------all standard test PASSSED!!----</a:t>
            </a: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test_issue_89_yaw_angle_bug... PASS</a:t>
            </a:r>
          </a:p>
          <a:p>
            <a:pPr marL="0" indent="0">
              <a:buNone/>
            </a:pPr>
            <a:r>
              <a:rPr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1" lang="en-US" altLang="ja-JP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-------all bug issue test PASSSED!!----</a:t>
            </a:r>
          </a:p>
          <a:p>
            <a:pPr marL="0" indent="0">
              <a:buNone/>
            </a:pPr>
            <a:r>
              <a:rPr kumimoji="1" lang="en-US" altLang="ja-JP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All(4667)asserts passed.</a:t>
            </a:r>
            <a:endParaRPr kumimoji="1" lang="ja-JP" altLang="en-US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四角形吹き出し 3">
            <a:extLst>
              <a:ext uri="{FF2B5EF4-FFF2-40B4-BE49-F238E27FC236}">
                <a16:creationId xmlns:a16="http://schemas.microsoft.com/office/drawing/2014/main" id="{C654A5B5-64F4-3520-C98C-B8A952D0CC48}"/>
              </a:ext>
            </a:extLst>
          </p:cNvPr>
          <p:cNvSpPr/>
          <p:nvPr/>
        </p:nvSpPr>
        <p:spPr>
          <a:xfrm>
            <a:off x="574395" y="6151544"/>
            <a:ext cx="9248477" cy="540201"/>
          </a:xfrm>
          <a:prstGeom prst="wedgeRectCallout">
            <a:avLst>
              <a:gd name="adj1" fmla="val -44643"/>
              <a:gd name="adj2" fmla="val -190847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実数が入力なので，網を掛けて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>
                <a:solidFill>
                  <a:sysClr val="windowText" lastClr="000000"/>
                </a:solidFill>
              </a:rPr>
              <a:t>assert </a:t>
            </a:r>
            <a:r>
              <a:rPr kumimoji="1" lang="ja-JP" altLang="en-US">
                <a:solidFill>
                  <a:sysClr val="windowText" lastClr="000000"/>
                </a:solidFill>
              </a:rPr>
              <a:t>文</a:t>
            </a:r>
            <a:r>
              <a:rPr kumimoji="1" lang="en-US" altLang="ja-JP">
                <a:solidFill>
                  <a:sysClr val="windowText" lastClr="000000"/>
                </a:solidFill>
              </a:rPr>
              <a:t> 70</a:t>
            </a:r>
            <a:r>
              <a:rPr kumimoji="1" lang="ja-JP" altLang="en-US">
                <a:solidFill>
                  <a:sysClr val="windowText" lastClr="000000"/>
                </a:solidFill>
              </a:rPr>
              <a:t>，</a:t>
            </a:r>
            <a:r>
              <a:rPr kumimoji="1" lang="en-US" altLang="ja-JP">
                <a:solidFill>
                  <a:sysClr val="windowText" lastClr="000000"/>
                </a:solidFill>
              </a:rPr>
              <a:t>1</a:t>
            </a:r>
            <a:r>
              <a:rPr kumimoji="1" lang="ja-JP" altLang="en-US">
                <a:solidFill>
                  <a:sysClr val="windowText" lastClr="000000"/>
                </a:solidFill>
              </a:rPr>
              <a:t>回の</a:t>
            </a:r>
            <a:r>
              <a:rPr kumimoji="1" lang="en-US" altLang="ja-JP">
                <a:solidFill>
                  <a:sysClr val="windowText" lastClr="000000"/>
                </a:solidFill>
              </a:rPr>
              <a:t>build</a:t>
            </a:r>
            <a:r>
              <a:rPr kumimoji="1" lang="ja-JP" altLang="en-US">
                <a:solidFill>
                  <a:sysClr val="windowText" lastClr="000000"/>
                </a:solidFill>
              </a:rPr>
              <a:t>で</a:t>
            </a:r>
            <a:r>
              <a:rPr kumimoji="1" lang="en-US" altLang="ja-JP">
                <a:solidFill>
                  <a:sysClr val="windowText" lastClr="000000"/>
                </a:solidFill>
              </a:rPr>
              <a:t> 5,000 </a:t>
            </a:r>
            <a:r>
              <a:rPr kumimoji="1" lang="ja-JP" altLang="en-US">
                <a:solidFill>
                  <a:sysClr val="windowText" lastClr="000000"/>
                </a:solidFill>
              </a:rPr>
              <a:t>くらい，それでも安心できる．</a:t>
            </a:r>
            <a:endParaRPr kumimoji="1" lang="en-US" altLang="ja-JP">
              <a:solidFill>
                <a:sysClr val="windowText" lastClr="000000"/>
              </a:solidFill>
            </a:endParaRPr>
          </a:p>
        </p:txBody>
      </p:sp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20263FD7-0D77-7E00-289A-A9AF37E5CD8D}"/>
              </a:ext>
            </a:extLst>
          </p:cNvPr>
          <p:cNvSpPr/>
          <p:nvPr/>
        </p:nvSpPr>
        <p:spPr>
          <a:xfrm>
            <a:off x="6753022" y="4045486"/>
            <a:ext cx="4241812" cy="540201"/>
          </a:xfrm>
          <a:prstGeom prst="wedgeRectCallout">
            <a:avLst>
              <a:gd name="adj1" fmla="val -74497"/>
              <a:gd name="adj2" fmla="val -2502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バグがでると再現テスト追加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これは，</a:t>
            </a:r>
            <a:r>
              <a:rPr kumimoji="1" lang="en-US" altLang="ja-JP">
                <a:solidFill>
                  <a:sysClr val="windowText" lastClr="000000"/>
                </a:solidFill>
              </a:rPr>
              <a:t>issue 89 </a:t>
            </a:r>
            <a:r>
              <a:rPr kumimoji="1" lang="ja-JP" altLang="en-US">
                <a:solidFill>
                  <a:sysClr val="windowText" lastClr="000000"/>
                </a:solidFill>
              </a:rPr>
              <a:t>のヨー角のバグ</a:t>
            </a:r>
            <a:endParaRPr kumimoji="1" lang="en-US" altLang="ja-JP">
              <a:solidFill>
                <a:sysClr val="windowText" lastClr="000000"/>
              </a:solidFill>
            </a:endParaRPr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9DE120A7-53D0-6A0C-AAC3-A30F3C25B97F}"/>
              </a:ext>
            </a:extLst>
          </p:cNvPr>
          <p:cNvSpPr/>
          <p:nvPr/>
        </p:nvSpPr>
        <p:spPr>
          <a:xfrm>
            <a:off x="6753022" y="3045800"/>
            <a:ext cx="4241812" cy="540201"/>
          </a:xfrm>
          <a:prstGeom prst="wedgeRectCallout">
            <a:avLst>
              <a:gd name="adj1" fmla="val -74497"/>
              <a:gd name="adj2" fmla="val -25028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実装レベルの確認</a:t>
            </a:r>
            <a:r>
              <a:rPr kumimoji="1" lang="ja-JP" altLang="en-US">
                <a:solidFill>
                  <a:sysClr val="windowText" lastClr="000000"/>
                </a:solidFill>
              </a:rPr>
              <a:t>テスト</a:t>
            </a:r>
            <a:endParaRPr kumimoji="1" lang="en-US" altLang="ja-JP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6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758DB-A2AF-4479-8BF3-BD5B6CEBA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EF8970-2875-096D-1380-E1C1C930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55"/>
            <a:ext cx="10515600" cy="1325563"/>
          </a:xfrm>
        </p:spPr>
        <p:txBody>
          <a:bodyPr/>
          <a:lstStyle/>
          <a:p>
            <a:r>
              <a:rPr lang="en-US" altLang="ja-JP" sz="4400"/>
              <a:t>2. </a:t>
            </a:r>
            <a:r>
              <a:rPr lang="ja-JP" altLang="en-US" sz="4400"/>
              <a:t>数式とコード</a:t>
            </a:r>
            <a:r>
              <a:rPr lang="en-US" altLang="ja-JP" sz="440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4C32B0-D471-B320-9150-A920F646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25080"/>
            <a:ext cx="10515600" cy="566968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 acceleration in body frame based on mV'+ w x mV = F ... eq.(1.136),(2.31)*/</a:t>
            </a:r>
            <a:endParaRPr lang="en-US" altLang="ja-JP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2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AccelerationType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acceleration_in_body_frame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VelocityType</a:t>
            </a: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body_velocity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EulerType</a:t>
            </a: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angle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AngularVelocityType</a:t>
            </a: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body_angular_velocity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thrust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mass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 0 is not allowed */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gravity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/* usually 9.8 &gt; 0*/</a:t>
            </a:r>
            <a:endParaRPr lang="en-US" altLang="ja-JP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drag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ja-JP" sz="12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/* air friction of 1-st order(-d1*v) counter to velocity */</a:t>
            </a:r>
            <a:endParaRPr lang="en-US" altLang="ja-JP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assert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ja-JP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altLang="ja-JP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is_zero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mass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ja-JP" sz="1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ja-JP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ja-JP" sz="1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ja-JP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cos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endParaRPr lang="en-US" altLang="ja-JP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c_phi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cos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angle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phi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s_phi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angle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phi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c_theta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cos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angle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s_theta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sin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angle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theta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altLang="ja-JP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body_velocity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altLang="ja-JP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body_angular_velocity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thrust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mass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2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gravity</a:t>
            </a:r>
            <a: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//...</a:t>
            </a:r>
          </a:p>
          <a:p>
            <a:pPr marL="0" indent="0">
              <a:buNone/>
            </a:pPr>
            <a:br>
              <a:rPr lang="en-US" altLang="ja-JP" sz="12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altLang="ja-JP" sz="12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ja-JP" altLang="en-US" sz="1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四角形吹き出し 3">
            <a:extLst>
              <a:ext uri="{FF2B5EF4-FFF2-40B4-BE49-F238E27FC236}">
                <a16:creationId xmlns:a16="http://schemas.microsoft.com/office/drawing/2014/main" id="{E780D851-2AC6-F6AD-37B9-69A0C5524640}"/>
              </a:ext>
            </a:extLst>
          </p:cNvPr>
          <p:cNvSpPr/>
          <p:nvPr/>
        </p:nvSpPr>
        <p:spPr>
          <a:xfrm>
            <a:off x="5569527" y="5929745"/>
            <a:ext cx="3713018" cy="612648"/>
          </a:xfrm>
          <a:prstGeom prst="wedgeRectCallout">
            <a:avLst>
              <a:gd name="adj1" fmla="val -71680"/>
              <a:gd name="adj2" fmla="val -1116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引数を数式で使われている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変数文字に全部バラす</a:t>
            </a:r>
          </a:p>
        </p:txBody>
      </p:sp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D7D513D2-E265-F463-0DC5-DE05AC33C938}"/>
              </a:ext>
            </a:extLst>
          </p:cNvPr>
          <p:cNvSpPr/>
          <p:nvPr/>
        </p:nvSpPr>
        <p:spPr>
          <a:xfrm>
            <a:off x="5444836" y="4128654"/>
            <a:ext cx="3713018" cy="612648"/>
          </a:xfrm>
          <a:prstGeom prst="wedgeRectCallout">
            <a:avLst>
              <a:gd name="adj1" fmla="val -98919"/>
              <a:gd name="adj2" fmla="val -935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内部でも</a:t>
            </a:r>
            <a:r>
              <a:rPr kumimoji="1" lang="en-US" altLang="ja-JP">
                <a:solidFill>
                  <a:sysClr val="windowText" lastClr="000000"/>
                </a:solidFill>
              </a:rPr>
              <a:t> assert </a:t>
            </a:r>
            <a:r>
              <a:rPr kumimoji="1" lang="ja-JP" altLang="en-US">
                <a:solidFill>
                  <a:sysClr val="windowText" lastClr="000000"/>
                </a:solidFill>
              </a:rPr>
              <a:t>かけまくる</a:t>
            </a:r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0E22CBA5-9919-D063-9FD7-A19B8E8735D6}"/>
              </a:ext>
            </a:extLst>
          </p:cNvPr>
          <p:cNvSpPr/>
          <p:nvPr/>
        </p:nvSpPr>
        <p:spPr>
          <a:xfrm>
            <a:off x="5943600" y="1441938"/>
            <a:ext cx="3713018" cy="987974"/>
          </a:xfrm>
          <a:prstGeom prst="wedgeRectCallout">
            <a:avLst>
              <a:gd name="adj1" fmla="val -78396"/>
              <a:gd name="adj2" fmla="val -370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引数は，型名と合わせ技で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意味を伝える名前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（ソフトウェアエンジニア向け）</a:t>
            </a:r>
            <a:endParaRPr kumimoji="1" lang="en-US" altLang="ja-JP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9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45771-B127-A882-D258-4A1C0629B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8AF08-C729-92E1-D2C5-00D19CFB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55"/>
            <a:ext cx="10515600" cy="1325563"/>
          </a:xfrm>
        </p:spPr>
        <p:txBody>
          <a:bodyPr/>
          <a:lstStyle/>
          <a:p>
            <a:r>
              <a:rPr lang="en-US" altLang="ja-JP" sz="4400"/>
              <a:t>2. </a:t>
            </a:r>
            <a:r>
              <a:rPr lang="ja-JP" altLang="en-US" sz="4400"/>
              <a:t>数式とコード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67D4E-17DD-1C9C-CC9D-6EFA7C4C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925080"/>
            <a:ext cx="10872787" cy="5775758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 See nonami's book eq.(1.136).(2.31)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 Colioris's force is (p, q, r) x (u, v, w).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 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 Difference with the 'ground' version is that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 (1) 'g' is broken down to x, y, z components.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 (2) T is only relavant to z-axis.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 (3) Coriolis force(using uvw,pqr) IS needed(because the body frame is rotating!)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*/</a:t>
            </a:r>
            <a:endParaRPr lang="en-US" altLang="ja-JP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/*****************************************************************/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dot_u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s_theta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dot_v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c_theta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s_phi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dot_w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c_theta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c_phi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/*****************************************************************/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b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altLang="ja-JP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dot_u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dot_v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ja-JP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dot_w</a:t>
            </a: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ja-JP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ja-JP" alt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四角形吹き出し 3">
            <a:extLst>
              <a:ext uri="{FF2B5EF4-FFF2-40B4-BE49-F238E27FC236}">
                <a16:creationId xmlns:a16="http://schemas.microsoft.com/office/drawing/2014/main" id="{11D3C56A-D000-1292-65E6-A55AEF65C8A6}"/>
              </a:ext>
            </a:extLst>
          </p:cNvPr>
          <p:cNvSpPr/>
          <p:nvPr/>
        </p:nvSpPr>
        <p:spPr>
          <a:xfrm>
            <a:off x="7093527" y="1037494"/>
            <a:ext cx="3713018" cy="612648"/>
          </a:xfrm>
          <a:prstGeom prst="wedgeRectCallout">
            <a:avLst>
              <a:gd name="adj1" fmla="val -95819"/>
              <a:gd name="adj2" fmla="val 52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教科書の式番号</a:t>
            </a:r>
          </a:p>
        </p:txBody>
      </p:sp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8D03565B-96BD-F1A3-C473-D108E478AAB1}"/>
              </a:ext>
            </a:extLst>
          </p:cNvPr>
          <p:cNvSpPr/>
          <p:nvPr/>
        </p:nvSpPr>
        <p:spPr>
          <a:xfrm>
            <a:off x="7093527" y="1855317"/>
            <a:ext cx="3713018" cy="1008982"/>
          </a:xfrm>
          <a:prstGeom prst="wedgeRectCallout">
            <a:avLst>
              <a:gd name="adj1" fmla="val -45397"/>
              <a:gd name="adj2" fmla="val 1902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最も目</a:t>
            </a:r>
            <a:r>
              <a:rPr kumimoji="1" lang="ja-JP" altLang="en-US">
                <a:solidFill>
                  <a:sysClr val="windowText" lastClr="000000"/>
                </a:solidFill>
              </a:rPr>
              <a:t>レビューしやすいように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できるだけ数式そのまま．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（制御エンジニア向け）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E8BC4D0-9090-7765-4CF7-48668116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93526" y="5607933"/>
            <a:ext cx="4965123" cy="1086418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482309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85FDD56-9010-A012-A7C4-6CC1311F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26" y="930664"/>
            <a:ext cx="9400309" cy="5927336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F45594E1-8386-1935-C56B-A09955AB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55"/>
            <a:ext cx="10515600" cy="1325563"/>
          </a:xfrm>
        </p:spPr>
        <p:txBody>
          <a:bodyPr/>
          <a:lstStyle/>
          <a:p>
            <a:r>
              <a:rPr lang="en-US" altLang="ja-JP" sz="4400"/>
              <a:t>2. </a:t>
            </a:r>
            <a:r>
              <a:rPr lang="ja-JP" altLang="en-US" sz="4400"/>
              <a:t>グラフ化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94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35D18A3-861A-274D-97A9-690839654887}"/>
              </a:ext>
            </a:extLst>
          </p:cNvPr>
          <p:cNvSpPr txBox="1"/>
          <p:nvPr/>
        </p:nvSpPr>
        <p:spPr>
          <a:xfrm>
            <a:off x="9500839" y="2651700"/>
            <a:ext cx="2589760" cy="977791"/>
          </a:xfrm>
          <a:prstGeom prst="rect">
            <a:avLst/>
          </a:prstGeom>
          <a:solidFill>
            <a:srgbClr val="F2DCC5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ja-JP" sz="2800"/>
              <a:t>Ground Frame</a:t>
            </a:r>
          </a:p>
          <a:p>
            <a:pPr algn="ctr"/>
            <a:r>
              <a:rPr kumimoji="1" lang="ja-JP" altLang="en-US" sz="2800"/>
              <a:t>地上座標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6487A78-09B2-EC4A-466F-3E41604B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905000"/>
            <a:ext cx="5905500" cy="3048000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95B1F6C-6B89-F143-655F-0677A9E92ED7}"/>
              </a:ext>
            </a:extLst>
          </p:cNvPr>
          <p:cNvGrpSpPr/>
          <p:nvPr/>
        </p:nvGrpSpPr>
        <p:grpSpPr>
          <a:xfrm>
            <a:off x="1778000" y="1318111"/>
            <a:ext cx="4636143" cy="4415058"/>
            <a:chOff x="1778000" y="1318111"/>
            <a:chExt cx="4636143" cy="4415058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884F918-D518-5FA2-0754-52B44B24CD44}"/>
                </a:ext>
              </a:extLst>
            </p:cNvPr>
            <p:cNvSpPr txBox="1"/>
            <p:nvPr/>
          </p:nvSpPr>
          <p:spPr>
            <a:xfrm>
              <a:off x="2667841" y="4351248"/>
              <a:ext cx="873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/>
                <a:t> </a:t>
              </a:r>
            </a:p>
            <a:p>
              <a:pPr algn="ctr"/>
              <a:r>
                <a:rPr kumimoji="1" lang="en-US" altLang="ja-JP"/>
                <a:t>(front)</a:t>
              </a:r>
              <a:endParaRPr kumimoji="1" lang="ja-JP" altLang="en-US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E05A40CD-E6CF-AAF5-8126-FE8F17B0B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8459" y="2888166"/>
              <a:ext cx="2614341" cy="15723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8560092B-DEE4-9E61-E923-E47131A3D44B}"/>
                </a:ext>
              </a:extLst>
            </p:cNvPr>
            <p:cNvCxnSpPr>
              <a:cxnSpLocks/>
            </p:cNvCxnSpPr>
            <p:nvPr/>
          </p:nvCxnSpPr>
          <p:spPr>
            <a:xfrm>
              <a:off x="5892800" y="2888166"/>
              <a:ext cx="0" cy="2306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08FD4D4C-22C7-A79A-45D0-346DC836ABDA}"/>
                </a:ext>
              </a:extLst>
            </p:cNvPr>
            <p:cNvSpPr txBox="1"/>
            <p:nvPr/>
          </p:nvSpPr>
          <p:spPr>
            <a:xfrm>
              <a:off x="2588876" y="1318111"/>
              <a:ext cx="9092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(right)</a:t>
              </a:r>
              <a:r>
                <a:rPr lang="en-US" altLang="ja-JP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altLang="ja-JP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ja-JP"/>
                <a:t> </a:t>
              </a:r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15AAD81-508E-1691-5239-A1237B88A021}"/>
                </a:ext>
              </a:extLst>
            </p:cNvPr>
            <p:cNvSpPr txBox="1"/>
            <p:nvPr/>
          </p:nvSpPr>
          <p:spPr>
            <a:xfrm>
              <a:off x="5407136" y="5086838"/>
              <a:ext cx="10070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  <a:p>
              <a:pPr algn="ctr"/>
              <a:r>
                <a:rPr kumimoji="1" lang="en-US" altLang="ja-JP"/>
                <a:t> (down)</a:t>
              </a:r>
              <a:endParaRPr kumimoji="1" lang="ja-JP" altLang="en-US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D6186909-5559-D2F9-229E-E0BFDD34B9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250" y="1922191"/>
              <a:ext cx="2722199" cy="975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92993BA-B915-1481-BCB6-51664901AF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0859" y="2911771"/>
              <a:ext cx="2461941" cy="170111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8696C653-D813-9A0F-DFFE-DC4F085E7D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3662" y="2198937"/>
              <a:ext cx="2722199" cy="68922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09ADC5CA-3C61-ED8E-44FA-E9F63E5B0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8000" y="2902261"/>
              <a:ext cx="4114800" cy="63489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581FC413-76E4-B180-D259-6CC29F35B1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4693" y="2651700"/>
              <a:ext cx="3752242" cy="26228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CACEDA6-426D-731E-8379-87D2374753C2}"/>
              </a:ext>
            </a:extLst>
          </p:cNvPr>
          <p:cNvSpPr/>
          <p:nvPr/>
        </p:nvSpPr>
        <p:spPr>
          <a:xfrm>
            <a:off x="5801359" y="4911047"/>
            <a:ext cx="207255" cy="106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B189D-8DC1-508C-5790-6706C53F018D}"/>
              </a:ext>
            </a:extLst>
          </p:cNvPr>
          <p:cNvSpPr/>
          <p:nvPr/>
        </p:nvSpPr>
        <p:spPr>
          <a:xfrm>
            <a:off x="3701319" y="2132999"/>
            <a:ext cx="182880" cy="17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7BEF9F30-5378-23B6-192D-2CB84E75E840}"/>
              </a:ext>
            </a:extLst>
          </p:cNvPr>
          <p:cNvSpPr/>
          <p:nvPr/>
        </p:nvSpPr>
        <p:spPr>
          <a:xfrm>
            <a:off x="5524306" y="4628314"/>
            <a:ext cx="663111" cy="339244"/>
          </a:xfrm>
          <a:prstGeom prst="arc">
            <a:avLst>
              <a:gd name="adj1" fmla="val 19718485"/>
              <a:gd name="adj2" fmla="val 1288069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E17CA1B-2E09-8AA7-02B1-E292F3F01802}"/>
              </a:ext>
            </a:extLst>
          </p:cNvPr>
          <p:cNvSpPr/>
          <p:nvPr/>
        </p:nvSpPr>
        <p:spPr>
          <a:xfrm rot="19096256">
            <a:off x="4107718" y="3840304"/>
            <a:ext cx="96383" cy="172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AC89B6BB-C4F1-CEE1-EF44-FBBB824A292F}"/>
              </a:ext>
            </a:extLst>
          </p:cNvPr>
          <p:cNvSpPr/>
          <p:nvPr/>
        </p:nvSpPr>
        <p:spPr>
          <a:xfrm rot="19117100" flipH="1">
            <a:off x="3838121" y="3721497"/>
            <a:ext cx="351623" cy="593245"/>
          </a:xfrm>
          <a:prstGeom prst="arc">
            <a:avLst>
              <a:gd name="adj1" fmla="val 1831094"/>
              <a:gd name="adj2" fmla="val 18460517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73F009-065B-EFD3-150D-5AC2767F8653}"/>
              </a:ext>
            </a:extLst>
          </p:cNvPr>
          <p:cNvSpPr txBox="1"/>
          <p:nvPr/>
        </p:nvSpPr>
        <p:spPr>
          <a:xfrm>
            <a:off x="221673" y="200642"/>
            <a:ext cx="6483927" cy="984820"/>
          </a:xfrm>
          <a:prstGeom prst="rect">
            <a:avLst/>
          </a:prstGeom>
          <a:solidFill>
            <a:srgbClr val="C2D3F0"/>
          </a:solidFill>
          <a:ln>
            <a:noFill/>
          </a:ln>
        </p:spPr>
        <p:txBody>
          <a:bodyPr wrap="square" lIns="90000" rtlCol="0">
            <a:noAutofit/>
          </a:bodyPr>
          <a:lstStyle/>
          <a:p>
            <a:pPr algn="ctr"/>
            <a:r>
              <a:rPr lang="en-US" altLang="ja-JP" sz="2800"/>
              <a:t>Body Frame</a:t>
            </a:r>
          </a:p>
          <a:p>
            <a:pPr algn="ctr"/>
            <a:r>
              <a:rPr kumimoji="1" lang="ja-JP" altLang="en-US" sz="2800"/>
              <a:t>機体座標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5803C8B-CA1B-18F9-7EF3-56432C912EBC}"/>
              </a:ext>
            </a:extLst>
          </p:cNvPr>
          <p:cNvSpPr txBox="1"/>
          <p:nvPr/>
        </p:nvSpPr>
        <p:spPr>
          <a:xfrm>
            <a:off x="3958721" y="1839115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ja-JP"/>
              <a:t>: </a:t>
            </a:r>
            <a:r>
              <a:rPr lang="en-US" altLang="ja-JP"/>
              <a:t>theta(pitch)</a:t>
            </a:r>
            <a:endParaRPr kumimoji="1" lang="en-US" altLang="ja-JP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542B6AD-0922-6B65-DF5B-CF06592BFEE2}"/>
              </a:ext>
            </a:extLst>
          </p:cNvPr>
          <p:cNvSpPr txBox="1"/>
          <p:nvPr/>
        </p:nvSpPr>
        <p:spPr>
          <a:xfrm>
            <a:off x="4217761" y="400938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kumimoji="1" lang="en-US" altLang="ja-JP"/>
              <a:t>:</a:t>
            </a:r>
            <a:r>
              <a:rPr lang="ja-JP" altLang="en-US"/>
              <a:t> </a:t>
            </a:r>
            <a:r>
              <a:rPr kumimoji="1" lang="en-US" altLang="ja-JP"/>
              <a:t>phi(roll)</a:t>
            </a: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C883E731-5205-F307-DF2D-CD5FAA136C42}"/>
              </a:ext>
            </a:extLst>
          </p:cNvPr>
          <p:cNvSpPr/>
          <p:nvPr/>
        </p:nvSpPr>
        <p:spPr>
          <a:xfrm rot="951052" flipH="1">
            <a:off x="3748818" y="2008028"/>
            <a:ext cx="262726" cy="593245"/>
          </a:xfrm>
          <a:prstGeom prst="arc">
            <a:avLst>
              <a:gd name="adj1" fmla="val 13995782"/>
              <a:gd name="adj2" fmla="val 8081766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868ABDB-BAE8-D921-6326-86CF501BEC19}"/>
              </a:ext>
            </a:extLst>
          </p:cNvPr>
          <p:cNvGrpSpPr/>
          <p:nvPr/>
        </p:nvGrpSpPr>
        <p:grpSpPr>
          <a:xfrm>
            <a:off x="9444579" y="3754233"/>
            <a:ext cx="1441305" cy="1899567"/>
            <a:chOff x="9444579" y="3754233"/>
            <a:chExt cx="1441305" cy="189956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8DF7BA2-B063-B0B4-8816-97B53C1FEDB5}"/>
                </a:ext>
              </a:extLst>
            </p:cNvPr>
            <p:cNvSpPr txBox="1"/>
            <p:nvPr/>
          </p:nvSpPr>
          <p:spPr>
            <a:xfrm>
              <a:off x="9997440" y="5346023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ja-JP" sz="1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ja-JP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B694B89-2270-EB6E-BAE9-009654790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6321" y="4249051"/>
              <a:ext cx="542463" cy="118534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2D58CB73-4AB1-9A82-F592-52D50EAE77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64869" y="3921888"/>
              <a:ext cx="1074135" cy="33924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F1FDEE23-19D4-83E3-A5CE-D95880F3D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4252" y="4261132"/>
              <a:ext cx="34752" cy="94112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DF2CE49-B11D-3F54-69C1-E47981BFCB21}"/>
                </a:ext>
              </a:extLst>
            </p:cNvPr>
            <p:cNvSpPr txBox="1"/>
            <p:nvPr/>
          </p:nvSpPr>
          <p:spPr>
            <a:xfrm>
              <a:off x="9444579" y="3754233"/>
              <a:ext cx="361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ja-JP" sz="1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1" lang="ja-JP" altLang="en-US" sz="14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A88FA49-2A9F-287D-A27F-CDD839AC7D6B}"/>
                </a:ext>
              </a:extLst>
            </p:cNvPr>
            <p:cNvSpPr txBox="1"/>
            <p:nvPr/>
          </p:nvSpPr>
          <p:spPr>
            <a:xfrm>
              <a:off x="10577786" y="5126619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ja-JP" sz="1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ja-JP" altLang="en-US" sz="1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B0348C-62AE-6A7F-9853-85CD52ACF921}"/>
              </a:ext>
            </a:extLst>
          </p:cNvPr>
          <p:cNvSpPr txBox="1"/>
          <p:nvPr/>
        </p:nvSpPr>
        <p:spPr>
          <a:xfrm>
            <a:off x="120145" y="5637295"/>
            <a:ext cx="5607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回転方向はすべて軸</a:t>
            </a:r>
            <a:r>
              <a:rPr kumimoji="1" lang="en-US" altLang="ja-JP"/>
              <a:t>+</a:t>
            </a:r>
            <a:r>
              <a:rPr kumimoji="1" lang="ja-JP" altLang="en-US"/>
              <a:t>に対して右ネジ</a:t>
            </a:r>
            <a:endParaRPr kumimoji="1" lang="en-US" altLang="ja-JP"/>
          </a:p>
          <a:p>
            <a:r>
              <a:rPr lang="ja-JP" altLang="en-US"/>
              <a:t>地上枠を機体枠へ，</a:t>
            </a:r>
            <a:r>
              <a:rPr lang="en-US" altLang="ja-JP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ψ, θ, φ</a:t>
            </a:r>
            <a:r>
              <a:rPr lang="ja-JP" altLang="en-US"/>
              <a:t>の順に回して重ねる</a:t>
            </a:r>
            <a:r>
              <a:rPr lang="en-US" altLang="ja-JP"/>
              <a:t>=</a:t>
            </a:r>
            <a:r>
              <a:rPr lang="ja-JP" altLang="en-US"/>
              <a:t>姿勢</a:t>
            </a:r>
            <a:endParaRPr lang="en-US" altLang="ja-JP"/>
          </a:p>
          <a:p>
            <a:r>
              <a:rPr kumimoji="1" lang="ja-JP" altLang="en-US"/>
              <a:t>速度を機体座標で表現</a:t>
            </a:r>
            <a:r>
              <a:rPr lang="en-US" altLang="ja-JP"/>
              <a:t> </a:t>
            </a:r>
            <a:r>
              <a:rPr lang="en-US" altLang="ja-JP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(u, v, w)</a:t>
            </a:r>
          </a:p>
          <a:p>
            <a:r>
              <a:rPr kumimoji="1" lang="ja-JP" altLang="en-US"/>
              <a:t>角速度を機体座標で表現</a:t>
            </a:r>
            <a:r>
              <a:rPr kumimoji="1" lang="en-US" altLang="ja-JP"/>
              <a:t> </a:t>
            </a:r>
            <a:r>
              <a:rPr kumimoji="1" lang="en-US" altLang="ja-JP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ω=(p, q, r)</a:t>
            </a:r>
            <a:endParaRPr kumimoji="1" lang="ja-JP" altLang="en-US" b="1" i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EAB5BA-CDBF-4402-8367-05C4A7947D8A}"/>
              </a:ext>
            </a:extLst>
          </p:cNvPr>
          <p:cNvSpPr txBox="1"/>
          <p:nvPr/>
        </p:nvSpPr>
        <p:spPr>
          <a:xfrm>
            <a:off x="6080023" y="483292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kumimoji="1" lang="en-US" altLang="ja-JP"/>
              <a:t>: psi(yaw)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F4471BA-6B6B-21F1-9B8A-BA404ECBB94B}"/>
              </a:ext>
            </a:extLst>
          </p:cNvPr>
          <p:cNvSpPr txBox="1"/>
          <p:nvPr/>
        </p:nvSpPr>
        <p:spPr>
          <a:xfrm>
            <a:off x="6840575" y="221665"/>
            <a:ext cx="5129751" cy="923330"/>
          </a:xfrm>
          <a:prstGeom prst="rect">
            <a:avLst/>
          </a:prstGeom>
          <a:noFill/>
          <a:ln>
            <a:solidFill>
              <a:srgbClr val="C2D3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Attitude of body from ground :              </a:t>
            </a:r>
            <a:r>
              <a:rPr lang="en-US" altLang="ja-JP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(φ, θ, ψ)</a:t>
            </a:r>
          </a:p>
          <a:p>
            <a:r>
              <a:rPr kumimoji="1" lang="en-US" altLang="ja-JP"/>
              <a:t>Velocity in body:</a:t>
            </a:r>
            <a:r>
              <a:rPr lang="en-US" altLang="ja-JP">
                <a:sym typeface="Wingdings" pitchFamily="2" charset="2"/>
              </a:rPr>
              <a:t>                              </a:t>
            </a:r>
            <a:r>
              <a:rPr lang="ja-JP" altLang="en-US">
                <a:sym typeface="Wingdings" pitchFamily="2" charset="2"/>
              </a:rPr>
              <a:t>　</a:t>
            </a:r>
            <a:r>
              <a:rPr lang="en-US" altLang="ja-JP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v=(u, v, w)</a:t>
            </a:r>
          </a:p>
          <a:p>
            <a:r>
              <a:rPr lang="en-US" altLang="ja-JP">
                <a:cs typeface="Times New Roman" panose="02020603050405020304" pitchFamily="18" charset="0"/>
                <a:sym typeface="Wingdings" pitchFamily="2" charset="2"/>
              </a:rPr>
              <a:t>Angular Velocity in body:</a:t>
            </a:r>
            <a:r>
              <a:rPr lang="en-US" altLang="ja-JP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          ω=(p, q, r)</a:t>
            </a:r>
          </a:p>
        </p:txBody>
      </p:sp>
      <p:sp>
        <p:nvSpPr>
          <p:cNvPr id="21" name="円弧 20">
            <a:extLst>
              <a:ext uri="{FF2B5EF4-FFF2-40B4-BE49-F238E27FC236}">
                <a16:creationId xmlns:a16="http://schemas.microsoft.com/office/drawing/2014/main" id="{39B8005A-0AEB-C643-66F1-9A13C361F8C7}"/>
              </a:ext>
            </a:extLst>
          </p:cNvPr>
          <p:cNvSpPr/>
          <p:nvPr/>
        </p:nvSpPr>
        <p:spPr>
          <a:xfrm rot="951052" flipH="1">
            <a:off x="3606578" y="3938428"/>
            <a:ext cx="262726" cy="593245"/>
          </a:xfrm>
          <a:prstGeom prst="arc">
            <a:avLst>
              <a:gd name="adj1" fmla="val 1930905"/>
              <a:gd name="adj2" fmla="val 4955461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3488001-08AD-64CC-6106-549C60A640F6}"/>
              </a:ext>
            </a:extLst>
          </p:cNvPr>
          <p:cNvSpPr txBox="1"/>
          <p:nvPr/>
        </p:nvSpPr>
        <p:spPr>
          <a:xfrm>
            <a:off x="3559765" y="41543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en-US" altLang="ja-JP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8E34844-E251-E962-FAE0-C14868A26128}"/>
              </a:ext>
            </a:extLst>
          </p:cNvPr>
          <p:cNvSpPr txBox="1"/>
          <p:nvPr/>
        </p:nvSpPr>
        <p:spPr>
          <a:xfrm>
            <a:off x="3288617" y="19480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kumimoji="1" lang="en-US" altLang="ja-JP"/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813D1055-32B3-F730-B898-8296F8D53B06}"/>
              </a:ext>
            </a:extLst>
          </p:cNvPr>
          <p:cNvSpPr/>
          <p:nvPr/>
        </p:nvSpPr>
        <p:spPr>
          <a:xfrm rot="183826" flipH="1">
            <a:off x="3585837" y="2018265"/>
            <a:ext cx="262726" cy="593245"/>
          </a:xfrm>
          <a:prstGeom prst="arc">
            <a:avLst>
              <a:gd name="adj1" fmla="val 17661697"/>
              <a:gd name="adj2" fmla="val 20704564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49B7215-6C2C-BF79-F0A9-E288E0C465E5}"/>
              </a:ext>
            </a:extLst>
          </p:cNvPr>
          <p:cNvSpPr txBox="1"/>
          <p:nvPr/>
        </p:nvSpPr>
        <p:spPr>
          <a:xfrm>
            <a:off x="661315" y="3629491"/>
            <a:ext cx="117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v=(u, v, w)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1FD0D40-5342-5DC4-7368-B63C962AF12F}"/>
              </a:ext>
            </a:extLst>
          </p:cNvPr>
          <p:cNvSpPr/>
          <p:nvPr/>
        </p:nvSpPr>
        <p:spPr>
          <a:xfrm>
            <a:off x="2341442" y="2601925"/>
            <a:ext cx="182880" cy="17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弧 63">
            <a:extLst>
              <a:ext uri="{FF2B5EF4-FFF2-40B4-BE49-F238E27FC236}">
                <a16:creationId xmlns:a16="http://schemas.microsoft.com/office/drawing/2014/main" id="{EC1B5209-F7C3-801B-9BAD-CA069921375D}"/>
              </a:ext>
            </a:extLst>
          </p:cNvPr>
          <p:cNvSpPr/>
          <p:nvPr/>
        </p:nvSpPr>
        <p:spPr>
          <a:xfrm rot="243607" flipH="1">
            <a:off x="2466194" y="2476403"/>
            <a:ext cx="164339" cy="405561"/>
          </a:xfrm>
          <a:prstGeom prst="arc">
            <a:avLst>
              <a:gd name="adj1" fmla="val 13253312"/>
              <a:gd name="adj2" fmla="val 8814322"/>
            </a:avLst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59C22F7-763D-1EBA-7CB2-0579F24D00E6}"/>
              </a:ext>
            </a:extLst>
          </p:cNvPr>
          <p:cNvSpPr txBox="1"/>
          <p:nvPr/>
        </p:nvSpPr>
        <p:spPr>
          <a:xfrm>
            <a:off x="1198154" y="2768502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ω=(p, q, r)</a:t>
            </a:r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AC2808A-196A-CB9A-B5B4-4518613159DB}"/>
              </a:ext>
            </a:extLst>
          </p:cNvPr>
          <p:cNvSpPr txBox="1"/>
          <p:nvPr/>
        </p:nvSpPr>
        <p:spPr>
          <a:xfrm>
            <a:off x="1063738" y="3410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速度</a:t>
            </a:r>
            <a:endParaRPr kumimoji="1" lang="ja-JP" altLang="en-US" b="1" i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1FCF181-B70A-27EC-EFC9-C5C50065F4A3}"/>
              </a:ext>
            </a:extLst>
          </p:cNvPr>
          <p:cNvSpPr txBox="1"/>
          <p:nvPr/>
        </p:nvSpPr>
        <p:spPr>
          <a:xfrm>
            <a:off x="1117315" y="25135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角</a:t>
            </a:r>
            <a:r>
              <a:rPr kumimoji="1" lang="ja-JP" altLang="en-US"/>
              <a:t>速度</a:t>
            </a:r>
            <a:endParaRPr kumimoji="1" lang="ja-JP" altLang="en-US" b="1" i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8271E20-3CD3-05FC-7C7C-89BEDC9CE274}"/>
              </a:ext>
            </a:extLst>
          </p:cNvPr>
          <p:cNvSpPr txBox="1"/>
          <p:nvPr/>
        </p:nvSpPr>
        <p:spPr>
          <a:xfrm>
            <a:off x="9179626" y="6068291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この点線は</a:t>
            </a:r>
            <a:r>
              <a:rPr kumimoji="1" lang="en-US" altLang="ja-JP"/>
              <a:t> Body Frame </a:t>
            </a:r>
            <a:r>
              <a:rPr kumimoji="1" lang="ja-JP" altLang="en-US"/>
              <a:t>の</a:t>
            </a:r>
            <a:endParaRPr kumimoji="1" lang="en-US" altLang="ja-JP"/>
          </a:p>
          <a:p>
            <a:r>
              <a:rPr lang="ja-JP" altLang="en-US"/>
              <a:t>点線に重なる．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419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612F4-0E0C-B930-74BA-A42620A6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CABC2880-63D8-D550-E42B-7D7676A98696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362917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b="0" i="0" u="sng">
                <a:solidFill>
                  <a:srgbClr val="1F2328"/>
                </a:solidFill>
                <a:effectLst/>
                <a:latin typeface="-apple-system"/>
                <a:hlinkClick r:id="rId2"/>
              </a:rPr>
              <a:t>ドローン工学入門（野波健蔵博士）</a:t>
            </a:r>
            <a:endParaRPr lang="ja-JP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u="sng">
                <a:solidFill>
                  <a:srgbClr val="1F2328"/>
                </a:solidFill>
                <a:effectLst/>
                <a:latin typeface="-apple-system"/>
                <a:hlinkClick r:id="rId3"/>
              </a:rPr>
              <a:t>小型無人航空機の厳密・簡易なモデリングとモデルベース制御（野波健蔵博士）</a:t>
            </a:r>
            <a:endParaRPr lang="ja-JP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u="sng">
                <a:solidFill>
                  <a:srgbClr val="1F2328"/>
                </a:solidFill>
                <a:effectLst/>
                <a:latin typeface="-apple-system"/>
                <a:hlinkClick r:id="rId4"/>
              </a:rPr>
              <a:t>Drone control Lecture(Seongheon Lee)</a:t>
            </a:r>
            <a:endParaRPr lang="en-US" altLang="ja-JP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u="sng">
                <a:solidFill>
                  <a:srgbClr val="1F2328"/>
                </a:solidFill>
                <a:effectLst/>
                <a:latin typeface="-apple-system"/>
                <a:hlinkClick r:id="rId5"/>
              </a:rPr>
              <a:t>剛体の回転運動を支配するオイラーの運動方程式（スカイ技術研究所ブログ）</a:t>
            </a:r>
            <a:endParaRPr lang="ja-JP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u="sng">
                <a:solidFill>
                  <a:srgbClr val="1F2328"/>
                </a:solidFill>
                <a:effectLst/>
                <a:latin typeface="-apple-system"/>
                <a:hlinkClick r:id="rId6"/>
              </a:rPr>
              <a:t>オイラー角とは？定義と性質、回転行列・角速度ベクトルとの関係（スカイ技術研究所ブログ）</a:t>
            </a:r>
            <a:endParaRPr lang="ja-JP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u="sng">
                <a:solidFill>
                  <a:srgbClr val="1F2328"/>
                </a:solidFill>
                <a:effectLst/>
                <a:latin typeface="-apple-system"/>
                <a:hlinkClick r:id="rId7"/>
              </a:rPr>
              <a:t>飛行力学における機体座標系の定義</a:t>
            </a:r>
            <a:r>
              <a:rPr lang="en-US" altLang="ja-JP" b="0" i="0" u="sng">
                <a:solidFill>
                  <a:srgbClr val="1F2328"/>
                </a:solidFill>
                <a:effectLst/>
                <a:latin typeface="-apple-system"/>
                <a:hlinkClick r:id="rId7"/>
              </a:rPr>
              <a:t>(@mtk_birdman)</a:t>
            </a:r>
            <a:endParaRPr lang="en-US" altLang="ja-JP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u="sng">
                <a:solidFill>
                  <a:srgbClr val="1F2328"/>
                </a:solidFill>
                <a:effectLst/>
                <a:latin typeface="-apple-system"/>
                <a:hlinkClick r:id="rId8"/>
              </a:rPr>
              <a:t>「マルチコプタの運動と制御」基礎のきそ（伊藤恒平）</a:t>
            </a:r>
            <a:endParaRPr lang="ja-JP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67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A78D7651-2845-407C-CB53-35847306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97" y="4473"/>
            <a:ext cx="10515600" cy="1325563"/>
          </a:xfrm>
        </p:spPr>
        <p:txBody>
          <a:bodyPr/>
          <a:lstStyle/>
          <a:p>
            <a:r>
              <a:rPr lang="ja-JP" altLang="en-US"/>
              <a:t>座標変換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70A3DCF-8198-A07F-C437-DBB1EA2A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0" y="969818"/>
            <a:ext cx="11727074" cy="585556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88877F-CC95-ABEA-C923-3FD5D3337217}"/>
              </a:ext>
            </a:extLst>
          </p:cNvPr>
          <p:cNvSpPr txBox="1"/>
          <p:nvPr/>
        </p:nvSpPr>
        <p:spPr>
          <a:xfrm>
            <a:off x="1263650" y="2306484"/>
            <a:ext cx="1410278" cy="500223"/>
          </a:xfrm>
          <a:prstGeom prst="rect">
            <a:avLst/>
          </a:prstGeom>
          <a:solidFill>
            <a:srgbClr val="F2DCC5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/>
              <a:t>Ground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E69E8D-B050-046D-149B-4C3995165FE1}"/>
              </a:ext>
            </a:extLst>
          </p:cNvPr>
          <p:cNvSpPr txBox="1"/>
          <p:nvPr/>
        </p:nvSpPr>
        <p:spPr>
          <a:xfrm>
            <a:off x="10591797" y="2367882"/>
            <a:ext cx="1101442" cy="500223"/>
          </a:xfrm>
          <a:prstGeom prst="rect">
            <a:avLst/>
          </a:prstGeom>
          <a:solidFill>
            <a:srgbClr val="C2D3F0"/>
          </a:solidFill>
          <a:ln>
            <a:noFill/>
          </a:ln>
        </p:spPr>
        <p:txBody>
          <a:bodyPr wrap="square" lIns="90000" rtlCol="0">
            <a:noAutofit/>
          </a:bodyPr>
          <a:lstStyle/>
          <a:p>
            <a:pPr algn="ctr"/>
            <a:r>
              <a:rPr lang="en-US" altLang="ja-JP" sz="2800"/>
              <a:t>Body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643C29F-C271-A51A-4C68-64EC326001A1}"/>
              </a:ext>
            </a:extLst>
          </p:cNvPr>
          <p:cNvSpPr txBox="1"/>
          <p:nvPr/>
        </p:nvSpPr>
        <p:spPr>
          <a:xfrm>
            <a:off x="3203297" y="5281432"/>
            <a:ext cx="1410278" cy="500223"/>
          </a:xfrm>
          <a:prstGeom prst="rect">
            <a:avLst/>
          </a:prstGeom>
          <a:solidFill>
            <a:srgbClr val="F2DCC5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/>
              <a:t>Ground</a:t>
            </a:r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C95949-70A4-4D3E-2622-4FA2BBAC500E}"/>
              </a:ext>
            </a:extLst>
          </p:cNvPr>
          <p:cNvSpPr txBox="1"/>
          <p:nvPr/>
        </p:nvSpPr>
        <p:spPr>
          <a:xfrm>
            <a:off x="8666016" y="5281432"/>
            <a:ext cx="1101442" cy="500223"/>
          </a:xfrm>
          <a:prstGeom prst="rect">
            <a:avLst/>
          </a:prstGeom>
          <a:solidFill>
            <a:srgbClr val="C2D3F0"/>
          </a:solidFill>
          <a:ln>
            <a:noFill/>
          </a:ln>
        </p:spPr>
        <p:txBody>
          <a:bodyPr wrap="square" lIns="90000" rtlCol="0">
            <a:noAutofit/>
          </a:bodyPr>
          <a:lstStyle/>
          <a:p>
            <a:pPr algn="ctr"/>
            <a:r>
              <a:rPr lang="en-US" altLang="ja-JP" sz="2800"/>
              <a:t>Body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9001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73942A-D65A-AB03-CC3A-1FC0218CF74B}"/>
              </a:ext>
            </a:extLst>
          </p:cNvPr>
          <p:cNvSpPr txBox="1"/>
          <p:nvPr/>
        </p:nvSpPr>
        <p:spPr>
          <a:xfrm>
            <a:off x="1429904" y="786853"/>
            <a:ext cx="3613149" cy="500223"/>
          </a:xfrm>
          <a:prstGeom prst="rect">
            <a:avLst/>
          </a:prstGeom>
          <a:solidFill>
            <a:srgbClr val="F2DCC5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ja-JP" sz="2800"/>
              <a:t>Ground Frame</a:t>
            </a:r>
            <a:endParaRPr kumimoji="1" lang="ja-JP" altLang="en-US" sz="28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FBA6CF4-57E0-1E0E-0CEE-D82181FB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05" y="1287076"/>
            <a:ext cx="2823440" cy="157448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441106-6482-4031-F498-1CEE77459D77}"/>
              </a:ext>
            </a:extLst>
          </p:cNvPr>
          <p:cNvSpPr txBox="1"/>
          <p:nvPr/>
        </p:nvSpPr>
        <p:spPr>
          <a:xfrm>
            <a:off x="6539346" y="148549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1"/>
                </a:solidFill>
              </a:rPr>
              <a:t>ニュートンの運動方程式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703AF3-AF8B-008E-BDEF-BB5DB9DDB8DB}"/>
              </a:ext>
            </a:extLst>
          </p:cNvPr>
          <p:cNvSpPr txBox="1"/>
          <p:nvPr/>
        </p:nvSpPr>
        <p:spPr>
          <a:xfrm>
            <a:off x="6553196" y="2211553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2"/>
                </a:solidFill>
              </a:rPr>
              <a:t>オイラーの運動方程式（このまま解くのは複雑）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F98D30C-44F8-5455-7DD6-B91CB8F40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7" y="3203988"/>
            <a:ext cx="5848929" cy="203975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3B906F-ED7A-C5D2-586D-4E927ACFD709}"/>
              </a:ext>
            </a:extLst>
          </p:cNvPr>
          <p:cNvSpPr txBox="1"/>
          <p:nvPr/>
        </p:nvSpPr>
        <p:spPr>
          <a:xfrm>
            <a:off x="1468579" y="3054931"/>
            <a:ext cx="3613150" cy="500223"/>
          </a:xfrm>
          <a:prstGeom prst="rect">
            <a:avLst/>
          </a:prstGeom>
          <a:solidFill>
            <a:srgbClr val="C2D3F0"/>
          </a:solidFill>
          <a:ln>
            <a:noFill/>
          </a:ln>
        </p:spPr>
        <p:txBody>
          <a:bodyPr wrap="square" lIns="90000" rtlCol="0">
            <a:noAutofit/>
          </a:bodyPr>
          <a:lstStyle/>
          <a:p>
            <a:pPr algn="ctr"/>
            <a:r>
              <a:rPr lang="en-US" altLang="ja-JP" sz="2800"/>
              <a:t>Body Frame</a:t>
            </a:r>
            <a:endParaRPr kumimoji="1" lang="ja-JP" altLang="en-US" sz="2800"/>
          </a:p>
        </p:txBody>
      </p:sp>
      <p:sp>
        <p:nvSpPr>
          <p:cNvPr id="10" name="四角形吹き出し 9">
            <a:extLst>
              <a:ext uri="{FF2B5EF4-FFF2-40B4-BE49-F238E27FC236}">
                <a16:creationId xmlns:a16="http://schemas.microsoft.com/office/drawing/2014/main" id="{E4E51755-B169-9535-E521-6B4F566458D2}"/>
              </a:ext>
            </a:extLst>
          </p:cNvPr>
          <p:cNvSpPr/>
          <p:nvPr/>
        </p:nvSpPr>
        <p:spPr>
          <a:xfrm>
            <a:off x="8287336" y="3318113"/>
            <a:ext cx="3385115" cy="1161463"/>
          </a:xfrm>
          <a:prstGeom prst="wedgeRectCallout">
            <a:avLst>
              <a:gd name="adj1" fmla="val -49634"/>
              <a:gd name="adj2" fmla="val 33544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位置が入っていないので，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原点を一致させて考える．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並進の慣性力は扱わない</a:t>
            </a:r>
            <a:endParaRPr kumimoji="1" lang="en-US" altLang="ja-JP">
              <a:solidFill>
                <a:sysClr val="windowText" lastClr="000000"/>
              </a:solidFill>
            </a:endParaRPr>
          </a:p>
        </p:txBody>
      </p:sp>
      <p:sp>
        <p:nvSpPr>
          <p:cNvPr id="11" name="四角形吹き出し 10">
            <a:extLst>
              <a:ext uri="{FF2B5EF4-FFF2-40B4-BE49-F238E27FC236}">
                <a16:creationId xmlns:a16="http://schemas.microsoft.com/office/drawing/2014/main" id="{0C4D4834-A8E5-1C6A-82F3-15412B8E88BF}"/>
              </a:ext>
            </a:extLst>
          </p:cNvPr>
          <p:cNvSpPr/>
          <p:nvPr/>
        </p:nvSpPr>
        <p:spPr>
          <a:xfrm>
            <a:off x="8287336" y="4823700"/>
            <a:ext cx="3260425" cy="1161463"/>
          </a:xfrm>
          <a:prstGeom prst="wedgeRectCallout">
            <a:avLst>
              <a:gd name="adj1" fmla="val -163405"/>
              <a:gd name="adj2" fmla="val -112494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コリオリ</a:t>
            </a:r>
            <a:r>
              <a:rPr kumimoji="1" lang="ja-JP" altLang="en-US">
                <a:solidFill>
                  <a:sysClr val="windowText" lastClr="000000"/>
                </a:solidFill>
              </a:rPr>
              <a:t>の力．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遠心力は重心に原点を取って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いるので発生しない．</a:t>
            </a:r>
            <a:endParaRPr kumimoji="1" lang="en-US" altLang="ja-JP">
              <a:solidFill>
                <a:sysClr val="windowText" lastClr="000000"/>
              </a:solidFill>
            </a:endParaRPr>
          </a:p>
        </p:txBody>
      </p:sp>
      <p:sp>
        <p:nvSpPr>
          <p:cNvPr id="12" name="四角形吹き出し 11">
            <a:extLst>
              <a:ext uri="{FF2B5EF4-FFF2-40B4-BE49-F238E27FC236}">
                <a16:creationId xmlns:a16="http://schemas.microsoft.com/office/drawing/2014/main" id="{68E2BD42-1A38-221E-1691-AD0911FA27DA}"/>
              </a:ext>
            </a:extLst>
          </p:cNvPr>
          <p:cNvSpPr/>
          <p:nvPr/>
        </p:nvSpPr>
        <p:spPr>
          <a:xfrm>
            <a:off x="1696614" y="5569653"/>
            <a:ext cx="3385115" cy="445461"/>
          </a:xfrm>
          <a:prstGeom prst="wedgeRectCallout">
            <a:avLst>
              <a:gd name="adj1" fmla="val 19066"/>
              <a:gd name="adj2" fmla="val -172187"/>
            </a:avLst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ジャイロ効果</a:t>
            </a:r>
            <a:endParaRPr kumimoji="1" lang="en-US" altLang="ja-JP">
              <a:solidFill>
                <a:sysClr val="windowText" lastClr="000000"/>
              </a:solidFill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37990842-E7CD-7F1C-EED2-8B16F208878B}"/>
              </a:ext>
            </a:extLst>
          </p:cNvPr>
          <p:cNvSpPr txBox="1">
            <a:spLocks/>
          </p:cNvSpPr>
          <p:nvPr/>
        </p:nvSpPr>
        <p:spPr>
          <a:xfrm>
            <a:off x="1281546" y="-2213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運動方程式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034992F-7DF5-AFCC-A6B4-4928EBD3495D}"/>
              </a:ext>
            </a:extLst>
          </p:cNvPr>
          <p:cNvSpPr/>
          <p:nvPr/>
        </p:nvSpPr>
        <p:spPr>
          <a:xfrm>
            <a:off x="2921330" y="3614529"/>
            <a:ext cx="1971304" cy="5537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C5015A4-2C02-BCCF-20AD-DB7F83215456}"/>
              </a:ext>
            </a:extLst>
          </p:cNvPr>
          <p:cNvSpPr/>
          <p:nvPr/>
        </p:nvSpPr>
        <p:spPr>
          <a:xfrm>
            <a:off x="2741224" y="4384446"/>
            <a:ext cx="1971304" cy="5537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81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C37473-945B-181C-39AE-6AE6DA91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790"/>
            <a:ext cx="10515600" cy="1325563"/>
          </a:xfrm>
        </p:spPr>
        <p:txBody>
          <a:bodyPr/>
          <a:lstStyle/>
          <a:p>
            <a:r>
              <a:rPr lang="ja-JP" altLang="en-US"/>
              <a:t>運動方程式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8B92CDA-B178-9309-7344-6DFB89769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1" y="1282955"/>
            <a:ext cx="12147049" cy="575515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D6657D-DE1C-CD93-2195-741B4CDFFB05}"/>
              </a:ext>
            </a:extLst>
          </p:cNvPr>
          <p:cNvSpPr txBox="1"/>
          <p:nvPr/>
        </p:nvSpPr>
        <p:spPr>
          <a:xfrm>
            <a:off x="4142506" y="187041"/>
            <a:ext cx="3613150" cy="500223"/>
          </a:xfrm>
          <a:prstGeom prst="rect">
            <a:avLst/>
          </a:prstGeom>
          <a:solidFill>
            <a:srgbClr val="C2D3F0"/>
          </a:solidFill>
          <a:ln>
            <a:noFill/>
          </a:ln>
        </p:spPr>
        <p:txBody>
          <a:bodyPr wrap="square" lIns="90000" rtlCol="0">
            <a:noAutofit/>
          </a:bodyPr>
          <a:lstStyle/>
          <a:p>
            <a:pPr algn="ctr"/>
            <a:r>
              <a:rPr lang="en-US" altLang="ja-JP" sz="2800"/>
              <a:t>Body Frame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D4A756-8834-4571-E593-817CD6195738}"/>
              </a:ext>
            </a:extLst>
          </p:cNvPr>
          <p:cNvSpPr txBox="1"/>
          <p:nvPr/>
        </p:nvSpPr>
        <p:spPr>
          <a:xfrm>
            <a:off x="2780594" y="248302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1"/>
                </a:solidFill>
              </a:rPr>
              <a:t>ニュートンの運動方程式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552C8A-5353-2E69-FE21-3057B2BC5CE5}"/>
              </a:ext>
            </a:extLst>
          </p:cNvPr>
          <p:cNvSpPr txBox="1"/>
          <p:nvPr/>
        </p:nvSpPr>
        <p:spPr>
          <a:xfrm>
            <a:off x="3033012" y="520571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2"/>
                </a:solidFill>
              </a:rPr>
              <a:t>オイラーの運動方程式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375920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825CF-4BAB-125E-CE82-C8919FB61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094BA00-97B4-5BE9-8297-0FE0A59D87B4}"/>
              </a:ext>
            </a:extLst>
          </p:cNvPr>
          <p:cNvGrpSpPr/>
          <p:nvPr/>
        </p:nvGrpSpPr>
        <p:grpSpPr>
          <a:xfrm>
            <a:off x="1249611" y="1150065"/>
            <a:ext cx="9001694" cy="1754658"/>
            <a:chOff x="1249611" y="1150065"/>
            <a:chExt cx="9001694" cy="1754658"/>
          </a:xfrm>
        </p:grpSpPr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0848813-66E8-0005-D5C3-D6B493F1B22E}"/>
                </a:ext>
              </a:extLst>
            </p:cNvPr>
            <p:cNvSpPr txBox="1"/>
            <p:nvPr/>
          </p:nvSpPr>
          <p:spPr>
            <a:xfrm>
              <a:off x="3331029" y="1150065"/>
              <a:ext cx="3028202" cy="1754658"/>
            </a:xfrm>
            <a:prstGeom prst="rect">
              <a:avLst/>
            </a:prstGeom>
            <a:solidFill>
              <a:srgbClr val="F2DCC5"/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9C4B03F-2230-770B-F96D-0D184BB9C709}"/>
                </a:ext>
              </a:extLst>
            </p:cNvPr>
            <p:cNvSpPr txBox="1"/>
            <p:nvPr/>
          </p:nvSpPr>
          <p:spPr>
            <a:xfrm>
              <a:off x="4460296" y="180108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∫</a:t>
              </a:r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dt</a:t>
              </a:r>
              <a:endParaRPr kumimoji="1" lang="ja-JP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77C4AC4B-8219-ACAE-20F5-A000CE61723E}"/>
                </a:ext>
              </a:extLst>
            </p:cNvPr>
            <p:cNvGrpSpPr/>
            <p:nvPr/>
          </p:nvGrpSpPr>
          <p:grpSpPr>
            <a:xfrm>
              <a:off x="1249611" y="2424553"/>
              <a:ext cx="9001694" cy="369332"/>
              <a:chOff x="1249611" y="2424553"/>
              <a:chExt cx="9001694" cy="369332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9E54F3F-E423-67BF-B407-BF45B2A58DD7}"/>
                  </a:ext>
                </a:extLst>
              </p:cNvPr>
              <p:cNvSpPr txBox="1"/>
              <p:nvPr/>
            </p:nvSpPr>
            <p:spPr>
              <a:xfrm>
                <a:off x="3519052" y="2424553"/>
                <a:ext cx="1181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</a:t>
                </a:r>
                <a:r>
                  <a:rPr kumimoji="1" lang="en-US" altLang="ja-JP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ja-JP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</a:t>
                </a:r>
                <a:r>
                  <a:rPr lang="en-US" altLang="ja-JP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ja-JP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</a:t>
                </a:r>
                <a:r>
                  <a:rPr lang="en-US" altLang="ja-JP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kumimoji="1" lang="en-US" altLang="ja-JP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867797D-986D-1E94-15A6-6CE7E595C832}"/>
                  </a:ext>
                </a:extLst>
              </p:cNvPr>
              <p:cNvSpPr txBox="1"/>
              <p:nvPr/>
            </p:nvSpPr>
            <p:spPr>
              <a:xfrm>
                <a:off x="5242542" y="2424553"/>
                <a:ext cx="1103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(φ', θ', ψ')</a:t>
                </a:r>
                <a:endParaRPr kumimoji="1" lang="ja-JP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C2F6816-F1B9-3312-ED24-1BE7F504743B}"/>
                  </a:ext>
                </a:extLst>
              </p:cNvPr>
              <p:cNvSpPr txBox="1"/>
              <p:nvPr/>
            </p:nvSpPr>
            <p:spPr>
              <a:xfrm>
                <a:off x="7065818" y="2424553"/>
                <a:ext cx="3185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地上座標での速度と姿勢変化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022D74D-4FB9-394D-43D2-2F1F46CB37B8}"/>
                  </a:ext>
                </a:extLst>
              </p:cNvPr>
              <p:cNvSpPr txBox="1"/>
              <p:nvPr/>
            </p:nvSpPr>
            <p:spPr>
              <a:xfrm>
                <a:off x="1249611" y="2424553"/>
                <a:ext cx="1457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そのために</a:t>
                </a:r>
                <a:r>
                  <a:rPr kumimoji="1" lang="en-US" altLang="ja-JP"/>
                  <a:t>..</a:t>
                </a:r>
                <a:endParaRPr kumimoji="1" lang="ja-JP" altLang="en-US"/>
              </a:p>
            </p:txBody>
          </p:sp>
        </p:grp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BBD3E47-90A1-C11E-B493-DBB1BEA50602}"/>
                </a:ext>
              </a:extLst>
            </p:cNvPr>
            <p:cNvCxnSpPr>
              <a:cxnSpLocks/>
              <a:stCxn id="6" idx="0"/>
              <a:endCxn id="3" idx="2"/>
            </p:cNvCxnSpPr>
            <p:nvPr/>
          </p:nvCxnSpPr>
          <p:spPr>
            <a:xfrm flipH="1" flipV="1">
              <a:off x="4105743" y="1463849"/>
              <a:ext cx="4176" cy="9607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45449CEE-1CC4-21DB-51B5-7112313EFFAA}"/>
                </a:ext>
              </a:extLst>
            </p:cNvPr>
            <p:cNvCxnSpPr>
              <a:cxnSpLocks/>
              <a:stCxn id="7" idx="0"/>
              <a:endCxn id="4" idx="2"/>
            </p:cNvCxnSpPr>
            <p:nvPr/>
          </p:nvCxnSpPr>
          <p:spPr>
            <a:xfrm flipH="1" flipV="1">
              <a:off x="5787039" y="1463849"/>
              <a:ext cx="7097" cy="9607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61655B9-FF38-3DF2-7887-54E4764C2AE9}"/>
              </a:ext>
            </a:extLst>
          </p:cNvPr>
          <p:cNvGrpSpPr/>
          <p:nvPr/>
        </p:nvGrpSpPr>
        <p:grpSpPr>
          <a:xfrm>
            <a:off x="1249611" y="1094517"/>
            <a:ext cx="9232527" cy="383187"/>
            <a:chOff x="1249611" y="1094517"/>
            <a:chExt cx="9232527" cy="383187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CE59A1EB-A8B5-E4DE-663E-2EA9FEB8D92C}"/>
                </a:ext>
              </a:extLst>
            </p:cNvPr>
            <p:cNvSpPr txBox="1"/>
            <p:nvPr/>
          </p:nvSpPr>
          <p:spPr>
            <a:xfrm>
              <a:off x="1249611" y="11083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最終目標</a:t>
              </a:r>
              <a:endParaRPr kumimoji="1" lang="ja-JP" altLang="en-US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941D001-A69B-6C70-9555-49CE96469A19}"/>
                </a:ext>
              </a:extLst>
            </p:cNvPr>
            <p:cNvSpPr txBox="1"/>
            <p:nvPr/>
          </p:nvSpPr>
          <p:spPr>
            <a:xfrm>
              <a:off x="3671457" y="1094517"/>
              <a:ext cx="868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(x</a:t>
              </a:r>
              <a:r>
                <a:rPr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z)</a:t>
              </a:r>
              <a:endParaRPr kumimoji="1" lang="ja-JP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72151C5-0760-BF49-91E8-2820F4992A57}"/>
                </a:ext>
              </a:extLst>
            </p:cNvPr>
            <p:cNvSpPr txBox="1"/>
            <p:nvPr/>
          </p:nvSpPr>
          <p:spPr>
            <a:xfrm>
              <a:off x="5297962" y="1094517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(φ, θ, ψ)</a:t>
              </a:r>
              <a:endParaRPr kumimoji="1" lang="ja-JP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99A215A-BF8E-2C12-ECDF-FF95EE61CB3A}"/>
                </a:ext>
              </a:extLst>
            </p:cNvPr>
            <p:cNvSpPr txBox="1"/>
            <p:nvPr/>
          </p:nvSpPr>
          <p:spPr>
            <a:xfrm>
              <a:off x="7065818" y="1108372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地上座標での</a:t>
              </a:r>
              <a:r>
                <a:rPr kumimoji="1" lang="ja-JP" altLang="en-US"/>
                <a:t>機体の位置と姿勢</a:t>
              </a:r>
            </a:p>
          </p:txBody>
        </p:sp>
      </p:grpSp>
      <p:sp>
        <p:nvSpPr>
          <p:cNvPr id="35" name="タイトル 1">
            <a:extLst>
              <a:ext uri="{FF2B5EF4-FFF2-40B4-BE49-F238E27FC236}">
                <a16:creationId xmlns:a16="http://schemas.microsoft.com/office/drawing/2014/main" id="{21D41E35-71B4-31CC-9EE1-7FA8ABC2D1CB}"/>
              </a:ext>
            </a:extLst>
          </p:cNvPr>
          <p:cNvSpPr txBox="1">
            <a:spLocks/>
          </p:cNvSpPr>
          <p:nvPr/>
        </p:nvSpPr>
        <p:spPr>
          <a:xfrm>
            <a:off x="2116282" y="46625"/>
            <a:ext cx="5784273" cy="6462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プラント側のモデル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4C77810-0C5C-11FC-1E95-CA6146005CA8}"/>
              </a:ext>
            </a:extLst>
          </p:cNvPr>
          <p:cNvGrpSpPr/>
          <p:nvPr/>
        </p:nvGrpSpPr>
        <p:grpSpPr>
          <a:xfrm>
            <a:off x="1291171" y="3495962"/>
            <a:ext cx="9242335" cy="1971851"/>
            <a:chOff x="1291171" y="3495962"/>
            <a:chExt cx="9242335" cy="1971851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9C2D1294-EDAA-F92A-80F1-2CE3649212D9}"/>
                </a:ext>
              </a:extLst>
            </p:cNvPr>
            <p:cNvSpPr txBox="1"/>
            <p:nvPr/>
          </p:nvSpPr>
          <p:spPr>
            <a:xfrm>
              <a:off x="3331034" y="3495962"/>
              <a:ext cx="3028202" cy="1957996"/>
            </a:xfrm>
            <a:prstGeom prst="rect">
              <a:avLst/>
            </a:prstGeom>
            <a:solidFill>
              <a:srgbClr val="C2D3F0"/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9EFEA38-6D97-113D-6558-96B258BFD83A}"/>
                </a:ext>
              </a:extLst>
            </p:cNvPr>
            <p:cNvSpPr txBox="1"/>
            <p:nvPr/>
          </p:nvSpPr>
          <p:spPr>
            <a:xfrm>
              <a:off x="4460296" y="439206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∫</a:t>
              </a:r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dt</a:t>
              </a:r>
              <a:endParaRPr kumimoji="1" lang="ja-JP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58251683-2929-0D5C-02F0-19E07FFAED29}"/>
                </a:ext>
              </a:extLst>
            </p:cNvPr>
            <p:cNvCxnSpPr>
              <a:cxnSpLocks/>
              <a:stCxn id="36" idx="0"/>
              <a:endCxn id="19" idx="2"/>
            </p:cNvCxnSpPr>
            <p:nvPr/>
          </p:nvCxnSpPr>
          <p:spPr>
            <a:xfrm flipH="1" flipV="1">
              <a:off x="4111205" y="4068504"/>
              <a:ext cx="2835" cy="97911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F6C76377-4A5A-C9BB-1EDD-F97A2D21CB45}"/>
                </a:ext>
              </a:extLst>
            </p:cNvPr>
            <p:cNvCxnSpPr>
              <a:cxnSpLocks/>
              <a:stCxn id="37" idx="0"/>
              <a:endCxn id="24" idx="2"/>
            </p:cNvCxnSpPr>
            <p:nvPr/>
          </p:nvCxnSpPr>
          <p:spPr>
            <a:xfrm flipV="1">
              <a:off x="5816434" y="4068504"/>
              <a:ext cx="116" cy="97911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C040AC9-FDF5-C007-BD5C-FE26EC9BD7D1}"/>
                </a:ext>
              </a:extLst>
            </p:cNvPr>
            <p:cNvSpPr txBox="1"/>
            <p:nvPr/>
          </p:nvSpPr>
          <p:spPr>
            <a:xfrm>
              <a:off x="7117186" y="5098481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機体座標での加速度と角加速度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E1C88B5-42CE-7CCF-480D-B388E7BDE2F4}"/>
                </a:ext>
              </a:extLst>
            </p:cNvPr>
            <p:cNvSpPr txBox="1"/>
            <p:nvPr/>
          </p:nvSpPr>
          <p:spPr>
            <a:xfrm>
              <a:off x="3568858" y="5047618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(u'</a:t>
              </a:r>
              <a:r>
                <a:rPr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v', w'</a:t>
              </a:r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090FB7F-1E66-0FBA-5115-8906BC26C3AF}"/>
                </a:ext>
              </a:extLst>
            </p:cNvPr>
            <p:cNvSpPr txBox="1"/>
            <p:nvPr/>
          </p:nvSpPr>
          <p:spPr>
            <a:xfrm>
              <a:off x="5296900" y="5047618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(p'</a:t>
              </a:r>
              <a:r>
                <a:rPr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q', r'</a:t>
              </a:r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BBDBA22-8B21-3673-92A0-1645D8840AA2}"/>
                </a:ext>
              </a:extLst>
            </p:cNvPr>
            <p:cNvSpPr txBox="1"/>
            <p:nvPr/>
          </p:nvSpPr>
          <p:spPr>
            <a:xfrm>
              <a:off x="1291171" y="5077707"/>
              <a:ext cx="14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そのために</a:t>
              </a:r>
              <a:r>
                <a:rPr kumimoji="1" lang="en-US" altLang="ja-JP"/>
                <a:t>..</a:t>
              </a:r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A6AAC8C8-C8DC-80E5-9D8F-44B7AC95D4D9}"/>
              </a:ext>
            </a:extLst>
          </p:cNvPr>
          <p:cNvGrpSpPr/>
          <p:nvPr/>
        </p:nvGrpSpPr>
        <p:grpSpPr>
          <a:xfrm>
            <a:off x="349767" y="5416950"/>
            <a:ext cx="9890818" cy="1389577"/>
            <a:chOff x="349767" y="5416950"/>
            <a:chExt cx="9890818" cy="1389577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EFA105D-35A6-0A61-F525-9081C128BD95}"/>
                </a:ext>
              </a:extLst>
            </p:cNvPr>
            <p:cNvSpPr/>
            <p:nvPr/>
          </p:nvSpPr>
          <p:spPr>
            <a:xfrm>
              <a:off x="3394364" y="6059185"/>
              <a:ext cx="2964872" cy="701841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EE745027-34BB-85F1-498C-CF363B4F168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4105743" y="5416950"/>
              <a:ext cx="8297" cy="6422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E997C2EE-610B-ECB1-2AB2-493D0A2C430B}"/>
                </a:ext>
              </a:extLst>
            </p:cNvPr>
            <p:cNvSpPr txBox="1"/>
            <p:nvPr/>
          </p:nvSpPr>
          <p:spPr>
            <a:xfrm>
              <a:off x="3782576" y="62438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1" lang="ja-JP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4122BE8F-ED80-B44E-2B9C-4A3493166DE1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5816434" y="5416950"/>
              <a:ext cx="0" cy="6422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E077EAD4-B0CE-129B-77F1-53086C000D38}"/>
                </a:ext>
              </a:extLst>
            </p:cNvPr>
            <p:cNvSpPr txBox="1"/>
            <p:nvPr/>
          </p:nvSpPr>
          <p:spPr>
            <a:xfrm>
              <a:off x="5662191" y="6211398"/>
              <a:ext cx="268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endParaRPr kumimoji="1" lang="ja-JP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7F65D04-DD78-E4F2-7607-93444B5549EE}"/>
                </a:ext>
              </a:extLst>
            </p:cNvPr>
            <p:cNvSpPr txBox="1"/>
            <p:nvPr/>
          </p:nvSpPr>
          <p:spPr>
            <a:xfrm>
              <a:off x="7157690" y="6211398"/>
              <a:ext cx="308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4</a:t>
              </a:r>
              <a:r>
                <a:rPr kumimoji="1" lang="ja-JP" altLang="en-US"/>
                <a:t>ロータによる推力とトルク</a:t>
              </a:r>
            </a:p>
          </p:txBody>
        </p: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3F3E24B-E29F-79B9-FFF3-7292B454CE2D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838200" y="6410106"/>
              <a:ext cx="2556164" cy="18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21B726F6-113A-3557-770A-845124F8440B}"/>
                </a:ext>
              </a:extLst>
            </p:cNvPr>
            <p:cNvSpPr txBox="1"/>
            <p:nvPr/>
          </p:nvSpPr>
          <p:spPr>
            <a:xfrm>
              <a:off x="429948" y="604077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コントロール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11A77F-7009-7E05-BDC2-4F41EE690A5E}"/>
                </a:ext>
              </a:extLst>
            </p:cNvPr>
            <p:cNvSpPr txBox="1"/>
            <p:nvPr/>
          </p:nvSpPr>
          <p:spPr>
            <a:xfrm>
              <a:off x="349767" y="6437195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(c</a:t>
              </a:r>
              <a:r>
                <a:rPr kumimoji="1" lang="en-US" altLang="ja-JP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c</a:t>
              </a:r>
              <a:r>
                <a:rPr kumimoji="1" lang="en-US" altLang="ja-JP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c</a:t>
              </a:r>
              <a:r>
                <a:rPr kumimoji="1" lang="en-US" altLang="ja-JP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c</a:t>
              </a:r>
              <a:r>
                <a:rPr kumimoji="1" lang="en-US" altLang="ja-JP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ja-JP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ja-JP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68A83B51-2D46-C05E-F9AD-DAE34FB67BF3}"/>
                </a:ext>
              </a:extLst>
            </p:cNvPr>
            <p:cNvSpPr txBox="1"/>
            <p:nvPr/>
          </p:nvSpPr>
          <p:spPr>
            <a:xfrm>
              <a:off x="4294905" y="561109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dynamics</a:t>
              </a:r>
              <a:endParaRPr kumimoji="1" lang="ja-JP" altLang="en-US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891D90C-6A0A-F65F-301A-E080BA5AC3DA}"/>
              </a:ext>
            </a:extLst>
          </p:cNvPr>
          <p:cNvGrpSpPr/>
          <p:nvPr/>
        </p:nvGrpSpPr>
        <p:grpSpPr>
          <a:xfrm>
            <a:off x="1249611" y="2793885"/>
            <a:ext cx="8770862" cy="1486880"/>
            <a:chOff x="1249611" y="2793885"/>
            <a:chExt cx="8770862" cy="1486880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9A30FFB6-9B27-F48D-8AA1-A643B214B169}"/>
                </a:ext>
              </a:extLst>
            </p:cNvPr>
            <p:cNvCxnSpPr>
              <a:cxnSpLocks/>
              <a:stCxn id="19" idx="0"/>
              <a:endCxn id="6" idx="2"/>
            </p:cNvCxnSpPr>
            <p:nvPr/>
          </p:nvCxnSpPr>
          <p:spPr>
            <a:xfrm flipH="1" flipV="1">
              <a:off x="4109919" y="2793885"/>
              <a:ext cx="1286" cy="9052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ABF4823A-0767-4CDA-FA42-988C029AD3A8}"/>
                </a:ext>
              </a:extLst>
            </p:cNvPr>
            <p:cNvCxnSpPr>
              <a:cxnSpLocks/>
              <a:stCxn id="24" idx="0"/>
              <a:endCxn id="7" idx="2"/>
            </p:cNvCxnSpPr>
            <p:nvPr/>
          </p:nvCxnSpPr>
          <p:spPr>
            <a:xfrm flipH="1" flipV="1">
              <a:off x="5794136" y="2793885"/>
              <a:ext cx="22414" cy="9052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F7DEBBA-42FA-1F7C-C5EF-5C737D3518F3}"/>
                </a:ext>
              </a:extLst>
            </p:cNvPr>
            <p:cNvSpPr txBox="1"/>
            <p:nvPr/>
          </p:nvSpPr>
          <p:spPr>
            <a:xfrm>
              <a:off x="4084545" y="3020417"/>
              <a:ext cx="175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transformation</a:t>
              </a:r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B98B8A8E-2D1A-835F-3BED-10B4826942BC}"/>
                </a:ext>
              </a:extLst>
            </p:cNvPr>
            <p:cNvGrpSpPr/>
            <p:nvPr/>
          </p:nvGrpSpPr>
          <p:grpSpPr>
            <a:xfrm>
              <a:off x="1249611" y="3602182"/>
              <a:ext cx="8770862" cy="678583"/>
              <a:chOff x="1249611" y="3602182"/>
              <a:chExt cx="8770862" cy="678583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3DB2F4C-F379-41DF-D1C7-B3EBD8155037}"/>
                  </a:ext>
                </a:extLst>
              </p:cNvPr>
              <p:cNvSpPr txBox="1"/>
              <p:nvPr/>
            </p:nvSpPr>
            <p:spPr>
              <a:xfrm>
                <a:off x="1249611" y="3761517"/>
                <a:ext cx="1457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そのために</a:t>
                </a:r>
                <a:r>
                  <a:rPr kumimoji="1" lang="en-US" altLang="ja-JP"/>
                  <a:t>..</a:t>
                </a:r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5C8FB93-218A-CE56-45EC-72E43B5D97EB}"/>
                  </a:ext>
                </a:extLst>
              </p:cNvPr>
              <p:cNvSpPr txBox="1"/>
              <p:nvPr/>
            </p:nvSpPr>
            <p:spPr>
              <a:xfrm>
                <a:off x="7065818" y="3761517"/>
                <a:ext cx="2954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機体座標での速度と角速度</a:t>
                </a: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FE9C9D6-1AD0-FCE7-6D97-9F3C1DB9B9CF}"/>
                  </a:ext>
                </a:extLst>
              </p:cNvPr>
              <p:cNvSpPr txBox="1"/>
              <p:nvPr/>
            </p:nvSpPr>
            <p:spPr>
              <a:xfrm>
                <a:off x="3629887" y="3699172"/>
                <a:ext cx="962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</a:t>
                </a:r>
                <a:r>
                  <a:rPr lang="en-US" altLang="ja-JP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v, w</a:t>
                </a:r>
                <a:r>
                  <a:rPr lang="en-US" altLang="ja-JP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838DDE8-7894-8C73-CCDC-95EBB538698C}"/>
                  </a:ext>
                </a:extLst>
              </p:cNvPr>
              <p:cNvSpPr txBox="1"/>
              <p:nvPr/>
            </p:nvSpPr>
            <p:spPr>
              <a:xfrm>
                <a:off x="5352320" y="3699172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</a:t>
                </a:r>
                <a:r>
                  <a:rPr lang="en-US" altLang="ja-JP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q, r</a:t>
                </a:r>
                <a:r>
                  <a:rPr lang="en-US" altLang="ja-JP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FDCA7086-2C82-A804-FAE3-0F173C5C06B3}"/>
                  </a:ext>
                </a:extLst>
              </p:cNvPr>
              <p:cNvSpPr/>
              <p:nvPr/>
            </p:nvSpPr>
            <p:spPr>
              <a:xfrm>
                <a:off x="3568858" y="3602182"/>
                <a:ext cx="2707257" cy="678583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C2D19F-518C-C9EF-4374-4409CFA2757C}"/>
              </a:ext>
            </a:extLst>
          </p:cNvPr>
          <p:cNvSpPr txBox="1"/>
          <p:nvPr/>
        </p:nvSpPr>
        <p:spPr>
          <a:xfrm>
            <a:off x="8434769" y="106653"/>
            <a:ext cx="3633072" cy="58624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100"/>
              <a:t>Note: 4</a:t>
            </a:r>
            <a:r>
              <a:rPr kumimoji="1" lang="ja-JP" altLang="en-US" sz="1100"/>
              <a:t>入力</a:t>
            </a:r>
            <a:r>
              <a:rPr kumimoji="1" lang="en-US" altLang="ja-JP" sz="1100"/>
              <a:t>6</a:t>
            </a:r>
            <a:r>
              <a:rPr kumimoji="1" lang="ja-JP" altLang="en-US" sz="1100"/>
              <a:t>自由度なので，全部自由にはならない．</a:t>
            </a:r>
            <a:endParaRPr kumimoji="1" lang="en-US" altLang="ja-JP" sz="1100"/>
          </a:p>
          <a:p>
            <a:r>
              <a:rPr lang="ja-JP" altLang="en-US" sz="1100"/>
              <a:t>例：ヨー角は高度を下げずに変えられるが，ピッチ角を変えると高度が一旦下がる．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39590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chi">
            <a:extLst>
              <a:ext uri="{FF2B5EF4-FFF2-40B4-BE49-F238E27FC236}">
                <a16:creationId xmlns:a16="http://schemas.microsoft.com/office/drawing/2014/main" id="{69C11678-ED86-7567-2B21-253DC87F7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63"/>
            <a:ext cx="12192000" cy="674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2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532D3-3E9D-18E7-2EA1-BCD045210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C0B7E-1227-F392-1DF2-4BC19B9B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制御モデル</a:t>
            </a:r>
            <a:r>
              <a:rPr lang="en-US" altLang="ja-JP"/>
              <a:t>(</a:t>
            </a:r>
            <a:r>
              <a:rPr lang="en-US" altLang="ja-JP" sz="5400" b="1"/>
              <a:t>P</a:t>
            </a:r>
            <a:r>
              <a:rPr lang="en-US" altLang="ja-JP"/>
              <a:t>lant+</a:t>
            </a:r>
            <a:r>
              <a:rPr lang="en-US" altLang="ja-JP" sz="5400" b="1"/>
              <a:t>C</a:t>
            </a:r>
            <a:r>
              <a:rPr lang="en-US" altLang="ja-JP"/>
              <a:t>ontroller)</a:t>
            </a:r>
            <a:r>
              <a:rPr lang="ja-JP" altLang="en-US"/>
              <a:t>として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004C88-0457-3630-E8C5-1B80E58A3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177588" cy="617538"/>
          </a:xfrm>
        </p:spPr>
        <p:txBody>
          <a:bodyPr/>
          <a:lstStyle/>
          <a:p>
            <a:r>
              <a:rPr lang="en-US" altLang="ja-JP"/>
              <a:t>P=</a:t>
            </a:r>
            <a:r>
              <a:rPr lang="ja-JP" altLang="en-US"/>
              <a:t>箱庭ドローン，</a:t>
            </a:r>
            <a:r>
              <a:rPr lang="en-US" altLang="ja-JP"/>
              <a:t>C= PX4</a:t>
            </a:r>
            <a:r>
              <a:rPr lang="ja-JP" altLang="en-US"/>
              <a:t>の</a:t>
            </a:r>
            <a:r>
              <a:rPr lang="en-US" altLang="ja-JP"/>
              <a:t>PID </a:t>
            </a:r>
            <a:r>
              <a:rPr lang="ja-JP" altLang="en-US"/>
              <a:t>制御</a:t>
            </a:r>
            <a:endParaRPr lang="en-US" altLang="ja-JP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7810D92-2C71-4283-6BC3-5F8CDC3A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41" y="3463919"/>
            <a:ext cx="6979627" cy="18367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BA4F9A-474B-3CDA-4025-63CB440B5117}"/>
              </a:ext>
            </a:extLst>
          </p:cNvPr>
          <p:cNvSpPr txBox="1"/>
          <p:nvPr/>
        </p:nvSpPr>
        <p:spPr>
          <a:xfrm>
            <a:off x="471479" y="3729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並進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A4BE24-8BBF-9B24-1C62-DB35A8933B2E}"/>
              </a:ext>
            </a:extLst>
          </p:cNvPr>
          <p:cNvSpPr txBox="1"/>
          <p:nvPr/>
        </p:nvSpPr>
        <p:spPr>
          <a:xfrm>
            <a:off x="8162925" y="372958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姿勢（手に追えない）</a:t>
            </a:r>
          </a:p>
        </p:txBody>
      </p:sp>
    </p:spTree>
    <p:extLst>
      <p:ext uri="{BB962C8B-B14F-4D97-AF65-F5344CB8AC3E}">
        <p14:creationId xmlns:p14="http://schemas.microsoft.com/office/powerpoint/2010/main" val="1458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8DC27FA-06CA-4C0F-D28B-7B51D170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89" y="395"/>
            <a:ext cx="10907053" cy="681576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2863FF7-1B59-C660-BA5B-5F1A67B9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41841"/>
            <a:ext cx="2776538" cy="1325563"/>
          </a:xfrm>
        </p:spPr>
        <p:txBody>
          <a:bodyPr/>
          <a:lstStyle/>
          <a:p>
            <a:r>
              <a:rPr kumimoji="1" lang="en-US" altLang="ja-JP"/>
              <a:t>Plant</a:t>
            </a:r>
            <a:r>
              <a:rPr kumimoji="1" lang="ja-JP" altLang="en-US"/>
              <a:t>のみ</a:t>
            </a:r>
            <a:br>
              <a:rPr kumimoji="1" lang="en-US" altLang="ja-JP"/>
            </a:br>
            <a:r>
              <a:rPr kumimoji="1" lang="ja-JP" altLang="en-US"/>
              <a:t>の応答</a:t>
            </a:r>
          </a:p>
        </p:txBody>
      </p:sp>
    </p:spTree>
    <p:extLst>
      <p:ext uri="{BB962C8B-B14F-4D97-AF65-F5344CB8AC3E}">
        <p14:creationId xmlns:p14="http://schemas.microsoft.com/office/powerpoint/2010/main" val="160050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5452</TotalTime>
  <Words>1537</Words>
  <Application>Microsoft Macintosh PowerPoint</Application>
  <PresentationFormat>ワイド画面</PresentationFormat>
  <Paragraphs>199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9" baseType="lpstr">
      <vt:lpstr>-apple-system</vt:lpstr>
      <vt:lpstr>游ゴシック</vt:lpstr>
      <vt:lpstr>游ゴシック Light</vt:lpstr>
      <vt:lpstr>Arial</vt:lpstr>
      <vt:lpstr>Courier New</vt:lpstr>
      <vt:lpstr>Menlo</vt:lpstr>
      <vt:lpstr>Times New Roman</vt:lpstr>
      <vt:lpstr>Wingdings</vt:lpstr>
      <vt:lpstr>Office テーマ</vt:lpstr>
      <vt:lpstr>ドローンの 数学・物理・制御 入門</vt:lpstr>
      <vt:lpstr>PowerPoint プレゼンテーション</vt:lpstr>
      <vt:lpstr>座標変換</vt:lpstr>
      <vt:lpstr>PowerPoint プレゼンテーション</vt:lpstr>
      <vt:lpstr>運動方程式</vt:lpstr>
      <vt:lpstr>PowerPoint プレゼンテーション</vt:lpstr>
      <vt:lpstr>PowerPoint プレゼンテーション</vt:lpstr>
      <vt:lpstr>制御モデル(Plant+Controller)として</vt:lpstr>
      <vt:lpstr>Plantのみ の応答</vt:lpstr>
      <vt:lpstr>フィードバック応答</vt:lpstr>
      <vt:lpstr>制御モデル(Plant+Controller)として</vt:lpstr>
      <vt:lpstr>PowerPoint プレゼンテーション</vt:lpstr>
      <vt:lpstr>飛行計画と安定飛行制御</vt:lpstr>
      <vt:lpstr>ソフトウェア的な話</vt:lpstr>
      <vt:lpstr>その他感想など</vt:lpstr>
      <vt:lpstr>1. ユニットテスト</vt:lpstr>
      <vt:lpstr>2. 数式とコード(1/2)</vt:lpstr>
      <vt:lpstr>2. 数式とコード</vt:lpstr>
      <vt:lpstr>2. グラフ化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平鍋 健児</dc:creator>
  <cp:lastModifiedBy>平鍋 健児</cp:lastModifiedBy>
  <cp:revision>14</cp:revision>
  <dcterms:created xsi:type="dcterms:W3CDTF">2024-02-01T04:00:54Z</dcterms:created>
  <dcterms:modified xsi:type="dcterms:W3CDTF">2024-02-09T10:42:49Z</dcterms:modified>
</cp:coreProperties>
</file>