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7" r:id="rId4"/>
    <p:sldId id="265" r:id="rId5"/>
    <p:sldId id="268" r:id="rId6"/>
    <p:sldId id="263" r:id="rId7"/>
    <p:sldId id="264" r:id="rId8"/>
    <p:sldId id="266" r:id="rId9"/>
    <p:sldId id="269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0E3"/>
    <a:srgbClr val="F2DCC5"/>
    <a:srgbClr val="C2D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618"/>
    <p:restoredTop sz="94654"/>
  </p:normalViewPr>
  <p:slideViewPr>
    <p:cSldViewPr snapToGrid="0">
      <p:cViewPr>
        <p:scale>
          <a:sx n="92" d="100"/>
          <a:sy n="92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B8AAA-5AC0-5581-970C-8609F3CE2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9DE83C-E9AD-BAE9-7F0C-5BF5BD10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488D4-50C3-E3C5-3C24-C0D78D90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FB3069-106D-4458-A41C-964307DC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9D9B4-C963-CDE6-0236-E608AB9F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01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AC544-5D27-A673-EB23-EF09A487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EBCCDB-E750-7943-775D-B446524BB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9C7BB9-D5DC-4E3E-A447-40361EEF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109BB-4B29-107B-3B3A-0261185B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3EF8CF-BF34-CB04-AA55-AB333889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91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44F0EC-3EEC-27D3-6A76-869C3B5D6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14085C-3CD8-7CBB-5ADF-E93FBABB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90ACF-59BA-1D8F-2511-E88E7DEF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1931D7-5538-2470-8774-A56C09FA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E6FCD-5FC7-EA56-CC5F-E51845DE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66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D41CD-B556-19C5-B3C4-133EBA33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3C17F9-40D5-039A-D654-DAD26329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A718EF-C9F7-1B8C-082F-2EBBB072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DD358-3622-939E-5DCD-7C3486CB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EA446F-47F8-083E-9C8A-ED2E151E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21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DD811-5998-AC88-82C5-B3A04AC6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A3DC64-C517-C190-242B-16453B96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433866-C04C-BCE0-B1A5-3DFFC681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EF4E8-78CB-E1DF-F1D4-13D30F1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CF6029-0483-9562-DC92-2B5668A1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69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EFD7B-7A3D-B6ED-7084-BB23DB4E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4C0C2C-3B36-8F15-3AA1-04E763289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6C5329-964A-D7EC-EB22-109806192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223C5E-1719-51E4-4649-74CEF0CC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3F05DF-F29C-C884-686E-E6AFC29F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F7A12D-5E4F-C313-ADC3-7CC66708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31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41E10-B73A-1942-FA8B-01D729C3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633425-DE22-E0DE-04B6-4FC2FC51D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C2D94B-29E1-5EE6-AC7B-19B87B68A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BA28CD-CA75-9C8F-3620-D907438E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293C34-5064-8C98-147B-35CDC4682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A23131-705F-5984-C5EE-7AB0C3F7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601B95-F53B-D890-8F01-41000C33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AB36B0-4D55-40F4-75CE-216D46EB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11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E926E-4508-5D7B-365C-30444869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387DB2-7940-B2D5-1B2C-2A58FF08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9705EF-8B7E-1585-E811-7B9D3A6C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CBE221-16E1-1565-9CDB-82CDA00E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44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AE0056-1FD5-5E6B-984C-B7F3568B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898662-1F70-C11D-5A85-448698D1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3CD277-7F7C-56CE-D023-5718F48E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01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3D83F-A366-5893-1A50-6C0AEABB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EE598-FFBE-F8A1-A467-2BEEF829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48EBD7-615E-E924-1BF0-40FF1A147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B91574-5D81-F099-7116-4F2D4AA8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AFD22-276A-CB95-9498-6231F4CE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A333B8-D3CA-DADB-5671-315623F5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61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4147B-4765-47CD-D01A-00AFD68C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EECACD-1EA6-3AD9-2AD2-9A5A0EE67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84D971-B608-0631-29EF-19D38FC2C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561576-22EC-5E71-8E98-AD63F4BC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98C247-F4DF-7008-39C8-AACB9DE9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7FF732-5AFA-AB76-76E1-E219592F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35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C5E0BE-8A5D-FFEA-9858-53896EF0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EEC494-9A62-BC99-F225-D5B30536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03A08-3876-1BB8-0019-B08BADA1E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EFD98-1FFE-ED44-9F5E-DE0E1D6D16F9}" type="datetimeFigureOut">
              <a:t>2024/2/4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80716-81D6-CEF1-405C-4E3B645C4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B4CE7-681D-B3EC-F6A8-084CA64E3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1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61E2FE-A44C-51ED-6D6E-A9DA51A70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6245" y="1427018"/>
            <a:ext cx="5132623" cy="3185441"/>
          </a:xfrm>
        </p:spPr>
        <p:txBody>
          <a:bodyPr>
            <a:normAutofit/>
          </a:bodyPr>
          <a:lstStyle/>
          <a:p>
            <a:r>
              <a:rPr kumimoji="1" lang="ja-JP" altLang="en-US" sz="6600"/>
              <a:t>ドローンの</a:t>
            </a:r>
            <a:br>
              <a:rPr kumimoji="1" lang="en-US" altLang="ja-JP" sz="6600"/>
            </a:br>
            <a:r>
              <a:rPr kumimoji="1" lang="ja-JP" altLang="en-US" sz="4800"/>
              <a:t>数学・物理・制御</a:t>
            </a:r>
            <a:br>
              <a:rPr kumimoji="1" lang="en-US" altLang="ja-JP" sz="4800"/>
            </a:br>
            <a:r>
              <a:rPr kumimoji="1" lang="ja-JP" altLang="en-US" sz="4800"/>
              <a:t>入門</a:t>
            </a:r>
            <a:endParaRPr kumimoji="1" lang="ja-JP" altLang="en-US" sz="6600"/>
          </a:p>
        </p:txBody>
      </p:sp>
      <p:grpSp>
        <p:nvGrpSpPr>
          <p:cNvPr id="46" name="Group 3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字幕 2">
            <a:extLst>
              <a:ext uri="{FF2B5EF4-FFF2-40B4-BE49-F238E27FC236}">
                <a16:creationId xmlns:a16="http://schemas.microsoft.com/office/drawing/2014/main" id="{94561D7E-7B9B-CD7E-40F6-6581914FD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200"/>
              <a:t>箱庭ラボ</a:t>
            </a:r>
            <a:endParaRPr kumimoji="1" lang="en-US" altLang="ja-JP" sz="2200"/>
          </a:p>
          <a:p>
            <a:pPr algn="l"/>
            <a:r>
              <a:rPr lang="ja-JP" altLang="en-US" sz="2200"/>
              <a:t>平鍋健児</a:t>
            </a:r>
            <a:endParaRPr kumimoji="1" lang="ja-JP" altLang="en-US" sz="2200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5233BA81-E1D7-09C5-293D-9C467A75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7" y="1073291"/>
            <a:ext cx="5608830" cy="47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F9FF0-9388-4438-58E4-87396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325563"/>
          </a:xfrm>
        </p:spPr>
        <p:txBody>
          <a:bodyPr/>
          <a:lstStyle/>
          <a:p>
            <a:r>
              <a:rPr kumimoji="1" lang="ja-JP" altLang="en-US"/>
              <a:t>ソフトウェア的な話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D11AA-41BC-F4B0-0AB3-90AB95F8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908"/>
            <a:ext cx="10515600" cy="4351338"/>
          </a:xfrm>
        </p:spPr>
        <p:txBody>
          <a:bodyPr/>
          <a:lstStyle/>
          <a:p>
            <a:r>
              <a:rPr kumimoji="1" lang="ja-JP" altLang="en-US"/>
              <a:t>一文字の間違い</a:t>
            </a:r>
            <a:r>
              <a:rPr lang="ja-JP" altLang="en-US"/>
              <a:t>（</a:t>
            </a:r>
            <a:r>
              <a:rPr kumimoji="1" lang="en-US" altLang="ja-JP"/>
              <a:t>+</a:t>
            </a:r>
            <a:r>
              <a:rPr lang="en-US" altLang="ja-JP"/>
              <a:t>/-</a:t>
            </a:r>
            <a:r>
              <a:rPr lang="ja-JP" altLang="en-US"/>
              <a:t> とか</a:t>
            </a:r>
            <a:r>
              <a:rPr lang="en-US" altLang="ja-JP"/>
              <a:t> sin/cos </a:t>
            </a:r>
            <a:r>
              <a:rPr lang="ja-JP" altLang="en-US"/>
              <a:t>とか）でコンパイルエラーなしに動作時バグとなるので．テストが肝．</a:t>
            </a:r>
            <a:endParaRPr lang="en-US" altLang="ja-JP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3200" b="1"/>
              <a:t>数式とコード</a:t>
            </a:r>
            <a:br>
              <a:rPr lang="en-US" altLang="ja-JP"/>
            </a:br>
            <a:r>
              <a:rPr lang="ja-JP" altLang="en-US"/>
              <a:t>数式をコード上，もっとも見やすく，レビューしやすくした．</a:t>
            </a:r>
            <a:endParaRPr lang="en-US" altLang="ja-JP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3200" b="1"/>
              <a:t>単体テスト</a:t>
            </a:r>
            <a:br>
              <a:rPr kumimoji="1" lang="en-US" altLang="ja-JP"/>
            </a:br>
            <a:r>
              <a:rPr kumimoji="1" lang="ja-JP" altLang="en-US"/>
              <a:t>本体と切り離して単体テストできる環境を最初から作り，内部</a:t>
            </a:r>
            <a:r>
              <a:rPr kumimoji="1" lang="en-US" altLang="ja-JP"/>
              <a:t>assert</a:t>
            </a:r>
            <a:r>
              <a:rPr kumimoji="1" lang="ja-JP" altLang="en-US"/>
              <a:t>，外部</a:t>
            </a:r>
            <a:r>
              <a:rPr kumimoji="1" lang="en-US" altLang="ja-JP"/>
              <a:t> assert</a:t>
            </a:r>
            <a:r>
              <a:rPr kumimoji="1" lang="ja-JP" altLang="en-US"/>
              <a:t>（</a:t>
            </a:r>
            <a:r>
              <a:rPr lang="ja-JP" altLang="en-US"/>
              <a:t>ユニットテスト）しまくった</a:t>
            </a:r>
            <a:r>
              <a:rPr kumimoji="1" lang="ja-JP" altLang="en-US"/>
              <a:t>．</a:t>
            </a:r>
            <a:endParaRPr kumimoji="1" lang="en-US" altLang="ja-JP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3200" b="1"/>
              <a:t>アルゴリズムの突合</a:t>
            </a:r>
            <a:br>
              <a:rPr lang="en-US" altLang="ja-JP"/>
            </a:br>
            <a:r>
              <a:rPr lang="ja-JP" altLang="en-US"/>
              <a:t>機体と地上，別のアルゴリズムで計算できる場合，両方作って答え合わせをした．</a:t>
            </a:r>
            <a:endParaRPr lang="en-US" altLang="ja-JP"/>
          </a:p>
          <a:p>
            <a:r>
              <a:rPr lang="ja-JP" altLang="en-US" sz="3200"/>
              <a:t>グラフ化は</a:t>
            </a:r>
            <a:r>
              <a:rPr lang="en-US" altLang="ja-JP" sz="3200"/>
              <a:t>LLM </a:t>
            </a:r>
            <a:r>
              <a:rPr lang="ja-JP" altLang="en-US" sz="3200"/>
              <a:t>活用で</a:t>
            </a:r>
            <a:br>
              <a:rPr lang="en-US" altLang="ja-JP" sz="3200"/>
            </a:br>
            <a:r>
              <a:rPr lang="en-US" altLang="ja-JP" sz="2400"/>
              <a:t>open interpreter </a:t>
            </a:r>
            <a:r>
              <a:rPr lang="ja-JP" altLang="en-US" sz="2400"/>
              <a:t>と会話でグラフ化</a:t>
            </a:r>
            <a:endParaRPr lang="en-US" altLang="ja-JP" sz="2400"/>
          </a:p>
          <a:p>
            <a:r>
              <a:rPr lang="ja-JP" altLang="en-US" sz="3200"/>
              <a:t>アルゴリズムよりも機体パラメータ合わせ重要</a:t>
            </a:r>
            <a:endParaRPr lang="en-US" altLang="ja-JP" sz="3600"/>
          </a:p>
        </p:txBody>
      </p:sp>
    </p:spTree>
    <p:extLst>
      <p:ext uri="{BB962C8B-B14F-4D97-AF65-F5344CB8AC3E}">
        <p14:creationId xmlns:p14="http://schemas.microsoft.com/office/powerpoint/2010/main" val="17645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8A592-8E48-3856-49D6-7DCE4EF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5"/>
            <a:ext cx="10515600" cy="1325563"/>
          </a:xfrm>
        </p:spPr>
        <p:txBody>
          <a:bodyPr/>
          <a:lstStyle/>
          <a:p>
            <a:r>
              <a:rPr lang="en-US" altLang="ja-JP" sz="4400"/>
              <a:t>1. </a:t>
            </a:r>
            <a:r>
              <a:rPr lang="ja-JP" altLang="en-US" sz="4400"/>
              <a:t>ユニットテスト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BA7A3-BC51-69F0-7FD6-817C6F70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0721"/>
            <a:ext cx="10515600" cy="435133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drone_physics % ./utest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-------start unit test-------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test_frame_all_unit_vectors_with_angle0... PASS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test_frame_all_unit_vectors_with_some_angles... PASS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test_frame_matrix_is_unitary... PASS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-------all standard test PASSSED!!----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test_issue_89_yaw_angle_bug... PASS</a:t>
            </a:r>
          </a:p>
          <a:p>
            <a:pPr marL="0" indent="0">
              <a:buNone/>
            </a:pPr>
            <a:r>
              <a:rPr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1" lang="en-US" altLang="ja-JP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-------all bug issue test PASSSED!!----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All(4667)asserts passed.</a:t>
            </a:r>
            <a:endParaRPr kumimoji="1" lang="ja-JP" altLang="en-US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四角形吹き出し 3">
            <a:extLst>
              <a:ext uri="{FF2B5EF4-FFF2-40B4-BE49-F238E27FC236}">
                <a16:creationId xmlns:a16="http://schemas.microsoft.com/office/drawing/2014/main" id="{C654A5B5-64F4-3520-C98C-B8A952D0CC48}"/>
              </a:ext>
            </a:extLst>
          </p:cNvPr>
          <p:cNvSpPr/>
          <p:nvPr/>
        </p:nvSpPr>
        <p:spPr>
          <a:xfrm>
            <a:off x="574395" y="6151544"/>
            <a:ext cx="9248477" cy="540201"/>
          </a:xfrm>
          <a:prstGeom prst="wedgeRectCallout">
            <a:avLst>
              <a:gd name="adj1" fmla="val -44643"/>
              <a:gd name="adj2" fmla="val -190847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実数が入力なので，網を掛けてコンパイルする度に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実行回数</a:t>
            </a:r>
            <a:r>
              <a:rPr kumimoji="1" lang="en-US" altLang="ja-JP">
                <a:solidFill>
                  <a:sysClr val="windowText" lastClr="000000"/>
                </a:solidFill>
              </a:rPr>
              <a:t> 5,000 </a:t>
            </a:r>
            <a:r>
              <a:rPr kumimoji="1" lang="ja-JP" altLang="en-US">
                <a:solidFill>
                  <a:sysClr val="windowText" lastClr="000000"/>
                </a:solidFill>
              </a:rPr>
              <a:t>くらい，それでも安心できる．バグがでると再現テスト追加．</a:t>
            </a:r>
            <a:endParaRPr kumimoji="1" lang="en-US" altLang="ja-JP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6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758DB-A2AF-4479-8BF3-BD5B6CEBA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F8970-2875-096D-1380-E1C1C930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5"/>
            <a:ext cx="10515600" cy="1325563"/>
          </a:xfrm>
        </p:spPr>
        <p:txBody>
          <a:bodyPr/>
          <a:lstStyle/>
          <a:p>
            <a:r>
              <a:rPr lang="en-US" altLang="ja-JP" sz="4400"/>
              <a:t>2. </a:t>
            </a:r>
            <a:r>
              <a:rPr lang="ja-JP" altLang="en-US" sz="4400"/>
              <a:t>数式とコード</a:t>
            </a:r>
            <a:r>
              <a:rPr lang="en-US" altLang="ja-JP" sz="440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4C32B0-D471-B320-9150-A920F646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25080"/>
            <a:ext cx="10515600" cy="566968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1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 acceleration in body frame based on mV'+ w x mV = F ... eq.(1.136),(2.31)*/</a:t>
            </a:r>
            <a:endParaRPr lang="en-US" altLang="ja-JP" sz="11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1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AccelerationType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acceleration_in_body_frame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VelocityType</a:t>
            </a: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body_velocity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EulerType</a:t>
            </a: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angle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AngularVelocityType</a:t>
            </a: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body_angular_velocity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thrust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mass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 0 is not allowed */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gravity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sz="11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/* usually 9.8 &gt; 0*/</a:t>
            </a:r>
            <a:endParaRPr lang="en-US" altLang="ja-JP" sz="11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drag1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sz="11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/* air friction of 1-st order(-d1*v) counter to velocity */</a:t>
            </a:r>
            <a:endParaRPr lang="en-US" altLang="ja-JP" sz="11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drag2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 air friction of 2-nd order(-d2*v*v) counter to velocity */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ja-JP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altLang="ja-JP" sz="11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is_zero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mass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ja-JP" sz="11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ja-JP" sz="11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ja-JP" sz="11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ja-JP" sz="11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endParaRPr lang="en-US" altLang="ja-JP" sz="11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c_phi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angle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phi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s_phi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angle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phi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c_theta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angle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s_theta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angle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altLang="ja-JP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body_velocity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altLang="ja-JP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body_angular_velocity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thrust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mass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gravity</a:t>
            </a:r>
            <a: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//...</a:t>
            </a:r>
          </a:p>
          <a:p>
            <a:pPr marL="0" indent="0">
              <a:buNone/>
            </a:pPr>
            <a:br>
              <a:rPr lang="en-US" altLang="ja-JP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altLang="ja-JP" sz="11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ja-JP" alt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四角形吹き出し 3">
            <a:extLst>
              <a:ext uri="{FF2B5EF4-FFF2-40B4-BE49-F238E27FC236}">
                <a16:creationId xmlns:a16="http://schemas.microsoft.com/office/drawing/2014/main" id="{E780D851-2AC6-F6AD-37B9-69A0C5524640}"/>
              </a:ext>
            </a:extLst>
          </p:cNvPr>
          <p:cNvSpPr/>
          <p:nvPr/>
        </p:nvSpPr>
        <p:spPr>
          <a:xfrm>
            <a:off x="5569527" y="5929745"/>
            <a:ext cx="3713018" cy="612648"/>
          </a:xfrm>
          <a:prstGeom prst="wedgeRectCallout">
            <a:avLst>
              <a:gd name="adj1" fmla="val -71680"/>
              <a:gd name="adj2" fmla="val -1116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引数を数式で使われている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変数文字に全部バラす</a:t>
            </a:r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D7D513D2-E265-F463-0DC5-DE05AC33C938}"/>
              </a:ext>
            </a:extLst>
          </p:cNvPr>
          <p:cNvSpPr/>
          <p:nvPr/>
        </p:nvSpPr>
        <p:spPr>
          <a:xfrm>
            <a:off x="5444836" y="4128654"/>
            <a:ext cx="3713018" cy="612648"/>
          </a:xfrm>
          <a:prstGeom prst="wedgeRectCallout">
            <a:avLst>
              <a:gd name="adj1" fmla="val -98919"/>
              <a:gd name="adj2" fmla="val -935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内部でも</a:t>
            </a:r>
            <a:r>
              <a:rPr kumimoji="1" lang="en-US" altLang="ja-JP">
                <a:solidFill>
                  <a:sysClr val="windowText" lastClr="000000"/>
                </a:solidFill>
              </a:rPr>
              <a:t> assert </a:t>
            </a:r>
            <a:r>
              <a:rPr kumimoji="1" lang="ja-JP" altLang="en-US">
                <a:solidFill>
                  <a:sysClr val="windowText" lastClr="000000"/>
                </a:solidFill>
              </a:rPr>
              <a:t>かけまくる</a:t>
            </a:r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0E22CBA5-9919-D063-9FD7-A19B8E8735D6}"/>
              </a:ext>
            </a:extLst>
          </p:cNvPr>
          <p:cNvSpPr/>
          <p:nvPr/>
        </p:nvSpPr>
        <p:spPr>
          <a:xfrm>
            <a:off x="5943600" y="1817264"/>
            <a:ext cx="3713018" cy="612648"/>
          </a:xfrm>
          <a:prstGeom prst="wedgeRectCallout">
            <a:avLst>
              <a:gd name="adj1" fmla="val -78396"/>
              <a:gd name="adj2" fmla="val -370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引数は，型名と合わせ技で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意味を伝える名前</a:t>
            </a:r>
            <a:endParaRPr kumimoji="1" lang="en-US" altLang="ja-JP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9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45771-B127-A882-D258-4A1C0629B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8AF08-C729-92E1-D2C5-00D19CFB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5"/>
            <a:ext cx="10515600" cy="1325563"/>
          </a:xfrm>
        </p:spPr>
        <p:txBody>
          <a:bodyPr/>
          <a:lstStyle/>
          <a:p>
            <a:r>
              <a:rPr lang="en-US" altLang="ja-JP" sz="4400"/>
              <a:t>2. </a:t>
            </a:r>
            <a:r>
              <a:rPr lang="ja-JP" altLang="en-US" sz="4400"/>
              <a:t>数式とコード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67D4E-17DD-1C9C-CC9D-6EFA7C4C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25080"/>
            <a:ext cx="10515600" cy="566968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See nonami's book eq.(1.136).(2.31)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Colioris's force is (p, q, r) x (u, v, w).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Difference with the 'ground' version is that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(1) 'g' is broken down to x, y, z components.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(2) T is only relavant to z-axis.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(3) Coriolis force(using uvw,pqr) IS needed(because the body frame is rotating!)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*/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/*****************************************************************/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dot_u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s_theta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d1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d2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dot_v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c_theta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s_phi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d1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d2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dot_w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c_theta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c_phi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d1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d2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/*****************************************************************/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b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altLang="ja-JP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dot_u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dot_v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dot_w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ja-JP" alt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四角形吹き出し 3">
            <a:extLst>
              <a:ext uri="{FF2B5EF4-FFF2-40B4-BE49-F238E27FC236}">
                <a16:creationId xmlns:a16="http://schemas.microsoft.com/office/drawing/2014/main" id="{11D3C56A-D000-1292-65E6-A55AEF65C8A6}"/>
              </a:ext>
            </a:extLst>
          </p:cNvPr>
          <p:cNvSpPr/>
          <p:nvPr/>
        </p:nvSpPr>
        <p:spPr>
          <a:xfrm>
            <a:off x="6996545" y="1537854"/>
            <a:ext cx="3713018" cy="612648"/>
          </a:xfrm>
          <a:prstGeom prst="wedgeRectCallout">
            <a:avLst>
              <a:gd name="adj1" fmla="val -82874"/>
              <a:gd name="adj2" fmla="val -73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教科書の式番号</a:t>
            </a:r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8D03565B-96BD-F1A3-C473-D108E478AAB1}"/>
              </a:ext>
            </a:extLst>
          </p:cNvPr>
          <p:cNvSpPr/>
          <p:nvPr/>
        </p:nvSpPr>
        <p:spPr>
          <a:xfrm>
            <a:off x="7093527" y="2646977"/>
            <a:ext cx="3713018" cy="612648"/>
          </a:xfrm>
          <a:prstGeom prst="wedgeRectCallout">
            <a:avLst>
              <a:gd name="adj1" fmla="val -26157"/>
              <a:gd name="adj2" fmla="val 20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最も目</a:t>
            </a:r>
            <a:r>
              <a:rPr kumimoji="1" lang="ja-JP" altLang="en-US">
                <a:solidFill>
                  <a:sysClr val="windowText" lastClr="000000"/>
                </a:solidFill>
              </a:rPr>
              <a:t>レビューしやすいように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できるだけ数式そのまま．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0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85FDD56-9010-A012-A7C4-6CC1311F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6" y="930664"/>
            <a:ext cx="9400309" cy="5927336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F45594E1-8386-1935-C56B-A09955AB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5"/>
            <a:ext cx="10515600" cy="1325563"/>
          </a:xfrm>
        </p:spPr>
        <p:txBody>
          <a:bodyPr/>
          <a:lstStyle/>
          <a:p>
            <a:r>
              <a:rPr lang="en-US" altLang="ja-JP" sz="4400"/>
              <a:t>2. </a:t>
            </a:r>
            <a:r>
              <a:rPr lang="ja-JP" altLang="en-US" sz="4400"/>
              <a:t>グラフ化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9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35D18A3-861A-274D-97A9-690839654887}"/>
              </a:ext>
            </a:extLst>
          </p:cNvPr>
          <p:cNvSpPr txBox="1"/>
          <p:nvPr/>
        </p:nvSpPr>
        <p:spPr>
          <a:xfrm>
            <a:off x="9500839" y="3054156"/>
            <a:ext cx="2589760" cy="3048000"/>
          </a:xfrm>
          <a:prstGeom prst="rect">
            <a:avLst/>
          </a:prstGeom>
          <a:solidFill>
            <a:srgbClr val="F2DCC5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/>
              <a:t>Ground Frame</a:t>
            </a:r>
            <a:endParaRPr kumimoji="1" lang="ja-JP" altLang="en-US" sz="28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6487A78-09B2-EC4A-466F-3E41604B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905000"/>
            <a:ext cx="5905500" cy="3048000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95B1F6C-6B89-F143-655F-0677A9E92ED7}"/>
              </a:ext>
            </a:extLst>
          </p:cNvPr>
          <p:cNvGrpSpPr/>
          <p:nvPr/>
        </p:nvGrpSpPr>
        <p:grpSpPr>
          <a:xfrm>
            <a:off x="1778000" y="1614990"/>
            <a:ext cx="5062575" cy="4090557"/>
            <a:chOff x="1778000" y="1614990"/>
            <a:chExt cx="5062575" cy="4090557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884F918-D518-5FA2-0754-52B44B24CD44}"/>
                </a:ext>
              </a:extLst>
            </p:cNvPr>
            <p:cNvSpPr txBox="1"/>
            <p:nvPr/>
          </p:nvSpPr>
          <p:spPr>
            <a:xfrm>
              <a:off x="2442210" y="446999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/>
                <a:t> (front)</a:t>
              </a:r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E05A40CD-E6CF-AAF5-8126-FE8F17B0B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8459" y="2888166"/>
              <a:ext cx="2614341" cy="15723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8560092B-DEE4-9E61-E923-E47131A3D44B}"/>
                </a:ext>
              </a:extLst>
            </p:cNvPr>
            <p:cNvCxnSpPr>
              <a:cxnSpLocks/>
            </p:cNvCxnSpPr>
            <p:nvPr/>
          </p:nvCxnSpPr>
          <p:spPr>
            <a:xfrm>
              <a:off x="5892800" y="2888166"/>
              <a:ext cx="0" cy="2306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8FD4D4C-22C7-A79A-45D0-346DC836ABDA}"/>
                </a:ext>
              </a:extLst>
            </p:cNvPr>
            <p:cNvSpPr txBox="1"/>
            <p:nvPr/>
          </p:nvSpPr>
          <p:spPr>
            <a:xfrm>
              <a:off x="2909506" y="1614990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ja-JP"/>
                <a:t> (right)</a:t>
              </a:r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15AAD81-508E-1691-5239-A1237B88A021}"/>
                </a:ext>
              </a:extLst>
            </p:cNvPr>
            <p:cNvSpPr txBox="1"/>
            <p:nvPr/>
          </p:nvSpPr>
          <p:spPr>
            <a:xfrm>
              <a:off x="5727770" y="5336215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1" lang="en-US" altLang="ja-JP"/>
                <a:t> (down)</a:t>
              </a:r>
              <a:endParaRPr kumimoji="1" lang="ja-JP" altLang="en-US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D6186909-5559-D2F9-229E-E0BFDD34B9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8276" y="2019137"/>
              <a:ext cx="2417173" cy="8784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92993BA-B915-1481-BCB6-51664901AF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0859" y="2911771"/>
              <a:ext cx="2461941" cy="17011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8696C653-D813-9A0F-DFFE-DC4F085E7D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8116" y="2248711"/>
              <a:ext cx="2417745" cy="63945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09ADC5CA-3C61-ED8E-44FA-E9F63E5B0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8000" y="2902261"/>
              <a:ext cx="4114800" cy="63489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581FC413-76E4-B180-D259-6CC29F35B1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4693" y="2651700"/>
              <a:ext cx="3752242" cy="26228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CACEDA6-426D-731E-8379-87D2374753C2}"/>
              </a:ext>
            </a:extLst>
          </p:cNvPr>
          <p:cNvSpPr/>
          <p:nvPr/>
        </p:nvSpPr>
        <p:spPr>
          <a:xfrm>
            <a:off x="5801359" y="4911047"/>
            <a:ext cx="207255" cy="106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B189D-8DC1-508C-5790-6706C53F018D}"/>
              </a:ext>
            </a:extLst>
          </p:cNvPr>
          <p:cNvSpPr/>
          <p:nvPr/>
        </p:nvSpPr>
        <p:spPr>
          <a:xfrm>
            <a:off x="3701319" y="2132999"/>
            <a:ext cx="182880" cy="17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7BEF9F30-5378-23B6-192D-2CB84E75E840}"/>
              </a:ext>
            </a:extLst>
          </p:cNvPr>
          <p:cNvSpPr/>
          <p:nvPr/>
        </p:nvSpPr>
        <p:spPr>
          <a:xfrm>
            <a:off x="5524306" y="4628314"/>
            <a:ext cx="663111" cy="339244"/>
          </a:xfrm>
          <a:prstGeom prst="arc">
            <a:avLst>
              <a:gd name="adj1" fmla="val 19718485"/>
              <a:gd name="adj2" fmla="val 1288069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E17CA1B-2E09-8AA7-02B1-E292F3F01802}"/>
              </a:ext>
            </a:extLst>
          </p:cNvPr>
          <p:cNvSpPr/>
          <p:nvPr/>
        </p:nvSpPr>
        <p:spPr>
          <a:xfrm rot="19096256">
            <a:off x="4107718" y="3840304"/>
            <a:ext cx="96383" cy="172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AC89B6BB-C4F1-CEE1-EF44-FBBB824A292F}"/>
              </a:ext>
            </a:extLst>
          </p:cNvPr>
          <p:cNvSpPr/>
          <p:nvPr/>
        </p:nvSpPr>
        <p:spPr>
          <a:xfrm rot="19117100" flipH="1">
            <a:off x="3838121" y="3721497"/>
            <a:ext cx="351623" cy="593245"/>
          </a:xfrm>
          <a:prstGeom prst="arc">
            <a:avLst>
              <a:gd name="adj1" fmla="val 1831094"/>
              <a:gd name="adj2" fmla="val 18460517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73F009-065B-EFD3-150D-5AC2767F8653}"/>
              </a:ext>
            </a:extLst>
          </p:cNvPr>
          <p:cNvSpPr txBox="1"/>
          <p:nvPr/>
        </p:nvSpPr>
        <p:spPr>
          <a:xfrm>
            <a:off x="221673" y="200642"/>
            <a:ext cx="6483927" cy="984820"/>
          </a:xfrm>
          <a:prstGeom prst="rect">
            <a:avLst/>
          </a:prstGeom>
          <a:solidFill>
            <a:srgbClr val="C2D3F0"/>
          </a:solidFill>
          <a:ln>
            <a:noFill/>
          </a:ln>
        </p:spPr>
        <p:txBody>
          <a:bodyPr wrap="square" lIns="90000" rtlCol="0">
            <a:noAutofit/>
          </a:bodyPr>
          <a:lstStyle/>
          <a:p>
            <a:pPr algn="ctr"/>
            <a:r>
              <a:rPr lang="en-US" altLang="ja-JP" sz="2800"/>
              <a:t>Body Frame</a:t>
            </a:r>
            <a:endParaRPr kumimoji="1" lang="ja-JP" altLang="en-US" sz="28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5803C8B-CA1B-18F9-7EF3-56432C912EBC}"/>
              </a:ext>
            </a:extLst>
          </p:cNvPr>
          <p:cNvSpPr txBox="1"/>
          <p:nvPr/>
        </p:nvSpPr>
        <p:spPr>
          <a:xfrm>
            <a:off x="3958721" y="1839115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ja-JP"/>
              <a:t>: </a:t>
            </a:r>
            <a:r>
              <a:rPr lang="en-US" altLang="ja-JP"/>
              <a:t>theta(pitch)</a:t>
            </a:r>
            <a:endParaRPr kumimoji="1" lang="en-US" altLang="ja-JP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542B6AD-0922-6B65-DF5B-CF06592BFEE2}"/>
              </a:ext>
            </a:extLst>
          </p:cNvPr>
          <p:cNvSpPr txBox="1"/>
          <p:nvPr/>
        </p:nvSpPr>
        <p:spPr>
          <a:xfrm>
            <a:off x="4217761" y="400938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1" lang="en-US" altLang="ja-JP"/>
              <a:t>:</a:t>
            </a:r>
            <a:r>
              <a:rPr lang="ja-JP" altLang="en-US"/>
              <a:t> </a:t>
            </a:r>
            <a:r>
              <a:rPr kumimoji="1" lang="en-US" altLang="ja-JP"/>
              <a:t>phi(roll)</a:t>
            </a: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C883E731-5205-F307-DF2D-CD5FAA136C42}"/>
              </a:ext>
            </a:extLst>
          </p:cNvPr>
          <p:cNvSpPr/>
          <p:nvPr/>
        </p:nvSpPr>
        <p:spPr>
          <a:xfrm rot="951052" flipH="1">
            <a:off x="3748818" y="2008028"/>
            <a:ext cx="262726" cy="593245"/>
          </a:xfrm>
          <a:prstGeom prst="arc">
            <a:avLst>
              <a:gd name="adj1" fmla="val 13995782"/>
              <a:gd name="adj2" fmla="val 8081766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868ABDB-BAE8-D921-6326-86CF501BEC19}"/>
              </a:ext>
            </a:extLst>
          </p:cNvPr>
          <p:cNvGrpSpPr/>
          <p:nvPr/>
        </p:nvGrpSpPr>
        <p:grpSpPr>
          <a:xfrm>
            <a:off x="9444579" y="3754233"/>
            <a:ext cx="1441305" cy="1899567"/>
            <a:chOff x="9444579" y="3754233"/>
            <a:chExt cx="1441305" cy="189956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8DF7BA2-B063-B0B4-8816-97B53C1FEDB5}"/>
                </a:ext>
              </a:extLst>
            </p:cNvPr>
            <p:cNvSpPr txBox="1"/>
            <p:nvPr/>
          </p:nvSpPr>
          <p:spPr>
            <a:xfrm>
              <a:off x="9997440" y="5346023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ja-JP" sz="1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ja-JP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B694B89-2270-EB6E-BAE9-009654790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6321" y="4249051"/>
              <a:ext cx="542463" cy="118534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2D58CB73-4AB1-9A82-F592-52D50EAE77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64869" y="3921888"/>
              <a:ext cx="1074135" cy="33924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F1FDEE23-19D4-83E3-A5CE-D95880F3D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4252" y="4261132"/>
              <a:ext cx="34752" cy="94112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DF2CE49-B11D-3F54-69C1-E47981BFCB21}"/>
                </a:ext>
              </a:extLst>
            </p:cNvPr>
            <p:cNvSpPr txBox="1"/>
            <p:nvPr/>
          </p:nvSpPr>
          <p:spPr>
            <a:xfrm>
              <a:off x="9444579" y="3754233"/>
              <a:ext cx="361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ja-JP" sz="1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1" lang="ja-JP" altLang="en-US" sz="14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A88FA49-2A9F-287D-A27F-CDD839AC7D6B}"/>
                </a:ext>
              </a:extLst>
            </p:cNvPr>
            <p:cNvSpPr txBox="1"/>
            <p:nvPr/>
          </p:nvSpPr>
          <p:spPr>
            <a:xfrm>
              <a:off x="10577786" y="512661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ja-JP" sz="1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ja-JP" altLang="en-US" sz="1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B0348C-62AE-6A7F-9853-85CD52ACF921}"/>
              </a:ext>
            </a:extLst>
          </p:cNvPr>
          <p:cNvSpPr txBox="1"/>
          <p:nvPr/>
        </p:nvSpPr>
        <p:spPr>
          <a:xfrm>
            <a:off x="120145" y="5637295"/>
            <a:ext cx="5607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回転方向はすべて軸</a:t>
            </a:r>
            <a:r>
              <a:rPr kumimoji="1" lang="en-US" altLang="ja-JP"/>
              <a:t>+</a:t>
            </a:r>
            <a:r>
              <a:rPr kumimoji="1" lang="ja-JP" altLang="en-US"/>
              <a:t>に対して右ネジ</a:t>
            </a:r>
            <a:endParaRPr kumimoji="1" lang="en-US" altLang="ja-JP"/>
          </a:p>
          <a:p>
            <a:r>
              <a:rPr lang="ja-JP" altLang="en-US"/>
              <a:t>地上枠を機体枠へ，</a:t>
            </a:r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ψ, θ, φ</a:t>
            </a:r>
            <a:r>
              <a:rPr lang="ja-JP" altLang="en-US"/>
              <a:t>の順に回して重ねる</a:t>
            </a:r>
            <a:r>
              <a:rPr lang="en-US" altLang="ja-JP"/>
              <a:t>=</a:t>
            </a:r>
            <a:r>
              <a:rPr lang="ja-JP" altLang="en-US"/>
              <a:t>姿勢</a:t>
            </a:r>
            <a:endParaRPr lang="en-US" altLang="ja-JP"/>
          </a:p>
          <a:p>
            <a:r>
              <a:rPr kumimoji="1" lang="ja-JP" altLang="en-US"/>
              <a:t>速度を機体座標で表現</a:t>
            </a:r>
            <a:r>
              <a:rPr lang="en-US" altLang="ja-JP"/>
              <a:t> </a:t>
            </a:r>
            <a:r>
              <a:rPr lang="en-US" altLang="ja-JP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(u, v, w)</a:t>
            </a:r>
          </a:p>
          <a:p>
            <a:r>
              <a:rPr kumimoji="1" lang="ja-JP" altLang="en-US"/>
              <a:t>角速度を機体座標で表現</a:t>
            </a:r>
            <a:r>
              <a:rPr kumimoji="1" lang="en-US" altLang="ja-JP"/>
              <a:t> </a:t>
            </a:r>
            <a:r>
              <a:rPr kumimoji="1" lang="en-US" altLang="ja-JP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ω=(p, q, r)</a:t>
            </a:r>
            <a:endParaRPr kumimoji="1" lang="ja-JP" altLang="en-US" b="1" i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EAB5BA-CDBF-4402-8367-05C4A7947D8A}"/>
              </a:ext>
            </a:extLst>
          </p:cNvPr>
          <p:cNvSpPr txBox="1"/>
          <p:nvPr/>
        </p:nvSpPr>
        <p:spPr>
          <a:xfrm>
            <a:off x="6080023" y="483292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kumimoji="1" lang="en-US" altLang="ja-JP"/>
              <a:t>: psi(yaw)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4471BA-6B6B-21F1-9B8A-BA404ECBB94B}"/>
              </a:ext>
            </a:extLst>
          </p:cNvPr>
          <p:cNvSpPr txBox="1"/>
          <p:nvPr/>
        </p:nvSpPr>
        <p:spPr>
          <a:xfrm>
            <a:off x="6840575" y="221665"/>
            <a:ext cx="5129751" cy="923330"/>
          </a:xfrm>
          <a:prstGeom prst="rect">
            <a:avLst/>
          </a:prstGeom>
          <a:noFill/>
          <a:ln>
            <a:solidFill>
              <a:srgbClr val="C2D3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Attitude of body from ground :              </a:t>
            </a:r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(φ, θ, ψ)</a:t>
            </a:r>
          </a:p>
          <a:p>
            <a:r>
              <a:rPr kumimoji="1" lang="en-US" altLang="ja-JP"/>
              <a:t>Velocity in body:</a:t>
            </a:r>
            <a:r>
              <a:rPr lang="en-US" altLang="ja-JP">
                <a:sym typeface="Wingdings" pitchFamily="2" charset="2"/>
              </a:rPr>
              <a:t>                              </a:t>
            </a:r>
            <a:r>
              <a:rPr lang="ja-JP" altLang="en-US">
                <a:sym typeface="Wingdings" pitchFamily="2" charset="2"/>
              </a:rPr>
              <a:t>　</a:t>
            </a:r>
            <a:r>
              <a:rPr lang="en-US" altLang="ja-JP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v=(u, v, w)</a:t>
            </a:r>
          </a:p>
          <a:p>
            <a:r>
              <a:rPr lang="en-US" altLang="ja-JP">
                <a:cs typeface="Times New Roman" panose="02020603050405020304" pitchFamily="18" charset="0"/>
                <a:sym typeface="Wingdings" pitchFamily="2" charset="2"/>
              </a:rPr>
              <a:t>Angular Velocity in body:</a:t>
            </a:r>
            <a:r>
              <a:rPr lang="en-US" altLang="ja-JP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   ω=(p, q, r)</a:t>
            </a:r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39B8005A-0AEB-C643-66F1-9A13C361F8C7}"/>
              </a:ext>
            </a:extLst>
          </p:cNvPr>
          <p:cNvSpPr/>
          <p:nvPr/>
        </p:nvSpPr>
        <p:spPr>
          <a:xfrm rot="951052" flipH="1">
            <a:off x="3606578" y="3938428"/>
            <a:ext cx="262726" cy="593245"/>
          </a:xfrm>
          <a:prstGeom prst="arc">
            <a:avLst>
              <a:gd name="adj1" fmla="val 1930905"/>
              <a:gd name="adj2" fmla="val 4955461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3488001-08AD-64CC-6106-549C60A640F6}"/>
              </a:ext>
            </a:extLst>
          </p:cNvPr>
          <p:cNvSpPr txBox="1"/>
          <p:nvPr/>
        </p:nvSpPr>
        <p:spPr>
          <a:xfrm>
            <a:off x="3559765" y="41543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en-US" altLang="ja-JP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8E34844-E251-E962-FAE0-C14868A26128}"/>
              </a:ext>
            </a:extLst>
          </p:cNvPr>
          <p:cNvSpPr txBox="1"/>
          <p:nvPr/>
        </p:nvSpPr>
        <p:spPr>
          <a:xfrm>
            <a:off x="3288617" y="19480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kumimoji="1" lang="en-US" altLang="ja-JP"/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813D1055-32B3-F730-B898-8296F8D53B06}"/>
              </a:ext>
            </a:extLst>
          </p:cNvPr>
          <p:cNvSpPr/>
          <p:nvPr/>
        </p:nvSpPr>
        <p:spPr>
          <a:xfrm rot="183826" flipH="1">
            <a:off x="3585837" y="2018265"/>
            <a:ext cx="262726" cy="593245"/>
          </a:xfrm>
          <a:prstGeom prst="arc">
            <a:avLst>
              <a:gd name="adj1" fmla="val 17661697"/>
              <a:gd name="adj2" fmla="val 20704564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49B7215-6C2C-BF79-F0A9-E288E0C465E5}"/>
              </a:ext>
            </a:extLst>
          </p:cNvPr>
          <p:cNvSpPr txBox="1"/>
          <p:nvPr/>
        </p:nvSpPr>
        <p:spPr>
          <a:xfrm>
            <a:off x="661315" y="3629491"/>
            <a:ext cx="117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v=(u, v, w)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1FD0D40-5342-5DC4-7368-B63C962AF12F}"/>
              </a:ext>
            </a:extLst>
          </p:cNvPr>
          <p:cNvSpPr/>
          <p:nvPr/>
        </p:nvSpPr>
        <p:spPr>
          <a:xfrm>
            <a:off x="2341442" y="2601925"/>
            <a:ext cx="182880" cy="17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弧 63">
            <a:extLst>
              <a:ext uri="{FF2B5EF4-FFF2-40B4-BE49-F238E27FC236}">
                <a16:creationId xmlns:a16="http://schemas.microsoft.com/office/drawing/2014/main" id="{EC1B5209-F7C3-801B-9BAD-CA069921375D}"/>
              </a:ext>
            </a:extLst>
          </p:cNvPr>
          <p:cNvSpPr/>
          <p:nvPr/>
        </p:nvSpPr>
        <p:spPr>
          <a:xfrm rot="243607" flipH="1">
            <a:off x="2466194" y="2476403"/>
            <a:ext cx="164339" cy="405561"/>
          </a:xfrm>
          <a:prstGeom prst="arc">
            <a:avLst>
              <a:gd name="adj1" fmla="val 13253312"/>
              <a:gd name="adj2" fmla="val 8814322"/>
            </a:avLst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59C22F7-763D-1EBA-7CB2-0579F24D00E6}"/>
              </a:ext>
            </a:extLst>
          </p:cNvPr>
          <p:cNvSpPr txBox="1"/>
          <p:nvPr/>
        </p:nvSpPr>
        <p:spPr>
          <a:xfrm>
            <a:off x="1198154" y="276850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ω=(p, q, r)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AC2808A-196A-CB9A-B5B4-4518613159DB}"/>
              </a:ext>
            </a:extLst>
          </p:cNvPr>
          <p:cNvSpPr txBox="1"/>
          <p:nvPr/>
        </p:nvSpPr>
        <p:spPr>
          <a:xfrm>
            <a:off x="1063738" y="3410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速度</a:t>
            </a:r>
            <a:endParaRPr kumimoji="1" lang="ja-JP" altLang="en-US" b="1" i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1FCF181-B70A-27EC-EFC9-C5C50065F4A3}"/>
              </a:ext>
            </a:extLst>
          </p:cNvPr>
          <p:cNvSpPr txBox="1"/>
          <p:nvPr/>
        </p:nvSpPr>
        <p:spPr>
          <a:xfrm>
            <a:off x="1117315" y="2513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角</a:t>
            </a:r>
            <a:r>
              <a:rPr kumimoji="1" lang="ja-JP" altLang="en-US"/>
              <a:t>速度</a:t>
            </a:r>
            <a:endParaRPr kumimoji="1" lang="ja-JP" altLang="en-US" b="1" i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1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A78D7651-2845-407C-CB53-35847306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97" y="4473"/>
            <a:ext cx="10515600" cy="1325563"/>
          </a:xfrm>
        </p:spPr>
        <p:txBody>
          <a:bodyPr/>
          <a:lstStyle/>
          <a:p>
            <a:r>
              <a:rPr lang="ja-JP" altLang="en-US"/>
              <a:t>座標変換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70A3DCF-8198-A07F-C437-DBB1EA2A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0" y="969818"/>
            <a:ext cx="11727074" cy="585556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88877F-CC95-ABEA-C923-3FD5D3337217}"/>
              </a:ext>
            </a:extLst>
          </p:cNvPr>
          <p:cNvSpPr txBox="1"/>
          <p:nvPr/>
        </p:nvSpPr>
        <p:spPr>
          <a:xfrm>
            <a:off x="1263650" y="2306484"/>
            <a:ext cx="1410278" cy="500223"/>
          </a:xfrm>
          <a:prstGeom prst="rect">
            <a:avLst/>
          </a:prstGeom>
          <a:solidFill>
            <a:srgbClr val="F2DCC5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/>
              <a:t>Ground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E69E8D-B050-046D-149B-4C3995165FE1}"/>
              </a:ext>
            </a:extLst>
          </p:cNvPr>
          <p:cNvSpPr txBox="1"/>
          <p:nvPr/>
        </p:nvSpPr>
        <p:spPr>
          <a:xfrm>
            <a:off x="10591797" y="2367882"/>
            <a:ext cx="1101442" cy="500223"/>
          </a:xfrm>
          <a:prstGeom prst="rect">
            <a:avLst/>
          </a:prstGeom>
          <a:solidFill>
            <a:srgbClr val="C2D3F0"/>
          </a:solidFill>
          <a:ln>
            <a:noFill/>
          </a:ln>
        </p:spPr>
        <p:txBody>
          <a:bodyPr wrap="square" lIns="90000" rtlCol="0">
            <a:noAutofit/>
          </a:bodyPr>
          <a:lstStyle/>
          <a:p>
            <a:pPr algn="ctr"/>
            <a:r>
              <a:rPr lang="en-US" altLang="ja-JP" sz="2800"/>
              <a:t>Body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43C29F-C271-A51A-4C68-64EC326001A1}"/>
              </a:ext>
            </a:extLst>
          </p:cNvPr>
          <p:cNvSpPr txBox="1"/>
          <p:nvPr/>
        </p:nvSpPr>
        <p:spPr>
          <a:xfrm>
            <a:off x="3203297" y="5281432"/>
            <a:ext cx="1410278" cy="500223"/>
          </a:xfrm>
          <a:prstGeom prst="rect">
            <a:avLst/>
          </a:prstGeom>
          <a:solidFill>
            <a:srgbClr val="F2DCC5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/>
              <a:t>Ground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C95949-70A4-4D3E-2622-4FA2BBAC500E}"/>
              </a:ext>
            </a:extLst>
          </p:cNvPr>
          <p:cNvSpPr txBox="1"/>
          <p:nvPr/>
        </p:nvSpPr>
        <p:spPr>
          <a:xfrm>
            <a:off x="8666016" y="5281432"/>
            <a:ext cx="1101442" cy="500223"/>
          </a:xfrm>
          <a:prstGeom prst="rect">
            <a:avLst/>
          </a:prstGeom>
          <a:solidFill>
            <a:srgbClr val="C2D3F0"/>
          </a:solidFill>
          <a:ln>
            <a:noFill/>
          </a:ln>
        </p:spPr>
        <p:txBody>
          <a:bodyPr wrap="square" lIns="90000" rtlCol="0">
            <a:noAutofit/>
          </a:bodyPr>
          <a:lstStyle/>
          <a:p>
            <a:pPr algn="ctr"/>
            <a:r>
              <a:rPr lang="en-US" altLang="ja-JP" sz="2800"/>
              <a:t>Body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900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73942A-D65A-AB03-CC3A-1FC0218CF74B}"/>
              </a:ext>
            </a:extLst>
          </p:cNvPr>
          <p:cNvSpPr txBox="1"/>
          <p:nvPr/>
        </p:nvSpPr>
        <p:spPr>
          <a:xfrm>
            <a:off x="1429904" y="786853"/>
            <a:ext cx="3613149" cy="500223"/>
          </a:xfrm>
          <a:prstGeom prst="rect">
            <a:avLst/>
          </a:prstGeom>
          <a:solidFill>
            <a:srgbClr val="F2DCC5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/>
              <a:t>Ground Frame</a:t>
            </a:r>
            <a:endParaRPr kumimoji="1" lang="ja-JP" altLang="en-US" sz="28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FBA6CF4-57E0-1E0E-0CEE-D82181FB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05" y="1287076"/>
            <a:ext cx="2823440" cy="157448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441106-6482-4031-F498-1CEE77459D77}"/>
              </a:ext>
            </a:extLst>
          </p:cNvPr>
          <p:cNvSpPr txBox="1"/>
          <p:nvPr/>
        </p:nvSpPr>
        <p:spPr>
          <a:xfrm>
            <a:off x="6539346" y="14854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</a:rPr>
              <a:t>ニュートンの運動方程式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703AF3-AF8B-008E-BDEF-BB5DB9DDB8DB}"/>
              </a:ext>
            </a:extLst>
          </p:cNvPr>
          <p:cNvSpPr txBox="1"/>
          <p:nvPr/>
        </p:nvSpPr>
        <p:spPr>
          <a:xfrm>
            <a:off x="6553196" y="2211553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2"/>
                </a:solidFill>
              </a:rPr>
              <a:t>オイラーの運動方程式（このまま解くのは無理）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F98D30C-44F8-5455-7DD6-B91CB8F40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7" y="3203988"/>
            <a:ext cx="5848929" cy="203975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3B906F-ED7A-C5D2-586D-4E927ACFD709}"/>
              </a:ext>
            </a:extLst>
          </p:cNvPr>
          <p:cNvSpPr txBox="1"/>
          <p:nvPr/>
        </p:nvSpPr>
        <p:spPr>
          <a:xfrm>
            <a:off x="1468579" y="3054931"/>
            <a:ext cx="3613150" cy="500223"/>
          </a:xfrm>
          <a:prstGeom prst="rect">
            <a:avLst/>
          </a:prstGeom>
          <a:solidFill>
            <a:srgbClr val="C2D3F0"/>
          </a:solidFill>
          <a:ln>
            <a:noFill/>
          </a:ln>
        </p:spPr>
        <p:txBody>
          <a:bodyPr wrap="square" lIns="90000" rtlCol="0">
            <a:noAutofit/>
          </a:bodyPr>
          <a:lstStyle/>
          <a:p>
            <a:pPr algn="ctr"/>
            <a:r>
              <a:rPr lang="en-US" altLang="ja-JP" sz="2800"/>
              <a:t>Body Frame</a:t>
            </a:r>
            <a:endParaRPr kumimoji="1" lang="ja-JP" altLang="en-US" sz="2800"/>
          </a:p>
        </p:txBody>
      </p:sp>
      <p:sp>
        <p:nvSpPr>
          <p:cNvPr id="10" name="四角形吹き出し 9">
            <a:extLst>
              <a:ext uri="{FF2B5EF4-FFF2-40B4-BE49-F238E27FC236}">
                <a16:creationId xmlns:a16="http://schemas.microsoft.com/office/drawing/2014/main" id="{E4E51755-B169-9535-E521-6B4F566458D2}"/>
              </a:ext>
            </a:extLst>
          </p:cNvPr>
          <p:cNvSpPr/>
          <p:nvPr/>
        </p:nvSpPr>
        <p:spPr>
          <a:xfrm>
            <a:off x="8287336" y="3318113"/>
            <a:ext cx="3385115" cy="1161463"/>
          </a:xfrm>
          <a:prstGeom prst="wedgeRectCallout">
            <a:avLst>
              <a:gd name="adj1" fmla="val -44723"/>
              <a:gd name="adj2" fmla="val 41724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位置が入っていないので，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原点を一致させて考える．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並進の慣性力は扱わない</a:t>
            </a:r>
            <a:endParaRPr kumimoji="1" lang="en-US" altLang="ja-JP">
              <a:solidFill>
                <a:sysClr val="windowText" lastClr="000000"/>
              </a:solidFill>
            </a:endParaRPr>
          </a:p>
        </p:txBody>
      </p:sp>
      <p:sp>
        <p:nvSpPr>
          <p:cNvPr id="11" name="四角形吹き出し 10">
            <a:extLst>
              <a:ext uri="{FF2B5EF4-FFF2-40B4-BE49-F238E27FC236}">
                <a16:creationId xmlns:a16="http://schemas.microsoft.com/office/drawing/2014/main" id="{0C4D4834-A8E5-1C6A-82F3-15412B8E88BF}"/>
              </a:ext>
            </a:extLst>
          </p:cNvPr>
          <p:cNvSpPr/>
          <p:nvPr/>
        </p:nvSpPr>
        <p:spPr>
          <a:xfrm>
            <a:off x="8287336" y="4823700"/>
            <a:ext cx="3260425" cy="1161463"/>
          </a:xfrm>
          <a:prstGeom prst="wedgeRectCallout">
            <a:avLst>
              <a:gd name="adj1" fmla="val -125525"/>
              <a:gd name="adj2" fmla="val -100225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コリオリ</a:t>
            </a:r>
            <a:r>
              <a:rPr kumimoji="1" lang="ja-JP" altLang="en-US">
                <a:solidFill>
                  <a:sysClr val="windowText" lastClr="000000"/>
                </a:solidFill>
              </a:rPr>
              <a:t>の力．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遠心力は重心に原点を取って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無視できる．</a:t>
            </a:r>
            <a:endParaRPr kumimoji="1" lang="en-US" altLang="ja-JP">
              <a:solidFill>
                <a:sysClr val="windowText" lastClr="000000"/>
              </a:solidFill>
            </a:endParaRPr>
          </a:p>
        </p:txBody>
      </p:sp>
      <p:sp>
        <p:nvSpPr>
          <p:cNvPr id="12" name="四角形吹き出し 11">
            <a:extLst>
              <a:ext uri="{FF2B5EF4-FFF2-40B4-BE49-F238E27FC236}">
                <a16:creationId xmlns:a16="http://schemas.microsoft.com/office/drawing/2014/main" id="{68E2BD42-1A38-221E-1691-AD0911FA27DA}"/>
              </a:ext>
            </a:extLst>
          </p:cNvPr>
          <p:cNvSpPr/>
          <p:nvPr/>
        </p:nvSpPr>
        <p:spPr>
          <a:xfrm>
            <a:off x="1696614" y="5569653"/>
            <a:ext cx="3385115" cy="445461"/>
          </a:xfrm>
          <a:prstGeom prst="wedgeRectCallout">
            <a:avLst>
              <a:gd name="adj1" fmla="val 21171"/>
              <a:gd name="adj2" fmla="val -116204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ジャイロ効果</a:t>
            </a:r>
            <a:endParaRPr kumimoji="1" lang="en-US" altLang="ja-JP">
              <a:solidFill>
                <a:sysClr val="windowText" lastClr="000000"/>
              </a:solidFill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37990842-E7CD-7F1C-EED2-8B16F208878B}"/>
              </a:ext>
            </a:extLst>
          </p:cNvPr>
          <p:cNvSpPr txBox="1">
            <a:spLocks/>
          </p:cNvSpPr>
          <p:nvPr/>
        </p:nvSpPr>
        <p:spPr>
          <a:xfrm>
            <a:off x="1281546" y="-2213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215481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C37473-945B-181C-39AE-6AE6DA91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90"/>
            <a:ext cx="10515600" cy="1325563"/>
          </a:xfrm>
        </p:spPr>
        <p:txBody>
          <a:bodyPr/>
          <a:lstStyle/>
          <a:p>
            <a:r>
              <a:rPr lang="ja-JP" altLang="en-US"/>
              <a:t>運動方程式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B92CDA-B178-9309-7344-6DFB8976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1" y="1282955"/>
            <a:ext cx="12147049" cy="575515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D6657D-DE1C-CD93-2195-741B4CDFFB05}"/>
              </a:ext>
            </a:extLst>
          </p:cNvPr>
          <p:cNvSpPr txBox="1"/>
          <p:nvPr/>
        </p:nvSpPr>
        <p:spPr>
          <a:xfrm>
            <a:off x="4142506" y="187041"/>
            <a:ext cx="3613150" cy="500223"/>
          </a:xfrm>
          <a:prstGeom prst="rect">
            <a:avLst/>
          </a:prstGeom>
          <a:solidFill>
            <a:srgbClr val="C2D3F0"/>
          </a:solidFill>
          <a:ln>
            <a:noFill/>
          </a:ln>
        </p:spPr>
        <p:txBody>
          <a:bodyPr wrap="square" lIns="90000" rtlCol="0">
            <a:noAutofit/>
          </a:bodyPr>
          <a:lstStyle/>
          <a:p>
            <a:pPr algn="ctr"/>
            <a:r>
              <a:rPr lang="en-US" altLang="ja-JP" sz="2800"/>
              <a:t>Body Frame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D4A756-8834-4571-E593-817CD6195738}"/>
              </a:ext>
            </a:extLst>
          </p:cNvPr>
          <p:cNvSpPr txBox="1"/>
          <p:nvPr/>
        </p:nvSpPr>
        <p:spPr>
          <a:xfrm>
            <a:off x="2780594" y="24830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</a:rPr>
              <a:t>ニュートンの運動方程式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552C8A-5353-2E69-FE21-3057B2BC5CE5}"/>
              </a:ext>
            </a:extLst>
          </p:cNvPr>
          <p:cNvSpPr txBox="1"/>
          <p:nvPr/>
        </p:nvSpPr>
        <p:spPr>
          <a:xfrm>
            <a:off x="3033012" y="52057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2"/>
                </a:solidFill>
              </a:rPr>
              <a:t>オイラーの運動方程式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375920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BC26D83-C0B8-8675-BACA-0C7E216B122D}"/>
              </a:ext>
            </a:extLst>
          </p:cNvPr>
          <p:cNvSpPr txBox="1"/>
          <p:nvPr/>
        </p:nvSpPr>
        <p:spPr>
          <a:xfrm>
            <a:off x="3331029" y="1150065"/>
            <a:ext cx="3028202" cy="1754658"/>
          </a:xfrm>
          <a:prstGeom prst="rect">
            <a:avLst/>
          </a:prstGeom>
          <a:solidFill>
            <a:srgbClr val="F2DCC5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28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DA358D-5FD2-472C-F68E-769CC1214D03}"/>
              </a:ext>
            </a:extLst>
          </p:cNvPr>
          <p:cNvSpPr txBox="1"/>
          <p:nvPr/>
        </p:nvSpPr>
        <p:spPr>
          <a:xfrm>
            <a:off x="3331034" y="3495962"/>
            <a:ext cx="3028202" cy="1957996"/>
          </a:xfrm>
          <a:prstGeom prst="rect">
            <a:avLst/>
          </a:prstGeom>
          <a:solidFill>
            <a:srgbClr val="C2D3F0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endParaRPr kumimoji="1" lang="ja-JP" altLang="en-US" sz="280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5C2B0AB-A1EE-F2D3-4164-1E486E7B239D}"/>
              </a:ext>
            </a:extLst>
          </p:cNvPr>
          <p:cNvSpPr/>
          <p:nvPr/>
        </p:nvSpPr>
        <p:spPr>
          <a:xfrm>
            <a:off x="3394364" y="6059185"/>
            <a:ext cx="2964872" cy="701841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7FB88F-DB6E-BF3A-A318-E8C201F82F70}"/>
              </a:ext>
            </a:extLst>
          </p:cNvPr>
          <p:cNvSpPr txBox="1"/>
          <p:nvPr/>
        </p:nvSpPr>
        <p:spPr>
          <a:xfrm>
            <a:off x="1249611" y="1108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最終目標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BFD36C-32DF-0397-3912-4F8C88BABA5C}"/>
              </a:ext>
            </a:extLst>
          </p:cNvPr>
          <p:cNvSpPr txBox="1"/>
          <p:nvPr/>
        </p:nvSpPr>
        <p:spPr>
          <a:xfrm>
            <a:off x="3671457" y="1094517"/>
            <a:ext cx="8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6E706-3460-85BF-4D5E-0952052A801D}"/>
              </a:ext>
            </a:extLst>
          </p:cNvPr>
          <p:cNvSpPr txBox="1"/>
          <p:nvPr/>
        </p:nvSpPr>
        <p:spPr>
          <a:xfrm>
            <a:off x="5297962" y="109451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(φ, θ, ψ)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D5DB34-EEE2-EBBC-DDDE-28171E7FD595}"/>
              </a:ext>
            </a:extLst>
          </p:cNvPr>
          <p:cNvSpPr txBox="1"/>
          <p:nvPr/>
        </p:nvSpPr>
        <p:spPr>
          <a:xfrm>
            <a:off x="7065818" y="110837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地上座標での</a:t>
            </a:r>
            <a:r>
              <a:rPr kumimoji="1" lang="ja-JP" altLang="en-US"/>
              <a:t>機体の位置と姿勢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BE6259-EA0A-F834-9A48-BE4787A6ECE7}"/>
              </a:ext>
            </a:extLst>
          </p:cNvPr>
          <p:cNvSpPr txBox="1"/>
          <p:nvPr/>
        </p:nvSpPr>
        <p:spPr>
          <a:xfrm>
            <a:off x="3519052" y="2424553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(u</a:t>
            </a:r>
            <a:r>
              <a:rPr kumimoji="1" lang="en-US" altLang="ja-JP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altLang="ja-JP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altLang="ja-JP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5F50D8-25CF-68C3-1DB9-9DF8B4E5DDC9}"/>
              </a:ext>
            </a:extLst>
          </p:cNvPr>
          <p:cNvSpPr txBox="1"/>
          <p:nvPr/>
        </p:nvSpPr>
        <p:spPr>
          <a:xfrm>
            <a:off x="5242542" y="242455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(φ', θ', ψ')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A9C6E5-5E91-A357-448F-3C64CFE8B338}"/>
              </a:ext>
            </a:extLst>
          </p:cNvPr>
          <p:cNvSpPr txBox="1"/>
          <p:nvPr/>
        </p:nvSpPr>
        <p:spPr>
          <a:xfrm>
            <a:off x="4460296" y="18010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∫</a:t>
            </a:r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C221D0-E205-0BE3-4343-D81C4BF6B852}"/>
              </a:ext>
            </a:extLst>
          </p:cNvPr>
          <p:cNvSpPr txBox="1"/>
          <p:nvPr/>
        </p:nvSpPr>
        <p:spPr>
          <a:xfrm>
            <a:off x="7065818" y="242455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地上座標での速度と姿勢変化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443F2D-3DB5-AD37-E05F-31540DDC93E2}"/>
              </a:ext>
            </a:extLst>
          </p:cNvPr>
          <p:cNvSpPr txBox="1"/>
          <p:nvPr/>
        </p:nvSpPr>
        <p:spPr>
          <a:xfrm>
            <a:off x="1249611" y="2424553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そのために</a:t>
            </a:r>
            <a:r>
              <a:rPr kumimoji="1" lang="en-US" altLang="ja-JP"/>
              <a:t>..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7AA0AF3-480E-82F4-19C5-328AE2A753A5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H="1" flipV="1">
            <a:off x="4105743" y="1463849"/>
            <a:ext cx="4176" cy="9607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50C21B3-6B88-AECE-089A-2D360E022CEA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5787039" y="1463849"/>
            <a:ext cx="7097" cy="9607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2A63D1F-2835-387B-AF5F-A11853D9D1D1}"/>
              </a:ext>
            </a:extLst>
          </p:cNvPr>
          <p:cNvSpPr txBox="1"/>
          <p:nvPr/>
        </p:nvSpPr>
        <p:spPr>
          <a:xfrm>
            <a:off x="1249611" y="3761517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そのために</a:t>
            </a:r>
            <a:r>
              <a:rPr kumimoji="1" lang="en-US" altLang="ja-JP"/>
              <a:t>..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304DE7-4DBB-D754-0115-A1CC2202CFA8}"/>
              </a:ext>
            </a:extLst>
          </p:cNvPr>
          <p:cNvSpPr txBox="1"/>
          <p:nvPr/>
        </p:nvSpPr>
        <p:spPr>
          <a:xfrm>
            <a:off x="7065818" y="376151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機体座標での速度と角速度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6C6642-0CA0-470B-D6A8-F6C0CBC4D30F}"/>
              </a:ext>
            </a:extLst>
          </p:cNvPr>
          <p:cNvSpPr txBox="1"/>
          <p:nvPr/>
        </p:nvSpPr>
        <p:spPr>
          <a:xfrm>
            <a:off x="3629887" y="3699172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(u</a:t>
            </a:r>
            <a:r>
              <a:rPr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, v, w</a:t>
            </a:r>
            <a:r>
              <a:rPr lang="en-US" altLang="ja-JP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A689FE4-4BCD-AFC3-6EB2-405FE3E4C150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4109919" y="2793885"/>
            <a:ext cx="1286" cy="90528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F33498-C66F-E063-D039-E4D1F76E4230}"/>
              </a:ext>
            </a:extLst>
          </p:cNvPr>
          <p:cNvSpPr txBox="1"/>
          <p:nvPr/>
        </p:nvSpPr>
        <p:spPr>
          <a:xfrm>
            <a:off x="5352320" y="369917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, q, r</a:t>
            </a:r>
            <a:r>
              <a:rPr lang="en-US" altLang="ja-JP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2441825-FCDA-B46E-FDBF-04BBE1224806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H="1" flipV="1">
            <a:off x="5794136" y="2793885"/>
            <a:ext cx="22414" cy="90528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39F1CD-7617-0815-A0D7-78D300686E1C}"/>
              </a:ext>
            </a:extLst>
          </p:cNvPr>
          <p:cNvSpPr txBox="1"/>
          <p:nvPr/>
        </p:nvSpPr>
        <p:spPr>
          <a:xfrm>
            <a:off x="4084545" y="3020417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transformation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AF925A-6F97-1878-64F5-615A46311FDD}"/>
              </a:ext>
            </a:extLst>
          </p:cNvPr>
          <p:cNvSpPr txBox="1"/>
          <p:nvPr/>
        </p:nvSpPr>
        <p:spPr>
          <a:xfrm>
            <a:off x="4460296" y="43920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∫</a:t>
            </a:r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70CE225-430D-5686-1297-63A2C1D90417}"/>
              </a:ext>
            </a:extLst>
          </p:cNvPr>
          <p:cNvCxnSpPr>
            <a:cxnSpLocks/>
            <a:stCxn id="36" idx="0"/>
            <a:endCxn id="19" idx="2"/>
          </p:cNvCxnSpPr>
          <p:nvPr/>
        </p:nvCxnSpPr>
        <p:spPr>
          <a:xfrm flipH="1" flipV="1">
            <a:off x="4111205" y="4068504"/>
            <a:ext cx="2835" cy="97911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CC9334A-EECC-EE18-0127-F571A84BE626}"/>
              </a:ext>
            </a:extLst>
          </p:cNvPr>
          <p:cNvCxnSpPr>
            <a:cxnSpLocks/>
            <a:stCxn id="37" idx="0"/>
            <a:endCxn id="24" idx="2"/>
          </p:cNvCxnSpPr>
          <p:nvPr/>
        </p:nvCxnSpPr>
        <p:spPr>
          <a:xfrm flipV="1">
            <a:off x="5816434" y="4068504"/>
            <a:ext cx="116" cy="97911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D9375B2-38A4-D7CB-709D-B01C052AA292}"/>
              </a:ext>
            </a:extLst>
          </p:cNvPr>
          <p:cNvSpPr txBox="1"/>
          <p:nvPr/>
        </p:nvSpPr>
        <p:spPr>
          <a:xfrm>
            <a:off x="7117186" y="509848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機体座標での加速度と角加速度</a:t>
            </a: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6E896036-2F96-1565-212E-10760CD9D1D8}"/>
              </a:ext>
            </a:extLst>
          </p:cNvPr>
          <p:cNvSpPr txBox="1">
            <a:spLocks/>
          </p:cNvSpPr>
          <p:nvPr/>
        </p:nvSpPr>
        <p:spPr>
          <a:xfrm>
            <a:off x="2116282" y="46625"/>
            <a:ext cx="5784273" cy="6462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プラント側のモデル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EF8AE77-AFEC-49E0-058C-22BB6B54E71E}"/>
              </a:ext>
            </a:extLst>
          </p:cNvPr>
          <p:cNvSpPr txBox="1"/>
          <p:nvPr/>
        </p:nvSpPr>
        <p:spPr>
          <a:xfrm>
            <a:off x="3568858" y="504761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(u'</a:t>
            </a:r>
            <a:r>
              <a:rPr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, v', w'</a:t>
            </a:r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EBD78C7-460D-493C-7AFC-0B38601F3659}"/>
              </a:ext>
            </a:extLst>
          </p:cNvPr>
          <p:cNvSpPr txBox="1"/>
          <p:nvPr/>
        </p:nvSpPr>
        <p:spPr>
          <a:xfrm>
            <a:off x="5296900" y="504761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(p'</a:t>
            </a:r>
            <a:r>
              <a:rPr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, q', r'</a:t>
            </a:r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9AD0E88-5BD3-E8C3-DED8-3D3DDD0DA14F}"/>
              </a:ext>
            </a:extLst>
          </p:cNvPr>
          <p:cNvSpPr txBox="1"/>
          <p:nvPr/>
        </p:nvSpPr>
        <p:spPr>
          <a:xfrm>
            <a:off x="1291171" y="5077707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そのために</a:t>
            </a:r>
            <a:r>
              <a:rPr kumimoji="1" lang="en-US" altLang="ja-JP"/>
              <a:t>..</a:t>
            </a:r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B2D8AA0-4312-EF4C-826F-0448913C0E49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105743" y="5416950"/>
            <a:ext cx="8297" cy="642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65427-4F7C-9E42-0A16-9F628F82E4AB}"/>
              </a:ext>
            </a:extLst>
          </p:cNvPr>
          <p:cNvSpPr txBox="1"/>
          <p:nvPr/>
        </p:nvSpPr>
        <p:spPr>
          <a:xfrm>
            <a:off x="3782576" y="62438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C80A44A-4489-8719-3B0C-EE19CAB5449A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5816434" y="5416950"/>
            <a:ext cx="0" cy="642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9918123-D3E5-EE67-4183-C7C12F5B02E2}"/>
              </a:ext>
            </a:extLst>
          </p:cNvPr>
          <p:cNvSpPr txBox="1"/>
          <p:nvPr/>
        </p:nvSpPr>
        <p:spPr>
          <a:xfrm>
            <a:off x="5662191" y="6211398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5A847D3-63A0-876C-08B0-119091826F4C}"/>
              </a:ext>
            </a:extLst>
          </p:cNvPr>
          <p:cNvSpPr txBox="1"/>
          <p:nvPr/>
        </p:nvSpPr>
        <p:spPr>
          <a:xfrm>
            <a:off x="7157690" y="621139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ロータによる推力とトルク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670A04E-0DBE-1BD7-7428-167967952FD5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838200" y="6410106"/>
            <a:ext cx="2556164" cy="18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603BBB3-820C-1A50-955F-BEF9FF405263}"/>
              </a:ext>
            </a:extLst>
          </p:cNvPr>
          <p:cNvSpPr txBox="1"/>
          <p:nvPr/>
        </p:nvSpPr>
        <p:spPr>
          <a:xfrm>
            <a:off x="429948" y="60407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コントロール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F068CBE-CE12-A727-0445-367DE7F5D674}"/>
              </a:ext>
            </a:extLst>
          </p:cNvPr>
          <p:cNvSpPr txBox="1"/>
          <p:nvPr/>
        </p:nvSpPr>
        <p:spPr>
          <a:xfrm>
            <a:off x="349767" y="643719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kumimoji="1" lang="en-US" altLang="ja-JP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kumimoji="1" lang="en-US" altLang="ja-JP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kumimoji="1" lang="en-US" altLang="ja-JP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kumimoji="1" lang="en-US" altLang="ja-JP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0E7DE2E-54DA-58A5-7A4A-A6F8F7510A4F}"/>
              </a:ext>
            </a:extLst>
          </p:cNvPr>
          <p:cNvSpPr txBox="1"/>
          <p:nvPr/>
        </p:nvSpPr>
        <p:spPr>
          <a:xfrm>
            <a:off x="4294905" y="56110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dynamics</a:t>
            </a:r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A4E9F37-BE45-5106-F870-544D46E05174}"/>
              </a:ext>
            </a:extLst>
          </p:cNvPr>
          <p:cNvSpPr/>
          <p:nvPr/>
        </p:nvSpPr>
        <p:spPr>
          <a:xfrm>
            <a:off x="3568858" y="3602182"/>
            <a:ext cx="2707257" cy="6785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42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chi">
            <a:extLst>
              <a:ext uri="{FF2B5EF4-FFF2-40B4-BE49-F238E27FC236}">
                <a16:creationId xmlns:a16="http://schemas.microsoft.com/office/drawing/2014/main" id="{69C11678-ED86-7567-2B21-253DC87F7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63"/>
            <a:ext cx="12192000" cy="674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2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532D3-3E9D-18E7-2EA1-BCD045210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C0B7E-1227-F392-1DF2-4BC19B9B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制御モデルと</a:t>
            </a:r>
            <a:br>
              <a:rPr lang="en-US" altLang="ja-JP"/>
            </a:br>
            <a:r>
              <a:rPr lang="ja-JP" altLang="en-US"/>
              <a:t>して見ると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004C88-0457-3630-E8C5-1B80E58A3A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/>
              <a:t>P</a:t>
            </a:r>
            <a:r>
              <a:rPr lang="ja-JP" altLang="en-US"/>
              <a:t>のみは不安定</a:t>
            </a:r>
            <a:r>
              <a:rPr lang="en-US" altLang="ja-JP"/>
              <a:t>(s=0</a:t>
            </a:r>
            <a:r>
              <a:rPr lang="ja-JP" altLang="en-US"/>
              <a:t>極の存在</a:t>
            </a:r>
            <a:r>
              <a:rPr lang="en-US" altLang="ja-JP"/>
              <a:t>)</a:t>
            </a:r>
            <a:r>
              <a:rPr lang="ja-JP" altLang="en-US"/>
              <a:t>．振動もしない（</a:t>
            </a:r>
            <a:r>
              <a:rPr lang="en-US" altLang="ja-JP"/>
              <a:t>x </a:t>
            </a:r>
            <a:r>
              <a:rPr lang="ja-JP" altLang="en-US"/>
              <a:t>の項</a:t>
            </a:r>
            <a:r>
              <a:rPr lang="en-US" altLang="ja-JP"/>
              <a:t>=</a:t>
            </a:r>
            <a:r>
              <a:rPr lang="ja-JP" altLang="en-US"/>
              <a:t>位置による力がない</a:t>
            </a:r>
            <a:r>
              <a:rPr lang="en-US" altLang="ja-JP"/>
              <a:t>)</a:t>
            </a:r>
            <a:r>
              <a:rPr lang="ja-JP" altLang="en-US"/>
              <a:t>．</a:t>
            </a:r>
            <a:endParaRPr lang="en-US" altLang="ja-JP"/>
          </a:p>
          <a:p>
            <a:r>
              <a:rPr lang="en-US" altLang="ja-JP"/>
              <a:t>PX4</a:t>
            </a:r>
            <a:r>
              <a:rPr lang="ja-JP" altLang="en-US"/>
              <a:t>の</a:t>
            </a:r>
            <a:r>
              <a:rPr lang="en-US" altLang="ja-JP"/>
              <a:t>PID </a:t>
            </a:r>
            <a:r>
              <a:rPr lang="ja-JP" altLang="en-US"/>
              <a:t>制御によって振動を伴って制御可能となる．</a:t>
            </a:r>
            <a:endParaRPr lang="en-US" altLang="ja-JP"/>
          </a:p>
          <a:p>
            <a:r>
              <a:rPr lang="ja-JP" altLang="en-US"/>
              <a:t>さらに上位の軌道戦略から指示を受けた戦略で制御．</a:t>
            </a:r>
            <a:endParaRPr lang="en-US" altLang="ja-JP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21FF71E-7798-D0E6-5F16-81432FCA9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49" y="0"/>
            <a:ext cx="5001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90E815-8239-EA11-659C-03ED76048F88}"/>
              </a:ext>
            </a:extLst>
          </p:cNvPr>
          <p:cNvSpPr txBox="1"/>
          <p:nvPr/>
        </p:nvSpPr>
        <p:spPr>
          <a:xfrm>
            <a:off x="1759524" y="1441008"/>
            <a:ext cx="8326582" cy="46965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en-US" altLang="ja-JP" sz="2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4E9BF0-33A6-4313-159E-F6A3C91F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飛行計画と安定飛行制御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F3561-F294-6C91-BFEE-6A787D85EC88}"/>
              </a:ext>
            </a:extLst>
          </p:cNvPr>
          <p:cNvSpPr txBox="1"/>
          <p:nvPr/>
        </p:nvSpPr>
        <p:spPr>
          <a:xfrm>
            <a:off x="3732808" y="2687918"/>
            <a:ext cx="4829298" cy="2978590"/>
          </a:xfrm>
          <a:prstGeom prst="rect">
            <a:avLst/>
          </a:prstGeom>
          <a:solidFill>
            <a:srgbClr val="F2DCC5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2800"/>
              <a:t>安定飛行</a:t>
            </a:r>
            <a:r>
              <a:rPr kumimoji="1" lang="en-US" altLang="ja-JP" sz="2800"/>
              <a:t>PID</a:t>
            </a:r>
            <a:r>
              <a:rPr kumimoji="1" lang="ja-JP" altLang="en-US" sz="2800"/>
              <a:t>制御</a:t>
            </a:r>
            <a:endParaRPr kumimoji="1" lang="en-US" altLang="ja-JP" sz="2800"/>
          </a:p>
          <a:p>
            <a:pPr algn="ctr"/>
            <a:r>
              <a:rPr kumimoji="1" lang="en-US" altLang="ja-JP" sz="2800"/>
              <a:t>(x, y, z, φ,θ,</a:t>
            </a:r>
            <a:r>
              <a:rPr lang="en-US" altLang="ja-JP" sz="2800"/>
              <a:t>ψ)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8BC853-D3B1-DE2F-F93F-359E356CBB57}"/>
              </a:ext>
            </a:extLst>
          </p:cNvPr>
          <p:cNvSpPr txBox="1"/>
          <p:nvPr/>
        </p:nvSpPr>
        <p:spPr>
          <a:xfrm>
            <a:off x="4528365" y="1427483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ナビゲーション・ガイダンス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896BE5-BF30-37AC-5D18-54D867DFFD82}"/>
              </a:ext>
            </a:extLst>
          </p:cNvPr>
          <p:cNvSpPr txBox="1"/>
          <p:nvPr/>
        </p:nvSpPr>
        <p:spPr>
          <a:xfrm>
            <a:off x="2155384" y="293507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位置</a:t>
            </a:r>
            <a:endParaRPr kumimoji="1" lang="en-US" altLang="ja-JP"/>
          </a:p>
          <a:p>
            <a:r>
              <a:rPr kumimoji="1" lang="ja-JP" altLang="en-US"/>
              <a:t>姿勢</a:t>
            </a:r>
          </a:p>
        </p:txBody>
      </p: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0F6AE0E1-6CAB-0824-6F09-EEE8934BCCA0}"/>
              </a:ext>
            </a:extLst>
          </p:cNvPr>
          <p:cNvCxnSpPr>
            <a:cxnSpLocks/>
            <a:stCxn id="3078" idx="1"/>
            <a:endCxn id="21" idx="1"/>
          </p:cNvCxnSpPr>
          <p:nvPr/>
        </p:nvCxnSpPr>
        <p:spPr>
          <a:xfrm rot="10800000" flipH="1" flipV="1">
            <a:off x="3524244" y="1924112"/>
            <a:ext cx="937910" cy="2628134"/>
          </a:xfrm>
          <a:prstGeom prst="bentConnector3">
            <a:avLst>
              <a:gd name="adj1" fmla="val -613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B489B9-1E3B-744B-7E02-11B74CB5F33F}"/>
              </a:ext>
            </a:extLst>
          </p:cNvPr>
          <p:cNvSpPr txBox="1"/>
          <p:nvPr/>
        </p:nvSpPr>
        <p:spPr>
          <a:xfrm>
            <a:off x="9099914" y="2944628"/>
            <a:ext cx="9367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位置</a:t>
            </a:r>
            <a:endParaRPr lang="en-US" altLang="ja-JP"/>
          </a:p>
          <a:p>
            <a:r>
              <a:rPr lang="ja-JP" altLang="en-US"/>
              <a:t>姿勢</a:t>
            </a:r>
            <a:endParaRPr lang="en-US" altLang="ja-JP"/>
          </a:p>
          <a:p>
            <a:r>
              <a:rPr lang="ja-JP" altLang="en-US"/>
              <a:t>軌跡</a:t>
            </a:r>
          </a:p>
        </p:txBody>
      </p:sp>
      <p:pic>
        <p:nvPicPr>
          <p:cNvPr id="3078" name="Picture 6" descr="アイコン画像">
            <a:extLst>
              <a:ext uri="{FF2B5EF4-FFF2-40B4-BE49-F238E27FC236}">
                <a16:creationId xmlns:a16="http://schemas.microsoft.com/office/drawing/2014/main" id="{BC863620-F53B-6D7A-817A-C85399B7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4" y="1443898"/>
            <a:ext cx="960427" cy="96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8A834D9-007C-504C-6B41-BA492CB1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129" y="4139870"/>
            <a:ext cx="960427" cy="82475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B5B8086-0756-6E3B-765C-A73EDE7DF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154" y="4156282"/>
            <a:ext cx="1501631" cy="791927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B5FCAE0-3140-DF7E-144A-AA62C988F2B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963785" y="4552247"/>
            <a:ext cx="66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E08748D5-59C5-EAF5-2D8C-CFA7C6D4A872}"/>
              </a:ext>
            </a:extLst>
          </p:cNvPr>
          <p:cNvCxnSpPr>
            <a:stCxn id="20" idx="2"/>
            <a:endCxn id="21" idx="2"/>
          </p:cNvCxnSpPr>
          <p:nvPr/>
        </p:nvCxnSpPr>
        <p:spPr>
          <a:xfrm rot="5400000" flipH="1">
            <a:off x="6154450" y="4006730"/>
            <a:ext cx="16414" cy="1899373"/>
          </a:xfrm>
          <a:prstGeom prst="bentConnector3">
            <a:avLst>
              <a:gd name="adj1" fmla="val -1392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DC18A6EB-04EC-EA68-767A-39331879BF2B}"/>
              </a:ext>
            </a:extLst>
          </p:cNvPr>
          <p:cNvCxnSpPr>
            <a:cxnSpLocks/>
            <a:stCxn id="20" idx="3"/>
            <a:endCxn id="3078" idx="3"/>
          </p:cNvCxnSpPr>
          <p:nvPr/>
        </p:nvCxnSpPr>
        <p:spPr>
          <a:xfrm flipH="1" flipV="1">
            <a:off x="4484671" y="1924112"/>
            <a:ext cx="3107885" cy="2628135"/>
          </a:xfrm>
          <a:prstGeom prst="bentConnector3">
            <a:avLst>
              <a:gd name="adj1" fmla="val -448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3D4F304-F744-8400-CC7C-4B3C690B82CD}"/>
              </a:ext>
            </a:extLst>
          </p:cNvPr>
          <p:cNvSpPr txBox="1"/>
          <p:nvPr/>
        </p:nvSpPr>
        <p:spPr>
          <a:xfrm>
            <a:off x="4623988" y="5245851"/>
            <a:ext cx="2968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加速度，位置，姿勢，軌跡</a:t>
            </a:r>
            <a:endParaRPr lang="en-US" altLang="ja-JP"/>
          </a:p>
          <a:p>
            <a:r>
              <a:rPr lang="en-US" altLang="ja-JP"/>
              <a:t>gyro, mag, acc, vel, </a:t>
            </a:r>
            <a:endParaRPr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CB8A470-76D6-F94D-00D8-78BE97CEC2B4}"/>
              </a:ext>
            </a:extLst>
          </p:cNvPr>
          <p:cNvSpPr txBox="1"/>
          <p:nvPr/>
        </p:nvSpPr>
        <p:spPr>
          <a:xfrm>
            <a:off x="5400357" y="3763776"/>
            <a:ext cx="1795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コントロール</a:t>
            </a:r>
          </a:p>
        </p:txBody>
      </p:sp>
    </p:spTree>
    <p:extLst>
      <p:ext uri="{BB962C8B-B14F-4D97-AF65-F5344CB8AC3E}">
        <p14:creationId xmlns:p14="http://schemas.microsoft.com/office/powerpoint/2010/main" val="343668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1222</Words>
  <Application>Microsoft Macintosh PowerPoint</Application>
  <PresentationFormat>ワイド画面</PresentationFormat>
  <Paragraphs>159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游ゴシック</vt:lpstr>
      <vt:lpstr>游ゴシック Light</vt:lpstr>
      <vt:lpstr>Arial</vt:lpstr>
      <vt:lpstr>Courier New</vt:lpstr>
      <vt:lpstr>Menlo</vt:lpstr>
      <vt:lpstr>Times New Roman</vt:lpstr>
      <vt:lpstr>Wingdings</vt:lpstr>
      <vt:lpstr>Office テーマ</vt:lpstr>
      <vt:lpstr>ドローンの 数学・物理・制御 入門</vt:lpstr>
      <vt:lpstr>PowerPoint プレゼンテーション</vt:lpstr>
      <vt:lpstr>座標変換</vt:lpstr>
      <vt:lpstr>PowerPoint プレゼンテーション</vt:lpstr>
      <vt:lpstr>運動方程式</vt:lpstr>
      <vt:lpstr>PowerPoint プレゼンテーション</vt:lpstr>
      <vt:lpstr>PowerPoint プレゼンテーション</vt:lpstr>
      <vt:lpstr>制御モデルと して見ると</vt:lpstr>
      <vt:lpstr>飛行計画と安定飛行制御</vt:lpstr>
      <vt:lpstr>ソフトウェア的な話</vt:lpstr>
      <vt:lpstr>1. ユニットテスト</vt:lpstr>
      <vt:lpstr>2. 数式とコード(1/2)</vt:lpstr>
      <vt:lpstr>2. 数式とコード</vt:lpstr>
      <vt:lpstr>2. グラフ化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平鍋 健児</dc:creator>
  <cp:lastModifiedBy>平鍋 健児</cp:lastModifiedBy>
  <cp:revision>8</cp:revision>
  <dcterms:created xsi:type="dcterms:W3CDTF">2024-02-01T04:00:54Z</dcterms:created>
  <dcterms:modified xsi:type="dcterms:W3CDTF">2024-02-04T11:26:03Z</dcterms:modified>
</cp:coreProperties>
</file>