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1268" r:id="rId4"/>
    <p:sldId id="1207" r:id="rId5"/>
    <p:sldId id="1201" r:id="rId6"/>
    <p:sldId id="1269" r:id="rId7"/>
    <p:sldId id="1172" r:id="rId8"/>
    <p:sldId id="1176" r:id="rId9"/>
    <p:sldId id="1199" r:id="rId10"/>
    <p:sldId id="1215" r:id="rId11"/>
    <p:sldId id="1216" r:id="rId12"/>
    <p:sldId id="1218" r:id="rId1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58" userDrawn="1">
          <p15:clr>
            <a:srgbClr val="A4A3A4"/>
          </p15:clr>
        </p15:guide>
        <p15:guide id="4" pos="5602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A7"/>
    <a:srgbClr val="00B050"/>
    <a:srgbClr val="FFC000"/>
    <a:srgbClr val="E9EDF4"/>
    <a:srgbClr val="D0D8E8"/>
    <a:srgbClr val="DF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458" y="114"/>
      </p:cViewPr>
      <p:guideLst>
        <p:guide orient="horz" pos="935"/>
        <p:guide pos="2880"/>
        <p:guide pos="158"/>
        <p:guide pos="5602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21216-9440-4970-8E7F-A45B924ACC7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39838"/>
            <a:ext cx="447040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F90D4-AE7C-46AF-9BFA-A915DBB7C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0F0E4F-9262-4253-B84A-7B829E28B40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585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E4F-9262-4253-B84A-7B829E28B4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95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0F0E4F-9262-4253-B84A-7B829E28B40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68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0F0E4F-9262-4253-B84A-7B829E28B40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79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0F0E4F-9262-4253-B84A-7B829E28B40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7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E4F-9262-4253-B84A-7B829E28B4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4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E4F-9262-4253-B84A-7B829E28B4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20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E4F-9262-4253-B84A-7B829E28B4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02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E4F-9262-4253-B84A-7B829E28B4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9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E4F-9262-4253-B84A-7B829E28B4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4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email">
                <a:alphaModFix amt="5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50A02F-237A-426C-A67C-16CCBE06C87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3AAF0F-862C-48BC-999E-BBD9C1A3E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3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A02F-237A-426C-A67C-16CCBE06C87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F0F-862C-48BC-999E-BBD9C1A3E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7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A02F-237A-426C-A67C-16CCBE06C87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F0F-862C-48BC-999E-BBD9C1A3E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28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46200">
            <a:off x="-650331" y="3913087"/>
            <a:ext cx="2546329" cy="1919919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-33912" y="1638626"/>
            <a:ext cx="5640894" cy="1284265"/>
          </a:xfrm>
          <a:prstGeom prst="rect">
            <a:avLst/>
          </a:prstGeom>
        </p:spPr>
        <p:txBody>
          <a:bodyPr anchor="ctr"/>
          <a:lstStyle>
            <a:lvl1pPr algn="ctr">
              <a:defRPr kumimoji="1" lang="ko-KR" altLang="en-US" sz="3692" b="1" kern="120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8"/>
          <p:cNvSpPr>
            <a:spLocks noGrp="1"/>
          </p:cNvSpPr>
          <p:nvPr>
            <p:ph type="subTitle" idx="1"/>
          </p:nvPr>
        </p:nvSpPr>
        <p:spPr>
          <a:xfrm>
            <a:off x="3255642" y="4469958"/>
            <a:ext cx="5697415" cy="1371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62" b="1">
                <a:solidFill>
                  <a:sysClr val="windowText" lastClr="000000"/>
                </a:solidFill>
              </a:defRPr>
            </a:lvl1pPr>
            <a:lvl2pPr marL="422041" indent="0" algn="ctr">
              <a:buNone/>
            </a:lvl2pPr>
            <a:lvl3pPr marL="844083" indent="0" algn="ctr">
              <a:buNone/>
            </a:lvl3pPr>
            <a:lvl4pPr marL="1266124" indent="0" algn="ctr">
              <a:buNone/>
            </a:lvl4pPr>
            <a:lvl5pPr marL="1688165" indent="0" algn="ctr">
              <a:buNone/>
            </a:lvl5pPr>
            <a:lvl6pPr marL="2110207" indent="0" algn="ctr">
              <a:buNone/>
            </a:lvl6pPr>
            <a:lvl7pPr marL="2532248" indent="0" algn="ctr">
              <a:buNone/>
            </a:lvl7pPr>
            <a:lvl8pPr marL="2954289" indent="0" algn="ctr">
              <a:buNone/>
            </a:lvl8pPr>
            <a:lvl9pPr marL="3376331" indent="0" algn="ctr">
              <a:buNone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2" name="이등변 삼각형 1"/>
          <p:cNvSpPr/>
          <p:nvPr userDrawn="1"/>
        </p:nvSpPr>
        <p:spPr>
          <a:xfrm rot="332364">
            <a:off x="2924527" y="2268492"/>
            <a:ext cx="7241560" cy="3125952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21000">
                <a:schemeClr val="bg1">
                  <a:lumMod val="75000"/>
                </a:schemeClr>
              </a:gs>
              <a:gs pos="8600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</a:gradFill>
        </p:spPr>
        <p:txBody>
          <a:bodyPr lIns="432000" tIns="66462" bIns="0" anchor="ctr">
            <a:normAutofit/>
          </a:bodyPr>
          <a:lstStyle/>
          <a:p>
            <a:pPr lvl="0" indent="0" defTabSz="844083" latinLnBrk="1">
              <a:lnSpc>
                <a:spcPct val="90000"/>
              </a:lnSpc>
              <a:spcBef>
                <a:spcPts val="923"/>
              </a:spcBef>
              <a:buFont typeface="Arial" panose="020B0604020202020204" pitchFamily="34" charset="0"/>
              <a:buNone/>
            </a:pPr>
            <a:endParaRPr lang="ko-KR" altLang="en-US" sz="1846" b="1">
              <a:ln>
                <a:noFill/>
              </a:ln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-1004435" y="3054931"/>
            <a:ext cx="1001786" cy="3207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8" name="이등변 삼각형 7"/>
          <p:cNvSpPr/>
          <p:nvPr userDrawn="1"/>
        </p:nvSpPr>
        <p:spPr>
          <a:xfrm rot="19955984">
            <a:off x="-868537" y="3120948"/>
            <a:ext cx="3248081" cy="2847515"/>
          </a:xfrm>
          <a:prstGeom prst="triangle">
            <a:avLst>
              <a:gd name="adj" fmla="val 4267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21000">
                <a:schemeClr val="bg1">
                  <a:lumMod val="75000"/>
                </a:schemeClr>
              </a:gs>
              <a:gs pos="8600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</p:spPr>
        <p:txBody>
          <a:bodyPr lIns="432000" tIns="66462" bIns="0" anchor="ctr">
            <a:normAutofit/>
          </a:bodyPr>
          <a:lstStyle/>
          <a:p>
            <a:pPr lvl="0" indent="0" defTabSz="844083" latinLnBrk="1">
              <a:lnSpc>
                <a:spcPct val="90000"/>
              </a:lnSpc>
              <a:spcBef>
                <a:spcPts val="923"/>
              </a:spcBef>
              <a:buFont typeface="Arial" panose="020B0604020202020204" pitchFamily="34" charset="0"/>
              <a:buNone/>
            </a:pPr>
            <a:endParaRPr lang="ko-KR" altLang="en-US" sz="1846" b="1">
              <a:ln>
                <a:noFill/>
              </a:ln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3" name="이등변 삼각형 22"/>
          <p:cNvSpPr/>
          <p:nvPr userDrawn="1"/>
        </p:nvSpPr>
        <p:spPr>
          <a:xfrm rot="1703114">
            <a:off x="6497263" y="-1172546"/>
            <a:ext cx="4021221" cy="2323346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21000">
                <a:schemeClr val="bg1">
                  <a:lumMod val="75000"/>
                </a:schemeClr>
              </a:gs>
              <a:gs pos="86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</p:spPr>
        <p:txBody>
          <a:bodyPr lIns="432000" tIns="66462" bIns="0" anchor="ctr">
            <a:normAutofit/>
          </a:bodyPr>
          <a:lstStyle/>
          <a:p>
            <a:pPr lvl="0" indent="0" defTabSz="844083" latinLnBrk="1">
              <a:lnSpc>
                <a:spcPct val="90000"/>
              </a:lnSpc>
              <a:spcBef>
                <a:spcPts val="923"/>
              </a:spcBef>
              <a:buFont typeface="Arial" panose="020B0604020202020204" pitchFamily="34" charset="0"/>
              <a:buNone/>
            </a:pPr>
            <a:endParaRPr lang="ko-KR" altLang="en-US" sz="1846" b="1">
              <a:ln>
                <a:noFill/>
              </a:ln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9144000" y="-190499"/>
            <a:ext cx="1914116" cy="60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</p:spTree>
    <p:extLst>
      <p:ext uri="{BB962C8B-B14F-4D97-AF65-F5344CB8AC3E}">
        <p14:creationId xmlns:p14="http://schemas.microsoft.com/office/powerpoint/2010/main" val="67731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4"/>
          <p:cNvSpPr>
            <a:spLocks noGrp="1"/>
          </p:cNvSpPr>
          <p:nvPr>
            <p:ph sz="quarter" idx="17" hasCustomPrompt="1"/>
          </p:nvPr>
        </p:nvSpPr>
        <p:spPr>
          <a:xfrm>
            <a:off x="85847" y="925512"/>
            <a:ext cx="8972308" cy="5400000"/>
          </a:xfrm>
          <a:prstGeom prst="rect">
            <a:avLst/>
          </a:prstGeom>
        </p:spPr>
        <p:txBody>
          <a:bodyPr/>
          <a:lstStyle>
            <a:lvl1pPr marL="299084" indent="-232621">
              <a:spcAft>
                <a:spcPts val="415"/>
              </a:spcAft>
              <a:buClrTx/>
              <a:buSzPct val="75000"/>
              <a:buFont typeface="Wingdings" panose="05000000000000000000" pitchFamily="2" charset="2"/>
              <a:buChar char="l"/>
              <a:defRPr sz="1846" b="1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498474" indent="-166158">
              <a:lnSpc>
                <a:spcPct val="100000"/>
              </a:lnSpc>
              <a:spcAft>
                <a:spcPts val="415"/>
              </a:spcAft>
              <a:buClrTx/>
              <a:buSzPct val="75000"/>
              <a:buFont typeface="Arial" panose="020B0604020202020204" pitchFamily="34" charset="0"/>
              <a:buChar char="•"/>
              <a:defRPr sz="1662" b="1" spc="35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2pPr>
            <a:lvl3pPr marL="697864" indent="-166158">
              <a:lnSpc>
                <a:spcPct val="100000"/>
              </a:lnSpc>
              <a:spcBef>
                <a:spcPts val="138"/>
              </a:spcBef>
              <a:spcAft>
                <a:spcPts val="415"/>
              </a:spcAft>
              <a:buClrTx/>
              <a:buFont typeface="맑은 고딕" panose="020B0503020000020004" pitchFamily="50" charset="-127"/>
              <a:buChar char="-"/>
              <a:defRPr sz="1477" b="1" spc="35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5" name="타원 4"/>
          <p:cNvSpPr/>
          <p:nvPr/>
        </p:nvSpPr>
        <p:spPr>
          <a:xfrm>
            <a:off x="8721289" y="6400452"/>
            <a:ext cx="365538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1694473B-B9BC-4768-AAB0-1AB51198C603}" type="slidenum">
              <a:rPr lang="en-US" altLang="ko-KR" sz="1477" b="1" smtClean="0">
                <a:solidFill>
                  <a:sysClr val="windowText" lastClr="000000"/>
                </a:solidFill>
                <a:latin typeface="+mn-ea"/>
                <a:ea typeface="+mn-ea"/>
              </a:rPr>
              <a:t>‹#›</a:t>
            </a:fld>
            <a:endParaRPr lang="ko-KR" altLang="en-US" sz="1477" b="1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0" name="내용 개체 틀 18"/>
          <p:cNvSpPr>
            <a:spLocks noGrp="1"/>
          </p:cNvSpPr>
          <p:nvPr>
            <p:ph sz="quarter" idx="13" hasCustomPrompt="1"/>
          </p:nvPr>
        </p:nvSpPr>
        <p:spPr>
          <a:xfrm>
            <a:off x="2" y="210936"/>
            <a:ext cx="9143999" cy="6048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36000">
                <a:schemeClr val="bg1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  <a:lin ang="0" scaled="0"/>
          </a:gradFill>
        </p:spPr>
        <p:txBody>
          <a:bodyPr lIns="0" tIns="72000" rIns="0" bIns="0" anchor="ctr">
            <a:noAutofit/>
          </a:bodyPr>
          <a:lstStyle>
            <a:lvl1pPr marL="99695" indent="0">
              <a:buNone/>
              <a:defRPr sz="2769" b="1" baseline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  제목</a:t>
            </a:r>
          </a:p>
        </p:txBody>
      </p:sp>
    </p:spTree>
    <p:extLst>
      <p:ext uri="{BB962C8B-B14F-4D97-AF65-F5344CB8AC3E}">
        <p14:creationId xmlns:p14="http://schemas.microsoft.com/office/powerpoint/2010/main" val="3873028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4489939" y="994573"/>
            <a:ext cx="0" cy="5438327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4"/>
          <p:cNvSpPr>
            <a:spLocks noGrp="1"/>
          </p:cNvSpPr>
          <p:nvPr>
            <p:ph sz="quarter" idx="20" hasCustomPrompt="1"/>
          </p:nvPr>
        </p:nvSpPr>
        <p:spPr>
          <a:xfrm>
            <a:off x="164124" y="925516"/>
            <a:ext cx="4325816" cy="2876447"/>
          </a:xfrm>
          <a:prstGeom prst="rect">
            <a:avLst/>
          </a:prstGeom>
        </p:spPr>
        <p:txBody>
          <a:bodyPr/>
          <a:lstStyle>
            <a:lvl1pPr marL="199390" indent="-149542">
              <a:spcAft>
                <a:spcPts val="415"/>
              </a:spcAft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l"/>
              <a:defRPr sz="969" b="1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  <a:ea typeface="맑은 고딕" panose="020B0503020000020004" pitchFamily="50" charset="-127"/>
              </a:defRPr>
            </a:lvl1pPr>
            <a:lvl2pPr marL="299084" indent="-99695">
              <a:lnSpc>
                <a:spcPct val="100000"/>
              </a:lnSpc>
              <a:spcAft>
                <a:spcPts val="415"/>
              </a:spcAft>
              <a:buClr>
                <a:schemeClr val="bg1">
                  <a:lumMod val="65000"/>
                </a:schemeClr>
              </a:buClr>
              <a:buSzPct val="75000"/>
              <a:buFont typeface="Wingdings" panose="05000000000000000000" pitchFamily="2" charset="2"/>
              <a:buChar char="l"/>
              <a:defRPr sz="831" b="1" spc="35" baseline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  <a:ea typeface="맑은 고딕" panose="020B0503020000020004" pitchFamily="50" charset="-127"/>
              </a:defRPr>
            </a:lvl2pPr>
            <a:lvl3pPr marL="348932" indent="-71440">
              <a:lnSpc>
                <a:spcPct val="100000"/>
              </a:lnSpc>
              <a:spcBef>
                <a:spcPts val="138"/>
              </a:spcBef>
              <a:spcAft>
                <a:spcPts val="415"/>
              </a:spcAft>
              <a:buFont typeface="맑은 고딕" panose="020B0503020000020004" pitchFamily="50" charset="-127"/>
              <a:buChar char="­"/>
              <a:defRPr sz="762" b="1" spc="35" baseline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/>
              <a:t>첫째 수준</a:t>
            </a:r>
          </a:p>
          <a:p>
            <a:pPr lvl="1"/>
            <a:r>
              <a:rPr lang="ko-KR" altLang="en-US"/>
              <a:t>둘째 </a:t>
            </a:r>
            <a:r>
              <a:rPr lang="ko-KR" altLang="en-US" dirty="0"/>
              <a:t>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6" name="내용 개체 틀 24"/>
          <p:cNvSpPr>
            <a:spLocks noGrp="1"/>
          </p:cNvSpPr>
          <p:nvPr>
            <p:ph sz="quarter" idx="21" hasCustomPrompt="1"/>
          </p:nvPr>
        </p:nvSpPr>
        <p:spPr>
          <a:xfrm>
            <a:off x="4656891" y="925516"/>
            <a:ext cx="4325816" cy="2876447"/>
          </a:xfrm>
          <a:prstGeom prst="rect">
            <a:avLst/>
          </a:prstGeom>
        </p:spPr>
        <p:txBody>
          <a:bodyPr/>
          <a:lstStyle>
            <a:lvl1pPr marL="199390" indent="-149542">
              <a:spcAft>
                <a:spcPts val="415"/>
              </a:spcAft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l"/>
              <a:defRPr sz="969" b="1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  <a:ea typeface="맑은 고딕" panose="020B0503020000020004" pitchFamily="50" charset="-127"/>
              </a:defRPr>
            </a:lvl1pPr>
            <a:lvl2pPr marL="299084" indent="-99695">
              <a:lnSpc>
                <a:spcPct val="100000"/>
              </a:lnSpc>
              <a:spcAft>
                <a:spcPts val="415"/>
              </a:spcAft>
              <a:buClr>
                <a:schemeClr val="bg1">
                  <a:lumMod val="65000"/>
                </a:schemeClr>
              </a:buClr>
              <a:buSzPct val="75000"/>
              <a:buFont typeface="Wingdings" panose="05000000000000000000" pitchFamily="2" charset="2"/>
              <a:buChar char="l"/>
              <a:defRPr sz="831" b="1" spc="35" baseline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  <a:ea typeface="맑은 고딕" panose="020B0503020000020004" pitchFamily="50" charset="-127"/>
              </a:defRPr>
            </a:lvl2pPr>
            <a:lvl3pPr marL="348932" indent="-71440">
              <a:lnSpc>
                <a:spcPct val="100000"/>
              </a:lnSpc>
              <a:spcBef>
                <a:spcPts val="138"/>
              </a:spcBef>
              <a:spcAft>
                <a:spcPts val="415"/>
              </a:spcAft>
              <a:buFont typeface="맑은 고딕" panose="020B0503020000020004" pitchFamily="50" charset="-127"/>
              <a:buChar char="­"/>
              <a:defRPr sz="762" b="1" spc="35" baseline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타원 11"/>
          <p:cNvSpPr/>
          <p:nvPr userDrawn="1"/>
        </p:nvSpPr>
        <p:spPr>
          <a:xfrm>
            <a:off x="8858770" y="6512591"/>
            <a:ext cx="199385" cy="216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1694473B-B9BC-4768-AAB0-1AB51198C603}" type="slidenum">
              <a:rPr lang="en-US" altLang="ko-KR" sz="692" smtClean="0">
                <a:solidFill>
                  <a:schemeClr val="bg2"/>
                </a:solidFill>
                <a:latin typeface="+mn-ea"/>
                <a:ea typeface="+mn-ea"/>
              </a:rPr>
              <a:t>‹#›</a:t>
            </a:fld>
            <a:endParaRPr lang="ko-KR" altLang="en-US" sz="692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내용 개체 틀 24"/>
          <p:cNvSpPr>
            <a:spLocks noGrp="1"/>
          </p:cNvSpPr>
          <p:nvPr>
            <p:ph sz="quarter" idx="22" hasCustomPrompt="1"/>
          </p:nvPr>
        </p:nvSpPr>
        <p:spPr>
          <a:xfrm>
            <a:off x="164123" y="3801963"/>
            <a:ext cx="4325816" cy="2523551"/>
          </a:xfrm>
          <a:prstGeom prst="rect">
            <a:avLst/>
          </a:prstGeom>
        </p:spPr>
        <p:txBody>
          <a:bodyPr/>
          <a:lstStyle>
            <a:lvl1pPr marL="199390" indent="-149542">
              <a:spcAft>
                <a:spcPts val="415"/>
              </a:spcAft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l"/>
              <a:defRPr sz="969" b="1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  <a:ea typeface="맑은 고딕" panose="020B0503020000020004" pitchFamily="50" charset="-127"/>
              </a:defRPr>
            </a:lvl1pPr>
            <a:lvl2pPr marL="299084" indent="-99695">
              <a:lnSpc>
                <a:spcPct val="100000"/>
              </a:lnSpc>
              <a:spcAft>
                <a:spcPts val="415"/>
              </a:spcAft>
              <a:buClr>
                <a:schemeClr val="bg1">
                  <a:lumMod val="65000"/>
                </a:schemeClr>
              </a:buClr>
              <a:buSzPct val="75000"/>
              <a:buFont typeface="Wingdings" panose="05000000000000000000" pitchFamily="2" charset="2"/>
              <a:buChar char="l"/>
              <a:defRPr sz="831" b="1" spc="35" baseline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  <a:ea typeface="맑은 고딕" panose="020B0503020000020004" pitchFamily="50" charset="-127"/>
              </a:defRPr>
            </a:lvl2pPr>
            <a:lvl3pPr marL="348932" indent="-71440">
              <a:lnSpc>
                <a:spcPct val="100000"/>
              </a:lnSpc>
              <a:spcBef>
                <a:spcPts val="138"/>
              </a:spcBef>
              <a:spcAft>
                <a:spcPts val="415"/>
              </a:spcAft>
              <a:buFont typeface="맑은 고딕" panose="020B0503020000020004" pitchFamily="50" charset="-127"/>
              <a:buChar char="­"/>
              <a:defRPr sz="762" b="1" spc="35" baseline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/>
              <a:t>첫째 수준</a:t>
            </a:r>
          </a:p>
          <a:p>
            <a:pPr lvl="1"/>
            <a:r>
              <a:rPr lang="ko-KR" altLang="en-US"/>
              <a:t>둘째 </a:t>
            </a:r>
            <a:r>
              <a:rPr lang="ko-KR" altLang="en-US" dirty="0"/>
              <a:t>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4" name="내용 개체 틀 24"/>
          <p:cNvSpPr>
            <a:spLocks noGrp="1"/>
          </p:cNvSpPr>
          <p:nvPr>
            <p:ph sz="quarter" idx="23" hasCustomPrompt="1"/>
          </p:nvPr>
        </p:nvSpPr>
        <p:spPr>
          <a:xfrm>
            <a:off x="4656890" y="3801963"/>
            <a:ext cx="4325816" cy="2523551"/>
          </a:xfrm>
          <a:prstGeom prst="rect">
            <a:avLst/>
          </a:prstGeom>
        </p:spPr>
        <p:txBody>
          <a:bodyPr/>
          <a:lstStyle>
            <a:lvl1pPr marL="199390" indent="-149542">
              <a:spcAft>
                <a:spcPts val="415"/>
              </a:spcAft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l"/>
              <a:defRPr sz="969" b="1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  <a:ea typeface="맑은 고딕" panose="020B0503020000020004" pitchFamily="50" charset="-127"/>
              </a:defRPr>
            </a:lvl1pPr>
            <a:lvl2pPr marL="299084" indent="-99695">
              <a:lnSpc>
                <a:spcPct val="100000"/>
              </a:lnSpc>
              <a:spcAft>
                <a:spcPts val="415"/>
              </a:spcAft>
              <a:buClr>
                <a:schemeClr val="bg1">
                  <a:lumMod val="65000"/>
                </a:schemeClr>
              </a:buClr>
              <a:buSzPct val="75000"/>
              <a:buFont typeface="Wingdings" panose="05000000000000000000" pitchFamily="2" charset="2"/>
              <a:buChar char="l"/>
              <a:defRPr sz="831" b="1" spc="35" baseline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  <a:ea typeface="맑은 고딕" panose="020B0503020000020004" pitchFamily="50" charset="-127"/>
              </a:defRPr>
            </a:lvl2pPr>
            <a:lvl3pPr marL="348932" indent="-71440">
              <a:lnSpc>
                <a:spcPct val="100000"/>
              </a:lnSpc>
              <a:spcBef>
                <a:spcPts val="138"/>
              </a:spcBef>
              <a:spcAft>
                <a:spcPts val="415"/>
              </a:spcAft>
              <a:buFont typeface="맑은 고딕" panose="020B0503020000020004" pitchFamily="50" charset="-127"/>
              <a:buChar char="­"/>
              <a:defRPr sz="762" b="1" spc="35" baseline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7" name="내용 개체 틀 18"/>
          <p:cNvSpPr>
            <a:spLocks noGrp="1"/>
          </p:cNvSpPr>
          <p:nvPr>
            <p:ph sz="quarter" idx="13" hasCustomPrompt="1"/>
          </p:nvPr>
        </p:nvSpPr>
        <p:spPr>
          <a:xfrm>
            <a:off x="2" y="210936"/>
            <a:ext cx="9143999" cy="6048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36000">
                <a:schemeClr val="bg1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  <a:lin ang="0" scaled="0"/>
          </a:gradFill>
        </p:spPr>
        <p:txBody>
          <a:bodyPr lIns="0" tIns="72000" rIns="0" bIns="0" anchor="ctr">
            <a:noAutofit/>
          </a:bodyPr>
          <a:lstStyle>
            <a:lvl1pPr marL="99695" indent="0">
              <a:buNone/>
              <a:defRPr sz="2769" b="1" baseline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  제목</a:t>
            </a:r>
          </a:p>
        </p:txBody>
      </p:sp>
    </p:spTree>
    <p:extLst>
      <p:ext uri="{BB962C8B-B14F-4D97-AF65-F5344CB8AC3E}">
        <p14:creationId xmlns:p14="http://schemas.microsoft.com/office/powerpoint/2010/main" val="3489367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4019" y="2476246"/>
            <a:ext cx="7175966" cy="190550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73846" rIns="373846" rtlCol="0" anchor="ctr">
            <a:noAutofit/>
            <a:scene3d>
              <a:camera prst="orthographicFront">
                <a:rot lat="1200000" lon="0" rev="0"/>
              </a:camera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altLang="ko-KR" sz="11493" b="1" dirty="0">
                <a:solidFill>
                  <a:schemeClr val="bg1">
                    <a:lumMod val="50000"/>
                  </a:schemeClr>
                </a:solidFill>
                <a:effectLst>
                  <a:reflection blurRad="6350" stA="25000" endPos="54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ko-KR" sz="9554" b="1" dirty="0">
                <a:solidFill>
                  <a:schemeClr val="bg1">
                    <a:lumMod val="50000"/>
                  </a:schemeClr>
                </a:solidFill>
                <a:effectLst>
                  <a:reflection blurRad="6350" stA="25000" endPos="54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11493" b="1" dirty="0">
                <a:solidFill>
                  <a:schemeClr val="bg1">
                    <a:lumMod val="50000"/>
                  </a:schemeClr>
                </a:solidFill>
                <a:effectLst>
                  <a:reflection blurRad="6350" stA="25000" endPos="54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ko-KR" altLang="en-US" sz="11493" b="1" dirty="0">
              <a:solidFill>
                <a:schemeClr val="bg1">
                  <a:lumMod val="50000"/>
                </a:schemeClr>
              </a:solidFill>
              <a:effectLst>
                <a:reflection blurRad="6350" stA="25000" endPos="54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9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A02F-237A-426C-A67C-16CCBE06C87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F0F-862C-48BC-999E-BBD9C1A3EC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A02F-237A-426C-A67C-16CCBE06C87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F0F-862C-48BC-999E-BBD9C1A3EC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140315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A02F-237A-426C-A67C-16CCBE06C87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F0F-862C-48BC-999E-BBD9C1A3EC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9352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A02F-237A-426C-A67C-16CCBE06C87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F0F-862C-48BC-999E-BBD9C1A3E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97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A02F-237A-426C-A67C-16CCBE06C87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F0F-862C-48BC-999E-BBD9C1A3EC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8360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A02F-237A-426C-A67C-16CCBE06C87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F0F-862C-48BC-999E-BBD9C1A3E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E50A02F-237A-426C-A67C-16CCBE06C87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F0F-862C-48BC-999E-BBD9C1A3E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08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50A02F-237A-426C-A67C-16CCBE06C87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3AAF0F-862C-48BC-999E-BBD9C1A3EC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02249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 userDrawn="1"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자유형 11"/>
          <p:cNvSpPr>
            <a:spLocks/>
          </p:cNvSpPr>
          <p:nvPr userDrawn="1"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직각 삼각형 13"/>
          <p:cNvSpPr>
            <a:spLocks/>
          </p:cNvSpPr>
          <p:nvPr userDrawn="1"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E50A02F-237A-426C-A67C-16CCBE06C87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73AAF0F-862C-48BC-999E-BBD9C1A3E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52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50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33062" rtl="0" eaLnBrk="1" latinLnBrk="1" hangingPunct="1">
        <a:lnSpc>
          <a:spcPct val="90000"/>
        </a:lnSpc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265" indent="-158265" algn="l" defTabSz="633062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1pPr>
      <a:lvl2pPr marL="474796" indent="-158265" algn="l" defTabSz="633062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791327" indent="-158265" algn="l" defTabSz="633062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3pPr>
      <a:lvl4pPr marL="1107858" indent="-158265" algn="l" defTabSz="633062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424389" indent="-158265" algn="l" defTabSz="633062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740920" indent="-158265" algn="l" defTabSz="633062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1" indent="-158265" algn="l" defTabSz="633062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2" indent="-158265" algn="l" defTabSz="633062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5" algn="l" defTabSz="633062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062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7">
          <p15:clr>
            <a:srgbClr val="F26B43"/>
          </p15:clr>
        </p15:guide>
        <p15:guide id="2" pos="4783">
          <p15:clr>
            <a:srgbClr val="F26B43"/>
          </p15:clr>
        </p15:guide>
        <p15:guide id="3" pos="2535">
          <p15:clr>
            <a:srgbClr val="F26B43"/>
          </p15:clr>
        </p15:guide>
        <p15:guide id="4" orient="horz" pos="459">
          <p15:clr>
            <a:srgbClr val="F26B43"/>
          </p15:clr>
        </p15:guide>
        <p15:guide id="5" orient="horz" pos="6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73483"/>
            <a:ext cx="7772400" cy="182976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인텔리전트 데이터베이스 프레임워크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032487"/>
            <a:ext cx="7772400" cy="119970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차세대정보컴퓨팅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687189" y="481936"/>
            <a:ext cx="7772400" cy="1199704"/>
          </a:xfrm>
          <a:prstGeom prst="rect">
            <a:avLst/>
          </a:prstGeom>
        </p:spPr>
        <p:txBody>
          <a:bodyPr vert="horz" lIns="45720" rIns="45720">
            <a:noAutofit/>
          </a:bodyPr>
          <a:lstStyle/>
          <a:p>
            <a:pPr marL="0" marR="64008" lvl="0" indent="0" algn="r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2020. 10. 27</a:t>
            </a:r>
          </a:p>
          <a:p>
            <a:pPr marL="0" marR="64008" lvl="0" indent="0" algn="r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701040" y="3764007"/>
            <a:ext cx="7772400" cy="1199704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altLang="ko-KR" sz="1800" dirty="0"/>
          </a:p>
          <a:p>
            <a:r>
              <a:rPr lang="ko-KR" altLang="en-US" sz="1800" dirty="0"/>
              <a:t>임종태</a:t>
            </a:r>
            <a:r>
              <a:rPr lang="en-US" altLang="ko-KR" sz="1800" dirty="0"/>
              <a:t> </a:t>
            </a:r>
          </a:p>
          <a:p>
            <a:r>
              <a:rPr lang="ko-KR" altLang="en-US" sz="1800" dirty="0" err="1"/>
              <a:t>이현병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신보경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김남영</a:t>
            </a:r>
            <a:r>
              <a:rPr lang="en-US" altLang="ko-KR" sz="1800" dirty="0"/>
              <a:t>, </a:t>
            </a:r>
            <a:r>
              <a:rPr lang="ko-KR" altLang="en-US" sz="1800" dirty="0"/>
              <a:t>김윤아</a:t>
            </a:r>
            <a:r>
              <a:rPr lang="en-US" altLang="ko-KR" sz="1800" dirty="0"/>
              <a:t>, </a:t>
            </a:r>
            <a:r>
              <a:rPr lang="ko-KR" altLang="en-US" sz="1800" dirty="0"/>
              <a:t>최재용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함동호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F0F-862C-48BC-999E-BBD9C1A3EC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215" dirty="0"/>
              <a:t>1.3 </a:t>
            </a:r>
            <a:r>
              <a:rPr lang="ko-KR" altLang="en-US" sz="2215" dirty="0"/>
              <a:t>학습된 모델을 적용한 서비스 개발환경 </a:t>
            </a:r>
            <a:r>
              <a:rPr lang="en-US" altLang="ko-KR" sz="2215" dirty="0"/>
              <a:t>API </a:t>
            </a:r>
            <a:r>
              <a:rPr lang="ko-KR" altLang="en-US" sz="2215" dirty="0"/>
              <a:t>개발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261307" y="1312567"/>
            <a:ext cx="8882694" cy="4667801"/>
          </a:xfrm>
          <a:prstGeom prst="rect">
            <a:avLst/>
          </a:prstGeom>
        </p:spPr>
        <p:txBody>
          <a:bodyPr lIns="0" rIns="66462"/>
          <a:lstStyle>
            <a:defPPr>
              <a:defRPr lang="en-US"/>
            </a:defPPr>
            <a:lvl1pPr marL="288000" indent="-288000" defTabSz="914400" latinLnBrk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ct val="80000"/>
              <a:buFont typeface="맑은 고딕" panose="020B0503020000020004" pitchFamily="50" charset="-127"/>
              <a:buChar char="■"/>
              <a:defRPr sz="1700" b="1">
                <a:solidFill>
                  <a:srgbClr val="2F55A1"/>
                </a:solidFill>
              </a:defRPr>
            </a:lvl1pPr>
            <a:lvl2pPr marL="288000" lvl="1" indent="-180000" defTabSz="914400" latinLnBrk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SzPct val="133000"/>
              <a:buFont typeface="Calibri" panose="020F0502020204030204" pitchFamily="34" charset="0"/>
              <a:buBlip>
                <a:blip r:embed="rId3"/>
              </a:buBlip>
              <a:defRPr sz="1200" b="1" spc="-100" baseline="0">
                <a:solidFill>
                  <a:schemeClr val="accent1">
                    <a:lumMod val="75000"/>
                  </a:schemeClr>
                </a:solidFill>
              </a:defRPr>
            </a:lvl2pPr>
            <a:lvl3pPr marL="355600" lvl="2" indent="-103188" defTabSz="914400" latinLnBrk="1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SzPct val="86000"/>
              <a:buFont typeface="맑은 고딕" panose="020B0503020000020004" pitchFamily="50" charset="-127"/>
              <a:buBlip>
                <a:blip r:embed="rId4"/>
              </a:buBlip>
              <a:defRPr sz="1050" spc="50" baseline="0">
                <a:solidFill>
                  <a:schemeClr val="accent3">
                    <a:lumMod val="50000"/>
                  </a:schemeClr>
                </a:solidFill>
                <a:latin typeface="+mn-ea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1307" y="1529212"/>
            <a:ext cx="8806155" cy="4646244"/>
          </a:xfrm>
          <a:prstGeom prst="roundRect">
            <a:avLst>
              <a:gd name="adj" fmla="val 6034"/>
            </a:avLst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2" b="1">
                <a:latin typeface="HY견고딕" panose="02030600000101010101" pitchFamily="18" charset="-127"/>
                <a:ea typeface="HY견고딕" panose="02030600000101010101" pitchFamily="18" charset="-127"/>
              </a:rPr>
              <a:t>모</a:t>
            </a:r>
            <a:endParaRPr lang="ko-KR" altLang="en-US" sz="1662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내용 개체 틀 1"/>
          <p:cNvSpPr txBox="1">
            <a:spLocks/>
          </p:cNvSpPr>
          <p:nvPr/>
        </p:nvSpPr>
        <p:spPr>
          <a:xfrm>
            <a:off x="261307" y="1739034"/>
            <a:ext cx="8240422" cy="407641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324000" indent="-252000" defTabSz="685800">
              <a:lnSpc>
                <a:spcPct val="100000"/>
              </a:lnSpc>
              <a:spcBef>
                <a:spcPts val="750"/>
              </a:spcBef>
              <a:spcAft>
                <a:spcPts val="450"/>
              </a:spcAft>
              <a:buClrTx/>
              <a:buSzPct val="75000"/>
              <a:buFont typeface="Wingdings" panose="05000000000000000000" pitchFamily="2" charset="2"/>
              <a:buChar char="l"/>
              <a:defRPr b="1"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540000" lvl="1" indent="-180000" defTabSz="685800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Pct val="75000"/>
              <a:buFont typeface="Arial" panose="020B0604020202020204" pitchFamily="34" charset="0"/>
              <a:buChar char="•"/>
              <a:defRPr sz="16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2pPr>
            <a:lvl3pPr marL="756000" lvl="2" indent="-180000" defTabSz="685800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Font typeface="맑은 고딕" panose="020B0503020000020004" pitchFamily="50" charset="-127"/>
              <a:buChar char="-"/>
              <a:defRPr sz="14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altLang="ko-KR" sz="1662" dirty="0"/>
              <a:t>tf.layers.conv2d (</a:t>
            </a:r>
            <a:r>
              <a:rPr lang="en-US" altLang="ko-KR" sz="1662" dirty="0" err="1"/>
              <a:t>args</a:t>
            </a:r>
            <a:r>
              <a:rPr lang="en-US" altLang="ko-KR" sz="1662" dirty="0"/>
              <a:t>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346896"/>
            <a:ext cx="65" cy="255776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662" dirty="0">
              <a:latin typeface="Arial" panose="020B0604020202020204" pitchFamily="34" charset="0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591436" y="2190096"/>
          <a:ext cx="7961130" cy="379027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3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6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892"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입력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92"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필수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없음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92">
                <a:tc rowSpan="14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옵션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filters (number)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kernelSize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number|number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[])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strides (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number|number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[])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padding ('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valid'|'same'|'causal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dataFormat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channelsFirst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'|'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channelsLast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activation ('elu'|'hardSigmoid'|'linear'|'relu'|'relu6'| 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selu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'|'sigmoid'|'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softmax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'|'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softplus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'|'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softsign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'|'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tanh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useBias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boolean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kernelInitializer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('constant'|'glorotNormal'|'glorotUniform'|'heNormal'|'heUniform'|'identity'| 'leCunNormal'|'leCunUniform'|'ones'|….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biasInitializer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('constant'|'glorotNormal'|'glorotUniform'|'heNormal'|'heUniform'|'identity'| 'leCunNormal'|'leCunUniform'|'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ones'|'orthogonal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'|….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0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kernelConstraint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('maxNorm'|'minMaxNorm'|'nonNeg'|'unitNorm'|string|tf.constraints.Constraint)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0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biasConstraint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('maxNorm'|'minMaxNorm'|'nonNeg'|'unitNorm'|string|tf.constraints.Constraint)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0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kernelRegularizer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('l1l2'|string|Regularizer)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0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biasRegularizer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('l1l2'|string|Regularizer)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이하 생략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1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65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215" dirty="0"/>
              <a:t>1.3 </a:t>
            </a:r>
            <a:r>
              <a:rPr lang="ko-KR" altLang="en-US" sz="2215" dirty="0"/>
              <a:t>학습된 모델을 적용한 서비스 개발환경 </a:t>
            </a:r>
            <a:r>
              <a:rPr lang="en-US" altLang="ko-KR" sz="2215" dirty="0"/>
              <a:t>API </a:t>
            </a:r>
            <a:r>
              <a:rPr lang="ko-KR" altLang="en-US" sz="2215" dirty="0"/>
              <a:t>개발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261307" y="1312567"/>
            <a:ext cx="8882694" cy="4667801"/>
          </a:xfrm>
          <a:prstGeom prst="rect">
            <a:avLst/>
          </a:prstGeom>
        </p:spPr>
        <p:txBody>
          <a:bodyPr lIns="0" rIns="66462"/>
          <a:lstStyle>
            <a:defPPr>
              <a:defRPr lang="en-US"/>
            </a:defPPr>
            <a:lvl1pPr marL="288000" indent="-288000" defTabSz="914400" latinLnBrk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ct val="80000"/>
              <a:buFont typeface="맑은 고딕" panose="020B0503020000020004" pitchFamily="50" charset="-127"/>
              <a:buChar char="■"/>
              <a:defRPr sz="1700" b="1">
                <a:solidFill>
                  <a:srgbClr val="2F55A1"/>
                </a:solidFill>
              </a:defRPr>
            </a:lvl1pPr>
            <a:lvl2pPr marL="288000" lvl="1" indent="-180000" defTabSz="914400" latinLnBrk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SzPct val="133000"/>
              <a:buFont typeface="Calibri" panose="020F0502020204030204" pitchFamily="34" charset="0"/>
              <a:buBlip>
                <a:blip r:embed="rId3"/>
              </a:buBlip>
              <a:defRPr sz="1200" b="1" spc="-100" baseline="0">
                <a:solidFill>
                  <a:schemeClr val="accent1">
                    <a:lumMod val="75000"/>
                  </a:schemeClr>
                </a:solidFill>
              </a:defRPr>
            </a:lvl2pPr>
            <a:lvl3pPr marL="355600" lvl="2" indent="-103188" defTabSz="914400" latinLnBrk="1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SzPct val="86000"/>
              <a:buFont typeface="맑은 고딕" panose="020B0503020000020004" pitchFamily="50" charset="-127"/>
              <a:buBlip>
                <a:blip r:embed="rId4"/>
              </a:buBlip>
              <a:defRPr sz="1050" spc="50" baseline="0">
                <a:solidFill>
                  <a:schemeClr val="accent3">
                    <a:lumMod val="50000"/>
                  </a:schemeClr>
                </a:solidFill>
                <a:latin typeface="+mn-ea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1307" y="1529212"/>
            <a:ext cx="8806155" cy="4646244"/>
          </a:xfrm>
          <a:prstGeom prst="roundRect">
            <a:avLst>
              <a:gd name="adj" fmla="val 6034"/>
            </a:avLst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2" b="1">
                <a:latin typeface="HY견고딕" panose="02030600000101010101" pitchFamily="18" charset="-127"/>
                <a:ea typeface="HY견고딕" panose="02030600000101010101" pitchFamily="18" charset="-127"/>
              </a:rPr>
              <a:t>모</a:t>
            </a:r>
            <a:endParaRPr lang="ko-KR" altLang="en-US" sz="1662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내용 개체 틀 1"/>
          <p:cNvSpPr txBox="1">
            <a:spLocks/>
          </p:cNvSpPr>
          <p:nvPr/>
        </p:nvSpPr>
        <p:spPr>
          <a:xfrm>
            <a:off x="261307" y="1739034"/>
            <a:ext cx="8240422" cy="407641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324000" indent="-252000" defTabSz="685800">
              <a:lnSpc>
                <a:spcPct val="100000"/>
              </a:lnSpc>
              <a:spcBef>
                <a:spcPts val="750"/>
              </a:spcBef>
              <a:spcAft>
                <a:spcPts val="450"/>
              </a:spcAft>
              <a:buClrTx/>
              <a:buSzPct val="75000"/>
              <a:buFont typeface="Wingdings" panose="05000000000000000000" pitchFamily="2" charset="2"/>
              <a:buChar char="l"/>
              <a:defRPr b="1"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540000" lvl="1" indent="-180000" defTabSz="685800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Pct val="75000"/>
              <a:buFont typeface="Arial" panose="020B0604020202020204" pitchFamily="34" charset="0"/>
              <a:buChar char="•"/>
              <a:defRPr sz="16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2pPr>
            <a:lvl3pPr marL="756000" lvl="2" indent="-180000" defTabSz="685800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Font typeface="맑은 고딕" panose="020B0503020000020004" pitchFamily="50" charset="-127"/>
              <a:buChar char="-"/>
              <a:defRPr sz="14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ko-KR" altLang="en-US" sz="1662" dirty="0"/>
              <a:t>인수가 너무 많아서</a:t>
            </a:r>
            <a:r>
              <a:rPr lang="en-US" altLang="ko-KR" sz="1662" dirty="0"/>
              <a:t>…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346896"/>
            <a:ext cx="65" cy="255776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662" dirty="0"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799" y="2106186"/>
            <a:ext cx="3991141" cy="3874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lIns="166154" tIns="166154" rIns="166154" bIns="166154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23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923" dirty="0"/>
              <a:t>     “file name”: “example“,</a:t>
            </a:r>
          </a:p>
          <a:p>
            <a:pPr>
              <a:lnSpc>
                <a:spcPct val="150000"/>
              </a:lnSpc>
            </a:pPr>
            <a:r>
              <a:rPr lang="en-US" altLang="ko-KR" sz="923" dirty="0"/>
              <a:t>     “description”: “</a:t>
            </a:r>
            <a:r>
              <a:rPr lang="ko-KR" altLang="en-US" sz="923" dirty="0"/>
              <a:t>구현 테스트 중</a:t>
            </a:r>
            <a:r>
              <a:rPr lang="en-US" altLang="ko-KR" sz="923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923" dirty="0"/>
              <a:t>     “layer”: {</a:t>
            </a:r>
          </a:p>
          <a:p>
            <a:pPr>
              <a:lnSpc>
                <a:spcPct val="150000"/>
              </a:lnSpc>
            </a:pPr>
            <a:r>
              <a:rPr lang="en-US" altLang="ko-KR" sz="923" dirty="0"/>
              <a:t>          “model” : “sequential”,     // sequential | Functional</a:t>
            </a:r>
          </a:p>
          <a:p>
            <a:pPr>
              <a:lnSpc>
                <a:spcPct val="150000"/>
              </a:lnSpc>
            </a:pPr>
            <a:r>
              <a:rPr lang="en-US" altLang="ko-KR" sz="923" dirty="0"/>
              <a:t>          “add”: {</a:t>
            </a:r>
          </a:p>
          <a:p>
            <a:pPr>
              <a:lnSpc>
                <a:spcPct val="150000"/>
              </a:lnSpc>
            </a:pPr>
            <a:r>
              <a:rPr lang="en-US" altLang="ko-KR" sz="923" dirty="0"/>
              <a:t>                    “</a:t>
            </a:r>
            <a:r>
              <a:rPr lang="en-US" altLang="ko-KR" sz="923" dirty="0" err="1"/>
              <a:t>type”:”dense</a:t>
            </a:r>
            <a:r>
              <a:rPr lang="en-US" altLang="ko-KR" sz="923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923" dirty="0"/>
              <a:t>                    “unit”: “1”,</a:t>
            </a:r>
          </a:p>
          <a:p>
            <a:pPr>
              <a:lnSpc>
                <a:spcPct val="150000"/>
              </a:lnSpc>
            </a:pPr>
            <a:r>
              <a:rPr lang="en-US" altLang="ko-KR" sz="923" dirty="0"/>
              <a:t>                    “</a:t>
            </a:r>
            <a:r>
              <a:rPr lang="en-US" altLang="ko-KR" sz="923" dirty="0" err="1"/>
              <a:t>inputshape</a:t>
            </a:r>
            <a:r>
              <a:rPr lang="en-US" altLang="ko-KR" sz="923" dirty="0"/>
              <a:t>”: “[1]”</a:t>
            </a:r>
          </a:p>
          <a:p>
            <a:pPr>
              <a:lnSpc>
                <a:spcPct val="150000"/>
              </a:lnSpc>
            </a:pPr>
            <a:r>
              <a:rPr lang="en-US" altLang="ko-KR" sz="923" dirty="0"/>
              <a:t>            },</a:t>
            </a:r>
          </a:p>
          <a:p>
            <a:pPr>
              <a:lnSpc>
                <a:spcPct val="150000"/>
              </a:lnSpc>
            </a:pPr>
            <a:r>
              <a:rPr lang="en-US" altLang="ko-KR" sz="923" dirty="0"/>
              <a:t>            “compile”:{</a:t>
            </a:r>
          </a:p>
          <a:p>
            <a:pPr>
              <a:lnSpc>
                <a:spcPct val="150000"/>
              </a:lnSpc>
            </a:pPr>
            <a:r>
              <a:rPr lang="en-US" altLang="ko-KR" sz="923" dirty="0"/>
              <a:t>                     “loss”:”</a:t>
            </a:r>
            <a:r>
              <a:rPr lang="en-US" altLang="ko-KR" sz="923" dirty="0" err="1"/>
              <a:t>meanSquaredError</a:t>
            </a:r>
            <a:r>
              <a:rPr lang="en-US" altLang="ko-KR" sz="923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923" dirty="0"/>
              <a:t>                     “optimizer”:”</a:t>
            </a:r>
            <a:r>
              <a:rPr lang="en-US" altLang="ko-KR" sz="923" dirty="0" err="1"/>
              <a:t>sgd</a:t>
            </a:r>
            <a:r>
              <a:rPr lang="en-US" altLang="ko-KR" sz="923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923" dirty="0"/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ko-KR" sz="923" dirty="0"/>
              <a:t>}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269" y="2243992"/>
            <a:ext cx="3815862" cy="146831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588" y="4094595"/>
            <a:ext cx="3323492" cy="1503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012692" y="4094595"/>
            <a:ext cx="3122389" cy="332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</p:spTree>
    <p:extLst>
      <p:ext uri="{BB962C8B-B14F-4D97-AF65-F5344CB8AC3E}">
        <p14:creationId xmlns:p14="http://schemas.microsoft.com/office/powerpoint/2010/main" val="142483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168923" y="1546093"/>
            <a:ext cx="8806155" cy="4646244"/>
          </a:xfrm>
          <a:prstGeom prst="roundRect">
            <a:avLst>
              <a:gd name="adj" fmla="val 6034"/>
            </a:avLst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r>
              <a:rPr lang="ko-KR" altLang="en-US" sz="1662" b="1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</a:t>
            </a:r>
            <a:endParaRPr lang="ko-KR" altLang="en-US" sz="1662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215" dirty="0"/>
              <a:t>1.1 </a:t>
            </a:r>
            <a:r>
              <a:rPr lang="ko-KR" altLang="en-US" sz="2215" dirty="0"/>
              <a:t>학습된 모델을 적용한 서비스 개발환경 </a:t>
            </a:r>
            <a:r>
              <a:rPr lang="en-US" altLang="ko-KR" sz="2215" dirty="0"/>
              <a:t>API </a:t>
            </a:r>
            <a:r>
              <a:rPr lang="ko-KR" altLang="en-US" sz="2215" dirty="0"/>
              <a:t>개발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261307" y="1312567"/>
            <a:ext cx="8882694" cy="4667801"/>
          </a:xfrm>
          <a:prstGeom prst="rect">
            <a:avLst/>
          </a:prstGeom>
        </p:spPr>
        <p:txBody>
          <a:bodyPr lIns="0" rIns="66462"/>
          <a:lstStyle>
            <a:defPPr>
              <a:defRPr lang="en-US"/>
            </a:defPPr>
            <a:lvl1pPr marL="288000" indent="-288000" defTabSz="914400" latinLnBrk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ct val="80000"/>
              <a:buFont typeface="맑은 고딕" panose="020B0503020000020004" pitchFamily="50" charset="-127"/>
              <a:buChar char="■"/>
              <a:defRPr sz="1700" b="1">
                <a:solidFill>
                  <a:srgbClr val="2F55A1"/>
                </a:solidFill>
              </a:defRPr>
            </a:lvl1pPr>
            <a:lvl2pPr marL="288000" lvl="1" indent="-180000" defTabSz="914400" latinLnBrk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SzPct val="133000"/>
              <a:buFont typeface="Calibri" panose="020F0502020204030204" pitchFamily="34" charset="0"/>
              <a:buBlip>
                <a:blip r:embed="rId3"/>
              </a:buBlip>
              <a:defRPr sz="1200" b="1" spc="-100" baseline="0">
                <a:solidFill>
                  <a:schemeClr val="accent1">
                    <a:lumMod val="75000"/>
                  </a:schemeClr>
                </a:solidFill>
              </a:defRPr>
            </a:lvl2pPr>
            <a:lvl3pPr marL="355600" lvl="2" indent="-103188" defTabSz="914400" latinLnBrk="1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SzPct val="86000"/>
              <a:buFont typeface="맑은 고딕" panose="020B0503020000020004" pitchFamily="50" charset="-127"/>
              <a:buBlip>
                <a:blip r:embed="rId4"/>
              </a:buBlip>
              <a:defRPr sz="1050" spc="50" baseline="0">
                <a:solidFill>
                  <a:schemeClr val="accent3">
                    <a:lumMod val="50000"/>
                  </a:schemeClr>
                </a:solidFill>
                <a:latin typeface="+mn-ea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내용 개체 틀 1"/>
          <p:cNvSpPr txBox="1">
            <a:spLocks/>
          </p:cNvSpPr>
          <p:nvPr/>
        </p:nvSpPr>
        <p:spPr>
          <a:xfrm>
            <a:off x="261307" y="1739034"/>
            <a:ext cx="8240422" cy="407641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324000" indent="-252000" defTabSz="685800">
              <a:lnSpc>
                <a:spcPct val="100000"/>
              </a:lnSpc>
              <a:spcBef>
                <a:spcPts val="750"/>
              </a:spcBef>
              <a:spcAft>
                <a:spcPts val="450"/>
              </a:spcAft>
              <a:buClrTx/>
              <a:buSzPct val="75000"/>
              <a:buFont typeface="Wingdings" panose="05000000000000000000" pitchFamily="2" charset="2"/>
              <a:buChar char="l"/>
              <a:defRPr b="1"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540000" lvl="1" indent="-180000" defTabSz="685800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Pct val="75000"/>
              <a:buFont typeface="Arial" panose="020B0604020202020204" pitchFamily="34" charset="0"/>
              <a:buChar char="•"/>
              <a:defRPr sz="16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2pPr>
            <a:lvl3pPr marL="756000" lvl="2" indent="-180000" defTabSz="685800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Font typeface="맑은 고딕" panose="020B0503020000020004" pitchFamily="50" charset="-127"/>
              <a:buChar char="-"/>
              <a:defRPr sz="14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99084" indent="-232621" defTabSz="633062">
              <a:spcBef>
                <a:spcPts val="692"/>
              </a:spcBef>
              <a:spcAft>
                <a:spcPts val="415"/>
              </a:spcAft>
            </a:pPr>
            <a:r>
              <a:rPr lang="en-US" altLang="ko-KR" sz="1662" dirty="0">
                <a:solidFill>
                  <a:prstClr val="black"/>
                </a:solidFill>
              </a:rPr>
              <a:t>API : </a:t>
            </a:r>
            <a:r>
              <a:rPr lang="ko-KR" altLang="en-US" sz="1662" dirty="0">
                <a:solidFill>
                  <a:prstClr val="black"/>
                </a:solidFill>
              </a:rPr>
              <a:t>모델 생성</a:t>
            </a:r>
            <a:endParaRPr lang="en-US" altLang="ko-KR" sz="1662" dirty="0">
              <a:solidFill>
                <a:prstClr val="black"/>
              </a:solidFill>
            </a:endParaRPr>
          </a:p>
          <a:p>
            <a:pPr marL="498474" lvl="1" indent="-166158" defTabSz="633062">
              <a:spcBef>
                <a:spcPts val="346"/>
              </a:spcBef>
              <a:spcAft>
                <a:spcPts val="415"/>
              </a:spcAft>
            </a:pPr>
            <a:r>
              <a:rPr lang="ko-KR" altLang="en-US" sz="1477" spc="35" dirty="0">
                <a:solidFill>
                  <a:prstClr val="black"/>
                </a:solidFill>
              </a:rPr>
              <a:t>모델</a:t>
            </a:r>
            <a:r>
              <a:rPr lang="en-US" altLang="ko-KR" sz="1477" spc="35" dirty="0">
                <a:solidFill>
                  <a:prstClr val="black"/>
                </a:solidFill>
              </a:rPr>
              <a:t> </a:t>
            </a:r>
            <a:r>
              <a:rPr lang="ko-KR" altLang="en-US" sz="1477" spc="35" dirty="0">
                <a:solidFill>
                  <a:prstClr val="black"/>
                </a:solidFill>
              </a:rPr>
              <a:t>생성 </a:t>
            </a:r>
            <a:r>
              <a:rPr lang="en-US" altLang="ko-KR" sz="1477" spc="35" dirty="0">
                <a:solidFill>
                  <a:prstClr val="black"/>
                </a:solidFill>
              </a:rPr>
              <a:t>API : </a:t>
            </a:r>
            <a:r>
              <a:rPr lang="en-US" altLang="ko-KR" sz="1477" spc="35" dirty="0" err="1">
                <a:solidFill>
                  <a:prstClr val="black"/>
                </a:solidFill>
              </a:rPr>
              <a:t>modelCreation</a:t>
            </a:r>
            <a:r>
              <a:rPr lang="en-US" altLang="ko-KR" sz="1477" spc="35" dirty="0">
                <a:solidFill>
                  <a:prstClr val="black"/>
                </a:solidFill>
              </a:rPr>
              <a:t>(</a:t>
            </a:r>
            <a:r>
              <a:rPr lang="en-US" altLang="ko-KR" sz="1477" spc="35" dirty="0" err="1">
                <a:solidFill>
                  <a:prstClr val="black"/>
                </a:solidFill>
              </a:rPr>
              <a:t>model_info</a:t>
            </a:r>
            <a:r>
              <a:rPr lang="en-US" altLang="ko-KR" sz="1477" spc="35" dirty="0">
                <a:solidFill>
                  <a:prstClr val="black"/>
                </a:solidFill>
              </a:rPr>
              <a:t>, </a:t>
            </a:r>
            <a:r>
              <a:rPr lang="en-US" altLang="ko-KR" sz="1477" spc="35" dirty="0" err="1">
                <a:solidFill>
                  <a:prstClr val="black"/>
                </a:solidFill>
              </a:rPr>
              <a:t>data_info</a:t>
            </a:r>
            <a:r>
              <a:rPr lang="en-US" altLang="ko-KR" sz="1477" spc="35" dirty="0">
                <a:solidFill>
                  <a:prstClr val="black"/>
                </a:solidFill>
              </a:rPr>
              <a:t>)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15258" y="2501222"/>
          <a:ext cx="7960407" cy="14349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2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6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27"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정보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0" kern="1200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설명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27">
                <a:tc rowSpan="2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1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입력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1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모델 구성 정보 </a:t>
                      </a:r>
                      <a:r>
                        <a:rPr kumimoji="0" lang="en-US" altLang="ko-KR" sz="11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11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json</a:t>
                      </a:r>
                      <a:r>
                        <a:rPr kumimoji="0" lang="en-US" altLang="ko-KR" sz="11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11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모델 생성을 위한 레이어 구성 정보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1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학습 데이터 준비 정보 </a:t>
                      </a:r>
                      <a:r>
                        <a:rPr kumimoji="0" lang="en-US" altLang="ko-KR" sz="11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11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json</a:t>
                      </a:r>
                      <a:r>
                        <a:rPr kumimoji="0" lang="en-US" altLang="ko-KR" sz="11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11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모델 생성을 위한 학습 대상 데이터 준비 정보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27"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1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출력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1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생성된 모델의 객체 </a:t>
                      </a:r>
                      <a:r>
                        <a:rPr kumimoji="0" lang="en-US" altLang="ko-KR" sz="11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id (</a:t>
                      </a:r>
                      <a:r>
                        <a:rPr kumimoji="0" lang="en-US" altLang="ko-KR" sz="11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objectid</a:t>
                      </a:r>
                      <a:r>
                        <a:rPr kumimoji="0" lang="en-US" altLang="ko-KR" sz="11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11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정상적으로 생성되지 않을 경우 </a:t>
                      </a:r>
                      <a:r>
                        <a:rPr kumimoji="0" lang="en-US" altLang="ko-KR" sz="11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NULL </a:t>
                      </a:r>
                      <a:r>
                        <a:rPr kumimoji="0" lang="ko-KR" altLang="en-US" sz="11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반환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00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215" dirty="0"/>
              <a:t>1.1 </a:t>
            </a:r>
            <a:r>
              <a:rPr lang="ko-KR" altLang="en-US" sz="2215" dirty="0"/>
              <a:t>학습된 모델을 적용한 서비스 개발환경 </a:t>
            </a:r>
            <a:r>
              <a:rPr lang="en-US" altLang="ko-KR" sz="2215" dirty="0"/>
              <a:t>API </a:t>
            </a:r>
            <a:r>
              <a:rPr lang="ko-KR" altLang="en-US" sz="2215" dirty="0"/>
              <a:t>개발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261307" y="1312567"/>
            <a:ext cx="8882694" cy="4667801"/>
          </a:xfrm>
          <a:prstGeom prst="rect">
            <a:avLst/>
          </a:prstGeom>
        </p:spPr>
        <p:txBody>
          <a:bodyPr lIns="0" rIns="66462"/>
          <a:lstStyle>
            <a:defPPr>
              <a:defRPr lang="en-US"/>
            </a:defPPr>
            <a:lvl1pPr marL="288000" indent="-288000" defTabSz="914400" latinLnBrk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ct val="80000"/>
              <a:buFont typeface="맑은 고딕" panose="020B0503020000020004" pitchFamily="50" charset="-127"/>
              <a:buChar char="■"/>
              <a:defRPr sz="1700" b="1">
                <a:solidFill>
                  <a:srgbClr val="2F55A1"/>
                </a:solidFill>
              </a:defRPr>
            </a:lvl1pPr>
            <a:lvl2pPr marL="288000" lvl="1" indent="-180000" defTabSz="914400" latinLnBrk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SzPct val="133000"/>
              <a:buFont typeface="Calibri" panose="020F0502020204030204" pitchFamily="34" charset="0"/>
              <a:buBlip>
                <a:blip r:embed="rId3"/>
              </a:buBlip>
              <a:defRPr sz="1200" b="1" spc="-100" baseline="0">
                <a:solidFill>
                  <a:schemeClr val="accent1">
                    <a:lumMod val="75000"/>
                  </a:schemeClr>
                </a:solidFill>
              </a:defRPr>
            </a:lvl2pPr>
            <a:lvl3pPr marL="355600" lvl="2" indent="-103188" defTabSz="914400" latinLnBrk="1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SzPct val="86000"/>
              <a:buFont typeface="맑은 고딕" panose="020B0503020000020004" pitchFamily="50" charset="-127"/>
              <a:buBlip>
                <a:blip r:embed="rId4"/>
              </a:buBlip>
              <a:defRPr sz="1050" spc="50" baseline="0">
                <a:solidFill>
                  <a:schemeClr val="accent3">
                    <a:lumMod val="50000"/>
                  </a:schemeClr>
                </a:solidFill>
                <a:latin typeface="+mn-ea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8923" y="1546093"/>
            <a:ext cx="8806155" cy="4646244"/>
          </a:xfrm>
          <a:prstGeom prst="roundRect">
            <a:avLst>
              <a:gd name="adj" fmla="val 6034"/>
            </a:avLst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r>
              <a:rPr lang="ko-KR" altLang="en-US" sz="1662" b="1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</a:t>
            </a:r>
            <a:endParaRPr lang="ko-KR" altLang="en-US" sz="1662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내용 개체 틀 1"/>
          <p:cNvSpPr txBox="1">
            <a:spLocks/>
          </p:cNvSpPr>
          <p:nvPr/>
        </p:nvSpPr>
        <p:spPr>
          <a:xfrm>
            <a:off x="261307" y="1739034"/>
            <a:ext cx="8240422" cy="407641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324000" indent="-252000" defTabSz="685800">
              <a:lnSpc>
                <a:spcPct val="100000"/>
              </a:lnSpc>
              <a:spcBef>
                <a:spcPts val="750"/>
              </a:spcBef>
              <a:spcAft>
                <a:spcPts val="450"/>
              </a:spcAft>
              <a:buClrTx/>
              <a:buSzPct val="75000"/>
              <a:buFont typeface="Wingdings" panose="05000000000000000000" pitchFamily="2" charset="2"/>
              <a:buChar char="l"/>
              <a:defRPr b="1"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540000" lvl="1" indent="-180000" defTabSz="685800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Pct val="75000"/>
              <a:buFont typeface="Arial" panose="020B0604020202020204" pitchFamily="34" charset="0"/>
              <a:buChar char="•"/>
              <a:defRPr sz="16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2pPr>
            <a:lvl3pPr marL="756000" lvl="2" indent="-180000" defTabSz="685800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Font typeface="맑은 고딕" panose="020B0503020000020004" pitchFamily="50" charset="-127"/>
              <a:buChar char="-"/>
              <a:defRPr sz="14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99084" indent="-232621" defTabSz="633062">
              <a:spcBef>
                <a:spcPts val="692"/>
              </a:spcBef>
              <a:spcAft>
                <a:spcPts val="415"/>
              </a:spcAft>
            </a:pPr>
            <a:r>
              <a:rPr lang="en-US" altLang="ko-KR" sz="1662" dirty="0">
                <a:solidFill>
                  <a:prstClr val="black"/>
                </a:solidFill>
              </a:rPr>
              <a:t>API : </a:t>
            </a:r>
            <a:r>
              <a:rPr lang="ko-KR" altLang="en-US" sz="1662" dirty="0">
                <a:solidFill>
                  <a:prstClr val="black"/>
                </a:solidFill>
              </a:rPr>
              <a:t>모델 생성</a:t>
            </a:r>
            <a:endParaRPr lang="en-US" altLang="ko-KR" sz="1662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76" y="2160156"/>
            <a:ext cx="5004216" cy="382021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980514" y="3073824"/>
            <a:ext cx="1133720" cy="53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r>
              <a:rPr lang="ko-KR" altLang="en-US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모델을</a:t>
            </a: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구성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980514" y="4029285"/>
            <a:ext cx="1133720" cy="53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r>
              <a:rPr lang="ko-KR" altLang="en-US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모델</a:t>
            </a: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컴파일</a:t>
            </a:r>
          </a:p>
        </p:txBody>
      </p:sp>
      <p:cxnSp>
        <p:nvCxnSpPr>
          <p:cNvPr id="7" name="직선 화살표 연결선 6"/>
          <p:cNvCxnSpPr>
            <a:stCxn id="2" idx="2"/>
            <a:endCxn id="17" idx="0"/>
          </p:cNvCxnSpPr>
          <p:nvPr/>
        </p:nvCxnSpPr>
        <p:spPr>
          <a:xfrm>
            <a:off x="6547374" y="3607823"/>
            <a:ext cx="0" cy="4214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079669" y="2529930"/>
            <a:ext cx="2356748" cy="234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4083"/>
            <a:r>
              <a:rPr lang="en-US" altLang="ko-KR" sz="923" b="1" dirty="0" err="1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modelCreation</a:t>
            </a:r>
            <a:r>
              <a:rPr lang="en-US" altLang="ko-KR" sz="923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923" b="1" dirty="0" err="1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모델관련</a:t>
            </a:r>
            <a:r>
              <a:rPr lang="en-US" altLang="ko-KR" sz="923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923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입력데이터관련</a:t>
            </a:r>
            <a:r>
              <a:rPr lang="en-US" altLang="ko-KR" sz="923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80513" y="4986642"/>
            <a:ext cx="2607710" cy="53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r>
              <a:rPr lang="ko-KR" altLang="en-US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모델</a:t>
            </a: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학습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54503" y="4029285"/>
            <a:ext cx="1133720" cy="53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r>
              <a:rPr lang="ko-KR" altLang="en-US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학습 데이터 준비</a:t>
            </a:r>
          </a:p>
        </p:txBody>
      </p:sp>
      <p:cxnSp>
        <p:nvCxnSpPr>
          <p:cNvPr id="36" name="꺾인 연결선 35"/>
          <p:cNvCxnSpPr>
            <a:stCxn id="17" idx="2"/>
            <a:endCxn id="27" idx="0"/>
          </p:cNvCxnSpPr>
          <p:nvPr/>
        </p:nvCxnSpPr>
        <p:spPr>
          <a:xfrm rot="16200000" flipH="1">
            <a:off x="6704191" y="4406465"/>
            <a:ext cx="423358" cy="73699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3" idx="2"/>
            <a:endCxn id="27" idx="0"/>
          </p:cNvCxnSpPr>
          <p:nvPr/>
        </p:nvCxnSpPr>
        <p:spPr>
          <a:xfrm rot="5400000">
            <a:off x="7441187" y="4406466"/>
            <a:ext cx="423358" cy="73699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5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215" dirty="0"/>
              <a:t>1.1 </a:t>
            </a:r>
            <a:r>
              <a:rPr lang="ko-KR" altLang="en-US" sz="2215" dirty="0"/>
              <a:t>학습된 모델을 적용한 서비스 개발환경 </a:t>
            </a:r>
            <a:r>
              <a:rPr lang="en-US" altLang="ko-KR" sz="2215" dirty="0"/>
              <a:t>API </a:t>
            </a:r>
            <a:r>
              <a:rPr lang="ko-KR" altLang="en-US" sz="2215" dirty="0"/>
              <a:t>개발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261307" y="1312567"/>
            <a:ext cx="8882694" cy="4667801"/>
          </a:xfrm>
          <a:prstGeom prst="rect">
            <a:avLst/>
          </a:prstGeom>
        </p:spPr>
        <p:txBody>
          <a:bodyPr lIns="0" rIns="66462"/>
          <a:lstStyle>
            <a:defPPr>
              <a:defRPr lang="en-US"/>
            </a:defPPr>
            <a:lvl1pPr marL="288000" indent="-288000" defTabSz="914400" latinLnBrk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ct val="80000"/>
              <a:buFont typeface="맑은 고딕" panose="020B0503020000020004" pitchFamily="50" charset="-127"/>
              <a:buChar char="■"/>
              <a:defRPr sz="1700" b="1">
                <a:solidFill>
                  <a:srgbClr val="2F55A1"/>
                </a:solidFill>
              </a:defRPr>
            </a:lvl1pPr>
            <a:lvl2pPr marL="288000" lvl="1" indent="-180000" defTabSz="914400" latinLnBrk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SzPct val="133000"/>
              <a:buFont typeface="Calibri" panose="020F0502020204030204" pitchFamily="34" charset="0"/>
              <a:buBlip>
                <a:blip r:embed="rId3"/>
              </a:buBlip>
              <a:defRPr sz="1200" b="1" spc="-100" baseline="0">
                <a:solidFill>
                  <a:schemeClr val="accent1">
                    <a:lumMod val="75000"/>
                  </a:schemeClr>
                </a:solidFill>
              </a:defRPr>
            </a:lvl2pPr>
            <a:lvl3pPr marL="355600" lvl="2" indent="-103188" defTabSz="914400" latinLnBrk="1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SzPct val="86000"/>
              <a:buFont typeface="맑은 고딕" panose="020B0503020000020004" pitchFamily="50" charset="-127"/>
              <a:buBlip>
                <a:blip r:embed="rId4"/>
              </a:buBlip>
              <a:defRPr sz="1050" spc="50" baseline="0">
                <a:solidFill>
                  <a:schemeClr val="accent3">
                    <a:lumMod val="50000"/>
                  </a:schemeClr>
                </a:solidFill>
                <a:latin typeface="+mn-ea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1307" y="1529212"/>
            <a:ext cx="8806155" cy="4646244"/>
          </a:xfrm>
          <a:prstGeom prst="roundRect">
            <a:avLst>
              <a:gd name="adj" fmla="val 6034"/>
            </a:avLst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r>
              <a:rPr lang="ko-KR" altLang="en-US" sz="1662" b="1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</a:t>
            </a:r>
            <a:endParaRPr lang="ko-KR" altLang="en-US" sz="1662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내용 개체 틀 1"/>
          <p:cNvSpPr txBox="1">
            <a:spLocks/>
          </p:cNvSpPr>
          <p:nvPr/>
        </p:nvSpPr>
        <p:spPr>
          <a:xfrm>
            <a:off x="261307" y="1739034"/>
            <a:ext cx="8240422" cy="407641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324000" indent="-252000" defTabSz="685800">
              <a:lnSpc>
                <a:spcPct val="100000"/>
              </a:lnSpc>
              <a:spcBef>
                <a:spcPts val="750"/>
              </a:spcBef>
              <a:spcAft>
                <a:spcPts val="450"/>
              </a:spcAft>
              <a:buClrTx/>
              <a:buSzPct val="75000"/>
              <a:buFont typeface="Wingdings" panose="05000000000000000000" pitchFamily="2" charset="2"/>
              <a:buChar char="l"/>
              <a:defRPr b="1"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540000" lvl="1" indent="-180000" defTabSz="685800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Pct val="75000"/>
              <a:buFont typeface="Arial" panose="020B0604020202020204" pitchFamily="34" charset="0"/>
              <a:buChar char="•"/>
              <a:defRPr sz="16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2pPr>
            <a:lvl3pPr marL="756000" lvl="2" indent="-180000" defTabSz="685800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Font typeface="맑은 고딕" panose="020B0503020000020004" pitchFamily="50" charset="-127"/>
              <a:buChar char="-"/>
              <a:defRPr sz="14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99084" indent="-232621" defTabSz="633062">
              <a:spcBef>
                <a:spcPts val="692"/>
              </a:spcBef>
              <a:spcAft>
                <a:spcPts val="415"/>
              </a:spcAft>
            </a:pPr>
            <a:r>
              <a:rPr lang="en-US" altLang="ko-KR" sz="1662" dirty="0">
                <a:solidFill>
                  <a:prstClr val="black"/>
                </a:solidFill>
              </a:rPr>
              <a:t>API : </a:t>
            </a:r>
            <a:r>
              <a:rPr lang="ko-KR" altLang="en-US" sz="1662" dirty="0">
                <a:solidFill>
                  <a:prstClr val="black"/>
                </a:solidFill>
              </a:rPr>
              <a:t>모델 생성</a:t>
            </a:r>
            <a:endParaRPr lang="en-US" altLang="ko-KR" sz="1662" dirty="0">
              <a:solidFill>
                <a:prstClr val="black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346896"/>
            <a:ext cx="65" cy="255776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662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799" y="2106186"/>
            <a:ext cx="3991141" cy="3874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lIns="166154" tIns="166154" rIns="166154" bIns="166154" rtlCol="0" anchor="t">
            <a:noAutofit/>
          </a:bodyPr>
          <a:lstStyle/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{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“file name”: “example“,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“description”: “</a:t>
            </a:r>
            <a:r>
              <a:rPr lang="ko-KR" altLang="en-US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구현 테스트 중</a:t>
            </a: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”,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“layer”: {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“model” : “sequential”,     // sequential | Functional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“add”: {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          “</a:t>
            </a:r>
            <a:r>
              <a:rPr lang="en-US" altLang="ko-KR" sz="923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type”:”dense</a:t>
            </a: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”,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          “unit”: “1”,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          “</a:t>
            </a:r>
            <a:r>
              <a:rPr lang="en-US" altLang="ko-KR" sz="923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inputshape</a:t>
            </a: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”: “[1]”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  },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  “compile”:{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           “loss”:”</a:t>
            </a:r>
            <a:r>
              <a:rPr lang="en-US" altLang="ko-KR" sz="923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meanSquaredError</a:t>
            </a: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”,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           “optimizer”:”</a:t>
            </a:r>
            <a:r>
              <a:rPr lang="en-US" altLang="ko-KR" sz="923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sgd</a:t>
            </a: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”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  }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72454" y="3216189"/>
            <a:ext cx="792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9273" y="2649534"/>
            <a:ext cx="844062" cy="844062"/>
          </a:xfrm>
          <a:prstGeom prst="rect">
            <a:avLst/>
          </a:prstGeom>
          <a:noFill/>
        </p:spPr>
        <p:txBody>
          <a:bodyPr wrap="none" lIns="498462" rIns="498462" rtlCol="0" anchor="ctr">
            <a:noAutofit/>
          </a:bodyPr>
          <a:lstStyle/>
          <a:p>
            <a:pPr algn="ctr" defTabSz="844083"/>
            <a:endParaRPr lang="ko-KR" altLang="en-US" sz="923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rcRect b="7203"/>
          <a:stretch/>
        </p:blipFill>
        <p:spPr>
          <a:xfrm>
            <a:off x="5035390" y="2938782"/>
            <a:ext cx="2277208" cy="554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4953138" y="2101338"/>
            <a:ext cx="3534850" cy="51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4083"/>
            <a:r>
              <a:rPr lang="ko-KR" altLang="en-US" sz="923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실행 </a:t>
            </a:r>
            <a:r>
              <a:rPr lang="en-US" altLang="ko-KR" sz="923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923" b="1" dirty="0" err="1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modelCreation</a:t>
            </a:r>
            <a:r>
              <a:rPr lang="en-US" altLang="ko-KR" sz="923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sz="923" b="1" dirty="0" err="1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db.modeltest.find</a:t>
            </a:r>
            <a:r>
              <a:rPr lang="en-US" altLang="ko-KR" sz="923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(), </a:t>
            </a:r>
            <a:r>
              <a:rPr lang="en-US" altLang="ko-KR" sz="923" b="1" dirty="0" err="1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db.datatest.find</a:t>
            </a:r>
            <a:r>
              <a:rPr lang="en-US" altLang="ko-KR" sz="923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())</a:t>
            </a:r>
          </a:p>
          <a:p>
            <a:pPr defTabSz="844083"/>
            <a:endParaRPr lang="en-US" altLang="ko-KR" sz="923" b="1" dirty="0">
              <a:solidFill>
                <a:srgbClr val="FF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844083"/>
            <a:r>
              <a:rPr lang="ko-KR" altLang="en-US" sz="923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수행</a:t>
            </a:r>
            <a:r>
              <a:rPr lang="en-US" altLang="ko-KR" sz="923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SP</a:t>
            </a:r>
            <a:r>
              <a:rPr lang="ko-KR" altLang="en-US" sz="923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923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923" b="1" dirty="0" err="1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modelCreation</a:t>
            </a:r>
            <a:r>
              <a:rPr lang="en-US" altLang="ko-KR" sz="923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sz="923" b="1" dirty="0" err="1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model_info</a:t>
            </a:r>
            <a:r>
              <a:rPr lang="en-US" altLang="ko-KR" sz="923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sz="923" b="1" dirty="0" err="1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data_info</a:t>
            </a:r>
            <a:r>
              <a:rPr lang="en-US" altLang="ko-KR" sz="923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0698" y="3614633"/>
            <a:ext cx="5266592" cy="9671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꺾인 연결선 25"/>
          <p:cNvCxnSpPr/>
          <p:nvPr/>
        </p:nvCxnSpPr>
        <p:spPr>
          <a:xfrm>
            <a:off x="2264487" y="3832952"/>
            <a:ext cx="1179964" cy="42065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/>
          <a:srcRect r="48702" b="76787"/>
          <a:stretch/>
        </p:blipFill>
        <p:spPr>
          <a:xfrm>
            <a:off x="4072454" y="4807205"/>
            <a:ext cx="4415534" cy="10449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068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215" dirty="0"/>
              <a:t>1.1 </a:t>
            </a:r>
            <a:r>
              <a:rPr lang="ko-KR" altLang="en-US" sz="2215" dirty="0"/>
              <a:t>학습된 모델을 적용한 서비스 개발환경 </a:t>
            </a:r>
            <a:r>
              <a:rPr lang="en-US" altLang="ko-KR" sz="2215" dirty="0"/>
              <a:t>API </a:t>
            </a:r>
            <a:r>
              <a:rPr lang="ko-KR" altLang="en-US" sz="2215" dirty="0"/>
              <a:t>개발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261307" y="1312567"/>
            <a:ext cx="8882694" cy="4667801"/>
          </a:xfrm>
          <a:prstGeom prst="rect">
            <a:avLst/>
          </a:prstGeom>
        </p:spPr>
        <p:txBody>
          <a:bodyPr lIns="0" rIns="66462"/>
          <a:lstStyle>
            <a:defPPr>
              <a:defRPr lang="en-US"/>
            </a:defPPr>
            <a:lvl1pPr marL="288000" indent="-288000" defTabSz="914400" latinLnBrk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ct val="80000"/>
              <a:buFont typeface="맑은 고딕" panose="020B0503020000020004" pitchFamily="50" charset="-127"/>
              <a:buChar char="■"/>
              <a:defRPr sz="1700" b="1">
                <a:solidFill>
                  <a:srgbClr val="2F55A1"/>
                </a:solidFill>
              </a:defRPr>
            </a:lvl1pPr>
            <a:lvl2pPr marL="288000" lvl="1" indent="-180000" defTabSz="914400" latinLnBrk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SzPct val="133000"/>
              <a:buFont typeface="Calibri" panose="020F0502020204030204" pitchFamily="34" charset="0"/>
              <a:buBlip>
                <a:blip r:embed="rId3"/>
              </a:buBlip>
              <a:defRPr sz="1200" b="1" spc="-100" baseline="0">
                <a:solidFill>
                  <a:schemeClr val="accent1">
                    <a:lumMod val="75000"/>
                  </a:schemeClr>
                </a:solidFill>
              </a:defRPr>
            </a:lvl2pPr>
            <a:lvl3pPr marL="355600" lvl="2" indent="-103188" defTabSz="914400" latinLnBrk="1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SzPct val="86000"/>
              <a:buFont typeface="맑은 고딕" panose="020B0503020000020004" pitchFamily="50" charset="-127"/>
              <a:buBlip>
                <a:blip r:embed="rId4"/>
              </a:buBlip>
              <a:defRPr sz="1050" spc="50" baseline="0">
                <a:solidFill>
                  <a:schemeClr val="accent3">
                    <a:lumMod val="50000"/>
                  </a:schemeClr>
                </a:solidFill>
                <a:latin typeface="+mn-ea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5853" lvl="1" indent="-166158" defTabSz="844083">
              <a:spcBef>
                <a:spcPts val="462"/>
              </a:spcBef>
              <a:spcAft>
                <a:spcPts val="554"/>
              </a:spcAft>
              <a:buFont typeface="Arial" panose="020B0604020202020204" pitchFamily="34" charset="0"/>
              <a:buChar char="•"/>
              <a:defRPr/>
            </a:pPr>
            <a:endParaRPr lang="en-US" altLang="ko-KR" sz="1292" spc="-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1307" y="1529212"/>
            <a:ext cx="8806155" cy="4646244"/>
          </a:xfrm>
          <a:prstGeom prst="roundRect">
            <a:avLst>
              <a:gd name="adj" fmla="val 6034"/>
            </a:avLst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r>
              <a:rPr lang="ko-KR" altLang="en-US" sz="1662" b="1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</a:t>
            </a:r>
            <a:endParaRPr lang="ko-KR" altLang="en-US" sz="1662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내용 개체 틀 1"/>
          <p:cNvSpPr txBox="1">
            <a:spLocks/>
          </p:cNvSpPr>
          <p:nvPr/>
        </p:nvSpPr>
        <p:spPr>
          <a:xfrm>
            <a:off x="261307" y="1739034"/>
            <a:ext cx="8240422" cy="407641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324000" indent="-252000" defTabSz="685800">
              <a:lnSpc>
                <a:spcPct val="100000"/>
              </a:lnSpc>
              <a:spcBef>
                <a:spcPts val="750"/>
              </a:spcBef>
              <a:spcAft>
                <a:spcPts val="450"/>
              </a:spcAft>
              <a:buClrTx/>
              <a:buSzPct val="75000"/>
              <a:buFont typeface="Wingdings" panose="05000000000000000000" pitchFamily="2" charset="2"/>
              <a:buChar char="l"/>
              <a:defRPr b="1"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540000" lvl="1" indent="-180000" defTabSz="685800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Pct val="75000"/>
              <a:buFont typeface="Arial" panose="020B0604020202020204" pitchFamily="34" charset="0"/>
              <a:buChar char="•"/>
              <a:defRPr sz="16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2pPr>
            <a:lvl3pPr marL="756000" lvl="2" indent="-180000" defTabSz="685800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Font typeface="맑은 고딕" panose="020B0503020000020004" pitchFamily="50" charset="-127"/>
              <a:buChar char="-"/>
              <a:defRPr sz="14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99084" indent="-232621" defTabSz="633062">
              <a:spcBef>
                <a:spcPts val="692"/>
              </a:spcBef>
              <a:spcAft>
                <a:spcPts val="415"/>
              </a:spcAft>
            </a:pPr>
            <a:r>
              <a:rPr lang="en-US" altLang="ko-KR" sz="1662" dirty="0">
                <a:solidFill>
                  <a:prstClr val="black"/>
                </a:solidFill>
              </a:rPr>
              <a:t>API : </a:t>
            </a:r>
            <a:r>
              <a:rPr lang="ko-KR" altLang="en-US" sz="1662" dirty="0">
                <a:solidFill>
                  <a:prstClr val="black"/>
                </a:solidFill>
              </a:rPr>
              <a:t>모델 생성</a:t>
            </a:r>
            <a:endParaRPr lang="en-US" altLang="ko-KR" sz="1662" dirty="0">
              <a:solidFill>
                <a:prstClr val="black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346896"/>
            <a:ext cx="65" cy="255776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662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799" y="2106186"/>
            <a:ext cx="3991141" cy="3874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lIns="166154" tIns="166154" rIns="166154" bIns="166154" rtlCol="0" anchor="t">
            <a:noAutofit/>
          </a:bodyPr>
          <a:lstStyle/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{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“file name”: “example“,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“description”: “</a:t>
            </a:r>
            <a:r>
              <a:rPr lang="ko-KR" altLang="en-US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구현 테스트 중</a:t>
            </a: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”,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“layer”: {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“model” : “sequential”,     // sequential | Functional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“add”: {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          “</a:t>
            </a:r>
            <a:r>
              <a:rPr lang="en-US" altLang="ko-KR" sz="923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type”:”dense</a:t>
            </a: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”,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          “unit”: “1”,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          “</a:t>
            </a:r>
            <a:r>
              <a:rPr lang="en-US" altLang="ko-KR" sz="923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inputshape</a:t>
            </a: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”: “[1]”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  },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  “compile”:{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           “loss”:”</a:t>
            </a:r>
            <a:r>
              <a:rPr lang="en-US" altLang="ko-KR" sz="923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meanSquaredError</a:t>
            </a: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”,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           “optimizer”:”</a:t>
            </a:r>
            <a:r>
              <a:rPr lang="en-US" altLang="ko-KR" sz="923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sgd</a:t>
            </a: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”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    }</a:t>
            </a:r>
          </a:p>
          <a:p>
            <a:pPr defTabSz="844083">
              <a:lnSpc>
                <a:spcPct val="150000"/>
              </a:lnSpc>
            </a:pPr>
            <a:r>
              <a:rPr lang="en-US" altLang="ko-KR" sz="923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}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56D5CE-DCDD-4183-B829-0C0C62DA5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062" y="2106185"/>
            <a:ext cx="3991139" cy="38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0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215" dirty="0"/>
              <a:t>1.3 </a:t>
            </a:r>
            <a:r>
              <a:rPr lang="ko-KR" altLang="en-US" sz="2215" dirty="0"/>
              <a:t>학습된 모델을 적용한 서비스 개발환경 </a:t>
            </a:r>
            <a:r>
              <a:rPr lang="en-US" altLang="ko-KR" sz="2215" dirty="0"/>
              <a:t>API </a:t>
            </a:r>
            <a:r>
              <a:rPr lang="ko-KR" altLang="en-US" sz="2215" dirty="0"/>
              <a:t>개발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261307" y="1312567"/>
            <a:ext cx="8882694" cy="4667801"/>
          </a:xfrm>
          <a:prstGeom prst="rect">
            <a:avLst/>
          </a:prstGeom>
        </p:spPr>
        <p:txBody>
          <a:bodyPr lIns="0" rIns="66462"/>
          <a:lstStyle>
            <a:defPPr>
              <a:defRPr lang="en-US"/>
            </a:defPPr>
            <a:lvl1pPr marL="288000" indent="-288000" defTabSz="914400" latinLnBrk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ct val="80000"/>
              <a:buFont typeface="맑은 고딕" panose="020B0503020000020004" pitchFamily="50" charset="-127"/>
              <a:buChar char="■"/>
              <a:defRPr sz="1700" b="1">
                <a:solidFill>
                  <a:srgbClr val="2F55A1"/>
                </a:solidFill>
              </a:defRPr>
            </a:lvl1pPr>
            <a:lvl2pPr marL="288000" lvl="1" indent="-180000" defTabSz="914400" latinLnBrk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SzPct val="133000"/>
              <a:buFont typeface="Calibri" panose="020F0502020204030204" pitchFamily="34" charset="0"/>
              <a:buBlip>
                <a:blip r:embed="rId3"/>
              </a:buBlip>
              <a:defRPr sz="1200" b="1" spc="-100" baseline="0">
                <a:solidFill>
                  <a:schemeClr val="accent1">
                    <a:lumMod val="75000"/>
                  </a:schemeClr>
                </a:solidFill>
              </a:defRPr>
            </a:lvl2pPr>
            <a:lvl3pPr marL="355600" lvl="2" indent="-103188" defTabSz="914400" latinLnBrk="1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SzPct val="86000"/>
              <a:buFont typeface="맑은 고딕" panose="020B0503020000020004" pitchFamily="50" charset="-127"/>
              <a:buBlip>
                <a:blip r:embed="rId4"/>
              </a:buBlip>
              <a:defRPr sz="1050" spc="50" baseline="0">
                <a:solidFill>
                  <a:schemeClr val="accent3">
                    <a:lumMod val="50000"/>
                  </a:schemeClr>
                </a:solidFill>
                <a:latin typeface="+mn-ea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8923" y="1546093"/>
            <a:ext cx="8806155" cy="4646244"/>
          </a:xfrm>
          <a:prstGeom prst="roundRect">
            <a:avLst>
              <a:gd name="adj" fmla="val 6034"/>
            </a:avLst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내용 개체 틀 1"/>
          <p:cNvSpPr txBox="1">
            <a:spLocks/>
          </p:cNvSpPr>
          <p:nvPr/>
        </p:nvSpPr>
        <p:spPr>
          <a:xfrm>
            <a:off x="261307" y="1739034"/>
            <a:ext cx="8240422" cy="407641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324000" indent="-252000" defTabSz="685800">
              <a:lnSpc>
                <a:spcPct val="100000"/>
              </a:lnSpc>
              <a:spcBef>
                <a:spcPts val="750"/>
              </a:spcBef>
              <a:spcAft>
                <a:spcPts val="450"/>
              </a:spcAft>
              <a:buClrTx/>
              <a:buSzPct val="75000"/>
              <a:buFont typeface="Wingdings" panose="05000000000000000000" pitchFamily="2" charset="2"/>
              <a:buChar char="l"/>
              <a:defRPr b="1"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540000" lvl="1" indent="-180000" defTabSz="685800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Pct val="75000"/>
              <a:buFont typeface="Arial" panose="020B0604020202020204" pitchFamily="34" charset="0"/>
              <a:buChar char="•"/>
              <a:defRPr sz="16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2pPr>
            <a:lvl3pPr marL="756000" lvl="2" indent="-180000" defTabSz="685800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Font typeface="맑은 고딕" panose="020B0503020000020004" pitchFamily="50" charset="-127"/>
              <a:buChar char="-"/>
              <a:defRPr sz="14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altLang="ko-KR" sz="1662" dirty="0"/>
              <a:t>API : </a:t>
            </a:r>
            <a:r>
              <a:rPr lang="ko-KR" altLang="en-US" sz="1662" dirty="0"/>
              <a:t>모델 생성</a:t>
            </a:r>
            <a:endParaRPr lang="en-US" altLang="ko-KR" sz="1662" dirty="0"/>
          </a:p>
        </p:txBody>
      </p:sp>
      <p:sp>
        <p:nvSpPr>
          <p:cNvPr id="42" name="직사각형 41"/>
          <p:cNvSpPr/>
          <p:nvPr/>
        </p:nvSpPr>
        <p:spPr>
          <a:xfrm>
            <a:off x="586226" y="2251376"/>
            <a:ext cx="2156974" cy="22227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923" b="1" dirty="0" err="1"/>
              <a:t>LSTM.train</a:t>
            </a:r>
            <a:r>
              <a:rPr lang="en-US" altLang="ko-KR" sz="923" b="1" dirty="0"/>
              <a:t>()</a:t>
            </a:r>
          </a:p>
          <a:p>
            <a:pPr lvl="0"/>
            <a:r>
              <a:rPr lang="ko-KR" altLang="en-US" sz="923" dirty="0" err="1"/>
              <a:t>ㄴ</a:t>
            </a:r>
            <a:r>
              <a:rPr lang="ko-KR" altLang="en-US" sz="923" dirty="0"/>
              <a:t> </a:t>
            </a:r>
            <a:r>
              <a:rPr lang="en-US" altLang="ko-KR" sz="923" dirty="0"/>
              <a:t>Input()</a:t>
            </a:r>
          </a:p>
          <a:p>
            <a:pPr lvl="0"/>
            <a:r>
              <a:rPr lang="en-US" altLang="ko-KR" sz="923" dirty="0"/>
              <a:t>      </a:t>
            </a:r>
            <a:r>
              <a:rPr lang="ko-KR" altLang="en-US" sz="923" dirty="0"/>
              <a:t>ㄴ </a:t>
            </a:r>
            <a:r>
              <a:rPr lang="en-US" altLang="ko-KR" sz="923" dirty="0" err="1"/>
              <a:t>LoadData</a:t>
            </a:r>
            <a:r>
              <a:rPr lang="en-US" altLang="ko-KR" sz="923" dirty="0"/>
              <a:t>()</a:t>
            </a:r>
          </a:p>
          <a:p>
            <a:pPr lvl="0"/>
            <a:r>
              <a:rPr lang="ko-KR" altLang="en-US" sz="923" dirty="0"/>
              <a:t>      </a:t>
            </a:r>
            <a:r>
              <a:rPr lang="ko-KR" altLang="en-US" sz="923" dirty="0" err="1"/>
              <a:t>ㄴ</a:t>
            </a:r>
            <a:r>
              <a:rPr lang="ko-KR" altLang="en-US" sz="923" dirty="0"/>
              <a:t> </a:t>
            </a:r>
            <a:r>
              <a:rPr lang="en-US" altLang="ko-KR" sz="923" dirty="0"/>
              <a:t>Operation()</a:t>
            </a:r>
          </a:p>
          <a:p>
            <a:pPr lvl="0"/>
            <a:r>
              <a:rPr lang="en-US" altLang="ko-KR" sz="923" dirty="0"/>
              <a:t>      </a:t>
            </a:r>
            <a:r>
              <a:rPr lang="ko-KR" altLang="en-US" sz="923" dirty="0"/>
              <a:t>ㄴ </a:t>
            </a:r>
            <a:r>
              <a:rPr lang="en-US" altLang="ko-KR" sz="923" dirty="0" err="1"/>
              <a:t>ProcData</a:t>
            </a:r>
            <a:r>
              <a:rPr lang="en-US" altLang="ko-KR" sz="923" dirty="0"/>
              <a:t>()</a:t>
            </a:r>
          </a:p>
          <a:p>
            <a:pPr lvl="0"/>
            <a:r>
              <a:rPr lang="en-US" altLang="ko-KR" sz="923" dirty="0"/>
              <a:t>           </a:t>
            </a:r>
            <a:r>
              <a:rPr lang="ko-KR" altLang="en-US" sz="923" dirty="0"/>
              <a:t>ㄴ </a:t>
            </a:r>
            <a:r>
              <a:rPr lang="en-US" altLang="ko-KR" sz="923" dirty="0" err="1"/>
              <a:t>SplitData</a:t>
            </a:r>
            <a:r>
              <a:rPr lang="en-US" altLang="ko-KR" sz="923" dirty="0"/>
              <a:t>()</a:t>
            </a:r>
          </a:p>
          <a:p>
            <a:pPr lvl="0"/>
            <a:r>
              <a:rPr lang="en-US" altLang="ko-KR" sz="923" dirty="0"/>
              <a:t>           </a:t>
            </a:r>
            <a:r>
              <a:rPr lang="ko-KR" altLang="en-US" sz="923" dirty="0"/>
              <a:t>ㄴ </a:t>
            </a:r>
            <a:r>
              <a:rPr lang="en-US" altLang="ko-KR" sz="923" dirty="0" err="1"/>
              <a:t>NormalData</a:t>
            </a:r>
            <a:r>
              <a:rPr lang="en-US" altLang="ko-KR" sz="923" dirty="0"/>
              <a:t>()</a:t>
            </a:r>
          </a:p>
          <a:p>
            <a:pPr lvl="0"/>
            <a:r>
              <a:rPr lang="en-US" altLang="ko-KR" sz="923" dirty="0"/>
              <a:t>           </a:t>
            </a:r>
            <a:r>
              <a:rPr lang="ko-KR" altLang="en-US" sz="923" dirty="0"/>
              <a:t>ㄴ </a:t>
            </a:r>
            <a:r>
              <a:rPr lang="en-US" altLang="ko-KR" sz="923" dirty="0" err="1"/>
              <a:t>DecreaseData</a:t>
            </a:r>
            <a:r>
              <a:rPr lang="en-US" altLang="ko-KR" sz="923" dirty="0"/>
              <a:t>()</a:t>
            </a:r>
          </a:p>
          <a:p>
            <a:endParaRPr lang="en-US" altLang="ko-KR" sz="923" dirty="0"/>
          </a:p>
          <a:p>
            <a:r>
              <a:rPr lang="ko-KR" altLang="en-US" sz="923" dirty="0" err="1"/>
              <a:t>ㄴ</a:t>
            </a:r>
            <a:r>
              <a:rPr lang="ko-KR" altLang="en-US" sz="923" dirty="0"/>
              <a:t> </a:t>
            </a:r>
            <a:r>
              <a:rPr lang="en-US" altLang="ko-KR" sz="923" dirty="0"/>
              <a:t>result</a:t>
            </a:r>
            <a:r>
              <a:rPr lang="ko-KR" altLang="en-US" sz="923" dirty="0"/>
              <a:t> </a:t>
            </a:r>
            <a:r>
              <a:rPr lang="en-US" altLang="ko-KR" sz="923" dirty="0"/>
              <a:t>= </a:t>
            </a:r>
            <a:r>
              <a:rPr lang="en-US" altLang="ko-KR" sz="923" dirty="0" err="1"/>
              <a:t>LSTM.train</a:t>
            </a:r>
            <a:r>
              <a:rPr lang="en-US" altLang="ko-KR" sz="923" dirty="0"/>
              <a:t>(input1, input2, …)</a:t>
            </a:r>
          </a:p>
          <a:p>
            <a:r>
              <a:rPr lang="en-US" altLang="ko-KR" sz="923" dirty="0"/>
              <a:t>       // </a:t>
            </a:r>
            <a:r>
              <a:rPr lang="ko-KR" altLang="en-US" sz="923" dirty="0"/>
              <a:t>기계학습</a:t>
            </a:r>
            <a:r>
              <a:rPr lang="en-US" altLang="ko-KR" sz="923" dirty="0"/>
              <a:t> </a:t>
            </a:r>
            <a:r>
              <a:rPr lang="ko-KR" altLang="en-US" sz="923" dirty="0"/>
              <a:t>수행 </a:t>
            </a:r>
            <a:r>
              <a:rPr lang="en-US" altLang="ko-KR" sz="923" dirty="0"/>
              <a:t>(</a:t>
            </a:r>
            <a:r>
              <a:rPr lang="ko-KR" altLang="en-US" sz="923" dirty="0"/>
              <a:t>패키지</a:t>
            </a:r>
            <a:r>
              <a:rPr lang="en-US" altLang="ko-KR" sz="923" dirty="0"/>
              <a:t>)</a:t>
            </a:r>
          </a:p>
          <a:p>
            <a:endParaRPr lang="en-US" altLang="ko-KR" sz="923" dirty="0"/>
          </a:p>
          <a:p>
            <a:r>
              <a:rPr lang="ko-KR" altLang="en-US" sz="923" dirty="0" err="1"/>
              <a:t>ㄴ</a:t>
            </a:r>
            <a:r>
              <a:rPr lang="ko-KR" altLang="en-US" sz="923" dirty="0"/>
              <a:t> </a:t>
            </a:r>
            <a:r>
              <a:rPr lang="en-US" altLang="ko-KR" sz="923" dirty="0"/>
              <a:t>Output(result)</a:t>
            </a:r>
          </a:p>
          <a:p>
            <a:r>
              <a:rPr lang="ko-KR" altLang="en-US" sz="923" dirty="0"/>
              <a:t>      </a:t>
            </a:r>
            <a:r>
              <a:rPr lang="ko-KR" altLang="en-US" sz="923" dirty="0" err="1"/>
              <a:t>ㄴ</a:t>
            </a:r>
            <a:r>
              <a:rPr lang="ko-KR" altLang="en-US" sz="923" dirty="0"/>
              <a:t> </a:t>
            </a:r>
            <a:r>
              <a:rPr lang="en-US" altLang="ko-KR" sz="923" dirty="0"/>
              <a:t>Operation()</a:t>
            </a:r>
          </a:p>
          <a:p>
            <a:pPr lvl="0"/>
            <a:r>
              <a:rPr lang="en-US" altLang="ko-KR" sz="923" dirty="0"/>
              <a:t>      </a:t>
            </a:r>
            <a:r>
              <a:rPr lang="ko-KR" altLang="en-US" sz="923" dirty="0"/>
              <a:t>ㄴ </a:t>
            </a:r>
            <a:r>
              <a:rPr lang="en-US" altLang="ko-KR" sz="923" dirty="0" err="1"/>
              <a:t>SaveData</a:t>
            </a:r>
            <a:r>
              <a:rPr lang="en-US" altLang="ko-KR" sz="923" dirty="0"/>
              <a:t>()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51722" y="2251377"/>
            <a:ext cx="5292266" cy="3625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r="25125"/>
          <a:stretch/>
        </p:blipFill>
        <p:spPr>
          <a:xfrm>
            <a:off x="3360629" y="2322707"/>
            <a:ext cx="5106998" cy="348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2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215" dirty="0"/>
              <a:t>1.3 </a:t>
            </a:r>
            <a:r>
              <a:rPr lang="ko-KR" altLang="en-US" sz="2215" dirty="0"/>
              <a:t>학습된 모델을 적용한 서비스 개발환경 </a:t>
            </a:r>
            <a:r>
              <a:rPr lang="en-US" altLang="ko-KR" sz="2215" dirty="0"/>
              <a:t>API </a:t>
            </a:r>
            <a:r>
              <a:rPr lang="ko-KR" altLang="en-US" sz="2215" dirty="0"/>
              <a:t>개발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261307" y="1312567"/>
            <a:ext cx="8882694" cy="4667801"/>
          </a:xfrm>
          <a:prstGeom prst="rect">
            <a:avLst/>
          </a:prstGeom>
        </p:spPr>
        <p:txBody>
          <a:bodyPr lIns="0" rIns="66462"/>
          <a:lstStyle>
            <a:defPPr>
              <a:defRPr lang="en-US"/>
            </a:defPPr>
            <a:lvl1pPr marL="288000" indent="-288000" defTabSz="914400" latinLnBrk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ct val="80000"/>
              <a:buFont typeface="맑은 고딕" panose="020B0503020000020004" pitchFamily="50" charset="-127"/>
              <a:buChar char="■"/>
              <a:defRPr sz="1700" b="1">
                <a:solidFill>
                  <a:srgbClr val="2F55A1"/>
                </a:solidFill>
              </a:defRPr>
            </a:lvl1pPr>
            <a:lvl2pPr marL="288000" lvl="1" indent="-180000" defTabSz="914400" latinLnBrk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SzPct val="133000"/>
              <a:buFont typeface="Calibri" panose="020F0502020204030204" pitchFamily="34" charset="0"/>
              <a:buBlip>
                <a:blip r:embed="rId3"/>
              </a:buBlip>
              <a:defRPr sz="1200" b="1" spc="-100" baseline="0">
                <a:solidFill>
                  <a:schemeClr val="accent1">
                    <a:lumMod val="75000"/>
                  </a:schemeClr>
                </a:solidFill>
              </a:defRPr>
            </a:lvl2pPr>
            <a:lvl3pPr marL="355600" lvl="2" indent="-103188" defTabSz="914400" latinLnBrk="1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SzPct val="86000"/>
              <a:buFont typeface="맑은 고딕" panose="020B0503020000020004" pitchFamily="50" charset="-127"/>
              <a:buBlip>
                <a:blip r:embed="rId4"/>
              </a:buBlip>
              <a:defRPr sz="1050" spc="50" baseline="0">
                <a:solidFill>
                  <a:schemeClr val="accent3">
                    <a:lumMod val="50000"/>
                  </a:schemeClr>
                </a:solidFill>
                <a:latin typeface="+mn-ea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8923" y="1546093"/>
            <a:ext cx="8806155" cy="4646244"/>
          </a:xfrm>
          <a:prstGeom prst="roundRect">
            <a:avLst>
              <a:gd name="adj" fmla="val 6034"/>
            </a:avLst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내용 개체 틀 1"/>
          <p:cNvSpPr txBox="1">
            <a:spLocks/>
          </p:cNvSpPr>
          <p:nvPr/>
        </p:nvSpPr>
        <p:spPr>
          <a:xfrm>
            <a:off x="261307" y="1739034"/>
            <a:ext cx="8240422" cy="407641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324000" indent="-252000" defTabSz="685800">
              <a:lnSpc>
                <a:spcPct val="100000"/>
              </a:lnSpc>
              <a:spcBef>
                <a:spcPts val="750"/>
              </a:spcBef>
              <a:spcAft>
                <a:spcPts val="450"/>
              </a:spcAft>
              <a:buClrTx/>
              <a:buSzPct val="75000"/>
              <a:buFont typeface="Wingdings" panose="05000000000000000000" pitchFamily="2" charset="2"/>
              <a:buChar char="l"/>
              <a:defRPr b="1"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540000" lvl="1" indent="-180000" defTabSz="685800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Pct val="75000"/>
              <a:buFont typeface="Arial" panose="020B0604020202020204" pitchFamily="34" charset="0"/>
              <a:buChar char="•"/>
              <a:defRPr sz="16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2pPr>
            <a:lvl3pPr marL="756000" lvl="2" indent="-180000" defTabSz="685800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Font typeface="맑은 고딕" panose="020B0503020000020004" pitchFamily="50" charset="-127"/>
              <a:buChar char="-"/>
              <a:defRPr sz="14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altLang="ko-KR" sz="1662" dirty="0"/>
              <a:t>API : </a:t>
            </a:r>
            <a:r>
              <a:rPr lang="ko-KR" altLang="en-US" sz="1662" dirty="0"/>
              <a:t>모델 생성</a:t>
            </a:r>
            <a:endParaRPr lang="en-US" altLang="ko-KR" sz="1662" dirty="0"/>
          </a:p>
        </p:txBody>
      </p:sp>
      <p:sp>
        <p:nvSpPr>
          <p:cNvPr id="42" name="직사각형 41"/>
          <p:cNvSpPr/>
          <p:nvPr/>
        </p:nvSpPr>
        <p:spPr>
          <a:xfrm>
            <a:off x="586226" y="2251376"/>
            <a:ext cx="2156974" cy="22227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923" b="1" dirty="0" err="1"/>
              <a:t>LSTM.train</a:t>
            </a:r>
            <a:r>
              <a:rPr lang="en-US" altLang="ko-KR" sz="923" b="1" dirty="0"/>
              <a:t>()</a:t>
            </a:r>
          </a:p>
          <a:p>
            <a:pPr lvl="0"/>
            <a:r>
              <a:rPr lang="ko-KR" altLang="en-US" sz="923" dirty="0" err="1"/>
              <a:t>ㄴ</a:t>
            </a:r>
            <a:r>
              <a:rPr lang="ko-KR" altLang="en-US" sz="923" dirty="0"/>
              <a:t> </a:t>
            </a:r>
            <a:r>
              <a:rPr lang="en-US" altLang="ko-KR" sz="923" dirty="0"/>
              <a:t>Input()</a:t>
            </a:r>
          </a:p>
          <a:p>
            <a:pPr lvl="0"/>
            <a:r>
              <a:rPr lang="en-US" altLang="ko-KR" sz="923" dirty="0"/>
              <a:t>      </a:t>
            </a:r>
            <a:r>
              <a:rPr lang="ko-KR" altLang="en-US" sz="923" dirty="0"/>
              <a:t>ㄴ </a:t>
            </a:r>
            <a:r>
              <a:rPr lang="en-US" altLang="ko-KR" sz="923" dirty="0" err="1"/>
              <a:t>LoadData</a:t>
            </a:r>
            <a:r>
              <a:rPr lang="en-US" altLang="ko-KR" sz="923" dirty="0"/>
              <a:t>()</a:t>
            </a:r>
          </a:p>
          <a:p>
            <a:pPr lvl="0"/>
            <a:r>
              <a:rPr lang="ko-KR" altLang="en-US" sz="923" dirty="0"/>
              <a:t>      </a:t>
            </a:r>
            <a:r>
              <a:rPr lang="ko-KR" altLang="en-US" sz="923" dirty="0" err="1"/>
              <a:t>ㄴ</a:t>
            </a:r>
            <a:r>
              <a:rPr lang="ko-KR" altLang="en-US" sz="923" dirty="0"/>
              <a:t> </a:t>
            </a:r>
            <a:r>
              <a:rPr lang="en-US" altLang="ko-KR" sz="923" dirty="0"/>
              <a:t>Operation()</a:t>
            </a:r>
          </a:p>
          <a:p>
            <a:pPr lvl="0"/>
            <a:r>
              <a:rPr lang="en-US" altLang="ko-KR" sz="923" dirty="0"/>
              <a:t>      </a:t>
            </a:r>
            <a:r>
              <a:rPr lang="ko-KR" altLang="en-US" sz="923" dirty="0"/>
              <a:t>ㄴ </a:t>
            </a:r>
            <a:r>
              <a:rPr lang="en-US" altLang="ko-KR" sz="923" dirty="0" err="1"/>
              <a:t>ProcData</a:t>
            </a:r>
            <a:r>
              <a:rPr lang="en-US" altLang="ko-KR" sz="923" dirty="0"/>
              <a:t>()</a:t>
            </a:r>
          </a:p>
          <a:p>
            <a:pPr lvl="0"/>
            <a:r>
              <a:rPr lang="en-US" altLang="ko-KR" sz="923" dirty="0"/>
              <a:t>           </a:t>
            </a:r>
            <a:r>
              <a:rPr lang="ko-KR" altLang="en-US" sz="923" dirty="0"/>
              <a:t>ㄴ </a:t>
            </a:r>
            <a:r>
              <a:rPr lang="en-US" altLang="ko-KR" sz="923" dirty="0" err="1"/>
              <a:t>SplitData</a:t>
            </a:r>
            <a:r>
              <a:rPr lang="en-US" altLang="ko-KR" sz="923" dirty="0"/>
              <a:t>()</a:t>
            </a:r>
          </a:p>
          <a:p>
            <a:pPr lvl="0"/>
            <a:r>
              <a:rPr lang="en-US" altLang="ko-KR" sz="923" dirty="0"/>
              <a:t>           </a:t>
            </a:r>
            <a:r>
              <a:rPr lang="ko-KR" altLang="en-US" sz="923" dirty="0"/>
              <a:t>ㄴ </a:t>
            </a:r>
            <a:r>
              <a:rPr lang="en-US" altLang="ko-KR" sz="923" dirty="0" err="1"/>
              <a:t>NormalData</a:t>
            </a:r>
            <a:r>
              <a:rPr lang="en-US" altLang="ko-KR" sz="923" dirty="0"/>
              <a:t>()</a:t>
            </a:r>
          </a:p>
          <a:p>
            <a:pPr lvl="0"/>
            <a:r>
              <a:rPr lang="en-US" altLang="ko-KR" sz="923" dirty="0"/>
              <a:t>           </a:t>
            </a:r>
            <a:r>
              <a:rPr lang="ko-KR" altLang="en-US" sz="923" dirty="0"/>
              <a:t>ㄴ </a:t>
            </a:r>
            <a:r>
              <a:rPr lang="en-US" altLang="ko-KR" sz="923" dirty="0" err="1"/>
              <a:t>DecreaseData</a:t>
            </a:r>
            <a:r>
              <a:rPr lang="en-US" altLang="ko-KR" sz="923" dirty="0"/>
              <a:t>()</a:t>
            </a:r>
          </a:p>
          <a:p>
            <a:endParaRPr lang="en-US" altLang="ko-KR" sz="923" dirty="0"/>
          </a:p>
          <a:p>
            <a:r>
              <a:rPr lang="ko-KR" altLang="en-US" sz="923" dirty="0" err="1"/>
              <a:t>ㄴ</a:t>
            </a:r>
            <a:r>
              <a:rPr lang="ko-KR" altLang="en-US" sz="923" dirty="0"/>
              <a:t> </a:t>
            </a:r>
            <a:r>
              <a:rPr lang="en-US" altLang="ko-KR" sz="923" dirty="0"/>
              <a:t>result</a:t>
            </a:r>
            <a:r>
              <a:rPr lang="ko-KR" altLang="en-US" sz="923" dirty="0"/>
              <a:t> </a:t>
            </a:r>
            <a:r>
              <a:rPr lang="en-US" altLang="ko-KR" sz="923" dirty="0"/>
              <a:t>= </a:t>
            </a:r>
            <a:r>
              <a:rPr lang="en-US" altLang="ko-KR" sz="923" dirty="0" err="1"/>
              <a:t>LSTM.train</a:t>
            </a:r>
            <a:r>
              <a:rPr lang="en-US" altLang="ko-KR" sz="923" dirty="0"/>
              <a:t>(input1, input2, …)</a:t>
            </a:r>
          </a:p>
          <a:p>
            <a:r>
              <a:rPr lang="en-US" altLang="ko-KR" sz="923" dirty="0"/>
              <a:t>       // </a:t>
            </a:r>
            <a:r>
              <a:rPr lang="ko-KR" altLang="en-US" sz="923" dirty="0"/>
              <a:t>기계학습</a:t>
            </a:r>
            <a:r>
              <a:rPr lang="en-US" altLang="ko-KR" sz="923" dirty="0"/>
              <a:t> </a:t>
            </a:r>
            <a:r>
              <a:rPr lang="ko-KR" altLang="en-US" sz="923" dirty="0"/>
              <a:t>수행 </a:t>
            </a:r>
            <a:r>
              <a:rPr lang="en-US" altLang="ko-KR" sz="923" dirty="0"/>
              <a:t>(</a:t>
            </a:r>
            <a:r>
              <a:rPr lang="ko-KR" altLang="en-US" sz="923" dirty="0"/>
              <a:t>패키지</a:t>
            </a:r>
            <a:r>
              <a:rPr lang="en-US" altLang="ko-KR" sz="923" dirty="0"/>
              <a:t>)</a:t>
            </a:r>
          </a:p>
          <a:p>
            <a:endParaRPr lang="en-US" altLang="ko-KR" sz="923" dirty="0"/>
          </a:p>
          <a:p>
            <a:r>
              <a:rPr lang="ko-KR" altLang="en-US" sz="923" dirty="0" err="1"/>
              <a:t>ㄴ</a:t>
            </a:r>
            <a:r>
              <a:rPr lang="ko-KR" altLang="en-US" sz="923" dirty="0"/>
              <a:t> </a:t>
            </a:r>
            <a:r>
              <a:rPr lang="en-US" altLang="ko-KR" sz="923" dirty="0"/>
              <a:t>Output(result)</a:t>
            </a:r>
          </a:p>
          <a:p>
            <a:r>
              <a:rPr lang="ko-KR" altLang="en-US" sz="923" dirty="0"/>
              <a:t>      </a:t>
            </a:r>
            <a:r>
              <a:rPr lang="ko-KR" altLang="en-US" sz="923" dirty="0" err="1"/>
              <a:t>ㄴ</a:t>
            </a:r>
            <a:r>
              <a:rPr lang="ko-KR" altLang="en-US" sz="923" dirty="0"/>
              <a:t> </a:t>
            </a:r>
            <a:r>
              <a:rPr lang="en-US" altLang="ko-KR" sz="923" dirty="0"/>
              <a:t>Operation()</a:t>
            </a:r>
          </a:p>
          <a:p>
            <a:pPr lvl="0"/>
            <a:r>
              <a:rPr lang="en-US" altLang="ko-KR" sz="923" dirty="0"/>
              <a:t>      </a:t>
            </a:r>
            <a:r>
              <a:rPr lang="ko-KR" altLang="en-US" sz="923" dirty="0"/>
              <a:t>ㄴ </a:t>
            </a:r>
            <a:r>
              <a:rPr lang="en-US" altLang="ko-KR" sz="923" dirty="0" err="1"/>
              <a:t>SaveData</a:t>
            </a:r>
            <a:r>
              <a:rPr lang="en-US" altLang="ko-KR" sz="923" dirty="0"/>
              <a:t>()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51722" y="2251377"/>
            <a:ext cx="5292266" cy="3625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r="21843"/>
          <a:stretch/>
        </p:blipFill>
        <p:spPr>
          <a:xfrm>
            <a:off x="3314434" y="2295691"/>
            <a:ext cx="5151759" cy="35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4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215" dirty="0"/>
              <a:t>1.3 </a:t>
            </a:r>
            <a:r>
              <a:rPr lang="ko-KR" altLang="en-US" sz="2215" dirty="0"/>
              <a:t>학습된 모델을 적용한 서비스 개발환경 </a:t>
            </a:r>
            <a:r>
              <a:rPr lang="en-US" altLang="ko-KR" sz="2215" dirty="0"/>
              <a:t>API </a:t>
            </a:r>
            <a:r>
              <a:rPr lang="ko-KR" altLang="en-US" sz="2215" dirty="0"/>
              <a:t>개발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261307" y="1312567"/>
            <a:ext cx="8882694" cy="4667801"/>
          </a:xfrm>
          <a:prstGeom prst="rect">
            <a:avLst/>
          </a:prstGeom>
        </p:spPr>
        <p:txBody>
          <a:bodyPr lIns="0" rIns="66462"/>
          <a:lstStyle>
            <a:defPPr>
              <a:defRPr lang="en-US"/>
            </a:defPPr>
            <a:lvl1pPr marL="288000" indent="-288000" defTabSz="914400" latinLnBrk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ct val="80000"/>
              <a:buFont typeface="맑은 고딕" panose="020B0503020000020004" pitchFamily="50" charset="-127"/>
              <a:buChar char="■"/>
              <a:defRPr sz="1700" b="1">
                <a:solidFill>
                  <a:srgbClr val="2F55A1"/>
                </a:solidFill>
              </a:defRPr>
            </a:lvl1pPr>
            <a:lvl2pPr marL="288000" lvl="1" indent="-180000" defTabSz="914400" latinLnBrk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SzPct val="133000"/>
              <a:buFont typeface="Calibri" panose="020F0502020204030204" pitchFamily="34" charset="0"/>
              <a:buBlip>
                <a:blip r:embed="rId3"/>
              </a:buBlip>
              <a:defRPr sz="1200" b="1" spc="-100" baseline="0">
                <a:solidFill>
                  <a:schemeClr val="accent1">
                    <a:lumMod val="75000"/>
                  </a:schemeClr>
                </a:solidFill>
              </a:defRPr>
            </a:lvl2pPr>
            <a:lvl3pPr marL="355600" lvl="2" indent="-103188" defTabSz="914400" latinLnBrk="1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SzPct val="86000"/>
              <a:buFont typeface="맑은 고딕" panose="020B0503020000020004" pitchFamily="50" charset="-127"/>
              <a:buBlip>
                <a:blip r:embed="rId4"/>
              </a:buBlip>
              <a:defRPr sz="1050" spc="50" baseline="0">
                <a:solidFill>
                  <a:schemeClr val="accent3">
                    <a:lumMod val="50000"/>
                  </a:schemeClr>
                </a:solidFill>
                <a:latin typeface="+mn-ea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1307" y="1529212"/>
            <a:ext cx="8806155" cy="4646244"/>
          </a:xfrm>
          <a:prstGeom prst="roundRect">
            <a:avLst>
              <a:gd name="adj" fmla="val 6034"/>
            </a:avLst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2" b="1">
                <a:latin typeface="HY견고딕" panose="02030600000101010101" pitchFamily="18" charset="-127"/>
                <a:ea typeface="HY견고딕" panose="02030600000101010101" pitchFamily="18" charset="-127"/>
              </a:rPr>
              <a:t>모</a:t>
            </a:r>
            <a:endParaRPr lang="ko-KR" altLang="en-US" sz="1662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내용 개체 틀 1"/>
          <p:cNvSpPr txBox="1">
            <a:spLocks/>
          </p:cNvSpPr>
          <p:nvPr/>
        </p:nvSpPr>
        <p:spPr>
          <a:xfrm>
            <a:off x="261307" y="1739034"/>
            <a:ext cx="8240422" cy="407641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324000" indent="-252000" defTabSz="685800">
              <a:lnSpc>
                <a:spcPct val="100000"/>
              </a:lnSpc>
              <a:spcBef>
                <a:spcPts val="750"/>
              </a:spcBef>
              <a:spcAft>
                <a:spcPts val="450"/>
              </a:spcAft>
              <a:buClrTx/>
              <a:buSzPct val="75000"/>
              <a:buFont typeface="Wingdings" panose="05000000000000000000" pitchFamily="2" charset="2"/>
              <a:buChar char="l"/>
              <a:defRPr b="1"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540000" lvl="1" indent="-180000" defTabSz="685800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Pct val="75000"/>
              <a:buFont typeface="Arial" panose="020B0604020202020204" pitchFamily="34" charset="0"/>
              <a:buChar char="•"/>
              <a:defRPr sz="16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2pPr>
            <a:lvl3pPr marL="756000" lvl="2" indent="-180000" defTabSz="685800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Font typeface="맑은 고딕" panose="020B0503020000020004" pitchFamily="50" charset="-127"/>
              <a:buChar char="-"/>
              <a:defRPr sz="14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altLang="ko-KR" sz="1662" dirty="0" err="1"/>
              <a:t>Model.fit</a:t>
            </a:r>
            <a:endParaRPr lang="en-US" altLang="ko-KR" sz="1662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346896"/>
            <a:ext cx="65" cy="255776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662" dirty="0">
              <a:latin typeface="Arial" panose="020B0604020202020204" pitchFamily="34" charset="0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08678" y="2070063"/>
          <a:ext cx="8304612" cy="402716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78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892"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입력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구현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92">
                <a:tc rowSpan="3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필수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Model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모델 정의 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처리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x (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tf.Tensor|tf.Tensor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[]|{[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inputName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: string]: 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tf.Tensor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}) //inputs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입력</a:t>
                      </a:r>
                      <a:r>
                        <a:rPr kumimoji="0" lang="ko-KR" altLang="en-US" sz="800" b="0" kern="1200" baseline="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데이터 정의 </a:t>
                      </a:r>
                      <a:r>
                        <a:rPr kumimoji="0" lang="en-US" altLang="ko-KR" sz="800" b="0" kern="1200" baseline="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/ </a:t>
                      </a:r>
                      <a:r>
                        <a:rPr kumimoji="0" lang="ko-KR" altLang="en-US" sz="800" b="0" kern="1200" baseline="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처리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y (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tf.Tensor|tf.Tensor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[]|{[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inputName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: string]: 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tf.Tensor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}) //labels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인수 입력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92">
                <a:tc rowSpan="13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옵션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batchSize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(number)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epochs (number)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verbose (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ModelLoggingVerbosity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callbacks (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BaseCallback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[]|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CustomCallbackArgs|CustomCallbackArgs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[])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validationSplit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(number)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validationData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([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tf.Tensor|tf.Tensor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[], 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tf.Tensor|tf.Tensor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[] ]|[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tf.Tensor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| 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tf.Tensor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[], 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tf.Tensor|tf.Tensor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[], 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tf.Tensor|tf.Tensor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[]])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shuffle (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boolean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 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classWeight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ClassWeight|ClassWeight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[]|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ClassWeightMap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sampleWeight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tf.Tensor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0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initialEpoch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(number)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0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stepsPerEpoch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(number)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0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validationSteps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(number)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6892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0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yieldEvery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YieldEveryOptions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65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215" dirty="0"/>
              <a:t>1.3 </a:t>
            </a:r>
            <a:r>
              <a:rPr lang="ko-KR" altLang="en-US" sz="2215" dirty="0"/>
              <a:t>학습된 모델을 적용한 서비스 개발환경 </a:t>
            </a:r>
            <a:r>
              <a:rPr lang="en-US" altLang="ko-KR" sz="2215" dirty="0"/>
              <a:t>API </a:t>
            </a:r>
            <a:r>
              <a:rPr lang="ko-KR" altLang="en-US" sz="2215" dirty="0"/>
              <a:t>개발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261307" y="1312567"/>
            <a:ext cx="8882694" cy="4667801"/>
          </a:xfrm>
          <a:prstGeom prst="rect">
            <a:avLst/>
          </a:prstGeom>
        </p:spPr>
        <p:txBody>
          <a:bodyPr lIns="0" rIns="66462"/>
          <a:lstStyle>
            <a:defPPr>
              <a:defRPr lang="en-US"/>
            </a:defPPr>
            <a:lvl1pPr marL="288000" indent="-288000" defTabSz="914400" latinLnBrk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ct val="80000"/>
              <a:buFont typeface="맑은 고딕" panose="020B0503020000020004" pitchFamily="50" charset="-127"/>
              <a:buChar char="■"/>
              <a:defRPr sz="1700" b="1">
                <a:solidFill>
                  <a:srgbClr val="2F55A1"/>
                </a:solidFill>
              </a:defRPr>
            </a:lvl1pPr>
            <a:lvl2pPr marL="288000" lvl="1" indent="-180000" defTabSz="914400" latinLnBrk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SzPct val="133000"/>
              <a:buFont typeface="Calibri" panose="020F0502020204030204" pitchFamily="34" charset="0"/>
              <a:buBlip>
                <a:blip r:embed="rId3"/>
              </a:buBlip>
              <a:defRPr sz="1200" b="1" spc="-100" baseline="0">
                <a:solidFill>
                  <a:schemeClr val="accent1">
                    <a:lumMod val="75000"/>
                  </a:schemeClr>
                </a:solidFill>
              </a:defRPr>
            </a:lvl2pPr>
            <a:lvl3pPr marL="355600" lvl="2" indent="-103188" defTabSz="914400" latinLnBrk="1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SzPct val="86000"/>
              <a:buFont typeface="맑은 고딕" panose="020B0503020000020004" pitchFamily="50" charset="-127"/>
              <a:buBlip>
                <a:blip r:embed="rId4"/>
              </a:buBlip>
              <a:defRPr sz="1050" spc="50" baseline="0">
                <a:solidFill>
                  <a:schemeClr val="accent3">
                    <a:lumMod val="50000"/>
                  </a:schemeClr>
                </a:solidFill>
                <a:latin typeface="+mn-ea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292" dirty="0">
              <a:solidFill>
                <a:prstClr val="black">
                  <a:lumMod val="65000"/>
                  <a:lumOff val="3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1307" y="1529212"/>
            <a:ext cx="8806155" cy="4646244"/>
          </a:xfrm>
          <a:prstGeom prst="roundRect">
            <a:avLst>
              <a:gd name="adj" fmla="val 6034"/>
            </a:avLst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2" b="1">
                <a:latin typeface="HY견고딕" panose="02030600000101010101" pitchFamily="18" charset="-127"/>
                <a:ea typeface="HY견고딕" panose="02030600000101010101" pitchFamily="18" charset="-127"/>
              </a:rPr>
              <a:t>모</a:t>
            </a:r>
            <a:endParaRPr lang="ko-KR" altLang="en-US" sz="1662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내용 개체 틀 1"/>
          <p:cNvSpPr txBox="1">
            <a:spLocks/>
          </p:cNvSpPr>
          <p:nvPr/>
        </p:nvSpPr>
        <p:spPr>
          <a:xfrm>
            <a:off x="261307" y="1739034"/>
            <a:ext cx="8240422" cy="407641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324000" indent="-252000" defTabSz="685800">
              <a:lnSpc>
                <a:spcPct val="100000"/>
              </a:lnSpc>
              <a:spcBef>
                <a:spcPts val="750"/>
              </a:spcBef>
              <a:spcAft>
                <a:spcPts val="450"/>
              </a:spcAft>
              <a:buClrTx/>
              <a:buSzPct val="75000"/>
              <a:buFont typeface="Wingdings" panose="05000000000000000000" pitchFamily="2" charset="2"/>
              <a:buChar char="l"/>
              <a:defRPr b="1"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540000" lvl="1" indent="-180000" defTabSz="685800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Pct val="75000"/>
              <a:buFont typeface="Arial" panose="020B0604020202020204" pitchFamily="34" charset="0"/>
              <a:buChar char="•"/>
              <a:defRPr sz="16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2pPr>
            <a:lvl3pPr marL="756000" lvl="2" indent="-180000" defTabSz="685800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Font typeface="맑은 고딕" panose="020B0503020000020004" pitchFamily="50" charset="-127"/>
              <a:buChar char="-"/>
              <a:defRPr sz="1400" b="1" spc="38" baseline="0">
                <a:latin typeface="Arial Unicode MS" panose="020B0604020202020204" pitchFamily="50" charset="-127"/>
                <a:ea typeface="맑은 고딕" panose="020B0503020000020004" pitchFamily="50" charset="-127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altLang="ko-KR" sz="1662" dirty="0" err="1"/>
              <a:t>tf.layers.lstm</a:t>
            </a:r>
            <a:r>
              <a:rPr lang="en-US" altLang="ko-KR" sz="1662" dirty="0"/>
              <a:t> (</a:t>
            </a:r>
            <a:r>
              <a:rPr lang="en-US" altLang="ko-KR" sz="1662" dirty="0" err="1"/>
              <a:t>args</a:t>
            </a:r>
            <a:r>
              <a:rPr lang="en-US" altLang="ko-KR" sz="1662" dirty="0"/>
              <a:t>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346896"/>
            <a:ext cx="65" cy="255776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662" dirty="0">
              <a:latin typeface="Arial" panose="020B0604020202020204" pitchFamily="34" charset="0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591436" y="2190094"/>
          <a:ext cx="7961131" cy="383516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3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6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698"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입력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98"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필수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없음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98">
                <a:tc rowSpan="14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옵션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recurrentActivation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('elu'|'hardSigmoid'|'linear'|'relu'|'relu6'| 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selu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'|'sigmoid'|'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softmax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'|'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softplus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'|'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softsign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'|'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tanh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98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unitForgetBias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boolean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698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implementation (number)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698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units (number)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698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activation ('elu'|'hardSigmoid'|'linear'|'relu'|'relu6'| 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selu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'|'sigmoid'|'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softmax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'|'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softplus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'|'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softsign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'|'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tanh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698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useBias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boolean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698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kernelInitializer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('constant'|'glorotNormal'|'glorotUniform'|'heNormal'|'heUniform'|'identity'| 'leCunNormal'|'leCunUniform'|'ones'|‘….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698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recurrentInitializer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('constant'|'glorotNormal'|'glorotUniform'|'heNormal'|'heUniform'|'identity'| 'leCunNormal'|'leCunUniform'|'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ones'|'orthogonal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'|….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698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2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biasInitializer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('constant'|'glorotNormal'|'glorotUniform'|'heNormal'|'heUniform'|'identity'| 'leCunNormal'|'leCunUniform'|'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ones'|'orthogonal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'|….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698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0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kernelRegularizer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('l1l2'|string|Regularizer)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698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0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recurrentRegularizer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('l1l2'|string|Regularizer)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698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0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biasRegularizer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('l1l2'|string|Regularizer)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698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10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kernelConstraint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 ('maxNorm'|'minMaxNorm'|'nonNeg'|'unitNorm'|string|tf.constraints.Constraint)</a:t>
                      </a:r>
                      <a:endParaRPr kumimoji="0" lang="ko-KR" altLang="en-US" sz="8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698">
                <a:tc vMerge="1"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66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이하 생략</a:t>
                      </a:r>
                    </a:p>
                  </a:txBody>
                  <a:tcPr marL="84386" marR="84386" marT="42187" marB="42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1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469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noFill/>
        </a:ln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랜섬웨어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540000" rIns="540000" rtlCol="0" anchor="ctr">
        <a:noAutofit/>
      </a:bodyPr>
      <a:lstStyle>
        <a:defPPr algn="ctr">
          <a:defRPr sz="1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랜섬웨어 테마" id="{78EB4075-5241-4573-8056-9138210A7D99}" vid="{A6D87F09-03C6-48CE-934F-11163FE1DCD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KISTI 161011 회의자료</Template>
  <TotalTime>3283</TotalTime>
  <Words>1132</Words>
  <Application>Microsoft Office PowerPoint</Application>
  <PresentationFormat>화면 슬라이드 쇼(4:3)</PresentationFormat>
  <Paragraphs>271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7" baseType="lpstr">
      <vt:lpstr>Arial Unicode MS</vt:lpstr>
      <vt:lpstr>HY견고딕</vt:lpstr>
      <vt:lpstr>HY헤드라인M</vt:lpstr>
      <vt:lpstr>맑은 고딕</vt:lpstr>
      <vt:lpstr>휴먼모음T</vt:lpstr>
      <vt:lpstr>Arial</vt:lpstr>
      <vt:lpstr>Calibri</vt:lpstr>
      <vt:lpstr>Lucida Sans Unicode</vt:lpstr>
      <vt:lpstr>MS Reference Sans Serif</vt:lpstr>
      <vt:lpstr>Times New Roman</vt:lpstr>
      <vt:lpstr>Verdana</vt:lpstr>
      <vt:lpstr>Wingdings</vt:lpstr>
      <vt:lpstr>Wingdings 2</vt:lpstr>
      <vt:lpstr>Wingdings 3</vt:lpstr>
      <vt:lpstr>광장</vt:lpstr>
      <vt:lpstr>랜섬웨어 테마</vt:lpstr>
      <vt:lpstr>인텔리전트 데이터베이스 프레임워크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Chungbuk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DBMS의 설치 및 활용</dc:title>
  <dc:creator>Jongtae Lim</dc:creator>
  <cp:lastModifiedBy>임종태</cp:lastModifiedBy>
  <cp:revision>4329</cp:revision>
  <cp:lastPrinted>2020-02-18T05:49:10Z</cp:lastPrinted>
  <dcterms:created xsi:type="dcterms:W3CDTF">2016-10-13T03:08:03Z</dcterms:created>
  <dcterms:modified xsi:type="dcterms:W3CDTF">2020-10-27T03:53:27Z</dcterms:modified>
</cp:coreProperties>
</file>