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285D4B-0573-4445-8821-B36DC361C349}">
  <a:tblStyle styleId="{34285D4B-0573-4445-8821-B36DC361C3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4186F74-36FE-4B2B-9DF8-D87BF0B2915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535f6a9c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535f6a9c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535f6a9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535f6a9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535f6a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535f6a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64" name="Google Shape;64;p16"/>
          <p:cNvGraphicFramePr/>
          <p:nvPr/>
        </p:nvGraphicFramePr>
        <p:xfrm>
          <a:off x="86850" y="11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{34285D4B-0573-4445-8821-B36DC361C349}</a:tableStyleId>
              </a:tblPr>
              <a:tblGrid>
                <a:gridCol w="713225"/>
                <a:gridCol w="1269750"/>
                <a:gridCol w="635900"/>
                <a:gridCol w="948050"/>
                <a:gridCol w="640750"/>
                <a:gridCol w="1550625"/>
                <a:gridCol w="607875"/>
                <a:gridCol w="784750"/>
              </a:tblGrid>
              <a:tr h="32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CHAPTER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 ID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TITLE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2039400" y="847150"/>
            <a:ext cx="5065200" cy="1781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00">
                <a:solidFill>
                  <a:srgbClr val="FFFFFF"/>
                </a:solidFill>
              </a:rPr>
              <a:t>마이언 포트폴리오 </a:t>
            </a:r>
            <a:endParaRPr b="1" sz="3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00">
                <a:solidFill>
                  <a:srgbClr val="FFFFFF"/>
                </a:solidFill>
              </a:rPr>
              <a:t>홍보 기획서 </a:t>
            </a:r>
            <a:endParaRPr b="1" sz="2000">
              <a:solidFill>
                <a:srgbClr val="FFFFFF"/>
              </a:solidFill>
            </a:endParaRPr>
          </a:p>
        </p:txBody>
      </p:sp>
      <p:graphicFrame>
        <p:nvGraphicFramePr>
          <p:cNvPr id="100" name="Google Shape;100;p25"/>
          <p:cNvGraphicFramePr/>
          <p:nvPr/>
        </p:nvGraphicFramePr>
        <p:xfrm>
          <a:off x="330788" y="35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{34285D4B-0573-4445-8821-B36DC361C349}</a:tableStyleId>
              </a:tblPr>
              <a:tblGrid>
                <a:gridCol w="2120600"/>
                <a:gridCol w="2120600"/>
                <a:gridCol w="2120600"/>
                <a:gridCol w="2120600"/>
              </a:tblGrid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Document Version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Last Updated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Planner 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Department </a:t>
                      </a:r>
                      <a:endParaRPr sz="11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2021.01.12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함현승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연구개발팀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638"/>
            <a:ext cx="8839201" cy="4339671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26"/>
          <p:cNvSpPr/>
          <p:nvPr/>
        </p:nvSpPr>
        <p:spPr>
          <a:xfrm>
            <a:off x="2183500" y="677225"/>
            <a:ext cx="2966700" cy="313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26"/>
          <p:cNvGrpSpPr/>
          <p:nvPr/>
        </p:nvGrpSpPr>
        <p:grpSpPr>
          <a:xfrm>
            <a:off x="3278546" y="1568376"/>
            <a:ext cx="1782203" cy="1149237"/>
            <a:chOff x="964675" y="4352600"/>
            <a:chExt cx="4960208" cy="2827151"/>
          </a:xfrm>
        </p:grpSpPr>
        <p:pic>
          <p:nvPicPr>
            <p:cNvPr id="108" name="Google Shape;10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64675" y="4352600"/>
              <a:ext cx="4693651" cy="28271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6"/>
            <p:cNvCxnSpPr/>
            <p:nvPr/>
          </p:nvCxnSpPr>
          <p:spPr>
            <a:xfrm>
              <a:off x="4771850" y="4732025"/>
              <a:ext cx="3981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26"/>
            <p:cNvCxnSpPr/>
            <p:nvPr/>
          </p:nvCxnSpPr>
          <p:spPr>
            <a:xfrm>
              <a:off x="4745050" y="5627738"/>
              <a:ext cx="3852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26"/>
            <p:cNvCxnSpPr/>
            <p:nvPr/>
          </p:nvCxnSpPr>
          <p:spPr>
            <a:xfrm rot="10800000">
              <a:off x="4917850" y="4752025"/>
              <a:ext cx="0" cy="882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12" name="Google Shape;112;p26"/>
            <p:cNvSpPr txBox="1"/>
            <p:nvPr/>
          </p:nvSpPr>
          <p:spPr>
            <a:xfrm>
              <a:off x="5010783" y="4924486"/>
              <a:ext cx="914100" cy="10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0000"/>
                  </a:solidFill>
                </a:rPr>
                <a:t>5%</a:t>
              </a:r>
              <a:endParaRPr sz="800">
                <a:solidFill>
                  <a:srgbClr val="FF0000"/>
                </a:solidFill>
              </a:endParaRPr>
            </a:p>
          </p:txBody>
        </p:sp>
      </p:grpSp>
      <p:sp>
        <p:nvSpPr>
          <p:cNvPr id="113" name="Google Shape;113;p26"/>
          <p:cNvSpPr txBox="1"/>
          <p:nvPr/>
        </p:nvSpPr>
        <p:spPr>
          <a:xfrm>
            <a:off x="2288750" y="1910375"/>
            <a:ext cx="1458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고민은 적게</a:t>
            </a:r>
            <a:r>
              <a:rPr b="1" lang="ko" sz="1200"/>
              <a:t>↓</a:t>
            </a:r>
            <a:r>
              <a:rPr b="1" lang="ko" sz="900"/>
              <a:t>  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수익은 높게</a:t>
            </a:r>
            <a:r>
              <a:rPr b="1" lang="ko" sz="1200">
                <a:solidFill>
                  <a:schemeClr val="dk1"/>
                </a:solidFill>
              </a:rPr>
              <a:t>↑</a:t>
            </a:r>
            <a:endParaRPr b="1" sz="1200"/>
          </a:p>
        </p:txBody>
      </p:sp>
      <p:sp>
        <p:nvSpPr>
          <p:cNvPr id="114" name="Google Shape;114;p26"/>
          <p:cNvSpPr txBox="1"/>
          <p:nvPr/>
        </p:nvSpPr>
        <p:spPr>
          <a:xfrm>
            <a:off x="2389325" y="819600"/>
            <a:ext cx="1904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15" name="Google Shape;115;p26"/>
          <p:cNvSpPr txBox="1"/>
          <p:nvPr/>
        </p:nvSpPr>
        <p:spPr>
          <a:xfrm>
            <a:off x="3202150" y="3124216"/>
            <a:ext cx="929400" cy="262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지금 확인하기</a:t>
            </a:r>
            <a:endParaRPr b="1" sz="800"/>
          </a:p>
        </p:txBody>
      </p:sp>
      <p:sp>
        <p:nvSpPr>
          <p:cNvPr id="116" name="Google Shape;116;p26"/>
          <p:cNvSpPr txBox="1"/>
          <p:nvPr/>
        </p:nvSpPr>
        <p:spPr>
          <a:xfrm>
            <a:off x="2288748" y="819597"/>
            <a:ext cx="1904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놀라운 수익률!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마이언 포트폴리오 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17" name="Google Shape;117;p26"/>
          <p:cNvSpPr txBox="1"/>
          <p:nvPr/>
        </p:nvSpPr>
        <p:spPr>
          <a:xfrm>
            <a:off x="2288750" y="2717900"/>
            <a:ext cx="1573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18" name="Google Shape;118;p26"/>
          <p:cNvSpPr txBox="1"/>
          <p:nvPr/>
        </p:nvSpPr>
        <p:spPr>
          <a:xfrm>
            <a:off x="5150200" y="1658850"/>
            <a:ext cx="1458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</a:rPr>
              <a:t>뒤에 그림은 예시 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2288750" y="2431938"/>
            <a:ext cx="1573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마이언이 추천하는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포트폴리오를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지금바로 확인해보세요!</a:t>
            </a:r>
            <a:endParaRPr b="1" sz="900"/>
          </a:p>
        </p:txBody>
      </p:sp>
      <p:sp>
        <p:nvSpPr>
          <p:cNvPr id="120" name="Google Shape;120;p26"/>
          <p:cNvSpPr txBox="1"/>
          <p:nvPr/>
        </p:nvSpPr>
        <p:spPr>
          <a:xfrm>
            <a:off x="2185000" y="3545025"/>
            <a:ext cx="14589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오늘하루 보지 않기</a:t>
            </a:r>
            <a:endParaRPr b="1" sz="800"/>
          </a:p>
        </p:txBody>
      </p:sp>
      <p:sp>
        <p:nvSpPr>
          <p:cNvPr id="121" name="Google Shape;121;p26"/>
          <p:cNvSpPr txBox="1"/>
          <p:nvPr/>
        </p:nvSpPr>
        <p:spPr>
          <a:xfrm>
            <a:off x="3643900" y="3545025"/>
            <a:ext cx="1508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닫기</a:t>
            </a:r>
            <a:endParaRPr b="1" sz="800"/>
          </a:p>
        </p:txBody>
      </p:sp>
      <p:graphicFrame>
        <p:nvGraphicFramePr>
          <p:cNvPr id="122" name="Google Shape;122;p26"/>
          <p:cNvGraphicFramePr/>
          <p:nvPr/>
        </p:nvGraphicFramePr>
        <p:xfrm>
          <a:off x="6614600" y="3305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{14186F74-36FE-4B2B-9DF8-D87BF0B29153}</a:tableStyleId>
              </a:tblPr>
              <a:tblGrid>
                <a:gridCol w="382850"/>
                <a:gridCol w="1994150"/>
              </a:tblGrid>
              <a:tr h="3349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000000"/>
                          </a:solidFill>
                        </a:rPr>
                        <a:t># </a:t>
                      </a:r>
                      <a:r>
                        <a:rPr b="1" lang="ko" sz="800"/>
                        <a:t>마이언 포트폴리오 홍보 팝업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136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확인하기 버튼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마이언 포트폴리오 공지사항 상세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오늘 하루 보지 않기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해당 사용자에게 금일 기간 팝업 미노출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팝업 닫힘 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닫기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해당 팝업 닫힘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156875">
                <a:tc gridSpan="2" vMerge="1"/>
                <a:tc hMerge="1" vMerge="1"/>
              </a:tr>
              <a:tr h="163550">
                <a:tc gridSpan="2" vMerge="1"/>
                <a:tc hMerge="1" vMerge="1"/>
              </a:tr>
              <a:tr h="163550">
                <a:tc gridSpan="2" vMerge="1"/>
                <a:tc hMerge="1" vMerge="1"/>
              </a:tr>
              <a:tr h="163550">
                <a:tc gridSpan="2" vMerge="1"/>
                <a:tc hMerge="1" vMerge="1"/>
              </a:tr>
              <a:tr h="213450">
                <a:tc gridSpan="2" vMerge="1"/>
                <a:tc hMerge="1" vMerge="1"/>
              </a:tr>
              <a:tr h="213450">
                <a:tc gridSpan="2" vMerge="1"/>
                <a:tc hMerge="1" vMerge="1"/>
              </a:tr>
              <a:tr h="163550">
                <a:tc gridSpan="2" vMerge="1"/>
                <a:tc hMerge="1" vMerge="1"/>
              </a:tr>
              <a:tr h="151825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 rotWithShape="1">
          <a:blip r:embed="rId3">
            <a:alphaModFix/>
          </a:blip>
          <a:srcRect b="0" l="631" r="671" t="348"/>
          <a:stretch/>
        </p:blipFill>
        <p:spPr>
          <a:xfrm>
            <a:off x="3096050" y="169250"/>
            <a:ext cx="2628175" cy="4821849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7"/>
          <p:cNvSpPr/>
          <p:nvPr/>
        </p:nvSpPr>
        <p:spPr>
          <a:xfrm>
            <a:off x="3256950" y="942700"/>
            <a:ext cx="2306400" cy="26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4109251" y="2973150"/>
            <a:ext cx="601800" cy="230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지금 확인하기</a:t>
            </a:r>
            <a:endParaRPr b="1" sz="600"/>
          </a:p>
        </p:txBody>
      </p:sp>
      <p:sp>
        <p:nvSpPr>
          <p:cNvPr id="130" name="Google Shape;130;p27"/>
          <p:cNvSpPr txBox="1"/>
          <p:nvPr/>
        </p:nvSpPr>
        <p:spPr>
          <a:xfrm>
            <a:off x="4453275" y="3295250"/>
            <a:ext cx="11100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닫기</a:t>
            </a:r>
            <a:endParaRPr b="1" sz="600"/>
          </a:p>
        </p:txBody>
      </p:sp>
      <p:sp>
        <p:nvSpPr>
          <p:cNvPr id="131" name="Google Shape;131;p27"/>
          <p:cNvSpPr txBox="1"/>
          <p:nvPr/>
        </p:nvSpPr>
        <p:spPr>
          <a:xfrm>
            <a:off x="3337348" y="1039322"/>
            <a:ext cx="1904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놀라운 수익률!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마이언 포트폴리오 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grpSp>
        <p:nvGrpSpPr>
          <p:cNvPr id="132" name="Google Shape;132;p27"/>
          <p:cNvGrpSpPr/>
          <p:nvPr/>
        </p:nvGrpSpPr>
        <p:grpSpPr>
          <a:xfrm>
            <a:off x="3704252" y="1577215"/>
            <a:ext cx="1859086" cy="1101741"/>
            <a:chOff x="964675" y="4352600"/>
            <a:chExt cx="4960208" cy="2827151"/>
          </a:xfrm>
        </p:grpSpPr>
        <p:pic>
          <p:nvPicPr>
            <p:cNvPr id="133" name="Google Shape;13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64675" y="4352600"/>
              <a:ext cx="4693651" cy="28271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4" name="Google Shape;134;p27"/>
            <p:cNvCxnSpPr/>
            <p:nvPr/>
          </p:nvCxnSpPr>
          <p:spPr>
            <a:xfrm>
              <a:off x="4771850" y="4732025"/>
              <a:ext cx="3981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27"/>
            <p:cNvCxnSpPr/>
            <p:nvPr/>
          </p:nvCxnSpPr>
          <p:spPr>
            <a:xfrm>
              <a:off x="4745050" y="5627738"/>
              <a:ext cx="3852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27"/>
            <p:cNvCxnSpPr/>
            <p:nvPr/>
          </p:nvCxnSpPr>
          <p:spPr>
            <a:xfrm rot="10800000">
              <a:off x="4917850" y="4752025"/>
              <a:ext cx="0" cy="882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37" name="Google Shape;137;p27"/>
            <p:cNvSpPr txBox="1"/>
            <p:nvPr/>
          </p:nvSpPr>
          <p:spPr>
            <a:xfrm>
              <a:off x="5010783" y="4924486"/>
              <a:ext cx="914100" cy="7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0000"/>
                  </a:solidFill>
                </a:rPr>
                <a:t>5%</a:t>
              </a:r>
              <a:endParaRPr sz="800">
                <a:solidFill>
                  <a:srgbClr val="FF0000"/>
                </a:solidFill>
              </a:endParaRPr>
            </a:p>
          </p:txBody>
        </p:sp>
      </p:grpSp>
      <p:sp>
        <p:nvSpPr>
          <p:cNvPr id="138" name="Google Shape;138;p27"/>
          <p:cNvSpPr txBox="1"/>
          <p:nvPr/>
        </p:nvSpPr>
        <p:spPr>
          <a:xfrm>
            <a:off x="3279350" y="1834175"/>
            <a:ext cx="1458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고민은 적게</a:t>
            </a:r>
            <a:r>
              <a:rPr b="1" lang="ko" sz="1200">
                <a:solidFill>
                  <a:schemeClr val="dk1"/>
                </a:solidFill>
              </a:rPr>
              <a:t>↓</a:t>
            </a:r>
            <a:r>
              <a:rPr b="1" lang="ko" sz="900"/>
              <a:t> 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수익은 높게</a:t>
            </a:r>
            <a:r>
              <a:rPr b="1" lang="ko" sz="1200">
                <a:solidFill>
                  <a:schemeClr val="dk1"/>
                </a:solidFill>
              </a:rPr>
              <a:t>↑</a:t>
            </a:r>
            <a:endParaRPr b="1" sz="900"/>
          </a:p>
        </p:txBody>
      </p:sp>
      <p:sp>
        <p:nvSpPr>
          <p:cNvPr id="139" name="Google Shape;139;p27"/>
          <p:cNvSpPr txBox="1"/>
          <p:nvPr/>
        </p:nvSpPr>
        <p:spPr>
          <a:xfrm>
            <a:off x="3279350" y="2297038"/>
            <a:ext cx="1573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마이언이 추천하는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포트폴리오를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지금바로 확인해보세요!</a:t>
            </a:r>
            <a:endParaRPr b="1" sz="900"/>
          </a:p>
        </p:txBody>
      </p:sp>
      <p:sp>
        <p:nvSpPr>
          <p:cNvPr id="140" name="Google Shape;140;p27"/>
          <p:cNvSpPr txBox="1"/>
          <p:nvPr/>
        </p:nvSpPr>
        <p:spPr>
          <a:xfrm>
            <a:off x="5787350" y="1661375"/>
            <a:ext cx="1458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</a:rPr>
              <a:t>뒤에 그림은 예시 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3256950" y="3295250"/>
            <a:ext cx="11433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오늘 하루 보지 않기</a:t>
            </a:r>
            <a:endParaRPr b="1" sz="600"/>
          </a:p>
        </p:txBody>
      </p:sp>
      <p:sp>
        <p:nvSpPr>
          <p:cNvPr id="142" name="Google Shape;142;p27"/>
          <p:cNvSpPr txBox="1"/>
          <p:nvPr/>
        </p:nvSpPr>
        <p:spPr>
          <a:xfrm>
            <a:off x="1506375" y="169250"/>
            <a:ext cx="14589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모바일 버전</a:t>
            </a:r>
            <a:endParaRPr b="1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