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813ce15d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813ce15d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d5fdbd21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d5fdbd21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34f3e40e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34f3e40e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d5fdbd21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d5fdbd21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34f3e40e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34f3e40e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34f3e40e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34f3e40e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34f3e40e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34f3e40e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d5fdbd21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d5fdbd21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045e3287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045e3287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813ce15d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813ce15d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813ce15d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a813ce15d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813ce15d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813ce15d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813ce15d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813ce15d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813ce15d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813ce15d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813ce15d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a813ce15d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813ce15d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a813ce15d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d5fdbd21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d5fdbd21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d5fdbd21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ad5fdbd21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34f3e40e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34f3e40e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34f3e40e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34f3e40e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813ce15d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813ce15d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d5fdbd21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d5fdbd21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34f3e40e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34f3e40e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045e3287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045e3287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34f3e40e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34f3e40e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923475" y="1181100"/>
            <a:ext cx="47661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총 </a:t>
            </a:r>
            <a:r>
              <a:rPr lang="ko"/>
              <a:t>28페이지</a:t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첫 소개 - 4 </a:t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고객사 관리 - 12 </a:t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조직관리 - 11</a:t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마지막 인사 - 1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925" y="152650"/>
            <a:ext cx="5581450" cy="4924099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9" name="Google Shape;149;p22"/>
          <p:cNvSpPr txBox="1"/>
          <p:nvPr/>
        </p:nvSpPr>
        <p:spPr>
          <a:xfrm>
            <a:off x="245525" y="454575"/>
            <a:ext cx="2621400" cy="1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시점에 따른 고객사의 규모 변화를 기록. </a:t>
            </a:r>
            <a:br>
              <a:rPr lang="ko" sz="1300"/>
            </a:br>
            <a:r>
              <a:rPr lang="ko" sz="1300"/>
              <a:t>(사원 수, 매출규모, 자본금)</a:t>
            </a:r>
            <a:endParaRPr sz="1300"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0" y="1685226"/>
            <a:ext cx="3782950" cy="9751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51" name="Google Shape;151;p22"/>
          <p:cNvCxnSpPr>
            <a:stCxn id="150" idx="3"/>
            <a:endCxn id="152" idx="1"/>
          </p:cNvCxnSpPr>
          <p:nvPr/>
        </p:nvCxnSpPr>
        <p:spPr>
          <a:xfrm>
            <a:off x="3869200" y="2172800"/>
            <a:ext cx="278700" cy="6531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22"/>
          <p:cNvSpPr txBox="1"/>
          <p:nvPr/>
        </p:nvSpPr>
        <p:spPr>
          <a:xfrm>
            <a:off x="4147975" y="2575075"/>
            <a:ext cx="3935700" cy="5019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 b="0" l="10450" r="0" t="0"/>
          <a:stretch/>
        </p:blipFill>
        <p:spPr>
          <a:xfrm>
            <a:off x="4114800" y="172575"/>
            <a:ext cx="5029199" cy="3909403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8" name="Google Shape;158;p23"/>
          <p:cNvPicPr preferRelativeResize="0"/>
          <p:nvPr/>
        </p:nvPicPr>
        <p:blipFill rotWithShape="1">
          <a:blip r:embed="rId4">
            <a:alphaModFix/>
          </a:blip>
          <a:srcRect b="24420" l="14949" r="6161" t="9217"/>
          <a:stretch/>
        </p:blipFill>
        <p:spPr>
          <a:xfrm>
            <a:off x="2583288" y="1858650"/>
            <a:ext cx="4537573" cy="2123776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59" name="Google Shape;159;p23"/>
          <p:cNvCxnSpPr>
            <a:stCxn id="158" idx="0"/>
          </p:cNvCxnSpPr>
          <p:nvPr/>
        </p:nvCxnSpPr>
        <p:spPr>
          <a:xfrm rot="10800000">
            <a:off x="4831674" y="1513050"/>
            <a:ext cx="20400" cy="3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3"/>
          <p:cNvSpPr txBox="1"/>
          <p:nvPr/>
        </p:nvSpPr>
        <p:spPr>
          <a:xfrm>
            <a:off x="208350" y="1150875"/>
            <a:ext cx="34485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프로젝트 생성</a:t>
            </a:r>
            <a:br>
              <a:rPr lang="ko" sz="1200">
                <a:solidFill>
                  <a:schemeClr val="dk1"/>
                </a:solidFill>
              </a:rPr>
            </a:br>
            <a:br>
              <a:rPr lang="ko" sz="1200">
                <a:solidFill>
                  <a:schemeClr val="dk1"/>
                </a:solidFill>
              </a:rPr>
            </a:br>
            <a:r>
              <a:rPr lang="ko" sz="1200">
                <a:solidFill>
                  <a:schemeClr val="dk1"/>
                </a:solidFill>
              </a:rPr>
              <a:t>프로젝트의 분류, 투입 인력, 착수일 등을 입력.</a:t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524800" y="200575"/>
            <a:ext cx="915900" cy="82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고객사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등록</a:t>
            </a:r>
            <a:endParaRPr sz="900"/>
          </a:p>
        </p:txBody>
      </p:sp>
      <p:sp>
        <p:nvSpPr>
          <p:cNvPr id="162" name="Google Shape;162;p23"/>
          <p:cNvSpPr/>
          <p:nvPr/>
        </p:nvSpPr>
        <p:spPr>
          <a:xfrm>
            <a:off x="2057075" y="200575"/>
            <a:ext cx="915900" cy="82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등록</a:t>
            </a:r>
            <a:endParaRPr sz="900"/>
          </a:p>
        </p:txBody>
      </p:sp>
      <p:cxnSp>
        <p:nvCxnSpPr>
          <p:cNvPr id="163" name="Google Shape;163;p23"/>
          <p:cNvCxnSpPr>
            <a:stCxn id="161" idx="6"/>
            <a:endCxn id="162" idx="2"/>
          </p:cNvCxnSpPr>
          <p:nvPr/>
        </p:nvCxnSpPr>
        <p:spPr>
          <a:xfrm>
            <a:off x="1440700" y="615325"/>
            <a:ext cx="61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263" y="756375"/>
            <a:ext cx="7349374" cy="4081849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750" y="1837625"/>
            <a:ext cx="3882750" cy="3238325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9675" y="871000"/>
            <a:ext cx="3265525" cy="3769076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5" name="Google Shape;175;p25"/>
          <p:cNvCxnSpPr>
            <a:endCxn id="174" idx="1"/>
          </p:cNvCxnSpPr>
          <p:nvPr/>
        </p:nvCxnSpPr>
        <p:spPr>
          <a:xfrm flipH="1" rot="10800000">
            <a:off x="5110375" y="2755538"/>
            <a:ext cx="489300" cy="5760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5"/>
          <p:cNvSpPr txBox="1"/>
          <p:nvPr/>
        </p:nvSpPr>
        <p:spPr>
          <a:xfrm>
            <a:off x="220000" y="1167425"/>
            <a:ext cx="47661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프로젝트 관련 세부일정 기록.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작업자, 첨부파일 등록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228275" y="124375"/>
            <a:ext cx="915900" cy="82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진행관리</a:t>
            </a:r>
            <a:endParaRPr sz="900"/>
          </a:p>
        </p:txBody>
      </p:sp>
      <p:sp>
        <p:nvSpPr>
          <p:cNvPr id="178" name="Google Shape;178;p25"/>
          <p:cNvSpPr/>
          <p:nvPr/>
        </p:nvSpPr>
        <p:spPr>
          <a:xfrm>
            <a:off x="1532075" y="184375"/>
            <a:ext cx="833100" cy="70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세부일정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등록</a:t>
            </a:r>
            <a:endParaRPr sz="800"/>
          </a:p>
        </p:txBody>
      </p:sp>
      <p:cxnSp>
        <p:nvCxnSpPr>
          <p:cNvPr id="179" name="Google Shape;179;p25"/>
          <p:cNvCxnSpPr>
            <a:stCxn id="177" idx="6"/>
            <a:endCxn id="178" idx="2"/>
          </p:cNvCxnSpPr>
          <p:nvPr/>
        </p:nvCxnSpPr>
        <p:spPr>
          <a:xfrm>
            <a:off x="1144175" y="539125"/>
            <a:ext cx="38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400" y="1231573"/>
            <a:ext cx="4134699" cy="34484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550" y="2134980"/>
            <a:ext cx="3085798" cy="2134595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86" name="Google Shape;186;p26"/>
          <p:cNvCxnSpPr/>
          <p:nvPr/>
        </p:nvCxnSpPr>
        <p:spPr>
          <a:xfrm>
            <a:off x="4433375" y="2508700"/>
            <a:ext cx="1889400" cy="327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6"/>
          <p:cNvSpPr/>
          <p:nvPr/>
        </p:nvSpPr>
        <p:spPr>
          <a:xfrm>
            <a:off x="533075" y="124375"/>
            <a:ext cx="915900" cy="82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매출내역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발생</a:t>
            </a:r>
            <a:endParaRPr sz="900"/>
          </a:p>
        </p:txBody>
      </p:sp>
      <p:sp>
        <p:nvSpPr>
          <p:cNvPr id="188" name="Google Shape;188;p26"/>
          <p:cNvSpPr/>
          <p:nvPr/>
        </p:nvSpPr>
        <p:spPr>
          <a:xfrm>
            <a:off x="1836875" y="184375"/>
            <a:ext cx="833100" cy="70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매출내역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등록</a:t>
            </a:r>
            <a:endParaRPr sz="800"/>
          </a:p>
        </p:txBody>
      </p:sp>
      <p:cxnSp>
        <p:nvCxnSpPr>
          <p:cNvPr id="189" name="Google Shape;189;p26"/>
          <p:cNvCxnSpPr>
            <a:stCxn id="187" idx="6"/>
            <a:endCxn id="188" idx="2"/>
          </p:cNvCxnSpPr>
          <p:nvPr/>
        </p:nvCxnSpPr>
        <p:spPr>
          <a:xfrm>
            <a:off x="1448975" y="539125"/>
            <a:ext cx="38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6"/>
          <p:cNvSpPr txBox="1"/>
          <p:nvPr/>
        </p:nvSpPr>
        <p:spPr>
          <a:xfrm>
            <a:off x="220000" y="1167425"/>
            <a:ext cx="41346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매출내역 등록</a:t>
            </a:r>
            <a:br>
              <a:rPr lang="ko" sz="1200">
                <a:solidFill>
                  <a:schemeClr val="dk1"/>
                </a:solidFill>
              </a:rPr>
            </a:br>
            <a:br>
              <a:rPr lang="ko" sz="1200">
                <a:solidFill>
                  <a:schemeClr val="dk1"/>
                </a:solidFill>
              </a:rPr>
            </a:br>
            <a:r>
              <a:rPr lang="ko" sz="1200">
                <a:solidFill>
                  <a:schemeClr val="dk1"/>
                </a:solidFill>
              </a:rPr>
              <a:t>매출 종류, 발생일, 매출액 등 입력.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125" y="539125"/>
            <a:ext cx="4148001" cy="35535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6" name="Google Shape;196;p27"/>
          <p:cNvSpPr txBox="1"/>
          <p:nvPr/>
        </p:nvSpPr>
        <p:spPr>
          <a:xfrm>
            <a:off x="304475" y="1134875"/>
            <a:ext cx="43272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고객사 상담일지 등록.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관련 파일, 상담유형 등 입력.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등록 후 댓글 통해 피드백 가능 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8238" y="2483775"/>
            <a:ext cx="3968775" cy="2659715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8" name="Google Shape;198;p27"/>
          <p:cNvSpPr/>
          <p:nvPr/>
        </p:nvSpPr>
        <p:spPr>
          <a:xfrm>
            <a:off x="304475" y="124375"/>
            <a:ext cx="915900" cy="82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고객사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미팅</a:t>
            </a:r>
            <a:endParaRPr sz="900"/>
          </a:p>
        </p:txBody>
      </p:sp>
      <p:sp>
        <p:nvSpPr>
          <p:cNvPr id="199" name="Google Shape;199;p27"/>
          <p:cNvSpPr/>
          <p:nvPr/>
        </p:nvSpPr>
        <p:spPr>
          <a:xfrm>
            <a:off x="1608275" y="184375"/>
            <a:ext cx="833100" cy="70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상담일지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등록</a:t>
            </a:r>
            <a:endParaRPr sz="800"/>
          </a:p>
        </p:txBody>
      </p:sp>
      <p:cxnSp>
        <p:nvCxnSpPr>
          <p:cNvPr id="200" name="Google Shape;200;p27"/>
          <p:cNvCxnSpPr>
            <a:stCxn id="198" idx="6"/>
            <a:endCxn id="199" idx="2"/>
          </p:cNvCxnSpPr>
          <p:nvPr/>
        </p:nvCxnSpPr>
        <p:spPr>
          <a:xfrm>
            <a:off x="1220375" y="539125"/>
            <a:ext cx="38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8"/>
          <p:cNvPicPr preferRelativeResize="0"/>
          <p:nvPr/>
        </p:nvPicPr>
        <p:blipFill rotWithShape="1">
          <a:blip r:embed="rId3">
            <a:alphaModFix/>
          </a:blip>
          <a:srcRect b="0" l="0" r="0" t="7715"/>
          <a:stretch/>
        </p:blipFill>
        <p:spPr>
          <a:xfrm>
            <a:off x="2064050" y="1911400"/>
            <a:ext cx="5833699" cy="2728301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6" name="Google Shape;206;p28"/>
          <p:cNvSpPr txBox="1"/>
          <p:nvPr/>
        </p:nvSpPr>
        <p:spPr>
          <a:xfrm>
            <a:off x="438075" y="431425"/>
            <a:ext cx="62253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고객사 관련 파일 보관 및 다운로드.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* (프로젝트 세부일정, 상담일지 등록했던 파일 보관 )</a:t>
            </a:r>
            <a:endParaRPr sz="1100"/>
          </a:p>
        </p:txBody>
      </p:sp>
      <p:sp>
        <p:nvSpPr>
          <p:cNvPr id="207" name="Google Shape;207;p28"/>
          <p:cNvSpPr txBox="1"/>
          <p:nvPr/>
        </p:nvSpPr>
        <p:spPr>
          <a:xfrm>
            <a:off x="5654625" y="2307375"/>
            <a:ext cx="1311300" cy="8406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클릭 시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다운로드 가능  </a:t>
            </a:r>
            <a:endParaRPr/>
          </a:p>
        </p:txBody>
      </p:sp>
      <p:cxnSp>
        <p:nvCxnSpPr>
          <p:cNvPr id="208" name="Google Shape;208;p28"/>
          <p:cNvCxnSpPr/>
          <p:nvPr/>
        </p:nvCxnSpPr>
        <p:spPr>
          <a:xfrm flipH="1" rot="10800000">
            <a:off x="4373625" y="2869475"/>
            <a:ext cx="1281000" cy="58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875" y="782900"/>
            <a:ext cx="5787501" cy="38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/>
          <p:nvPr/>
        </p:nvSpPr>
        <p:spPr>
          <a:xfrm>
            <a:off x="5296150" y="1539750"/>
            <a:ext cx="676800" cy="3516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9"/>
          <p:cNvSpPr txBox="1"/>
          <p:nvPr/>
        </p:nvSpPr>
        <p:spPr>
          <a:xfrm>
            <a:off x="220000" y="1446850"/>
            <a:ext cx="2688000" cy="12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프로젝트 완료 처리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완료 일자 선택 후 총 소요기간 데이터화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9"/>
          <p:cNvSpPr/>
          <p:nvPr/>
        </p:nvSpPr>
        <p:spPr>
          <a:xfrm>
            <a:off x="220000" y="200575"/>
            <a:ext cx="915900" cy="82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프로젝트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완수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17" name="Google Shape;217;p29"/>
          <p:cNvSpPr/>
          <p:nvPr/>
        </p:nvSpPr>
        <p:spPr>
          <a:xfrm>
            <a:off x="1752275" y="200575"/>
            <a:ext cx="915900" cy="82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완료처리</a:t>
            </a:r>
            <a:endParaRPr sz="900"/>
          </a:p>
        </p:txBody>
      </p:sp>
      <p:cxnSp>
        <p:nvCxnSpPr>
          <p:cNvPr id="218" name="Google Shape;218;p29"/>
          <p:cNvCxnSpPr>
            <a:stCxn id="216" idx="6"/>
            <a:endCxn id="217" idx="2"/>
          </p:cNvCxnSpPr>
          <p:nvPr/>
        </p:nvCxnSpPr>
        <p:spPr>
          <a:xfrm>
            <a:off x="1135900" y="615325"/>
            <a:ext cx="61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750" y="1645900"/>
            <a:ext cx="6578812" cy="3497599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4" name="Google Shape;224;p30"/>
          <p:cNvPicPr preferRelativeResize="0"/>
          <p:nvPr/>
        </p:nvPicPr>
        <p:blipFill rotWithShape="1">
          <a:blip r:embed="rId4">
            <a:alphaModFix/>
          </a:blip>
          <a:srcRect b="43850" l="371" r="32060" t="4645"/>
          <a:stretch/>
        </p:blipFill>
        <p:spPr>
          <a:xfrm>
            <a:off x="5414375" y="16663"/>
            <a:ext cx="3729625" cy="1924676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5" name="Google Shape;225;p30"/>
          <p:cNvSpPr txBox="1"/>
          <p:nvPr/>
        </p:nvSpPr>
        <p:spPr>
          <a:xfrm>
            <a:off x="7757450" y="314900"/>
            <a:ext cx="1320900" cy="4248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0"/>
          <p:cNvSpPr txBox="1"/>
          <p:nvPr/>
        </p:nvSpPr>
        <p:spPr>
          <a:xfrm>
            <a:off x="220000" y="365050"/>
            <a:ext cx="3695700" cy="12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지난달 대비 월별 활동 현황 확인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 *내정보 수정 =&gt; 직책 입력)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725" y="181075"/>
            <a:ext cx="6594084" cy="4838701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0" y="744575"/>
            <a:ext cx="5681400" cy="22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800"/>
              <a:t>올라운드 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800"/>
              <a:t>사용 설명서</a:t>
            </a:r>
            <a:endParaRPr sz="3800"/>
          </a:p>
        </p:txBody>
      </p:sp>
      <p:sp>
        <p:nvSpPr>
          <p:cNvPr id="60" name="Google Shape;60;p14"/>
          <p:cNvSpPr txBox="1"/>
          <p:nvPr/>
        </p:nvSpPr>
        <p:spPr>
          <a:xfrm>
            <a:off x="731950" y="3129650"/>
            <a:ext cx="4207800" cy="13677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올라운드는 고객사와 프로젝트 관리 뿐만 아니라 업무와 일정, 조직관리까지 효율적이고 간편하게 관리할 수 있는 비즈니스 플랫폼입니다.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올라운드로 다양한 업무를 손쉽게 관리해보세요.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075" y="793263"/>
            <a:ext cx="2288550" cy="2177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/>
        </p:nvSpPr>
        <p:spPr>
          <a:xfrm>
            <a:off x="208550" y="829125"/>
            <a:ext cx="3333300" cy="12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부서별 직원 조회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선택한 직원의 월별 활동 현황 확인</a:t>
            </a:r>
            <a:endParaRPr/>
          </a:p>
        </p:txBody>
      </p:sp>
      <p:pic>
        <p:nvPicPr>
          <p:cNvPr id="237" name="Google Shape;237;p32"/>
          <p:cNvPicPr preferRelativeResize="0"/>
          <p:nvPr/>
        </p:nvPicPr>
        <p:blipFill rotWithShape="1">
          <a:blip r:embed="rId3">
            <a:alphaModFix/>
          </a:blip>
          <a:srcRect b="0" l="4933" r="0" t="0"/>
          <a:stretch/>
        </p:blipFill>
        <p:spPr>
          <a:xfrm>
            <a:off x="3639125" y="948875"/>
            <a:ext cx="5504875" cy="3245751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8" name="Google Shape;23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9750" y="2999000"/>
            <a:ext cx="2992450" cy="1740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39" name="Google Shape;239;p32"/>
          <p:cNvCxnSpPr>
            <a:stCxn id="238" idx="3"/>
          </p:cNvCxnSpPr>
          <p:nvPr/>
        </p:nvCxnSpPr>
        <p:spPr>
          <a:xfrm flipH="1" rot="10800000">
            <a:off x="5172200" y="2908300"/>
            <a:ext cx="852600" cy="9609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3"/>
          <p:cNvPicPr preferRelativeResize="0"/>
          <p:nvPr/>
        </p:nvPicPr>
        <p:blipFill rotWithShape="1">
          <a:blip r:embed="rId3">
            <a:alphaModFix/>
          </a:blip>
          <a:srcRect b="0" l="0" r="0" t="2893"/>
          <a:stretch/>
        </p:blipFill>
        <p:spPr>
          <a:xfrm>
            <a:off x="1300575" y="285375"/>
            <a:ext cx="6715476" cy="4698824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150" y="532025"/>
            <a:ext cx="7227500" cy="4346424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0" name="Google Shape;250;p34"/>
          <p:cNvSpPr txBox="1"/>
          <p:nvPr/>
        </p:nvSpPr>
        <p:spPr>
          <a:xfrm>
            <a:off x="2754250" y="1805200"/>
            <a:ext cx="657000" cy="30198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675" y="1584150"/>
            <a:ext cx="5054776" cy="330365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6" name="Google Shape;256;p35"/>
          <p:cNvSpPr txBox="1"/>
          <p:nvPr/>
        </p:nvSpPr>
        <p:spPr>
          <a:xfrm>
            <a:off x="3234775" y="2199725"/>
            <a:ext cx="3650100" cy="56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9600" y="530500"/>
            <a:ext cx="2785350" cy="259225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58" name="Google Shape;258;p35"/>
          <p:cNvCxnSpPr>
            <a:endCxn id="257" idx="1"/>
          </p:cNvCxnSpPr>
          <p:nvPr/>
        </p:nvCxnSpPr>
        <p:spPr>
          <a:xfrm flipH="1" rot="10800000">
            <a:off x="6128300" y="1826625"/>
            <a:ext cx="591300" cy="3750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35"/>
          <p:cNvSpPr txBox="1"/>
          <p:nvPr/>
        </p:nvSpPr>
        <p:spPr>
          <a:xfrm>
            <a:off x="302675" y="315000"/>
            <a:ext cx="46419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공지사항 등록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권한에 따른 열람대상 선택.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/>
        </p:nvSpPr>
        <p:spPr>
          <a:xfrm>
            <a:off x="2905350" y="1957800"/>
            <a:ext cx="3333300" cy="12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 페이지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이전꺼 4개 그대로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/>
          <p:nvPr>
            <p:ph type="title"/>
          </p:nvPr>
        </p:nvSpPr>
        <p:spPr>
          <a:xfrm>
            <a:off x="311700" y="445025"/>
            <a:ext cx="8520600" cy="28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/>
        </p:nvSpPr>
        <p:spPr>
          <a:xfrm>
            <a:off x="61900" y="111900"/>
            <a:ext cx="3050700" cy="15141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컨설턴트에게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가장 필요한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비즈니스 플랫폼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올라운드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8"/>
          <p:cNvSpPr txBox="1"/>
          <p:nvPr/>
        </p:nvSpPr>
        <p:spPr>
          <a:xfrm>
            <a:off x="3565875" y="111900"/>
            <a:ext cx="3050700" cy="15141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컨설턴트의 업무데이터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8"/>
          <p:cNvSpPr txBox="1"/>
          <p:nvPr/>
        </p:nvSpPr>
        <p:spPr>
          <a:xfrm>
            <a:off x="61900" y="2235425"/>
            <a:ext cx="3050700" cy="15141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체계적인 관리와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효율적인 업무를 위한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비즈니스 플랫폼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올라운드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8"/>
          <p:cNvSpPr txBox="1"/>
          <p:nvPr/>
        </p:nvSpPr>
        <p:spPr>
          <a:xfrm>
            <a:off x="3565875" y="2235425"/>
            <a:ext cx="3050700" cy="15141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체계적인 분석관리를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위한 최선의 선택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올라운드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8"/>
          <p:cNvSpPr txBox="1"/>
          <p:nvPr/>
        </p:nvSpPr>
        <p:spPr>
          <a:xfrm>
            <a:off x="207900" y="3842500"/>
            <a:ext cx="27387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체계적 : 정해진 규칙에 따라서 낱낱의 부분이 짜임새 있게 이루어져 하나가 되는 것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79" name="Google Shape;279;p38"/>
          <p:cNvSpPr txBox="1"/>
          <p:nvPr/>
        </p:nvSpPr>
        <p:spPr>
          <a:xfrm>
            <a:off x="159050" y="4499475"/>
            <a:ext cx="32721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효율적인 : 들인 노력에 비해 결과가 좋은것</a:t>
            </a:r>
            <a:endParaRPr sz="1000">
              <a:solidFill>
                <a:srgbClr val="666666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그로인해 낭비(손실) 없이 잘 돌아가는 것 </a:t>
            </a:r>
            <a:endParaRPr sz="1000">
              <a:solidFill>
                <a:srgbClr val="666666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80" name="Google Shape;280;p38"/>
          <p:cNvSpPr/>
          <p:nvPr/>
        </p:nvSpPr>
        <p:spPr>
          <a:xfrm>
            <a:off x="61900" y="111900"/>
            <a:ext cx="479400" cy="4581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1" name="Google Shape;281;p38"/>
          <p:cNvSpPr/>
          <p:nvPr/>
        </p:nvSpPr>
        <p:spPr>
          <a:xfrm>
            <a:off x="3565875" y="111900"/>
            <a:ext cx="479400" cy="4581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2" name="Google Shape;282;p38"/>
          <p:cNvSpPr/>
          <p:nvPr/>
        </p:nvSpPr>
        <p:spPr>
          <a:xfrm>
            <a:off x="61900" y="2235425"/>
            <a:ext cx="479400" cy="4581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3" name="Google Shape;283;p38"/>
          <p:cNvSpPr/>
          <p:nvPr/>
        </p:nvSpPr>
        <p:spPr>
          <a:xfrm>
            <a:off x="3565875" y="2235425"/>
            <a:ext cx="479400" cy="4581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4" name="Google Shape;284;p38"/>
          <p:cNvSpPr txBox="1"/>
          <p:nvPr/>
        </p:nvSpPr>
        <p:spPr>
          <a:xfrm>
            <a:off x="7048250" y="842875"/>
            <a:ext cx="1719000" cy="18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이 페이지는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안씀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818900" y="1300825"/>
            <a:ext cx="5506200" cy="20640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all founder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all rounder 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075" y="1538768"/>
            <a:ext cx="942550" cy="89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7475" y="1509799"/>
            <a:ext cx="1115955" cy="10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1068550" y="550900"/>
            <a:ext cx="47661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올라운드 사용 가이드 목차 </a:t>
            </a:r>
            <a:r>
              <a:rPr lang="ko"/>
              <a:t> 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5157700" y="1071900"/>
            <a:ext cx="2913900" cy="29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목차 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1. 홈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2. 고객사, 프로젝트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3. 내조직, 내정보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4. 관리자 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2577900" y="1468200"/>
            <a:ext cx="3988200" cy="22071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기록하고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확인하고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더 높이 올라가세요.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내일의 당신을 위한 업무 솔루션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올라운드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292025" y="1645150"/>
            <a:ext cx="3882600" cy="15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 완료 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기업 관리자에게 가입요청이 전송됩니다.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(*기업 관리자의 승인 후 이용가능합니다)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9430"/>
            <a:ext cx="2474550" cy="1730196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9475" y="1279200"/>
            <a:ext cx="2474551" cy="1823505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4450" y="2863775"/>
            <a:ext cx="2854075" cy="1717451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8" name="Google Shape;88;p18"/>
          <p:cNvSpPr txBox="1"/>
          <p:nvPr/>
        </p:nvSpPr>
        <p:spPr>
          <a:xfrm>
            <a:off x="391575" y="225650"/>
            <a:ext cx="27345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*</a:t>
            </a:r>
            <a:r>
              <a:rPr lang="ko">
                <a:solidFill>
                  <a:srgbClr val="FF0000"/>
                </a:solidFill>
              </a:rPr>
              <a:t>단답형 카피 요청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575" y="1207650"/>
            <a:ext cx="6106075" cy="34365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1665575" y="1559650"/>
            <a:ext cx="570900" cy="1194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19"/>
          <p:cNvCxnSpPr/>
          <p:nvPr/>
        </p:nvCxnSpPr>
        <p:spPr>
          <a:xfrm flipH="1">
            <a:off x="988975" y="2621525"/>
            <a:ext cx="776400" cy="9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9"/>
          <p:cNvSpPr txBox="1"/>
          <p:nvPr/>
        </p:nvSpPr>
        <p:spPr>
          <a:xfrm>
            <a:off x="345100" y="2329500"/>
            <a:ext cx="643800" cy="862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관리자만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볼 수 있음 </a:t>
            </a:r>
            <a:endParaRPr sz="700"/>
          </a:p>
        </p:txBody>
      </p:sp>
      <p:cxnSp>
        <p:nvCxnSpPr>
          <p:cNvPr id="97" name="Google Shape;97;p19"/>
          <p:cNvCxnSpPr>
            <a:stCxn id="98" idx="0"/>
          </p:cNvCxnSpPr>
          <p:nvPr/>
        </p:nvCxnSpPr>
        <p:spPr>
          <a:xfrm rot="10800000">
            <a:off x="6570575" y="942325"/>
            <a:ext cx="76200" cy="30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9"/>
          <p:cNvSpPr txBox="1"/>
          <p:nvPr/>
        </p:nvSpPr>
        <p:spPr>
          <a:xfrm>
            <a:off x="6251850" y="550775"/>
            <a:ext cx="1433400" cy="378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1차 범위 아님 </a:t>
            </a:r>
            <a:endParaRPr sz="700"/>
          </a:p>
        </p:txBody>
      </p:sp>
      <p:sp>
        <p:nvSpPr>
          <p:cNvPr id="98" name="Google Shape;98;p19"/>
          <p:cNvSpPr txBox="1"/>
          <p:nvPr/>
        </p:nvSpPr>
        <p:spPr>
          <a:xfrm>
            <a:off x="6437675" y="1247725"/>
            <a:ext cx="418200" cy="238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2628175" y="3676775"/>
            <a:ext cx="4864800" cy="637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" name="Google Shape;101;p19"/>
          <p:cNvCxnSpPr>
            <a:endCxn id="100" idx="1"/>
          </p:cNvCxnSpPr>
          <p:nvPr/>
        </p:nvCxnSpPr>
        <p:spPr>
          <a:xfrm>
            <a:off x="1453375" y="3955475"/>
            <a:ext cx="1174800" cy="3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9"/>
          <p:cNvSpPr txBox="1"/>
          <p:nvPr/>
        </p:nvSpPr>
        <p:spPr>
          <a:xfrm>
            <a:off x="325150" y="3786325"/>
            <a:ext cx="1128300" cy="567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최근 </a:t>
            </a:r>
            <a:endParaRPr sz="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/>
          <p:nvPr/>
        </p:nvSpPr>
        <p:spPr>
          <a:xfrm>
            <a:off x="5309640" y="33175"/>
            <a:ext cx="915900" cy="82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신규 고객사 발굴</a:t>
            </a:r>
            <a:endParaRPr sz="900"/>
          </a:p>
        </p:txBody>
      </p:sp>
      <p:sp>
        <p:nvSpPr>
          <p:cNvPr id="108" name="Google Shape;108;p20"/>
          <p:cNvSpPr/>
          <p:nvPr/>
        </p:nvSpPr>
        <p:spPr>
          <a:xfrm>
            <a:off x="5309640" y="1115000"/>
            <a:ext cx="915900" cy="82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고객사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등록 </a:t>
            </a:r>
            <a:endParaRPr sz="1200"/>
          </a:p>
        </p:txBody>
      </p:sp>
      <p:sp>
        <p:nvSpPr>
          <p:cNvPr id="109" name="Google Shape;109;p20"/>
          <p:cNvSpPr txBox="1"/>
          <p:nvPr/>
        </p:nvSpPr>
        <p:spPr>
          <a:xfrm>
            <a:off x="182275" y="1244375"/>
            <a:ext cx="3733500" cy="28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신규 고객사 발굴 =&gt; 고객사 정보 등록.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프로젝트 착수 =&gt; 해당 고객사에 프로젝트 생성 후 세부일정 수립.</a:t>
            </a:r>
            <a:br>
              <a:rPr lang="ko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고객과의 상담 =&gt; 고객사 상담일지 탭에 상담내역 기록.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매출 발생 =&gt; 진행 프로젝트에 매출 내역 등록. (착수금, 중도금, 잔금)</a:t>
            </a:r>
            <a:br>
              <a:rPr lang="ko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프로젝트 완수 =&gt; 프로젝트 완료 처리를 통해 총 소요기간 데이터 화.</a:t>
            </a:r>
            <a:endParaRPr sz="1200"/>
          </a:p>
        </p:txBody>
      </p:sp>
      <p:cxnSp>
        <p:nvCxnSpPr>
          <p:cNvPr id="110" name="Google Shape;110;p20"/>
          <p:cNvCxnSpPr>
            <a:stCxn id="107" idx="4"/>
            <a:endCxn id="108" idx="0"/>
          </p:cNvCxnSpPr>
          <p:nvPr/>
        </p:nvCxnSpPr>
        <p:spPr>
          <a:xfrm>
            <a:off x="5767590" y="862675"/>
            <a:ext cx="0" cy="2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20"/>
          <p:cNvSpPr/>
          <p:nvPr/>
        </p:nvSpPr>
        <p:spPr>
          <a:xfrm>
            <a:off x="5309640" y="2206500"/>
            <a:ext cx="915900" cy="82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등록</a:t>
            </a:r>
            <a:endParaRPr sz="900"/>
          </a:p>
        </p:txBody>
      </p:sp>
      <p:sp>
        <p:nvSpPr>
          <p:cNvPr id="112" name="Google Shape;112;p20"/>
          <p:cNvSpPr/>
          <p:nvPr/>
        </p:nvSpPr>
        <p:spPr>
          <a:xfrm>
            <a:off x="5309640" y="3243263"/>
            <a:ext cx="915900" cy="82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진행관리 </a:t>
            </a:r>
            <a:endParaRPr sz="900"/>
          </a:p>
        </p:txBody>
      </p:sp>
      <p:sp>
        <p:nvSpPr>
          <p:cNvPr id="113" name="Google Shape;113;p20"/>
          <p:cNvSpPr/>
          <p:nvPr/>
        </p:nvSpPr>
        <p:spPr>
          <a:xfrm>
            <a:off x="5309640" y="4220300"/>
            <a:ext cx="915900" cy="82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완료</a:t>
            </a:r>
            <a:endParaRPr sz="900"/>
          </a:p>
        </p:txBody>
      </p:sp>
      <p:cxnSp>
        <p:nvCxnSpPr>
          <p:cNvPr id="114" name="Google Shape;114;p20"/>
          <p:cNvCxnSpPr>
            <a:stCxn id="108" idx="4"/>
            <a:endCxn id="111" idx="0"/>
          </p:cNvCxnSpPr>
          <p:nvPr/>
        </p:nvCxnSpPr>
        <p:spPr>
          <a:xfrm>
            <a:off x="5767590" y="1944500"/>
            <a:ext cx="0" cy="2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20"/>
          <p:cNvCxnSpPr>
            <a:stCxn id="111" idx="4"/>
            <a:endCxn id="112" idx="0"/>
          </p:cNvCxnSpPr>
          <p:nvPr/>
        </p:nvCxnSpPr>
        <p:spPr>
          <a:xfrm>
            <a:off x="5767590" y="3036000"/>
            <a:ext cx="0" cy="20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20"/>
          <p:cNvCxnSpPr>
            <a:stCxn id="112" idx="4"/>
            <a:endCxn id="113" idx="0"/>
          </p:cNvCxnSpPr>
          <p:nvPr/>
        </p:nvCxnSpPr>
        <p:spPr>
          <a:xfrm>
            <a:off x="5767590" y="4072763"/>
            <a:ext cx="0" cy="1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20"/>
          <p:cNvCxnSpPr/>
          <p:nvPr/>
        </p:nvCxnSpPr>
        <p:spPr>
          <a:xfrm>
            <a:off x="4832640" y="2058996"/>
            <a:ext cx="196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8" name="Google Shape;118;p20"/>
          <p:cNvSpPr txBox="1"/>
          <p:nvPr/>
        </p:nvSpPr>
        <p:spPr>
          <a:xfrm>
            <a:off x="6797040" y="1778675"/>
            <a:ext cx="13671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고객사와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진행</a:t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823715" y="643550"/>
            <a:ext cx="13671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 눈에 보기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22923" l="9975" r="67129" t="8153"/>
          <a:stretch/>
        </p:blipFill>
        <p:spPr>
          <a:xfrm>
            <a:off x="7925925" y="87275"/>
            <a:ext cx="1218077" cy="222235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5" name="Google Shape;125;p21"/>
          <p:cNvPicPr preferRelativeResize="0"/>
          <p:nvPr/>
        </p:nvPicPr>
        <p:blipFill rotWithShape="1">
          <a:blip r:embed="rId4">
            <a:alphaModFix/>
          </a:blip>
          <a:srcRect b="0" l="13763" r="0" t="3707"/>
          <a:stretch/>
        </p:blipFill>
        <p:spPr>
          <a:xfrm>
            <a:off x="4473175" y="730275"/>
            <a:ext cx="3211376" cy="328385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6" name="Google Shape;126;p21"/>
          <p:cNvCxnSpPr>
            <a:endCxn id="127" idx="0"/>
          </p:cNvCxnSpPr>
          <p:nvPr/>
        </p:nvCxnSpPr>
        <p:spPr>
          <a:xfrm>
            <a:off x="6563850" y="1592750"/>
            <a:ext cx="1621200" cy="132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1"/>
          <p:cNvCxnSpPr/>
          <p:nvPr/>
        </p:nvCxnSpPr>
        <p:spPr>
          <a:xfrm flipH="1" rot="10800000">
            <a:off x="7685375" y="730275"/>
            <a:ext cx="642900" cy="205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7" name="Google Shape;1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6100" y="2916650"/>
            <a:ext cx="1917900" cy="13696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9" name="Google Shape;129;p21"/>
          <p:cNvSpPr txBox="1"/>
          <p:nvPr/>
        </p:nvSpPr>
        <p:spPr>
          <a:xfrm>
            <a:off x="520600" y="2309625"/>
            <a:ext cx="30663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신규 고객사 발굴 시 고객사 정보 등록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829600" y="1114975"/>
            <a:ext cx="915900" cy="82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신규 고객사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발굴</a:t>
            </a:r>
            <a:endParaRPr sz="900"/>
          </a:p>
        </p:txBody>
      </p:sp>
      <p:sp>
        <p:nvSpPr>
          <p:cNvPr id="131" name="Google Shape;131;p21"/>
          <p:cNvSpPr/>
          <p:nvPr/>
        </p:nvSpPr>
        <p:spPr>
          <a:xfrm>
            <a:off x="2361875" y="1114975"/>
            <a:ext cx="915900" cy="82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고객사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등록 </a:t>
            </a:r>
            <a:endParaRPr sz="1200"/>
          </a:p>
        </p:txBody>
      </p:sp>
      <p:cxnSp>
        <p:nvCxnSpPr>
          <p:cNvPr id="132" name="Google Shape;132;p21"/>
          <p:cNvCxnSpPr>
            <a:stCxn id="130" idx="6"/>
            <a:endCxn id="131" idx="2"/>
          </p:cNvCxnSpPr>
          <p:nvPr/>
        </p:nvCxnSpPr>
        <p:spPr>
          <a:xfrm>
            <a:off x="1745500" y="1529725"/>
            <a:ext cx="61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1"/>
          <p:cNvCxnSpPr/>
          <p:nvPr/>
        </p:nvCxnSpPr>
        <p:spPr>
          <a:xfrm rot="10800000">
            <a:off x="802930" y="398252"/>
            <a:ext cx="160800" cy="8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597300" y="404825"/>
            <a:ext cx="19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1"/>
          <p:cNvCxnSpPr/>
          <p:nvPr/>
        </p:nvCxnSpPr>
        <p:spPr>
          <a:xfrm>
            <a:off x="643757" y="633425"/>
            <a:ext cx="19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1"/>
          <p:cNvCxnSpPr/>
          <p:nvPr/>
        </p:nvCxnSpPr>
        <p:spPr>
          <a:xfrm>
            <a:off x="686774" y="845556"/>
            <a:ext cx="19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1"/>
          <p:cNvCxnSpPr/>
          <p:nvPr/>
        </p:nvCxnSpPr>
        <p:spPr>
          <a:xfrm>
            <a:off x="729790" y="1034335"/>
            <a:ext cx="19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21"/>
          <p:cNvSpPr txBox="1"/>
          <p:nvPr/>
        </p:nvSpPr>
        <p:spPr>
          <a:xfrm>
            <a:off x="119450" y="298650"/>
            <a:ext cx="47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TA</a:t>
            </a:r>
            <a:endParaRPr sz="700"/>
          </a:p>
        </p:txBody>
      </p:sp>
      <p:sp>
        <p:nvSpPr>
          <p:cNvPr id="139" name="Google Shape;139;p21"/>
          <p:cNvSpPr txBox="1"/>
          <p:nvPr/>
        </p:nvSpPr>
        <p:spPr>
          <a:xfrm>
            <a:off x="195650" y="527250"/>
            <a:ext cx="47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발굴</a:t>
            </a:r>
            <a:endParaRPr sz="700"/>
          </a:p>
        </p:txBody>
      </p:sp>
      <p:sp>
        <p:nvSpPr>
          <p:cNvPr id="140" name="Google Shape;140;p21"/>
          <p:cNvSpPr txBox="1"/>
          <p:nvPr/>
        </p:nvSpPr>
        <p:spPr>
          <a:xfrm>
            <a:off x="195650" y="769124"/>
            <a:ext cx="47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소개</a:t>
            </a:r>
            <a:endParaRPr sz="700"/>
          </a:p>
        </p:txBody>
      </p:sp>
      <p:sp>
        <p:nvSpPr>
          <p:cNvPr id="141" name="Google Shape;141;p21"/>
          <p:cNvSpPr txBox="1"/>
          <p:nvPr/>
        </p:nvSpPr>
        <p:spPr>
          <a:xfrm>
            <a:off x="271850" y="997724"/>
            <a:ext cx="47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배정</a:t>
            </a:r>
            <a:endParaRPr sz="700"/>
          </a:p>
        </p:txBody>
      </p:sp>
      <p:sp>
        <p:nvSpPr>
          <p:cNvPr id="142" name="Google Shape;142;p21"/>
          <p:cNvSpPr txBox="1"/>
          <p:nvPr/>
        </p:nvSpPr>
        <p:spPr>
          <a:xfrm>
            <a:off x="2229950" y="205650"/>
            <a:ext cx="2766600" cy="2985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좌측 보다 더 눈에 띄였으면 좋겠어요 </a:t>
            </a:r>
            <a:endParaRPr sz="1100"/>
          </a:p>
        </p:txBody>
      </p:sp>
      <p:cxnSp>
        <p:nvCxnSpPr>
          <p:cNvPr id="143" name="Google Shape;143;p21"/>
          <p:cNvCxnSpPr>
            <a:stCxn id="142" idx="2"/>
            <a:endCxn id="131" idx="7"/>
          </p:cNvCxnSpPr>
          <p:nvPr/>
        </p:nvCxnSpPr>
        <p:spPr>
          <a:xfrm flipH="1">
            <a:off x="3143750" y="504150"/>
            <a:ext cx="469500" cy="7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