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587">
          <p15:clr>
            <a:srgbClr val="A4A3A4"/>
          </p15:clr>
        </p15:guide>
        <p15:guide id="2" pos="2600">
          <p15:clr>
            <a:srgbClr val="9AA0A6"/>
          </p15:clr>
        </p15:guide>
        <p15:guide id="3" pos="3655">
          <p15:clr>
            <a:srgbClr val="9AA0A6"/>
          </p15:clr>
        </p15:guide>
        <p15:guide id="4" pos="201">
          <p15:clr>
            <a:srgbClr val="9AA0A6"/>
          </p15:clr>
        </p15:guide>
        <p15:guide id="5" pos="1931">
          <p15:clr>
            <a:srgbClr val="9AA0A6"/>
          </p15:clr>
        </p15:guide>
        <p15:guide id="6" pos="79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C2CBD5-A58F-47AC-AF4E-ECBDA2EEDFC6}">
  <a:tblStyle styleId="{02C2CBD5-A58F-47AC-AF4E-ECBDA2EEDF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E670145-C2EA-4584-AD71-9F00D37B79CB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87"/>
        <p:guide pos="2600"/>
        <p:guide pos="3655"/>
        <p:guide pos="201"/>
        <p:guide pos="1931"/>
        <p:guide pos="79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73ae445c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73ae445c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3d5c57802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3d5c57802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4cd2be6a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4cd2be6a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4cd2be301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4cd2be301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19" name="Google Shape;19;p4"/>
          <p:cNvGraphicFramePr/>
          <p:nvPr/>
        </p:nvGraphicFramePr>
        <p:xfrm>
          <a:off x="86850" y="11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{02C2CBD5-A58F-47AC-AF4E-ECBDA2EEDFC6}</a:tableStyleId>
              </a:tblPr>
              <a:tblGrid>
                <a:gridCol w="713225"/>
                <a:gridCol w="1269750"/>
                <a:gridCol w="635900"/>
                <a:gridCol w="948050"/>
                <a:gridCol w="640750"/>
                <a:gridCol w="1550625"/>
                <a:gridCol w="607875"/>
                <a:gridCol w="784750"/>
              </a:tblGrid>
              <a:tr h="32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rgbClr val="FFFFFF"/>
                          </a:solidFill>
                        </a:rPr>
                        <a:t>CHAPTER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rgbClr val="FFFFFF"/>
                          </a:solidFill>
                        </a:rPr>
                        <a:t>PAGE ID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rgbClr val="FFFFFF"/>
                          </a:solidFill>
                        </a:rPr>
                        <a:t>TITLE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rgbClr val="FFFFFF"/>
                          </a:solidFill>
                        </a:rPr>
                        <a:t>PAGE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36625" y="316200"/>
            <a:ext cx="6224100" cy="25035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300">
                <a:solidFill>
                  <a:srgbClr val="FFFFFF"/>
                </a:solidFill>
              </a:rPr>
              <a:t>올라운드 </a:t>
            </a:r>
            <a:endParaRPr b="1" sz="43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rgbClr val="FFFFFF"/>
                </a:solidFill>
              </a:rPr>
              <a:t>Web site Development Storyboard</a:t>
            </a:r>
            <a:endParaRPr b="1" sz="2600">
              <a:solidFill>
                <a:srgbClr val="FFFFFF"/>
              </a:solidFill>
            </a:endParaRPr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330788" y="35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{02C2CBD5-A58F-47AC-AF4E-ECBDA2EEDFC6}</a:tableStyleId>
              </a:tblPr>
              <a:tblGrid>
                <a:gridCol w="2120600"/>
                <a:gridCol w="2120600"/>
                <a:gridCol w="2120600"/>
                <a:gridCol w="2120600"/>
              </a:tblGrid>
              <a:tr h="30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Document Version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Last Updated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Planner 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Department </a:t>
                      </a:r>
                      <a:endParaRPr sz="11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0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1.0.0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2021.01.11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함현승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연구개발팀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0450" y="715825"/>
            <a:ext cx="1467375" cy="14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14"/>
          <p:cNvGraphicFramePr/>
          <p:nvPr/>
        </p:nvGraphicFramePr>
        <p:xfrm>
          <a:off x="153238" y="2380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{02C2CBD5-A58F-47AC-AF4E-ECBDA2EEDFC6}</a:tableStyleId>
              </a:tblPr>
              <a:tblGrid>
                <a:gridCol w="792975"/>
                <a:gridCol w="1004875"/>
                <a:gridCol w="1166025"/>
                <a:gridCol w="4927625"/>
                <a:gridCol w="946025"/>
              </a:tblGrid>
              <a:tr h="35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Version</a:t>
                      </a:r>
                      <a:endParaRPr b="1"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Date</a:t>
                      </a:r>
                      <a:endParaRPr b="1" sz="1200"/>
                    </a:p>
                  </a:txBody>
                  <a:tcPr marT="0" marB="0" marR="0" marL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Page</a:t>
                      </a:r>
                      <a:endParaRPr b="1" sz="1200"/>
                    </a:p>
                  </a:txBody>
                  <a:tcPr marT="0" marB="0" marR="0" marL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Description</a:t>
                      </a:r>
                      <a:endParaRPr b="1" sz="1200"/>
                    </a:p>
                  </a:txBody>
                  <a:tcPr marT="0" marB="0" marR="0" marL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Remarks</a:t>
                      </a:r>
                      <a:endParaRPr b="1" sz="12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1.0.0</a:t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2021.01.11</a:t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최초배포</a:t>
                      </a:r>
                      <a:endParaRPr b="1"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최초배포</a:t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/>
          <p:nvPr/>
        </p:nvSpPr>
        <p:spPr>
          <a:xfrm>
            <a:off x="159300" y="577225"/>
            <a:ext cx="6276600" cy="579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{9E670145-C2EA-4584-AD71-9F00D37B79CB}</a:tableStyleId>
              </a:tblPr>
              <a:tblGrid>
                <a:gridCol w="382850"/>
                <a:gridCol w="1994150"/>
              </a:tblGrid>
              <a:tr h="3487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일정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1557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# 본인이 맡은 고객사 관련 항목만 노출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연월 표시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사용자 접속 해당월 기준 노출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2. 일정 더보기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숫자는 해당일 전체 일정 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클릭 시 팝업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달력에는 일정 3개만 노출 추가 일정은 리스트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3. 상담시간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상담 항목만 상담시간 노출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4. 일정 리스트 목록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상담일정, 매출, 프로젝트 (착수/완료) ,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세부일정 (목표/완료)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(세부일정 목표는 목표일을 입력한 세부일정만 노출)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노출 순서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상담일정 (시간순서로 노출)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세부일정 목표(</a:t>
                      </a:r>
                      <a:r>
                        <a:rPr lang="ko" sz="800"/>
                        <a:t>목표일을 입력한 세부일정만</a:t>
                      </a:r>
                      <a:r>
                        <a:rPr lang="ko" sz="800"/>
                        <a:t>)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프로젝트 착수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매출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프로젝트 완료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세부일정 완료 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355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42900">
                <a:tc gridSpan="2" vMerge="1"/>
                <a:tc hMerge="1" vMerge="1"/>
              </a:tr>
            </a:tbl>
          </a:graphicData>
        </a:graphic>
      </p:graphicFrame>
      <p:sp>
        <p:nvSpPr>
          <p:cNvPr id="69" name="Google Shape;69;p15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일정</a:t>
            </a:r>
            <a:endParaRPr b="1" sz="1000"/>
          </a:p>
        </p:txBody>
      </p:sp>
      <p:sp>
        <p:nvSpPr>
          <p:cNvPr id="70" name="Google Shape;70;p15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1" name="Google Shape;71;p15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2" name="Google Shape;72;p15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3" name="Google Shape;73;p15"/>
          <p:cNvSpPr/>
          <p:nvPr/>
        </p:nvSpPr>
        <p:spPr>
          <a:xfrm>
            <a:off x="159300" y="577225"/>
            <a:ext cx="828000" cy="579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177326" y="1435923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414077" y="1224246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홈</a:t>
            </a:r>
            <a:endParaRPr sz="300"/>
          </a:p>
        </p:txBody>
      </p:sp>
      <p:sp>
        <p:nvSpPr>
          <p:cNvPr id="76" name="Google Shape;76;p15"/>
          <p:cNvSpPr txBox="1"/>
          <p:nvPr/>
        </p:nvSpPr>
        <p:spPr>
          <a:xfrm>
            <a:off x="400827" y="1734394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고객사</a:t>
            </a:r>
            <a:endParaRPr sz="300"/>
          </a:p>
        </p:txBody>
      </p:sp>
      <p:sp>
        <p:nvSpPr>
          <p:cNvPr id="77" name="Google Shape;77;p15"/>
          <p:cNvSpPr txBox="1"/>
          <p:nvPr/>
        </p:nvSpPr>
        <p:spPr>
          <a:xfrm>
            <a:off x="405217" y="1979299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조직</a:t>
            </a:r>
            <a:endParaRPr sz="300"/>
          </a:p>
        </p:txBody>
      </p:sp>
      <p:sp>
        <p:nvSpPr>
          <p:cNvPr id="78" name="Google Shape;78;p15"/>
          <p:cNvSpPr txBox="1"/>
          <p:nvPr/>
        </p:nvSpPr>
        <p:spPr>
          <a:xfrm>
            <a:off x="414077" y="2252255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정보</a:t>
            </a:r>
            <a:endParaRPr sz="300"/>
          </a:p>
        </p:txBody>
      </p:sp>
      <p:sp>
        <p:nvSpPr>
          <p:cNvPr id="79" name="Google Shape;79;p15"/>
          <p:cNvSpPr txBox="1"/>
          <p:nvPr/>
        </p:nvSpPr>
        <p:spPr>
          <a:xfrm>
            <a:off x="414077" y="2531892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관리자</a:t>
            </a:r>
            <a:endParaRPr sz="300"/>
          </a:p>
        </p:txBody>
      </p:sp>
      <p:sp>
        <p:nvSpPr>
          <p:cNvPr id="80" name="Google Shape;80;p15"/>
          <p:cNvSpPr txBox="1"/>
          <p:nvPr/>
        </p:nvSpPr>
        <p:spPr>
          <a:xfrm>
            <a:off x="3327350" y="1023200"/>
            <a:ext cx="908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2021.01</a:t>
            </a:r>
            <a:endParaRPr sz="600"/>
          </a:p>
        </p:txBody>
      </p:sp>
      <p:grpSp>
        <p:nvGrpSpPr>
          <p:cNvPr id="81" name="Google Shape;81;p15"/>
          <p:cNvGrpSpPr/>
          <p:nvPr/>
        </p:nvGrpSpPr>
        <p:grpSpPr>
          <a:xfrm>
            <a:off x="3048786" y="967364"/>
            <a:ext cx="334817" cy="377479"/>
            <a:chOff x="1830863" y="856150"/>
            <a:chExt cx="270954" cy="257700"/>
          </a:xfrm>
        </p:grpSpPr>
        <p:sp>
          <p:nvSpPr>
            <p:cNvPr id="82" name="Google Shape;82;p15"/>
            <p:cNvSpPr/>
            <p:nvPr/>
          </p:nvSpPr>
          <p:spPr>
            <a:xfrm>
              <a:off x="1830863" y="923467"/>
              <a:ext cx="131100" cy="136800"/>
            </a:xfrm>
            <a:prstGeom prst="leftArrow">
              <a:avLst>
                <a:gd fmla="val 0" name="adj1"/>
                <a:gd fmla="val 51733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3" name="Google Shape;83;p15"/>
            <p:cNvSpPr/>
            <p:nvPr/>
          </p:nvSpPr>
          <p:spPr>
            <a:xfrm rot="2700000">
              <a:off x="1886417" y="889328"/>
              <a:ext cx="173100" cy="191343"/>
            </a:xfrm>
            <a:prstGeom prst="rtTriangl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FFFFFF"/>
                </a:solidFill>
              </a:endParaRPr>
            </a:p>
          </p:txBody>
        </p:sp>
      </p:grpSp>
      <p:grpSp>
        <p:nvGrpSpPr>
          <p:cNvPr id="84" name="Google Shape;84;p15"/>
          <p:cNvGrpSpPr/>
          <p:nvPr/>
        </p:nvGrpSpPr>
        <p:grpSpPr>
          <a:xfrm rot="10800000">
            <a:off x="4105390" y="963580"/>
            <a:ext cx="334817" cy="377479"/>
            <a:chOff x="1830863" y="856150"/>
            <a:chExt cx="270954" cy="257700"/>
          </a:xfrm>
        </p:grpSpPr>
        <p:sp>
          <p:nvSpPr>
            <p:cNvPr id="85" name="Google Shape;85;p15"/>
            <p:cNvSpPr/>
            <p:nvPr/>
          </p:nvSpPr>
          <p:spPr>
            <a:xfrm>
              <a:off x="1830863" y="923467"/>
              <a:ext cx="131100" cy="136800"/>
            </a:xfrm>
            <a:prstGeom prst="leftArrow">
              <a:avLst>
                <a:gd fmla="val 0" name="adj1"/>
                <a:gd fmla="val 51733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6" name="Google Shape;86;p15"/>
            <p:cNvSpPr/>
            <p:nvPr/>
          </p:nvSpPr>
          <p:spPr>
            <a:xfrm rot="2700000">
              <a:off x="1886417" y="889328"/>
              <a:ext cx="173100" cy="191343"/>
            </a:xfrm>
            <a:prstGeom prst="rtTriangl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87" name="Google Shape;87;p15"/>
          <p:cNvGraphicFramePr/>
          <p:nvPr/>
        </p:nvGraphicFramePr>
        <p:xfrm>
          <a:off x="987300" y="143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{02C2CBD5-A58F-47AC-AF4E-ECBDA2EEDFC6}</a:tableStyleId>
              </a:tblPr>
              <a:tblGrid>
                <a:gridCol w="778375"/>
                <a:gridCol w="778375"/>
                <a:gridCol w="778375"/>
                <a:gridCol w="778375"/>
                <a:gridCol w="778375"/>
                <a:gridCol w="778375"/>
                <a:gridCol w="778375"/>
              </a:tblGrid>
              <a:tr h="40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FF0000"/>
                          </a:solidFill>
                        </a:rPr>
                        <a:t>일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월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화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수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목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금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토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72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27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28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29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30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31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1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36000" marB="0" marR="0" marL="36000"/>
                </a:tc>
              </a:tr>
              <a:tr h="72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6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7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8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9</a:t>
                      </a:r>
                      <a:endParaRPr sz="800"/>
                    </a:p>
                  </a:txBody>
                  <a:tcPr marT="36000" marB="0" marR="0" marL="36000"/>
                </a:tc>
              </a:tr>
              <a:tr h="72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10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11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12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13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14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15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16</a:t>
                      </a:r>
                      <a:endParaRPr sz="800"/>
                    </a:p>
                  </a:txBody>
                  <a:tcPr marT="36000" marB="0" marR="0" marL="36000"/>
                </a:tc>
              </a:tr>
              <a:tr h="72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17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18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19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21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22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23</a:t>
                      </a:r>
                      <a:endParaRPr sz="800"/>
                    </a:p>
                  </a:txBody>
                  <a:tcPr marT="36000" marB="0" marR="0" marL="36000"/>
                </a:tc>
              </a:tr>
              <a:tr h="72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24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25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26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27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28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29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30</a:t>
                      </a:r>
                      <a:endParaRPr sz="800"/>
                    </a:p>
                  </a:txBody>
                  <a:tcPr marT="36000" marB="0" marR="0" marL="36000"/>
                </a:tc>
              </a:tr>
              <a:tr h="72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31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6</a:t>
                      </a:r>
                      <a:endParaRPr sz="800"/>
                    </a:p>
                  </a:txBody>
                  <a:tcPr marT="36000" marB="0" marR="0" marL="36000"/>
                </a:tc>
              </a:tr>
            </a:tbl>
          </a:graphicData>
        </a:graphic>
      </p:graphicFrame>
      <p:sp>
        <p:nvSpPr>
          <p:cNvPr id="88" name="Google Shape;88;p15"/>
          <p:cNvSpPr txBox="1"/>
          <p:nvPr/>
        </p:nvSpPr>
        <p:spPr>
          <a:xfrm>
            <a:off x="3445598" y="953873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3836047" y="2436150"/>
            <a:ext cx="23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외7건</a:t>
            </a:r>
            <a:endParaRPr sz="200"/>
          </a:p>
        </p:txBody>
      </p:sp>
      <p:sp>
        <p:nvSpPr>
          <p:cNvPr id="90" name="Google Shape;90;p15"/>
          <p:cNvSpPr txBox="1"/>
          <p:nvPr/>
        </p:nvSpPr>
        <p:spPr>
          <a:xfrm>
            <a:off x="2541340" y="2786060"/>
            <a:ext cx="777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상담 - (주)브로스그룹</a:t>
            </a:r>
            <a:endParaRPr sz="600"/>
          </a:p>
        </p:txBody>
      </p:sp>
      <p:sp>
        <p:nvSpPr>
          <p:cNvPr id="91" name="Google Shape;91;p15"/>
          <p:cNvSpPr txBox="1"/>
          <p:nvPr/>
        </p:nvSpPr>
        <p:spPr>
          <a:xfrm>
            <a:off x="2541340" y="2905276"/>
            <a:ext cx="777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상담 - (주)리버트리</a:t>
            </a:r>
            <a:endParaRPr sz="600"/>
          </a:p>
        </p:txBody>
      </p:sp>
      <p:sp>
        <p:nvSpPr>
          <p:cNvPr id="92" name="Google Shape;92;p15"/>
          <p:cNvSpPr txBox="1"/>
          <p:nvPr/>
        </p:nvSpPr>
        <p:spPr>
          <a:xfrm>
            <a:off x="2541340" y="3024493"/>
            <a:ext cx="777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상담 - (주)제이브로</a:t>
            </a:r>
            <a:endParaRPr sz="600"/>
          </a:p>
        </p:txBody>
      </p:sp>
      <p:sp>
        <p:nvSpPr>
          <p:cNvPr id="93" name="Google Shape;93;p15"/>
          <p:cNvSpPr txBox="1"/>
          <p:nvPr/>
        </p:nvSpPr>
        <p:spPr>
          <a:xfrm>
            <a:off x="3123965" y="3148497"/>
            <a:ext cx="168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+10</a:t>
            </a:r>
            <a:endParaRPr sz="200"/>
          </a:p>
        </p:txBody>
      </p:sp>
      <p:grpSp>
        <p:nvGrpSpPr>
          <p:cNvPr id="94" name="Google Shape;94;p15"/>
          <p:cNvGrpSpPr/>
          <p:nvPr/>
        </p:nvGrpSpPr>
        <p:grpSpPr>
          <a:xfrm>
            <a:off x="2500545" y="2573807"/>
            <a:ext cx="2343530" cy="1971613"/>
            <a:chOff x="4100745" y="2053680"/>
            <a:chExt cx="2343530" cy="1971613"/>
          </a:xfrm>
        </p:grpSpPr>
        <p:grpSp>
          <p:nvGrpSpPr>
            <p:cNvPr id="95" name="Google Shape;95;p15"/>
            <p:cNvGrpSpPr/>
            <p:nvPr/>
          </p:nvGrpSpPr>
          <p:grpSpPr>
            <a:xfrm>
              <a:off x="4100745" y="2053680"/>
              <a:ext cx="2334898" cy="1971613"/>
              <a:chOff x="2164400" y="4440850"/>
              <a:chExt cx="1586100" cy="1024800"/>
            </a:xfrm>
          </p:grpSpPr>
          <p:sp>
            <p:nvSpPr>
              <p:cNvPr id="96" name="Google Shape;96;p15"/>
              <p:cNvSpPr/>
              <p:nvPr/>
            </p:nvSpPr>
            <p:spPr>
              <a:xfrm>
                <a:off x="2164400" y="4440850"/>
                <a:ext cx="1586100" cy="1024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5"/>
              <p:cNvSpPr txBox="1"/>
              <p:nvPr/>
            </p:nvSpPr>
            <p:spPr>
              <a:xfrm>
                <a:off x="2585594" y="4720618"/>
                <a:ext cx="1047000" cy="123000"/>
              </a:xfrm>
              <a:prstGeom prst="rect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600"/>
                  <a:t>  상담일정 - (주)브로스그룹 </a:t>
                </a:r>
                <a:endParaRPr sz="300"/>
              </a:p>
            </p:txBody>
          </p:sp>
          <p:sp>
            <p:nvSpPr>
              <p:cNvPr id="98" name="Google Shape;98;p15"/>
              <p:cNvSpPr txBox="1"/>
              <p:nvPr/>
            </p:nvSpPr>
            <p:spPr>
              <a:xfrm>
                <a:off x="2221457" y="4731801"/>
                <a:ext cx="331800" cy="1113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700"/>
                  <a:t>오전 08:00</a:t>
                </a:r>
                <a:endParaRPr b="1" sz="900"/>
              </a:p>
            </p:txBody>
          </p:sp>
          <p:sp>
            <p:nvSpPr>
              <p:cNvPr id="99" name="Google Shape;99;p15"/>
              <p:cNvSpPr txBox="1"/>
              <p:nvPr/>
            </p:nvSpPr>
            <p:spPr>
              <a:xfrm>
                <a:off x="2222858" y="4500439"/>
                <a:ext cx="617100" cy="1113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2020.12.30 수 </a:t>
                </a:r>
                <a:endParaRPr b="1" sz="1000"/>
              </a:p>
            </p:txBody>
          </p:sp>
        </p:grpSp>
        <p:cxnSp>
          <p:nvCxnSpPr>
            <p:cNvPr id="100" name="Google Shape;100;p15"/>
            <p:cNvCxnSpPr/>
            <p:nvPr/>
          </p:nvCxnSpPr>
          <p:spPr>
            <a:xfrm>
              <a:off x="6205788" y="2201880"/>
              <a:ext cx="120000" cy="120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15"/>
            <p:cNvCxnSpPr/>
            <p:nvPr/>
          </p:nvCxnSpPr>
          <p:spPr>
            <a:xfrm flipH="1" rot="10800000">
              <a:off x="6199638" y="2195730"/>
              <a:ext cx="129000" cy="129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2" name="Google Shape;102;p15"/>
            <p:cNvGrpSpPr/>
            <p:nvPr/>
          </p:nvGrpSpPr>
          <p:grpSpPr>
            <a:xfrm>
              <a:off x="6314260" y="2508290"/>
              <a:ext cx="119997" cy="1516850"/>
              <a:chOff x="6253600" y="2638450"/>
              <a:chExt cx="88500" cy="1164300"/>
            </a:xfrm>
          </p:grpSpPr>
          <p:sp>
            <p:nvSpPr>
              <p:cNvPr id="103" name="Google Shape;103;p15"/>
              <p:cNvSpPr/>
              <p:nvPr/>
            </p:nvSpPr>
            <p:spPr>
              <a:xfrm>
                <a:off x="6253600" y="2638450"/>
                <a:ext cx="88500" cy="11643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6274575" y="3717233"/>
                <a:ext cx="46550" cy="54681"/>
              </a:xfrm>
              <a:prstGeom prst="flowChartMerge">
                <a:avLst/>
              </a:prstGeom>
              <a:solidFill>
                <a:srgbClr val="434343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 rot="10800000">
                <a:off x="6274575" y="2674431"/>
                <a:ext cx="46550" cy="54681"/>
              </a:xfrm>
              <a:prstGeom prst="flowChartMerge">
                <a:avLst/>
              </a:prstGeom>
              <a:solidFill>
                <a:srgbClr val="434343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6262728" y="2866641"/>
                <a:ext cx="69900" cy="1644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7" name="Google Shape;107;p15"/>
            <p:cNvCxnSpPr/>
            <p:nvPr/>
          </p:nvCxnSpPr>
          <p:spPr>
            <a:xfrm>
              <a:off x="4108175" y="2508700"/>
              <a:ext cx="2336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8" name="Google Shape;108;p15"/>
            <p:cNvGrpSpPr/>
            <p:nvPr/>
          </p:nvGrpSpPr>
          <p:grpSpPr>
            <a:xfrm>
              <a:off x="4184737" y="2870178"/>
              <a:ext cx="2077336" cy="236640"/>
              <a:chOff x="2221457" y="4746426"/>
              <a:chExt cx="1411138" cy="123000"/>
            </a:xfrm>
          </p:grpSpPr>
          <p:sp>
            <p:nvSpPr>
              <p:cNvPr id="109" name="Google Shape;109;p15"/>
              <p:cNvSpPr txBox="1"/>
              <p:nvPr/>
            </p:nvSpPr>
            <p:spPr>
              <a:xfrm>
                <a:off x="2585594" y="4746426"/>
                <a:ext cx="1047000" cy="12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600"/>
                  <a:t>  프로젝트 착수 - (주)나우디자인</a:t>
                </a:r>
                <a:endParaRPr sz="300"/>
              </a:p>
            </p:txBody>
          </p:sp>
          <p:sp>
            <p:nvSpPr>
              <p:cNvPr id="110" name="Google Shape;110;p15"/>
              <p:cNvSpPr txBox="1"/>
              <p:nvPr/>
            </p:nvSpPr>
            <p:spPr>
              <a:xfrm>
                <a:off x="2221457" y="4757609"/>
                <a:ext cx="331800" cy="1113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700"/>
                  <a:t>-</a:t>
                </a:r>
                <a:endParaRPr b="1" sz="900"/>
              </a:p>
            </p:txBody>
          </p:sp>
        </p:grpSp>
        <p:grpSp>
          <p:nvGrpSpPr>
            <p:cNvPr id="111" name="Google Shape;111;p15"/>
            <p:cNvGrpSpPr/>
            <p:nvPr/>
          </p:nvGrpSpPr>
          <p:grpSpPr>
            <a:xfrm>
              <a:off x="4184737" y="3174978"/>
              <a:ext cx="2077336" cy="236640"/>
              <a:chOff x="2221457" y="4746426"/>
              <a:chExt cx="1411138" cy="123000"/>
            </a:xfrm>
          </p:grpSpPr>
          <p:sp>
            <p:nvSpPr>
              <p:cNvPr id="112" name="Google Shape;112;p15"/>
              <p:cNvSpPr txBox="1"/>
              <p:nvPr/>
            </p:nvSpPr>
            <p:spPr>
              <a:xfrm>
                <a:off x="2585594" y="4746426"/>
                <a:ext cx="1047000" cy="12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600"/>
                  <a:t>  프로젝트 완료 - (주)제이브로</a:t>
                </a:r>
                <a:endParaRPr sz="300"/>
              </a:p>
            </p:txBody>
          </p:sp>
          <p:sp>
            <p:nvSpPr>
              <p:cNvPr id="113" name="Google Shape;113;p15"/>
              <p:cNvSpPr txBox="1"/>
              <p:nvPr/>
            </p:nvSpPr>
            <p:spPr>
              <a:xfrm>
                <a:off x="2221457" y="4757609"/>
                <a:ext cx="331800" cy="1113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700"/>
                  <a:t>-</a:t>
                </a:r>
                <a:endParaRPr b="1" sz="900"/>
              </a:p>
            </p:txBody>
          </p:sp>
        </p:grpSp>
        <p:grpSp>
          <p:nvGrpSpPr>
            <p:cNvPr id="114" name="Google Shape;114;p15"/>
            <p:cNvGrpSpPr/>
            <p:nvPr/>
          </p:nvGrpSpPr>
          <p:grpSpPr>
            <a:xfrm>
              <a:off x="4184737" y="3466504"/>
              <a:ext cx="2077336" cy="236640"/>
              <a:chOff x="2221457" y="4739527"/>
              <a:chExt cx="1411138" cy="123000"/>
            </a:xfrm>
          </p:grpSpPr>
          <p:sp>
            <p:nvSpPr>
              <p:cNvPr id="115" name="Google Shape;115;p15"/>
              <p:cNvSpPr txBox="1"/>
              <p:nvPr/>
            </p:nvSpPr>
            <p:spPr>
              <a:xfrm>
                <a:off x="2585594" y="4739527"/>
                <a:ext cx="1047000" cy="12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600"/>
                  <a:t>  세부일정 완료 - (주)브로스그룹</a:t>
                </a:r>
                <a:endParaRPr sz="300"/>
              </a:p>
            </p:txBody>
          </p:sp>
          <p:sp>
            <p:nvSpPr>
              <p:cNvPr id="116" name="Google Shape;116;p15"/>
              <p:cNvSpPr txBox="1"/>
              <p:nvPr/>
            </p:nvSpPr>
            <p:spPr>
              <a:xfrm>
                <a:off x="2221457" y="4750710"/>
                <a:ext cx="331800" cy="1113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700"/>
                  <a:t>-</a:t>
                </a:r>
                <a:endParaRPr b="1" sz="900"/>
              </a:p>
            </p:txBody>
          </p:sp>
        </p:grpSp>
        <p:grpSp>
          <p:nvGrpSpPr>
            <p:cNvPr id="117" name="Google Shape;117;p15"/>
            <p:cNvGrpSpPr/>
            <p:nvPr/>
          </p:nvGrpSpPr>
          <p:grpSpPr>
            <a:xfrm>
              <a:off x="4184737" y="3748198"/>
              <a:ext cx="2077336" cy="236640"/>
              <a:chOff x="2221457" y="4746426"/>
              <a:chExt cx="1411138" cy="123000"/>
            </a:xfrm>
          </p:grpSpPr>
          <p:sp>
            <p:nvSpPr>
              <p:cNvPr id="118" name="Google Shape;118;p15"/>
              <p:cNvSpPr txBox="1"/>
              <p:nvPr/>
            </p:nvSpPr>
            <p:spPr>
              <a:xfrm>
                <a:off x="2585594" y="4746426"/>
                <a:ext cx="1047000" cy="12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600"/>
                  <a:t>  매출 - (주)브로스그룹</a:t>
                </a:r>
                <a:endParaRPr sz="300"/>
              </a:p>
            </p:txBody>
          </p:sp>
          <p:sp>
            <p:nvSpPr>
              <p:cNvPr id="119" name="Google Shape;119;p15"/>
              <p:cNvSpPr txBox="1"/>
              <p:nvPr/>
            </p:nvSpPr>
            <p:spPr>
              <a:xfrm>
                <a:off x="2221457" y="4757609"/>
                <a:ext cx="331800" cy="11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700"/>
                  <a:t>-</a:t>
                </a:r>
                <a:endParaRPr b="1" sz="900"/>
              </a:p>
            </p:txBody>
          </p:sp>
        </p:grpSp>
      </p:grpSp>
      <p:sp>
        <p:nvSpPr>
          <p:cNvPr id="120" name="Google Shape;120;p15"/>
          <p:cNvSpPr txBox="1"/>
          <p:nvPr/>
        </p:nvSpPr>
        <p:spPr>
          <a:xfrm>
            <a:off x="400827" y="1478325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일정</a:t>
            </a:r>
            <a:endParaRPr sz="300"/>
          </a:p>
        </p:txBody>
      </p:sp>
      <p:sp>
        <p:nvSpPr>
          <p:cNvPr id="121" name="Google Shape;121;p15"/>
          <p:cNvSpPr txBox="1"/>
          <p:nvPr/>
        </p:nvSpPr>
        <p:spPr>
          <a:xfrm>
            <a:off x="3700745" y="2401673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4578766" y="2530967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3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2978566" y="3369167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4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3323250" y="2037325"/>
            <a:ext cx="777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상담일정 - (주)브로스</a:t>
            </a:r>
            <a:endParaRPr sz="600"/>
          </a:p>
        </p:txBody>
      </p:sp>
      <p:sp>
        <p:nvSpPr>
          <p:cNvPr id="125" name="Google Shape;125;p15"/>
          <p:cNvSpPr txBox="1"/>
          <p:nvPr/>
        </p:nvSpPr>
        <p:spPr>
          <a:xfrm>
            <a:off x="3323250" y="2156550"/>
            <a:ext cx="10638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상담일정 - (주)리버트리</a:t>
            </a:r>
            <a:endParaRPr sz="600"/>
          </a:p>
        </p:txBody>
      </p:sp>
      <p:sp>
        <p:nvSpPr>
          <p:cNvPr id="126" name="Google Shape;126;p15"/>
          <p:cNvSpPr txBox="1"/>
          <p:nvPr/>
        </p:nvSpPr>
        <p:spPr>
          <a:xfrm>
            <a:off x="3323250" y="2275775"/>
            <a:ext cx="10638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상담일정 - (주)제이브로</a:t>
            </a:r>
            <a:endParaRPr sz="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6"/>
          <p:cNvSpPr/>
          <p:nvPr/>
        </p:nvSpPr>
        <p:spPr>
          <a:xfrm>
            <a:off x="159300" y="577225"/>
            <a:ext cx="6276600" cy="579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3" name="Google Shape;133;p16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{9E670145-C2EA-4584-AD71-9F00D37B79CB}</a:tableStyleId>
              </a:tblPr>
              <a:tblGrid>
                <a:gridCol w="382850"/>
                <a:gridCol w="1994150"/>
              </a:tblGrid>
              <a:tr h="3487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일정 - 일정 리스트에서 클릭 시 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1557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일정 리스트에서 클릭 시 일정상세 등장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리스트 팝업은 닫힘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355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42900">
                <a:tc gridSpan="2" vMerge="1"/>
                <a:tc hMerge="1" vMerge="1"/>
              </a:tr>
            </a:tbl>
          </a:graphicData>
        </a:graphic>
      </p:graphicFrame>
      <p:sp>
        <p:nvSpPr>
          <p:cNvPr id="134" name="Google Shape;134;p16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일정</a:t>
            </a:r>
            <a:endParaRPr b="1" sz="1000"/>
          </a:p>
        </p:txBody>
      </p:sp>
      <p:sp>
        <p:nvSpPr>
          <p:cNvPr id="135" name="Google Shape;135;p16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36" name="Google Shape;136;p16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일정상세</a:t>
            </a:r>
            <a:endParaRPr b="1" sz="1000"/>
          </a:p>
        </p:txBody>
      </p:sp>
      <p:sp>
        <p:nvSpPr>
          <p:cNvPr id="137" name="Google Shape;137;p16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38" name="Google Shape;138;p16"/>
          <p:cNvSpPr/>
          <p:nvPr/>
        </p:nvSpPr>
        <p:spPr>
          <a:xfrm>
            <a:off x="159300" y="577225"/>
            <a:ext cx="828000" cy="579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177326" y="1435923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414077" y="1224246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홈</a:t>
            </a:r>
            <a:endParaRPr sz="300"/>
          </a:p>
        </p:txBody>
      </p:sp>
      <p:sp>
        <p:nvSpPr>
          <p:cNvPr id="141" name="Google Shape;141;p16"/>
          <p:cNvSpPr txBox="1"/>
          <p:nvPr/>
        </p:nvSpPr>
        <p:spPr>
          <a:xfrm>
            <a:off x="400827" y="1734394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고객사</a:t>
            </a:r>
            <a:endParaRPr sz="300"/>
          </a:p>
        </p:txBody>
      </p:sp>
      <p:sp>
        <p:nvSpPr>
          <p:cNvPr id="142" name="Google Shape;142;p16"/>
          <p:cNvSpPr txBox="1"/>
          <p:nvPr/>
        </p:nvSpPr>
        <p:spPr>
          <a:xfrm>
            <a:off x="405217" y="1979299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조직</a:t>
            </a:r>
            <a:endParaRPr sz="300"/>
          </a:p>
        </p:txBody>
      </p:sp>
      <p:sp>
        <p:nvSpPr>
          <p:cNvPr id="143" name="Google Shape;143;p16"/>
          <p:cNvSpPr txBox="1"/>
          <p:nvPr/>
        </p:nvSpPr>
        <p:spPr>
          <a:xfrm>
            <a:off x="414077" y="2252255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정보</a:t>
            </a:r>
            <a:endParaRPr sz="300"/>
          </a:p>
        </p:txBody>
      </p:sp>
      <p:sp>
        <p:nvSpPr>
          <p:cNvPr id="144" name="Google Shape;144;p16"/>
          <p:cNvSpPr txBox="1"/>
          <p:nvPr/>
        </p:nvSpPr>
        <p:spPr>
          <a:xfrm>
            <a:off x="414077" y="2531892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관리자</a:t>
            </a:r>
            <a:endParaRPr sz="300"/>
          </a:p>
        </p:txBody>
      </p:sp>
      <p:sp>
        <p:nvSpPr>
          <p:cNvPr id="145" name="Google Shape;145;p16"/>
          <p:cNvSpPr txBox="1"/>
          <p:nvPr/>
        </p:nvSpPr>
        <p:spPr>
          <a:xfrm>
            <a:off x="3327350" y="1023200"/>
            <a:ext cx="908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2021.01</a:t>
            </a:r>
            <a:endParaRPr sz="600"/>
          </a:p>
        </p:txBody>
      </p:sp>
      <p:grpSp>
        <p:nvGrpSpPr>
          <p:cNvPr id="146" name="Google Shape;146;p16"/>
          <p:cNvGrpSpPr/>
          <p:nvPr/>
        </p:nvGrpSpPr>
        <p:grpSpPr>
          <a:xfrm>
            <a:off x="3048786" y="967364"/>
            <a:ext cx="334817" cy="377479"/>
            <a:chOff x="1830863" y="856150"/>
            <a:chExt cx="270954" cy="257700"/>
          </a:xfrm>
        </p:grpSpPr>
        <p:sp>
          <p:nvSpPr>
            <p:cNvPr id="147" name="Google Shape;147;p16"/>
            <p:cNvSpPr/>
            <p:nvPr/>
          </p:nvSpPr>
          <p:spPr>
            <a:xfrm>
              <a:off x="1830863" y="923467"/>
              <a:ext cx="131100" cy="136800"/>
            </a:xfrm>
            <a:prstGeom prst="leftArrow">
              <a:avLst>
                <a:gd fmla="val 0" name="adj1"/>
                <a:gd fmla="val 51733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148" name="Google Shape;148;p16"/>
            <p:cNvSpPr/>
            <p:nvPr/>
          </p:nvSpPr>
          <p:spPr>
            <a:xfrm rot="2700000">
              <a:off x="1886417" y="889328"/>
              <a:ext cx="173100" cy="191343"/>
            </a:xfrm>
            <a:prstGeom prst="rtTriangl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FFFFFF"/>
                </a:solidFill>
              </a:endParaRPr>
            </a:p>
          </p:txBody>
        </p:sp>
      </p:grpSp>
      <p:grpSp>
        <p:nvGrpSpPr>
          <p:cNvPr id="149" name="Google Shape;149;p16"/>
          <p:cNvGrpSpPr/>
          <p:nvPr/>
        </p:nvGrpSpPr>
        <p:grpSpPr>
          <a:xfrm rot="10800000">
            <a:off x="4105390" y="963580"/>
            <a:ext cx="334817" cy="377479"/>
            <a:chOff x="1830863" y="856150"/>
            <a:chExt cx="270954" cy="257700"/>
          </a:xfrm>
        </p:grpSpPr>
        <p:sp>
          <p:nvSpPr>
            <p:cNvPr id="150" name="Google Shape;150;p16"/>
            <p:cNvSpPr/>
            <p:nvPr/>
          </p:nvSpPr>
          <p:spPr>
            <a:xfrm>
              <a:off x="1830863" y="923467"/>
              <a:ext cx="131100" cy="136800"/>
            </a:xfrm>
            <a:prstGeom prst="leftArrow">
              <a:avLst>
                <a:gd fmla="val 0" name="adj1"/>
                <a:gd fmla="val 51733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151" name="Google Shape;151;p16"/>
            <p:cNvSpPr/>
            <p:nvPr/>
          </p:nvSpPr>
          <p:spPr>
            <a:xfrm rot="2700000">
              <a:off x="1886417" y="889328"/>
              <a:ext cx="173100" cy="191343"/>
            </a:xfrm>
            <a:prstGeom prst="rtTriangl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152" name="Google Shape;152;p16"/>
          <p:cNvGraphicFramePr/>
          <p:nvPr/>
        </p:nvGraphicFramePr>
        <p:xfrm>
          <a:off x="987300" y="143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{02C2CBD5-A58F-47AC-AF4E-ECBDA2EEDFC6}</a:tableStyleId>
              </a:tblPr>
              <a:tblGrid>
                <a:gridCol w="778375"/>
                <a:gridCol w="778375"/>
                <a:gridCol w="778375"/>
                <a:gridCol w="778375"/>
                <a:gridCol w="778375"/>
                <a:gridCol w="778375"/>
                <a:gridCol w="778375"/>
              </a:tblGrid>
              <a:tr h="40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FF0000"/>
                          </a:solidFill>
                        </a:rPr>
                        <a:t>일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월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화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수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목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금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토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72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27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28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29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30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31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1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36000" marB="0" marR="0" marL="36000"/>
                </a:tc>
              </a:tr>
              <a:tr h="72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6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7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8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9</a:t>
                      </a:r>
                      <a:endParaRPr sz="800"/>
                    </a:p>
                  </a:txBody>
                  <a:tcPr marT="36000" marB="0" marR="0" marL="36000"/>
                </a:tc>
              </a:tr>
              <a:tr h="72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10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11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12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13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14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15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16</a:t>
                      </a:r>
                      <a:endParaRPr sz="800"/>
                    </a:p>
                  </a:txBody>
                  <a:tcPr marT="36000" marB="0" marR="0" marL="36000"/>
                </a:tc>
              </a:tr>
              <a:tr h="72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17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18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19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21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22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23</a:t>
                      </a:r>
                      <a:endParaRPr sz="800"/>
                    </a:p>
                  </a:txBody>
                  <a:tcPr marT="36000" marB="0" marR="0" marL="36000"/>
                </a:tc>
              </a:tr>
              <a:tr h="72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24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25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26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27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28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29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30</a:t>
                      </a:r>
                      <a:endParaRPr sz="800"/>
                    </a:p>
                  </a:txBody>
                  <a:tcPr marT="36000" marB="0" marR="0" marL="36000"/>
                </a:tc>
              </a:tr>
              <a:tr h="72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31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6</a:t>
                      </a:r>
                      <a:endParaRPr sz="800"/>
                    </a:p>
                  </a:txBody>
                  <a:tcPr marT="36000" marB="0" marR="0" marL="36000"/>
                </a:tc>
              </a:tr>
            </a:tbl>
          </a:graphicData>
        </a:graphic>
      </p:graphicFrame>
      <p:sp>
        <p:nvSpPr>
          <p:cNvPr id="153" name="Google Shape;153;p16"/>
          <p:cNvSpPr txBox="1"/>
          <p:nvPr/>
        </p:nvSpPr>
        <p:spPr>
          <a:xfrm>
            <a:off x="2541340" y="2786060"/>
            <a:ext cx="777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상담 - (주)브로스그룹</a:t>
            </a:r>
            <a:endParaRPr sz="600"/>
          </a:p>
        </p:txBody>
      </p:sp>
      <p:sp>
        <p:nvSpPr>
          <p:cNvPr id="154" name="Google Shape;154;p16"/>
          <p:cNvSpPr txBox="1"/>
          <p:nvPr/>
        </p:nvSpPr>
        <p:spPr>
          <a:xfrm>
            <a:off x="2541340" y="2905276"/>
            <a:ext cx="777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상담 - (주)리버트리</a:t>
            </a:r>
            <a:endParaRPr sz="600"/>
          </a:p>
        </p:txBody>
      </p:sp>
      <p:sp>
        <p:nvSpPr>
          <p:cNvPr id="155" name="Google Shape;155;p16"/>
          <p:cNvSpPr txBox="1"/>
          <p:nvPr/>
        </p:nvSpPr>
        <p:spPr>
          <a:xfrm>
            <a:off x="2541340" y="3024493"/>
            <a:ext cx="777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상담 - (주)제이브로</a:t>
            </a:r>
            <a:endParaRPr sz="600"/>
          </a:p>
        </p:txBody>
      </p:sp>
      <p:sp>
        <p:nvSpPr>
          <p:cNvPr id="156" name="Google Shape;156;p16"/>
          <p:cNvSpPr txBox="1"/>
          <p:nvPr/>
        </p:nvSpPr>
        <p:spPr>
          <a:xfrm>
            <a:off x="2348691" y="3148497"/>
            <a:ext cx="168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+10</a:t>
            </a:r>
            <a:endParaRPr sz="200"/>
          </a:p>
        </p:txBody>
      </p:sp>
      <p:sp>
        <p:nvSpPr>
          <p:cNvPr id="157" name="Google Shape;157;p16"/>
          <p:cNvSpPr txBox="1"/>
          <p:nvPr/>
        </p:nvSpPr>
        <p:spPr>
          <a:xfrm>
            <a:off x="3123965" y="3148497"/>
            <a:ext cx="168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+10</a:t>
            </a:r>
            <a:endParaRPr sz="200"/>
          </a:p>
        </p:txBody>
      </p:sp>
      <p:sp>
        <p:nvSpPr>
          <p:cNvPr id="158" name="Google Shape;158;p16"/>
          <p:cNvSpPr txBox="1"/>
          <p:nvPr/>
        </p:nvSpPr>
        <p:spPr>
          <a:xfrm>
            <a:off x="400827" y="1478325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일정</a:t>
            </a:r>
            <a:endParaRPr sz="300"/>
          </a:p>
        </p:txBody>
      </p:sp>
      <p:grpSp>
        <p:nvGrpSpPr>
          <p:cNvPr id="159" name="Google Shape;159;p16"/>
          <p:cNvGrpSpPr/>
          <p:nvPr/>
        </p:nvGrpSpPr>
        <p:grpSpPr>
          <a:xfrm>
            <a:off x="2273450" y="2550150"/>
            <a:ext cx="2853900" cy="1634700"/>
            <a:chOff x="1816250" y="2092950"/>
            <a:chExt cx="2853900" cy="1634700"/>
          </a:xfrm>
        </p:grpSpPr>
        <p:sp>
          <p:nvSpPr>
            <p:cNvPr id="160" name="Google Shape;160;p16"/>
            <p:cNvSpPr/>
            <p:nvPr/>
          </p:nvSpPr>
          <p:spPr>
            <a:xfrm>
              <a:off x="1816250" y="2092950"/>
              <a:ext cx="2853900" cy="1634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6"/>
            <p:cNvSpPr txBox="1"/>
            <p:nvPr/>
          </p:nvSpPr>
          <p:spPr>
            <a:xfrm>
              <a:off x="1888898" y="2399362"/>
              <a:ext cx="263400" cy="1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제목</a:t>
              </a:r>
              <a:endParaRPr sz="300"/>
            </a:p>
          </p:txBody>
        </p:sp>
        <p:sp>
          <p:nvSpPr>
            <p:cNvPr id="162" name="Google Shape;162;p16"/>
            <p:cNvSpPr txBox="1"/>
            <p:nvPr/>
          </p:nvSpPr>
          <p:spPr>
            <a:xfrm>
              <a:off x="1888900" y="2627971"/>
              <a:ext cx="334800" cy="1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 일시</a:t>
              </a:r>
              <a:endParaRPr sz="300"/>
            </a:p>
          </p:txBody>
        </p:sp>
        <p:sp>
          <p:nvSpPr>
            <p:cNvPr id="163" name="Google Shape;163;p16"/>
            <p:cNvSpPr txBox="1"/>
            <p:nvPr/>
          </p:nvSpPr>
          <p:spPr>
            <a:xfrm>
              <a:off x="1888900" y="2856571"/>
              <a:ext cx="334800" cy="1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 분류</a:t>
              </a:r>
              <a:endParaRPr sz="300"/>
            </a:p>
          </p:txBody>
        </p:sp>
        <p:sp>
          <p:nvSpPr>
            <p:cNvPr id="164" name="Google Shape;164;p16"/>
            <p:cNvSpPr txBox="1"/>
            <p:nvPr/>
          </p:nvSpPr>
          <p:spPr>
            <a:xfrm>
              <a:off x="1908810" y="3085175"/>
              <a:ext cx="423600" cy="1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고객사</a:t>
              </a:r>
              <a:endParaRPr sz="300"/>
            </a:p>
          </p:txBody>
        </p:sp>
        <p:sp>
          <p:nvSpPr>
            <p:cNvPr id="165" name="Google Shape;165;p16"/>
            <p:cNvSpPr txBox="1"/>
            <p:nvPr/>
          </p:nvSpPr>
          <p:spPr>
            <a:xfrm>
              <a:off x="2269899" y="2399371"/>
              <a:ext cx="2121900" cy="1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상담일정 - (주)브로스그룹</a:t>
              </a:r>
              <a:endParaRPr sz="300"/>
            </a:p>
          </p:txBody>
        </p:sp>
        <p:sp>
          <p:nvSpPr>
            <p:cNvPr id="166" name="Google Shape;166;p16"/>
            <p:cNvSpPr txBox="1"/>
            <p:nvPr/>
          </p:nvSpPr>
          <p:spPr>
            <a:xfrm>
              <a:off x="2269899" y="2627971"/>
              <a:ext cx="2121900" cy="1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 sz="800">
                  <a:solidFill>
                    <a:schemeClr val="dk1"/>
                  </a:solidFill>
                </a:rPr>
                <a:t>2020-12-01 14:00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167" name="Google Shape;167;p16"/>
            <p:cNvSpPr txBox="1"/>
            <p:nvPr/>
          </p:nvSpPr>
          <p:spPr>
            <a:xfrm>
              <a:off x="2269899" y="2856571"/>
              <a:ext cx="2121900" cy="1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상담일정</a:t>
              </a:r>
              <a:endParaRPr sz="300"/>
            </a:p>
          </p:txBody>
        </p:sp>
        <p:sp>
          <p:nvSpPr>
            <p:cNvPr id="168" name="Google Shape;168;p16"/>
            <p:cNvSpPr txBox="1"/>
            <p:nvPr/>
          </p:nvSpPr>
          <p:spPr>
            <a:xfrm>
              <a:off x="2269899" y="3085171"/>
              <a:ext cx="2121900" cy="1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 sz="800">
                  <a:solidFill>
                    <a:schemeClr val="dk1"/>
                  </a:solidFill>
                </a:rPr>
                <a:t>(주)브로스그룹</a:t>
              </a:r>
              <a:endParaRPr sz="800"/>
            </a:p>
          </p:txBody>
        </p:sp>
        <p:sp>
          <p:nvSpPr>
            <p:cNvPr id="169" name="Google Shape;169;p16"/>
            <p:cNvSpPr txBox="1"/>
            <p:nvPr/>
          </p:nvSpPr>
          <p:spPr>
            <a:xfrm>
              <a:off x="4170850" y="3426350"/>
              <a:ext cx="374100" cy="214200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상세</a:t>
              </a:r>
              <a:endParaRPr sz="300"/>
            </a:p>
          </p:txBody>
        </p:sp>
        <p:cxnSp>
          <p:nvCxnSpPr>
            <p:cNvPr id="170" name="Google Shape;170;p16"/>
            <p:cNvCxnSpPr/>
            <p:nvPr/>
          </p:nvCxnSpPr>
          <p:spPr>
            <a:xfrm>
              <a:off x="4453188" y="2198438"/>
              <a:ext cx="120000" cy="120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16"/>
            <p:cNvCxnSpPr/>
            <p:nvPr/>
          </p:nvCxnSpPr>
          <p:spPr>
            <a:xfrm flipH="1" rot="10800000">
              <a:off x="4447038" y="2192288"/>
              <a:ext cx="129000" cy="129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2" name="Google Shape;172;p16"/>
          <p:cNvSpPr txBox="1"/>
          <p:nvPr/>
        </p:nvSpPr>
        <p:spPr>
          <a:xfrm>
            <a:off x="3836047" y="2436150"/>
            <a:ext cx="23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외7건</a:t>
            </a:r>
            <a:endParaRPr sz="200"/>
          </a:p>
        </p:txBody>
      </p:sp>
      <p:sp>
        <p:nvSpPr>
          <p:cNvPr id="173" name="Google Shape;173;p16"/>
          <p:cNvSpPr txBox="1"/>
          <p:nvPr/>
        </p:nvSpPr>
        <p:spPr>
          <a:xfrm>
            <a:off x="3323250" y="2037325"/>
            <a:ext cx="777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상담일정 - (주)브로스</a:t>
            </a:r>
            <a:endParaRPr sz="600"/>
          </a:p>
        </p:txBody>
      </p:sp>
      <p:sp>
        <p:nvSpPr>
          <p:cNvPr id="174" name="Google Shape;174;p16"/>
          <p:cNvSpPr txBox="1"/>
          <p:nvPr/>
        </p:nvSpPr>
        <p:spPr>
          <a:xfrm>
            <a:off x="3323250" y="2156550"/>
            <a:ext cx="10638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상담일정 - (주)리버트리</a:t>
            </a:r>
            <a:endParaRPr sz="600"/>
          </a:p>
        </p:txBody>
      </p:sp>
      <p:sp>
        <p:nvSpPr>
          <p:cNvPr id="175" name="Google Shape;175;p16"/>
          <p:cNvSpPr txBox="1"/>
          <p:nvPr/>
        </p:nvSpPr>
        <p:spPr>
          <a:xfrm>
            <a:off x="3323250" y="2275775"/>
            <a:ext cx="10638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상담일정 - (주)제이브로</a:t>
            </a:r>
            <a:endParaRPr sz="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7"/>
          <p:cNvSpPr/>
          <p:nvPr/>
        </p:nvSpPr>
        <p:spPr>
          <a:xfrm>
            <a:off x="159300" y="577225"/>
            <a:ext cx="6276600" cy="579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2" name="Google Shape;182;p17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{9E670145-C2EA-4584-AD71-9F00D37B79CB}</a:tableStyleId>
              </a:tblPr>
              <a:tblGrid>
                <a:gridCol w="382850"/>
                <a:gridCol w="1994150"/>
              </a:tblGrid>
              <a:tr h="3487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일정 - 캘린더에서 클릭 시 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1557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1. 프로젝트 제목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분류(상담일정) - 고객사명 (브로스그룹)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2. 일시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상담일정만 일자 + 시간 노출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세부일정 착수는 목표일 노출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3. 분류항목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매출, 상담일정, 프로젝트 (착수/완료) ,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세부일정 (목표/완료)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4. 고객사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고객사명 노출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5. 상세버튼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클릭 시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매출, 프로젝트 (착수/완료) ,세부일정 (목표/완료)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-&gt;해당 프로젝트 상세 페이지로 이동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상담일정 -&gt; 해당 상담일지 상세 페이지로 이동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355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42900">
                <a:tc gridSpan="2" vMerge="1"/>
                <a:tc hMerge="1" vMerge="1"/>
              </a:tr>
            </a:tbl>
          </a:graphicData>
        </a:graphic>
      </p:graphicFrame>
      <p:sp>
        <p:nvSpPr>
          <p:cNvPr id="183" name="Google Shape;183;p17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84" name="Google Shape;184;p17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85" name="Google Shape;185;p17"/>
          <p:cNvSpPr/>
          <p:nvPr/>
        </p:nvSpPr>
        <p:spPr>
          <a:xfrm>
            <a:off x="159300" y="577225"/>
            <a:ext cx="828000" cy="579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"/>
          <p:cNvSpPr txBox="1"/>
          <p:nvPr/>
        </p:nvSpPr>
        <p:spPr>
          <a:xfrm>
            <a:off x="177326" y="1435923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"/>
          <p:cNvSpPr txBox="1"/>
          <p:nvPr/>
        </p:nvSpPr>
        <p:spPr>
          <a:xfrm>
            <a:off x="414077" y="1224246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홈</a:t>
            </a:r>
            <a:endParaRPr sz="300"/>
          </a:p>
        </p:txBody>
      </p:sp>
      <p:sp>
        <p:nvSpPr>
          <p:cNvPr id="188" name="Google Shape;188;p17"/>
          <p:cNvSpPr txBox="1"/>
          <p:nvPr/>
        </p:nvSpPr>
        <p:spPr>
          <a:xfrm>
            <a:off x="400827" y="1734394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고객사</a:t>
            </a:r>
            <a:endParaRPr sz="300"/>
          </a:p>
        </p:txBody>
      </p:sp>
      <p:sp>
        <p:nvSpPr>
          <p:cNvPr id="189" name="Google Shape;189;p17"/>
          <p:cNvSpPr txBox="1"/>
          <p:nvPr/>
        </p:nvSpPr>
        <p:spPr>
          <a:xfrm>
            <a:off x="405217" y="1979299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조직</a:t>
            </a:r>
            <a:endParaRPr sz="300"/>
          </a:p>
        </p:txBody>
      </p:sp>
      <p:sp>
        <p:nvSpPr>
          <p:cNvPr id="190" name="Google Shape;190;p17"/>
          <p:cNvSpPr txBox="1"/>
          <p:nvPr/>
        </p:nvSpPr>
        <p:spPr>
          <a:xfrm>
            <a:off x="414077" y="2252255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정보</a:t>
            </a:r>
            <a:endParaRPr sz="300"/>
          </a:p>
        </p:txBody>
      </p:sp>
      <p:sp>
        <p:nvSpPr>
          <p:cNvPr id="191" name="Google Shape;191;p17"/>
          <p:cNvSpPr txBox="1"/>
          <p:nvPr/>
        </p:nvSpPr>
        <p:spPr>
          <a:xfrm>
            <a:off x="414077" y="2531892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관리자</a:t>
            </a:r>
            <a:endParaRPr sz="300"/>
          </a:p>
        </p:txBody>
      </p:sp>
      <p:sp>
        <p:nvSpPr>
          <p:cNvPr id="192" name="Google Shape;192;p17"/>
          <p:cNvSpPr txBox="1"/>
          <p:nvPr/>
        </p:nvSpPr>
        <p:spPr>
          <a:xfrm>
            <a:off x="3327350" y="1023200"/>
            <a:ext cx="908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2021.01</a:t>
            </a:r>
            <a:endParaRPr sz="600"/>
          </a:p>
        </p:txBody>
      </p:sp>
      <p:grpSp>
        <p:nvGrpSpPr>
          <p:cNvPr id="193" name="Google Shape;193;p17"/>
          <p:cNvGrpSpPr/>
          <p:nvPr/>
        </p:nvGrpSpPr>
        <p:grpSpPr>
          <a:xfrm>
            <a:off x="3048786" y="967364"/>
            <a:ext cx="334817" cy="377479"/>
            <a:chOff x="1830863" y="856150"/>
            <a:chExt cx="270954" cy="257700"/>
          </a:xfrm>
        </p:grpSpPr>
        <p:sp>
          <p:nvSpPr>
            <p:cNvPr id="194" name="Google Shape;194;p17"/>
            <p:cNvSpPr/>
            <p:nvPr/>
          </p:nvSpPr>
          <p:spPr>
            <a:xfrm>
              <a:off x="1830863" y="923467"/>
              <a:ext cx="131100" cy="136800"/>
            </a:xfrm>
            <a:prstGeom prst="leftArrow">
              <a:avLst>
                <a:gd fmla="val 0" name="adj1"/>
                <a:gd fmla="val 51733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195" name="Google Shape;195;p17"/>
            <p:cNvSpPr/>
            <p:nvPr/>
          </p:nvSpPr>
          <p:spPr>
            <a:xfrm rot="2700000">
              <a:off x="1886417" y="889328"/>
              <a:ext cx="173100" cy="191343"/>
            </a:xfrm>
            <a:prstGeom prst="rtTriangl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FFFFFF"/>
                </a:solidFill>
              </a:endParaRPr>
            </a:p>
          </p:txBody>
        </p:sp>
      </p:grpSp>
      <p:grpSp>
        <p:nvGrpSpPr>
          <p:cNvPr id="196" name="Google Shape;196;p17"/>
          <p:cNvGrpSpPr/>
          <p:nvPr/>
        </p:nvGrpSpPr>
        <p:grpSpPr>
          <a:xfrm rot="10800000">
            <a:off x="4105390" y="963580"/>
            <a:ext cx="334817" cy="377479"/>
            <a:chOff x="1830863" y="856150"/>
            <a:chExt cx="270954" cy="257700"/>
          </a:xfrm>
        </p:grpSpPr>
        <p:sp>
          <p:nvSpPr>
            <p:cNvPr id="197" name="Google Shape;197;p17"/>
            <p:cNvSpPr/>
            <p:nvPr/>
          </p:nvSpPr>
          <p:spPr>
            <a:xfrm>
              <a:off x="1830863" y="923467"/>
              <a:ext cx="131100" cy="136800"/>
            </a:xfrm>
            <a:prstGeom prst="leftArrow">
              <a:avLst>
                <a:gd fmla="val 0" name="adj1"/>
                <a:gd fmla="val 51733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198" name="Google Shape;198;p17"/>
            <p:cNvSpPr/>
            <p:nvPr/>
          </p:nvSpPr>
          <p:spPr>
            <a:xfrm rot="2700000">
              <a:off x="1886417" y="889328"/>
              <a:ext cx="173100" cy="191343"/>
            </a:xfrm>
            <a:prstGeom prst="rtTriangl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199" name="Google Shape;199;p17"/>
          <p:cNvGraphicFramePr/>
          <p:nvPr/>
        </p:nvGraphicFramePr>
        <p:xfrm>
          <a:off x="987300" y="143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{02C2CBD5-A58F-47AC-AF4E-ECBDA2EEDFC6}</a:tableStyleId>
              </a:tblPr>
              <a:tblGrid>
                <a:gridCol w="778375"/>
                <a:gridCol w="778375"/>
                <a:gridCol w="778375"/>
                <a:gridCol w="778375"/>
                <a:gridCol w="778375"/>
                <a:gridCol w="778375"/>
                <a:gridCol w="778375"/>
              </a:tblGrid>
              <a:tr h="40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FF0000"/>
                          </a:solidFill>
                        </a:rPr>
                        <a:t>일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월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화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수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목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금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토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72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27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28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29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30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31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1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36000" marB="0" marR="0" marL="36000"/>
                </a:tc>
              </a:tr>
              <a:tr h="72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6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7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8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9</a:t>
                      </a:r>
                      <a:endParaRPr sz="800"/>
                    </a:p>
                  </a:txBody>
                  <a:tcPr marT="36000" marB="0" marR="0" marL="36000"/>
                </a:tc>
              </a:tr>
              <a:tr h="72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10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11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12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13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14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15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16</a:t>
                      </a:r>
                      <a:endParaRPr sz="800"/>
                    </a:p>
                  </a:txBody>
                  <a:tcPr marT="36000" marB="0" marR="0" marL="36000"/>
                </a:tc>
              </a:tr>
              <a:tr h="72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17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18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19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21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22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23</a:t>
                      </a:r>
                      <a:endParaRPr sz="800"/>
                    </a:p>
                  </a:txBody>
                  <a:tcPr marT="36000" marB="0" marR="0" marL="36000"/>
                </a:tc>
              </a:tr>
              <a:tr h="72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24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25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26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27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28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29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30</a:t>
                      </a:r>
                      <a:endParaRPr sz="800"/>
                    </a:p>
                  </a:txBody>
                  <a:tcPr marT="36000" marB="0" marR="0" marL="36000"/>
                </a:tc>
              </a:tr>
              <a:tr h="72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31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</a:t>
                      </a:r>
                      <a:endParaRPr sz="800"/>
                    </a:p>
                  </a:txBody>
                  <a:tcPr marT="36000" marB="0" marR="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6</a:t>
                      </a:r>
                      <a:endParaRPr sz="800"/>
                    </a:p>
                  </a:txBody>
                  <a:tcPr marT="36000" marB="0" marR="0" marL="36000"/>
                </a:tc>
              </a:tr>
            </a:tbl>
          </a:graphicData>
        </a:graphic>
      </p:graphicFrame>
      <p:sp>
        <p:nvSpPr>
          <p:cNvPr id="200" name="Google Shape;200;p17"/>
          <p:cNvSpPr txBox="1"/>
          <p:nvPr/>
        </p:nvSpPr>
        <p:spPr>
          <a:xfrm>
            <a:off x="3323250" y="2037325"/>
            <a:ext cx="777600" cy="123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상담일정 - (주)브로스</a:t>
            </a:r>
            <a:endParaRPr sz="600"/>
          </a:p>
        </p:txBody>
      </p:sp>
      <p:sp>
        <p:nvSpPr>
          <p:cNvPr id="201" name="Google Shape;201;p17"/>
          <p:cNvSpPr txBox="1"/>
          <p:nvPr/>
        </p:nvSpPr>
        <p:spPr>
          <a:xfrm>
            <a:off x="3323250" y="2156550"/>
            <a:ext cx="10638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상담일정 - (주)리버트리</a:t>
            </a:r>
            <a:endParaRPr sz="600"/>
          </a:p>
        </p:txBody>
      </p:sp>
      <p:sp>
        <p:nvSpPr>
          <p:cNvPr id="202" name="Google Shape;202;p17"/>
          <p:cNvSpPr txBox="1"/>
          <p:nvPr/>
        </p:nvSpPr>
        <p:spPr>
          <a:xfrm>
            <a:off x="3323250" y="2275775"/>
            <a:ext cx="10638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상담일정 - (주)제이브로</a:t>
            </a:r>
            <a:endParaRPr sz="600"/>
          </a:p>
        </p:txBody>
      </p:sp>
      <p:sp>
        <p:nvSpPr>
          <p:cNvPr id="203" name="Google Shape;203;p17"/>
          <p:cNvSpPr txBox="1"/>
          <p:nvPr/>
        </p:nvSpPr>
        <p:spPr>
          <a:xfrm>
            <a:off x="2541340" y="2786060"/>
            <a:ext cx="777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상담 - (주)브로스그룹</a:t>
            </a:r>
            <a:endParaRPr sz="600"/>
          </a:p>
        </p:txBody>
      </p:sp>
      <p:sp>
        <p:nvSpPr>
          <p:cNvPr id="204" name="Google Shape;204;p17"/>
          <p:cNvSpPr txBox="1"/>
          <p:nvPr/>
        </p:nvSpPr>
        <p:spPr>
          <a:xfrm>
            <a:off x="2541340" y="2905276"/>
            <a:ext cx="777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상담 - (주)리버트리</a:t>
            </a:r>
            <a:endParaRPr sz="600"/>
          </a:p>
        </p:txBody>
      </p:sp>
      <p:sp>
        <p:nvSpPr>
          <p:cNvPr id="205" name="Google Shape;205;p17"/>
          <p:cNvSpPr txBox="1"/>
          <p:nvPr/>
        </p:nvSpPr>
        <p:spPr>
          <a:xfrm>
            <a:off x="2541340" y="3024493"/>
            <a:ext cx="777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상담 - (주)제이브로</a:t>
            </a:r>
            <a:endParaRPr sz="600"/>
          </a:p>
        </p:txBody>
      </p:sp>
      <p:sp>
        <p:nvSpPr>
          <p:cNvPr id="206" name="Google Shape;206;p17"/>
          <p:cNvSpPr txBox="1"/>
          <p:nvPr/>
        </p:nvSpPr>
        <p:spPr>
          <a:xfrm>
            <a:off x="2348691" y="3148497"/>
            <a:ext cx="168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+10</a:t>
            </a:r>
            <a:endParaRPr sz="200"/>
          </a:p>
        </p:txBody>
      </p:sp>
      <p:sp>
        <p:nvSpPr>
          <p:cNvPr id="207" name="Google Shape;207;p17"/>
          <p:cNvSpPr txBox="1"/>
          <p:nvPr/>
        </p:nvSpPr>
        <p:spPr>
          <a:xfrm>
            <a:off x="3123965" y="3148497"/>
            <a:ext cx="168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+10</a:t>
            </a:r>
            <a:endParaRPr sz="200"/>
          </a:p>
        </p:txBody>
      </p:sp>
      <p:sp>
        <p:nvSpPr>
          <p:cNvPr id="208" name="Google Shape;208;p17"/>
          <p:cNvSpPr txBox="1"/>
          <p:nvPr/>
        </p:nvSpPr>
        <p:spPr>
          <a:xfrm>
            <a:off x="400827" y="1478325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일정</a:t>
            </a:r>
            <a:endParaRPr sz="300"/>
          </a:p>
        </p:txBody>
      </p:sp>
      <p:sp>
        <p:nvSpPr>
          <p:cNvPr id="209" name="Google Shape;209;p17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일정</a:t>
            </a:r>
            <a:endParaRPr b="1" sz="1000"/>
          </a:p>
        </p:txBody>
      </p:sp>
      <p:sp>
        <p:nvSpPr>
          <p:cNvPr id="210" name="Google Shape;210;p17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일정상세</a:t>
            </a:r>
            <a:endParaRPr b="1" sz="1000"/>
          </a:p>
        </p:txBody>
      </p:sp>
      <p:grpSp>
        <p:nvGrpSpPr>
          <p:cNvPr id="211" name="Google Shape;211;p17"/>
          <p:cNvGrpSpPr/>
          <p:nvPr/>
        </p:nvGrpSpPr>
        <p:grpSpPr>
          <a:xfrm>
            <a:off x="2273450" y="2550150"/>
            <a:ext cx="2853900" cy="1634700"/>
            <a:chOff x="1816250" y="2092950"/>
            <a:chExt cx="2853900" cy="1634700"/>
          </a:xfrm>
        </p:grpSpPr>
        <p:sp>
          <p:nvSpPr>
            <p:cNvPr id="212" name="Google Shape;212;p17"/>
            <p:cNvSpPr/>
            <p:nvPr/>
          </p:nvSpPr>
          <p:spPr>
            <a:xfrm>
              <a:off x="1816250" y="2092950"/>
              <a:ext cx="2853900" cy="1634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7"/>
            <p:cNvSpPr txBox="1"/>
            <p:nvPr/>
          </p:nvSpPr>
          <p:spPr>
            <a:xfrm>
              <a:off x="1888898" y="2399362"/>
              <a:ext cx="263400" cy="1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제목</a:t>
              </a:r>
              <a:endParaRPr sz="300"/>
            </a:p>
          </p:txBody>
        </p:sp>
        <p:sp>
          <p:nvSpPr>
            <p:cNvPr id="214" name="Google Shape;214;p17"/>
            <p:cNvSpPr txBox="1"/>
            <p:nvPr/>
          </p:nvSpPr>
          <p:spPr>
            <a:xfrm>
              <a:off x="1888900" y="2627971"/>
              <a:ext cx="334800" cy="1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 일시</a:t>
              </a:r>
              <a:endParaRPr sz="300"/>
            </a:p>
          </p:txBody>
        </p:sp>
        <p:sp>
          <p:nvSpPr>
            <p:cNvPr id="215" name="Google Shape;215;p17"/>
            <p:cNvSpPr txBox="1"/>
            <p:nvPr/>
          </p:nvSpPr>
          <p:spPr>
            <a:xfrm>
              <a:off x="1888900" y="2856571"/>
              <a:ext cx="334800" cy="1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 분류</a:t>
              </a:r>
              <a:endParaRPr sz="300"/>
            </a:p>
          </p:txBody>
        </p:sp>
        <p:sp>
          <p:nvSpPr>
            <p:cNvPr id="216" name="Google Shape;216;p17"/>
            <p:cNvSpPr txBox="1"/>
            <p:nvPr/>
          </p:nvSpPr>
          <p:spPr>
            <a:xfrm>
              <a:off x="1908810" y="3085175"/>
              <a:ext cx="423600" cy="1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고객사</a:t>
              </a:r>
              <a:endParaRPr sz="300"/>
            </a:p>
          </p:txBody>
        </p:sp>
        <p:sp>
          <p:nvSpPr>
            <p:cNvPr id="217" name="Google Shape;217;p17"/>
            <p:cNvSpPr txBox="1"/>
            <p:nvPr/>
          </p:nvSpPr>
          <p:spPr>
            <a:xfrm>
              <a:off x="2269899" y="2399371"/>
              <a:ext cx="2121900" cy="1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상담일정 - (주)브로스그룹</a:t>
              </a:r>
              <a:endParaRPr sz="300"/>
            </a:p>
          </p:txBody>
        </p:sp>
        <p:sp>
          <p:nvSpPr>
            <p:cNvPr id="218" name="Google Shape;218;p17"/>
            <p:cNvSpPr txBox="1"/>
            <p:nvPr/>
          </p:nvSpPr>
          <p:spPr>
            <a:xfrm>
              <a:off x="2269899" y="2627971"/>
              <a:ext cx="2121900" cy="1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2020-12-01 14:00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219" name="Google Shape;219;p17"/>
            <p:cNvSpPr txBox="1"/>
            <p:nvPr/>
          </p:nvSpPr>
          <p:spPr>
            <a:xfrm>
              <a:off x="2269899" y="2856571"/>
              <a:ext cx="2121900" cy="1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상담일정</a:t>
              </a:r>
              <a:endParaRPr sz="300"/>
            </a:p>
          </p:txBody>
        </p:sp>
        <p:sp>
          <p:nvSpPr>
            <p:cNvPr id="220" name="Google Shape;220;p17"/>
            <p:cNvSpPr txBox="1"/>
            <p:nvPr/>
          </p:nvSpPr>
          <p:spPr>
            <a:xfrm>
              <a:off x="2269899" y="3085171"/>
              <a:ext cx="2121900" cy="1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(주)브로스그룹</a:t>
              </a:r>
              <a:endParaRPr sz="800"/>
            </a:p>
          </p:txBody>
        </p:sp>
        <p:sp>
          <p:nvSpPr>
            <p:cNvPr id="221" name="Google Shape;221;p17"/>
            <p:cNvSpPr txBox="1"/>
            <p:nvPr/>
          </p:nvSpPr>
          <p:spPr>
            <a:xfrm>
              <a:off x="4170850" y="3426350"/>
              <a:ext cx="374100" cy="214200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상세</a:t>
              </a:r>
              <a:endParaRPr sz="300"/>
            </a:p>
          </p:txBody>
        </p:sp>
        <p:cxnSp>
          <p:nvCxnSpPr>
            <p:cNvPr id="222" name="Google Shape;222;p17"/>
            <p:cNvCxnSpPr/>
            <p:nvPr/>
          </p:nvCxnSpPr>
          <p:spPr>
            <a:xfrm>
              <a:off x="4453188" y="2198438"/>
              <a:ext cx="120000" cy="120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17"/>
            <p:cNvCxnSpPr/>
            <p:nvPr/>
          </p:nvCxnSpPr>
          <p:spPr>
            <a:xfrm flipH="1" rot="10800000">
              <a:off x="4447038" y="2192288"/>
              <a:ext cx="129000" cy="129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4" name="Google Shape;224;p17"/>
          <p:cNvSpPr txBox="1"/>
          <p:nvPr/>
        </p:nvSpPr>
        <p:spPr>
          <a:xfrm>
            <a:off x="3216998" y="3087473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225" name="Google Shape;225;p17"/>
          <p:cNvSpPr txBox="1"/>
          <p:nvPr/>
        </p:nvSpPr>
        <p:spPr>
          <a:xfrm>
            <a:off x="3140798" y="2782673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226" name="Google Shape;226;p17"/>
          <p:cNvSpPr txBox="1"/>
          <p:nvPr/>
        </p:nvSpPr>
        <p:spPr>
          <a:xfrm>
            <a:off x="3445598" y="3316073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3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227" name="Google Shape;227;p17"/>
          <p:cNvSpPr txBox="1"/>
          <p:nvPr/>
        </p:nvSpPr>
        <p:spPr>
          <a:xfrm>
            <a:off x="3293198" y="3544673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4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228" name="Google Shape;228;p17"/>
          <p:cNvSpPr txBox="1"/>
          <p:nvPr/>
        </p:nvSpPr>
        <p:spPr>
          <a:xfrm>
            <a:off x="4519035" y="3793184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5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229" name="Google Shape;229;p17"/>
          <p:cNvSpPr txBox="1"/>
          <p:nvPr/>
        </p:nvSpPr>
        <p:spPr>
          <a:xfrm>
            <a:off x="3836047" y="2436150"/>
            <a:ext cx="23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외7건</a:t>
            </a:r>
            <a:endParaRPr sz="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