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9C8C"/>
    <a:srgbClr val="589989"/>
    <a:srgbClr val="37897B"/>
    <a:srgbClr val="256D62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DDE8-1AC5-4EA5-B2D1-0138E50E2CCC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6954-1747-4971-AEC9-5DB453256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89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DDE8-1AC5-4EA5-B2D1-0138E50E2CCC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6954-1747-4971-AEC9-5DB453256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57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DDE8-1AC5-4EA5-B2D1-0138E50E2CCC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6954-1747-4971-AEC9-5DB453256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60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DDE8-1AC5-4EA5-B2D1-0138E50E2CCC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6954-1747-4971-AEC9-5DB453256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78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DDE8-1AC5-4EA5-B2D1-0138E50E2CCC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6954-1747-4971-AEC9-5DB453256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66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DDE8-1AC5-4EA5-B2D1-0138E50E2CCC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6954-1747-4971-AEC9-5DB453256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21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DDE8-1AC5-4EA5-B2D1-0138E50E2CCC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6954-1747-4971-AEC9-5DB453256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77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DDE8-1AC5-4EA5-B2D1-0138E50E2CCC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6954-1747-4971-AEC9-5DB453256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11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DDE8-1AC5-4EA5-B2D1-0138E50E2CCC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6954-1747-4971-AEC9-5DB453256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72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DDE8-1AC5-4EA5-B2D1-0138E50E2CCC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6954-1747-4971-AEC9-5DB453256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33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DDE8-1AC5-4EA5-B2D1-0138E50E2CCC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6954-1747-4971-AEC9-5DB453256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48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9DDE8-1AC5-4EA5-B2D1-0138E50E2CCC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C6954-1747-4971-AEC9-5DB453256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50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MID-JUMA/GROUP-7-FindMyHostel-Project.gi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A6B355-BE55-4844-854D-AD492E89B53F}"/>
              </a:ext>
            </a:extLst>
          </p:cNvPr>
          <p:cNvSpPr txBox="1"/>
          <p:nvPr/>
        </p:nvSpPr>
        <p:spPr>
          <a:xfrm>
            <a:off x="3995225" y="537141"/>
            <a:ext cx="4515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rgbClr val="449C8C"/>
                </a:solidFill>
              </a:rPr>
              <a:t>FindMyHostel</a:t>
            </a:r>
            <a:endParaRPr lang="en-US" sz="5400" b="1" dirty="0">
              <a:solidFill>
                <a:srgbClr val="449C8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8A953-0B5D-4A16-B8B2-914AA65EB765}"/>
              </a:ext>
            </a:extLst>
          </p:cNvPr>
          <p:cNvSpPr txBox="1"/>
          <p:nvPr/>
        </p:nvSpPr>
        <p:spPr>
          <a:xfrm>
            <a:off x="864872" y="1460471"/>
            <a:ext cx="10566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F685E5-1A51-4AC5-82E9-0DED16C03162}"/>
              </a:ext>
            </a:extLst>
          </p:cNvPr>
          <p:cNvGrpSpPr/>
          <p:nvPr/>
        </p:nvGrpSpPr>
        <p:grpSpPr>
          <a:xfrm>
            <a:off x="1338577" y="2425771"/>
            <a:ext cx="1282700" cy="1231900"/>
            <a:chOff x="1738086" y="2815772"/>
            <a:chExt cx="1282700" cy="1231900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D178B271-96AF-4160-8AA0-97F9436CDD16}"/>
                </a:ext>
              </a:extLst>
            </p:cNvPr>
            <p:cNvSpPr/>
            <p:nvPr/>
          </p:nvSpPr>
          <p:spPr>
            <a:xfrm>
              <a:off x="1738086" y="2815772"/>
              <a:ext cx="1282700" cy="1231900"/>
            </a:xfrm>
            <a:prstGeom prst="flowChartConnector">
              <a:avLst/>
            </a:prstGeom>
            <a:solidFill>
              <a:srgbClr val="449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0AF0D9C-92F2-4F18-8965-1FA82818F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135" y="3409888"/>
              <a:ext cx="609685" cy="59596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D8C22F-4791-4BAD-8300-FAF922497AFC}"/>
                </a:ext>
              </a:extLst>
            </p:cNvPr>
            <p:cNvSpPr txBox="1"/>
            <p:nvPr/>
          </p:nvSpPr>
          <p:spPr>
            <a:xfrm>
              <a:off x="1768930" y="3004461"/>
              <a:ext cx="1237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Overview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DEB10D-3D62-4181-A5D1-773FDD0BE8B6}"/>
              </a:ext>
            </a:extLst>
          </p:cNvPr>
          <p:cNvGrpSpPr/>
          <p:nvPr/>
        </p:nvGrpSpPr>
        <p:grpSpPr>
          <a:xfrm>
            <a:off x="4082258" y="2425771"/>
            <a:ext cx="1282700" cy="1231900"/>
            <a:chOff x="4564599" y="2867381"/>
            <a:chExt cx="1282700" cy="1231900"/>
          </a:xfrm>
        </p:grpSpPr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B2562A7B-5C5F-43FD-A672-B2168DF8FEE0}"/>
                </a:ext>
              </a:extLst>
            </p:cNvPr>
            <p:cNvSpPr/>
            <p:nvPr/>
          </p:nvSpPr>
          <p:spPr>
            <a:xfrm>
              <a:off x="4564599" y="2867381"/>
              <a:ext cx="1282700" cy="1231900"/>
            </a:xfrm>
            <a:prstGeom prst="flowChartConnector">
              <a:avLst/>
            </a:prstGeom>
            <a:solidFill>
              <a:srgbClr val="449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65A9595-ADE3-4C81-89BE-02265F177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1106" y="3428881"/>
              <a:ext cx="609685" cy="60968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CFA598-7DF5-405E-BB72-64C43837BE1F}"/>
                </a:ext>
              </a:extLst>
            </p:cNvPr>
            <p:cNvSpPr txBox="1"/>
            <p:nvPr/>
          </p:nvSpPr>
          <p:spPr>
            <a:xfrm>
              <a:off x="4697041" y="3007003"/>
              <a:ext cx="1021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chemeClr val="bg1"/>
                  </a:solidFill>
                </a:rPr>
                <a:t>Process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2195035-BC0A-4C5A-BFF3-7B0FBABE269D}"/>
              </a:ext>
            </a:extLst>
          </p:cNvPr>
          <p:cNvSpPr txBox="1"/>
          <p:nvPr/>
        </p:nvSpPr>
        <p:spPr>
          <a:xfrm>
            <a:off x="3504407" y="3850826"/>
            <a:ext cx="243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Stages</a:t>
            </a:r>
          </a:p>
          <a:p>
            <a:pPr algn="ctr"/>
            <a:r>
              <a:rPr lang="en-GB" sz="1600" dirty="0"/>
              <a:t>Ideation phase</a:t>
            </a:r>
          </a:p>
          <a:p>
            <a:pPr algn="ctr"/>
            <a:r>
              <a:rPr lang="en-GB" sz="1600" dirty="0"/>
              <a:t>Planning phase</a:t>
            </a:r>
          </a:p>
          <a:p>
            <a:pPr algn="ctr"/>
            <a:r>
              <a:rPr lang="en-GB" sz="1600" dirty="0"/>
              <a:t>Requirement  Gathering and Analysis</a:t>
            </a:r>
          </a:p>
          <a:p>
            <a:pPr algn="ctr"/>
            <a:r>
              <a:rPr lang="en-GB" sz="1600" dirty="0"/>
              <a:t>Designing phase </a:t>
            </a:r>
          </a:p>
          <a:p>
            <a:pPr algn="ctr"/>
            <a:r>
              <a:rPr lang="en-GB" sz="1600" dirty="0"/>
              <a:t>Implementation Phase</a:t>
            </a:r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9FDA43-A62D-4918-8620-ED28F93F6414}"/>
              </a:ext>
            </a:extLst>
          </p:cNvPr>
          <p:cNvSpPr txBox="1"/>
          <p:nvPr/>
        </p:nvSpPr>
        <p:spPr>
          <a:xfrm>
            <a:off x="760727" y="3850826"/>
            <a:ext cx="2438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Overview</a:t>
            </a:r>
          </a:p>
          <a:p>
            <a:pPr algn="ctr"/>
            <a:r>
              <a:rPr lang="en-GB" sz="1600" dirty="0"/>
              <a:t>In-Brief</a:t>
            </a:r>
          </a:p>
          <a:p>
            <a:pPr algn="ctr"/>
            <a:r>
              <a:rPr lang="en-GB" sz="1600" dirty="0"/>
              <a:t>Traditional system</a:t>
            </a:r>
          </a:p>
          <a:p>
            <a:pPr algn="ctr"/>
            <a:r>
              <a:rPr lang="en-GB" sz="1600" dirty="0"/>
              <a:t>Proposed System: FindMyHostel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B107292-696C-4634-A600-85326285646E}"/>
              </a:ext>
            </a:extLst>
          </p:cNvPr>
          <p:cNvGrpSpPr/>
          <p:nvPr/>
        </p:nvGrpSpPr>
        <p:grpSpPr>
          <a:xfrm>
            <a:off x="8981616" y="2425771"/>
            <a:ext cx="2438400" cy="3125750"/>
            <a:chOff x="6248087" y="2425771"/>
            <a:chExt cx="2438400" cy="312575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BC0BA85-1069-4C1B-A2ED-7A4DF05DE529}"/>
                </a:ext>
              </a:extLst>
            </p:cNvPr>
            <p:cNvGrpSpPr/>
            <p:nvPr/>
          </p:nvGrpSpPr>
          <p:grpSpPr>
            <a:xfrm>
              <a:off x="6768769" y="2425771"/>
              <a:ext cx="1282700" cy="1231900"/>
              <a:chOff x="6837926" y="2761232"/>
              <a:chExt cx="1282700" cy="1231900"/>
            </a:xfrm>
          </p:grpSpPr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B4F212BF-CE01-4DE4-B82F-46DD8E13EFA5}"/>
                  </a:ext>
                </a:extLst>
              </p:cNvPr>
              <p:cNvSpPr/>
              <p:nvPr/>
            </p:nvSpPr>
            <p:spPr>
              <a:xfrm>
                <a:off x="6837926" y="2761232"/>
                <a:ext cx="1282700" cy="1231900"/>
              </a:xfrm>
              <a:prstGeom prst="flowChartConnector">
                <a:avLst/>
              </a:prstGeom>
              <a:solidFill>
                <a:srgbClr val="449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525251F7-17E1-4F71-BEA9-7C166E091A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9919" y="3348154"/>
                <a:ext cx="609685" cy="609685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EEC493-BB15-4976-A9F5-BFA8B7A693E3}"/>
                  </a:ext>
                </a:extLst>
              </p:cNvPr>
              <p:cNvSpPr txBox="1"/>
              <p:nvPr/>
            </p:nvSpPr>
            <p:spPr>
              <a:xfrm>
                <a:off x="7071851" y="2899533"/>
                <a:ext cx="9110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bg1"/>
                    </a:solidFill>
                  </a:rPr>
                  <a:t>Demo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28A852-216E-45A0-9E77-C8A18EC3222A}"/>
                </a:ext>
              </a:extLst>
            </p:cNvPr>
            <p:cNvSpPr txBox="1"/>
            <p:nvPr/>
          </p:nvSpPr>
          <p:spPr>
            <a:xfrm>
              <a:off x="6248087" y="3858750"/>
              <a:ext cx="2438400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Demo</a:t>
              </a:r>
            </a:p>
            <a:p>
              <a:pPr algn="ctr"/>
              <a:r>
                <a:rPr lang="en-GB" sz="1600" dirty="0"/>
                <a:t>Registering &amp; Logging in</a:t>
              </a:r>
            </a:p>
            <a:p>
              <a:pPr algn="ctr"/>
              <a:r>
                <a:rPr lang="en-GB" sz="1600" dirty="0"/>
                <a:t>Searching &amp; Filtering</a:t>
              </a:r>
            </a:p>
            <a:p>
              <a:pPr algn="ctr"/>
              <a:r>
                <a:rPr lang="en-GB" sz="1600" dirty="0"/>
                <a:t>Booking Room</a:t>
              </a:r>
            </a:p>
            <a:p>
              <a:pPr algn="ctr"/>
              <a:r>
                <a:rPr lang="en-GB" sz="1600" dirty="0"/>
                <a:t>Hostel Owner</a:t>
              </a:r>
            </a:p>
            <a:p>
              <a:pPr algn="ctr"/>
              <a:r>
                <a:rPr lang="en-GB" sz="1600" dirty="0"/>
                <a:t>Super Admin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369A9D9-93A3-4D72-8020-E0C2EADFAF64}"/>
              </a:ext>
            </a:extLst>
          </p:cNvPr>
          <p:cNvGrpSpPr/>
          <p:nvPr/>
        </p:nvGrpSpPr>
        <p:grpSpPr>
          <a:xfrm>
            <a:off x="6279314" y="2425771"/>
            <a:ext cx="2438400" cy="2504305"/>
            <a:chOff x="8992872" y="2425771"/>
            <a:chExt cx="2438400" cy="250430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36C2AC3-2FF3-4A64-AC54-BC3460389CB4}"/>
                </a:ext>
              </a:extLst>
            </p:cNvPr>
            <p:cNvGrpSpPr/>
            <p:nvPr/>
          </p:nvGrpSpPr>
          <p:grpSpPr>
            <a:xfrm>
              <a:off x="9315635" y="2425771"/>
              <a:ext cx="1332399" cy="1231900"/>
              <a:chOff x="8503240" y="2483638"/>
              <a:chExt cx="1332399" cy="1231900"/>
            </a:xfrm>
          </p:grpSpPr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41E05039-35C7-45E4-9D4E-1410E18E6426}"/>
                  </a:ext>
                </a:extLst>
              </p:cNvPr>
              <p:cNvSpPr/>
              <p:nvPr/>
            </p:nvSpPr>
            <p:spPr>
              <a:xfrm>
                <a:off x="8510954" y="2483638"/>
                <a:ext cx="1282700" cy="1231900"/>
              </a:xfrm>
              <a:prstGeom prst="flowChartConnector">
                <a:avLst/>
              </a:prstGeom>
              <a:solidFill>
                <a:srgbClr val="449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FA498955-749C-4079-9608-7EB7513015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66097" y="3073254"/>
                <a:ext cx="609685" cy="609685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18B84C-DC76-4A8A-8073-85DB856A6FEE}"/>
                  </a:ext>
                </a:extLst>
              </p:cNvPr>
              <p:cNvSpPr txBox="1"/>
              <p:nvPr/>
            </p:nvSpPr>
            <p:spPr>
              <a:xfrm>
                <a:off x="8503240" y="2676662"/>
                <a:ext cx="13323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bg1"/>
                    </a:solidFill>
                  </a:rPr>
                  <a:t>Conclusion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106668-6C85-41CA-A3B4-A15DB388925B}"/>
                </a:ext>
              </a:extLst>
            </p:cNvPr>
            <p:cNvSpPr txBox="1"/>
            <p:nvPr/>
          </p:nvSpPr>
          <p:spPr>
            <a:xfrm>
              <a:off x="8992872" y="3975969"/>
              <a:ext cx="24384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Conclusion</a:t>
              </a:r>
            </a:p>
            <a:p>
              <a:pPr algn="ctr"/>
              <a:r>
                <a:rPr lang="en-GB" sz="1600" dirty="0"/>
                <a:t>Outlining its Importance</a:t>
              </a:r>
            </a:p>
            <a:p>
              <a:pPr algn="ctr"/>
              <a:r>
                <a:rPr lang="en-GB" sz="1600" dirty="0"/>
                <a:t>Call to action</a:t>
              </a:r>
              <a:endParaRPr lang="en-US" sz="16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CF640AA-3BD5-4BA4-8218-23BB70477CC0}"/>
              </a:ext>
            </a:extLst>
          </p:cNvPr>
          <p:cNvSpPr txBox="1"/>
          <p:nvPr/>
        </p:nvSpPr>
        <p:spPr>
          <a:xfrm>
            <a:off x="2727893" y="1524261"/>
            <a:ext cx="642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i="0" dirty="0">
                <a:effectLst/>
                <a:latin typeface="Poppins" panose="020B0502040204020203" pitchFamily="2" charset="0"/>
              </a:rPr>
              <a:t>Find Your Ideal Off-Campus Hostel On Your Finger tip</a:t>
            </a:r>
            <a:endParaRPr lang="en-US" sz="1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A6B355-BE55-4844-854D-AD492E89B53F}"/>
              </a:ext>
            </a:extLst>
          </p:cNvPr>
          <p:cNvSpPr txBox="1"/>
          <p:nvPr/>
        </p:nvSpPr>
        <p:spPr>
          <a:xfrm>
            <a:off x="4343569" y="433798"/>
            <a:ext cx="3058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rgbClr val="449C8C"/>
                </a:solidFill>
              </a:rPr>
              <a:t>Overview</a:t>
            </a:r>
            <a:endParaRPr lang="en-US" sz="5400" b="1" dirty="0">
              <a:solidFill>
                <a:srgbClr val="449C8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8A953-0B5D-4A16-B8B2-914AA65EB765}"/>
              </a:ext>
            </a:extLst>
          </p:cNvPr>
          <p:cNvSpPr txBox="1"/>
          <p:nvPr/>
        </p:nvSpPr>
        <p:spPr>
          <a:xfrm>
            <a:off x="747485" y="1533042"/>
            <a:ext cx="106970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0" i="0" dirty="0">
                <a:solidFill>
                  <a:srgbClr val="111010"/>
                </a:solidFill>
                <a:effectLst/>
                <a:latin typeface="Poppins" panose="00000500000000000000" pitchFamily="2" charset="0"/>
              </a:rPr>
              <a:t>We're a student-focused platform connecting University students with affordable and comfortable off-campus hostel options.</a:t>
            </a:r>
            <a:endParaRPr lang="en-US" sz="20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8CE21A-AAA7-4712-9B09-39CA5C2AF6A4}"/>
              </a:ext>
            </a:extLst>
          </p:cNvPr>
          <p:cNvSpPr/>
          <p:nvPr/>
        </p:nvSpPr>
        <p:spPr>
          <a:xfrm>
            <a:off x="1097874" y="2724913"/>
            <a:ext cx="3091543" cy="2775959"/>
          </a:xfrm>
          <a:prstGeom prst="rect">
            <a:avLst/>
          </a:prstGeom>
          <a:noFill/>
          <a:ln w="28575">
            <a:solidFill>
              <a:srgbClr val="449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Traditional System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Tiresome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Time Costly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Hostel Info not readily available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01CA5F-DF23-45E8-9C59-B36AE05E9F2F}"/>
              </a:ext>
            </a:extLst>
          </p:cNvPr>
          <p:cNvSpPr/>
          <p:nvPr/>
        </p:nvSpPr>
        <p:spPr>
          <a:xfrm>
            <a:off x="4743750" y="2724913"/>
            <a:ext cx="3091543" cy="2775959"/>
          </a:xfrm>
          <a:prstGeom prst="rect">
            <a:avLst/>
          </a:prstGeom>
          <a:noFill/>
          <a:ln w="28575">
            <a:solidFill>
              <a:srgbClr val="449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Proposed System </a:t>
            </a:r>
            <a:r>
              <a:rPr lang="en-GB" sz="2400" dirty="0">
                <a:solidFill>
                  <a:schemeClr val="tx1"/>
                </a:solidFill>
              </a:rPr>
              <a:t>(FindMyHostel)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Fast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Offers a centralised comparison platform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Readlyn available hostel 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E863B53-0E1E-4F7F-8F9D-C929BCA3A718}"/>
              </a:ext>
            </a:extLst>
          </p:cNvPr>
          <p:cNvSpPr/>
          <p:nvPr/>
        </p:nvSpPr>
        <p:spPr>
          <a:xfrm>
            <a:off x="8302540" y="2724913"/>
            <a:ext cx="3091543" cy="2775959"/>
          </a:xfrm>
          <a:prstGeom prst="rect">
            <a:avLst/>
          </a:prstGeom>
          <a:noFill/>
          <a:ln w="28575">
            <a:solidFill>
              <a:srgbClr val="449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FindMyHostel Users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Student</a:t>
            </a:r>
            <a:r>
              <a:rPr lang="en-US" dirty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Super Admin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Hostel Owners</a:t>
            </a:r>
          </a:p>
        </p:txBody>
      </p:sp>
    </p:spTree>
    <p:extLst>
      <p:ext uri="{BB962C8B-B14F-4D97-AF65-F5344CB8AC3E}">
        <p14:creationId xmlns:p14="http://schemas.microsoft.com/office/powerpoint/2010/main" val="2893504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A6B355-BE55-4844-854D-AD492E89B53F}"/>
              </a:ext>
            </a:extLst>
          </p:cNvPr>
          <p:cNvSpPr txBox="1"/>
          <p:nvPr/>
        </p:nvSpPr>
        <p:spPr>
          <a:xfrm>
            <a:off x="3167050" y="452554"/>
            <a:ext cx="6045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rgbClr val="449C8C"/>
                </a:solidFill>
              </a:rPr>
              <a:t>Development Stages</a:t>
            </a:r>
            <a:endParaRPr lang="en-US" sz="5400" b="1" dirty="0">
              <a:solidFill>
                <a:srgbClr val="449C8C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594369-90B4-44A4-A8B2-C44B13FA91AC}"/>
              </a:ext>
            </a:extLst>
          </p:cNvPr>
          <p:cNvGrpSpPr/>
          <p:nvPr/>
        </p:nvGrpSpPr>
        <p:grpSpPr>
          <a:xfrm>
            <a:off x="122847" y="1622710"/>
            <a:ext cx="11946306" cy="3834620"/>
            <a:chOff x="122847" y="1346938"/>
            <a:chExt cx="11946306" cy="38346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85BBABC-9705-4B07-A9AE-1240FA28C153}"/>
                </a:ext>
              </a:extLst>
            </p:cNvPr>
            <p:cNvGrpSpPr/>
            <p:nvPr/>
          </p:nvGrpSpPr>
          <p:grpSpPr>
            <a:xfrm>
              <a:off x="122847" y="2401825"/>
              <a:ext cx="11946306" cy="2779733"/>
              <a:chOff x="122847" y="2721139"/>
              <a:chExt cx="11946306" cy="2779733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68CE21A-AAA7-4712-9B09-39CA5C2AF6A4}"/>
                  </a:ext>
                </a:extLst>
              </p:cNvPr>
              <p:cNvSpPr/>
              <p:nvPr/>
            </p:nvSpPr>
            <p:spPr>
              <a:xfrm>
                <a:off x="122847" y="2724913"/>
                <a:ext cx="2721953" cy="2775959"/>
              </a:xfrm>
              <a:prstGeom prst="rect">
                <a:avLst/>
              </a:prstGeom>
              <a:noFill/>
              <a:ln w="28575">
                <a:solidFill>
                  <a:srgbClr val="449C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b="1" dirty="0">
                    <a:solidFill>
                      <a:schemeClr val="tx1"/>
                    </a:solidFill>
                  </a:rPr>
                  <a:t>Planning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Feasibility study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Charter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201CA5F-DF23-45E8-9C59-B36AE05E9F2F}"/>
                  </a:ext>
                </a:extLst>
              </p:cNvPr>
              <p:cNvSpPr/>
              <p:nvPr/>
            </p:nvSpPr>
            <p:spPr>
              <a:xfrm>
                <a:off x="3197977" y="2724913"/>
                <a:ext cx="2721953" cy="2775959"/>
              </a:xfrm>
              <a:prstGeom prst="rect">
                <a:avLst/>
              </a:prstGeom>
              <a:noFill/>
              <a:ln w="28575">
                <a:solidFill>
                  <a:srgbClr val="449C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b="1" dirty="0">
                    <a:solidFill>
                      <a:schemeClr val="tx1"/>
                    </a:solidFill>
                  </a:rPr>
                  <a:t>Req Gathering </a:t>
                </a:r>
                <a:r>
                  <a:rPr lang="en-GB" dirty="0">
                    <a:solidFill>
                      <a:schemeClr val="tx1"/>
                    </a:solidFill>
                  </a:rPr>
                  <a:t>Interview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Observation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E863B53-0E1E-4F7F-8F9D-C929BCA3A718}"/>
                  </a:ext>
                </a:extLst>
              </p:cNvPr>
              <p:cNvSpPr/>
              <p:nvPr/>
            </p:nvSpPr>
            <p:spPr>
              <a:xfrm>
                <a:off x="6273108" y="2721140"/>
                <a:ext cx="2721953" cy="2775959"/>
              </a:xfrm>
              <a:prstGeom prst="rect">
                <a:avLst/>
              </a:prstGeom>
              <a:noFill/>
              <a:ln w="28575">
                <a:solidFill>
                  <a:srgbClr val="449C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b="1" dirty="0">
                    <a:solidFill>
                      <a:schemeClr val="tx1"/>
                    </a:solidFill>
                  </a:rPr>
                  <a:t>Functional Req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User Registration &amp; Login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Searching and Filtering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User Profile Management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Hostel Management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Room Booking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2C3713E-4F39-4872-A1C8-52B2B9AB5004}"/>
                  </a:ext>
                </a:extLst>
              </p:cNvPr>
              <p:cNvSpPr/>
              <p:nvPr/>
            </p:nvSpPr>
            <p:spPr>
              <a:xfrm>
                <a:off x="9347200" y="2721139"/>
                <a:ext cx="2721953" cy="2775959"/>
              </a:xfrm>
              <a:prstGeom prst="rect">
                <a:avLst/>
              </a:prstGeom>
              <a:noFill/>
              <a:ln w="28575">
                <a:solidFill>
                  <a:srgbClr val="449C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b="1" dirty="0">
                    <a:solidFill>
                      <a:schemeClr val="tx1"/>
                    </a:solidFill>
                  </a:rPr>
                  <a:t>Non-Functional Req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user-friendly interface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High performance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security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ADDED2-9D8B-4AC4-8B35-AEFC0EE27AF0}"/>
                </a:ext>
              </a:extLst>
            </p:cNvPr>
            <p:cNvSpPr txBox="1"/>
            <p:nvPr/>
          </p:nvSpPr>
          <p:spPr>
            <a:xfrm>
              <a:off x="750851" y="1849577"/>
              <a:ext cx="14659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chemeClr val="tx1"/>
                  </a:solidFill>
                </a:rPr>
                <a:t>Planning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21243B-213D-4DF6-A342-238B2CD71A69}"/>
                </a:ext>
              </a:extLst>
            </p:cNvPr>
            <p:cNvSpPr txBox="1"/>
            <p:nvPr/>
          </p:nvSpPr>
          <p:spPr>
            <a:xfrm>
              <a:off x="3205234" y="1828398"/>
              <a:ext cx="52909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chemeClr val="tx1"/>
                  </a:solidFill>
                </a:rPr>
                <a:t>Requirement Gathering &amp; Analysis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6135D42E-E161-4FED-9A34-560BDF82D62C}"/>
                </a:ext>
              </a:extLst>
            </p:cNvPr>
            <p:cNvSpPr/>
            <p:nvPr/>
          </p:nvSpPr>
          <p:spPr>
            <a:xfrm>
              <a:off x="5558972" y="1346938"/>
              <a:ext cx="537028" cy="481460"/>
            </a:xfrm>
            <a:prstGeom prst="flowChartConnector">
              <a:avLst/>
            </a:prstGeom>
            <a:solidFill>
              <a:srgbClr val="449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600" b="1" dirty="0">
                  <a:latin typeface="Blackadder ITC" panose="04020505051007020D02" pitchFamily="82" charset="0"/>
                </a:rPr>
                <a:t>2</a:t>
              </a:r>
              <a:endParaRPr lang="en-US" sz="6600" b="1" dirty="0">
                <a:latin typeface="Blackadder ITC" panose="04020505051007020D02" pitchFamily="82" charset="0"/>
              </a:endParaRPr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B2C4DA0-C610-4220-821E-508030240CC1}"/>
                </a:ext>
              </a:extLst>
            </p:cNvPr>
            <p:cNvSpPr/>
            <p:nvPr/>
          </p:nvSpPr>
          <p:spPr>
            <a:xfrm>
              <a:off x="1472245" y="1406684"/>
              <a:ext cx="537028" cy="481460"/>
            </a:xfrm>
            <a:prstGeom prst="flowChartConnector">
              <a:avLst/>
            </a:prstGeom>
            <a:solidFill>
              <a:srgbClr val="449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600" b="1" dirty="0">
                  <a:latin typeface="Blackadder ITC" panose="04020505051007020D02" pitchFamily="82" charset="0"/>
                </a:rPr>
                <a:t>1</a:t>
              </a:r>
              <a:endParaRPr lang="en-US" sz="6600" b="1" dirty="0">
                <a:latin typeface="Blackadder ITC" panose="04020505051007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1953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E92C02A-05CF-4160-9998-A5AC756836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22172" y="127000"/>
            <a:ext cx="8839199" cy="660399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A737D27-186D-42DE-8F38-59B4ACC9A623}"/>
              </a:ext>
            </a:extLst>
          </p:cNvPr>
          <p:cNvGrpSpPr/>
          <p:nvPr/>
        </p:nvGrpSpPr>
        <p:grpSpPr>
          <a:xfrm>
            <a:off x="856343" y="2712967"/>
            <a:ext cx="1640114" cy="1075967"/>
            <a:chOff x="653143" y="884167"/>
            <a:chExt cx="1640114" cy="107596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55DE8D-DBF9-4F22-9D12-9DAEC20AF9EA}"/>
                </a:ext>
              </a:extLst>
            </p:cNvPr>
            <p:cNvSpPr txBox="1"/>
            <p:nvPr/>
          </p:nvSpPr>
          <p:spPr>
            <a:xfrm>
              <a:off x="653143" y="1436914"/>
              <a:ext cx="1640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449C8C"/>
                  </a:solidFill>
                </a:rPr>
                <a:t>Designing</a:t>
              </a:r>
              <a:endParaRPr lang="en-US" sz="2800" b="1" dirty="0">
                <a:solidFill>
                  <a:srgbClr val="449C8C"/>
                </a:solidFill>
              </a:endParaRP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A113E2E6-35FE-48D3-94E4-2A5F88B6FD2D}"/>
                </a:ext>
              </a:extLst>
            </p:cNvPr>
            <p:cNvSpPr/>
            <p:nvPr/>
          </p:nvSpPr>
          <p:spPr>
            <a:xfrm>
              <a:off x="1327102" y="884167"/>
              <a:ext cx="537028" cy="481460"/>
            </a:xfrm>
            <a:prstGeom prst="flowChartConnector">
              <a:avLst/>
            </a:prstGeom>
            <a:solidFill>
              <a:srgbClr val="449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600" b="1" dirty="0">
                  <a:latin typeface="Blackadder ITC" panose="04020505051007020D02" pitchFamily="82" charset="0"/>
                </a:rPr>
                <a:t>3</a:t>
              </a:r>
              <a:endParaRPr lang="en-US" sz="6600" b="1" dirty="0">
                <a:latin typeface="Blackadder ITC" panose="04020505051007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1166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ACA8BC-6525-4C23-AB95-122DF36FA2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22057" y="705"/>
            <a:ext cx="6574971" cy="685729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401A5A6-F78C-4D58-96C7-45FE734D8AEB}"/>
              </a:ext>
            </a:extLst>
          </p:cNvPr>
          <p:cNvGrpSpPr/>
          <p:nvPr/>
        </p:nvGrpSpPr>
        <p:grpSpPr>
          <a:xfrm>
            <a:off x="1016000" y="2741996"/>
            <a:ext cx="1640114" cy="1075967"/>
            <a:chOff x="653143" y="884167"/>
            <a:chExt cx="1640114" cy="107596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C4621A-EC36-4E75-A23E-85FBE036341A}"/>
                </a:ext>
              </a:extLst>
            </p:cNvPr>
            <p:cNvSpPr txBox="1"/>
            <p:nvPr/>
          </p:nvSpPr>
          <p:spPr>
            <a:xfrm>
              <a:off x="653143" y="1436914"/>
              <a:ext cx="1640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449C8C"/>
                  </a:solidFill>
                </a:rPr>
                <a:t>Designing</a:t>
              </a:r>
              <a:endParaRPr lang="en-US" sz="2800" b="1" dirty="0">
                <a:solidFill>
                  <a:srgbClr val="449C8C"/>
                </a:solidFill>
              </a:endParaRP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007C91A-82C9-4F30-964C-A6534385BEFC}"/>
                </a:ext>
              </a:extLst>
            </p:cNvPr>
            <p:cNvSpPr/>
            <p:nvPr/>
          </p:nvSpPr>
          <p:spPr>
            <a:xfrm>
              <a:off x="1327102" y="884167"/>
              <a:ext cx="537028" cy="481460"/>
            </a:xfrm>
            <a:prstGeom prst="flowChartConnector">
              <a:avLst/>
            </a:prstGeom>
            <a:solidFill>
              <a:srgbClr val="449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600" b="1" dirty="0">
                  <a:latin typeface="Blackadder ITC" panose="04020505051007020D02" pitchFamily="82" charset="0"/>
                </a:rPr>
                <a:t>3</a:t>
              </a:r>
              <a:endParaRPr lang="en-US" sz="6600" b="1" dirty="0">
                <a:latin typeface="Blackadder ITC" panose="04020505051007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938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F8AC630-9160-449B-9FD1-4999BC6E3827}"/>
              </a:ext>
            </a:extLst>
          </p:cNvPr>
          <p:cNvGrpSpPr/>
          <p:nvPr/>
        </p:nvGrpSpPr>
        <p:grpSpPr>
          <a:xfrm>
            <a:off x="1625599" y="1347339"/>
            <a:ext cx="8940802" cy="3366451"/>
            <a:chOff x="1465943" y="1216711"/>
            <a:chExt cx="8940802" cy="336645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55DE8D-DBF9-4F22-9D12-9DAEC20AF9EA}"/>
                </a:ext>
              </a:extLst>
            </p:cNvPr>
            <p:cNvSpPr txBox="1"/>
            <p:nvPr/>
          </p:nvSpPr>
          <p:spPr>
            <a:xfrm>
              <a:off x="1480457" y="1770741"/>
              <a:ext cx="2627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449C8C"/>
                  </a:solidFill>
                </a:rPr>
                <a:t>Implementation</a:t>
              </a:r>
              <a:endParaRPr lang="en-US" sz="2800" b="1" dirty="0">
                <a:solidFill>
                  <a:srgbClr val="449C8C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7C120BA-BB0C-48BB-8A2D-1051434F1889}"/>
                </a:ext>
              </a:extLst>
            </p:cNvPr>
            <p:cNvSpPr txBox="1"/>
            <p:nvPr/>
          </p:nvSpPr>
          <p:spPr>
            <a:xfrm>
              <a:off x="1465943" y="2609893"/>
              <a:ext cx="381725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GB" dirty="0"/>
                <a:t>Implementation of the figma designs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GB" dirty="0"/>
                <a:t>Testing: </a:t>
              </a:r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en-GB" dirty="0"/>
                <a:t>Integration</a:t>
              </a:r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en-GB" dirty="0"/>
                <a:t>Security </a:t>
              </a:r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en-GB" dirty="0"/>
                <a:t>Unit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DCCEBA-B20B-4A40-844B-0E21A3E0F235}"/>
                </a:ext>
              </a:extLst>
            </p:cNvPr>
            <p:cNvSpPr txBox="1"/>
            <p:nvPr/>
          </p:nvSpPr>
          <p:spPr>
            <a:xfrm>
              <a:off x="6386286" y="1698171"/>
              <a:ext cx="193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449C8C"/>
                  </a:solidFill>
                </a:rPr>
                <a:t>Conclusion</a:t>
              </a:r>
              <a:endParaRPr lang="en-US" sz="2800" b="1" dirty="0">
                <a:solidFill>
                  <a:srgbClr val="449C8C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E9B722-2CE1-4A8F-8D5A-43F823B1A15B}"/>
                </a:ext>
              </a:extLst>
            </p:cNvPr>
            <p:cNvSpPr txBox="1"/>
            <p:nvPr/>
          </p:nvSpPr>
          <p:spPr>
            <a:xfrm>
              <a:off x="6386286" y="2551837"/>
              <a:ext cx="402045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GB" dirty="0"/>
                <a:t>Project Outcome: A functional, user-friendly hostel booking platform.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GB" dirty="0"/>
                <a:t>Key Skills Developed: </a:t>
              </a:r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en-GB" dirty="0"/>
                <a:t>Project planning,</a:t>
              </a:r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en-GB" dirty="0"/>
                <a:t> team collaboration</a:t>
              </a:r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en-GB" dirty="0"/>
                <a:t>quality assurance.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GB" dirty="0"/>
                <a:t>Next Steps: Final refinements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F3B675D1-C186-4782-8615-98206AA9A408}"/>
                </a:ext>
              </a:extLst>
            </p:cNvPr>
            <p:cNvSpPr/>
            <p:nvPr/>
          </p:nvSpPr>
          <p:spPr>
            <a:xfrm>
              <a:off x="2415672" y="1247027"/>
              <a:ext cx="537028" cy="481460"/>
            </a:xfrm>
            <a:prstGeom prst="flowChartConnector">
              <a:avLst/>
            </a:prstGeom>
            <a:solidFill>
              <a:srgbClr val="449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600" b="1" dirty="0">
                  <a:latin typeface="Blackadder ITC" panose="04020505051007020D02" pitchFamily="82" charset="0"/>
                </a:rPr>
                <a:t>5</a:t>
              </a:r>
              <a:endParaRPr lang="en-US" sz="6600" b="1" dirty="0">
                <a:latin typeface="Blackadder ITC" panose="04020505051007020D02" pitchFamily="82" charset="0"/>
              </a:endParaRP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9D7E674-ACEF-4507-90F1-D198A920C5D9}"/>
                </a:ext>
              </a:extLst>
            </p:cNvPr>
            <p:cNvSpPr/>
            <p:nvPr/>
          </p:nvSpPr>
          <p:spPr>
            <a:xfrm>
              <a:off x="6814458" y="1216711"/>
              <a:ext cx="537028" cy="481460"/>
            </a:xfrm>
            <a:prstGeom prst="flowChartConnector">
              <a:avLst/>
            </a:prstGeom>
            <a:solidFill>
              <a:srgbClr val="449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600" b="1" dirty="0">
                  <a:latin typeface="Blackadder ITC" panose="04020505051007020D02" pitchFamily="82" charset="0"/>
                </a:rPr>
                <a:t>6</a:t>
              </a:r>
              <a:endParaRPr lang="en-US" sz="6600" b="1" dirty="0">
                <a:latin typeface="Blackadder ITC" panose="04020505051007020D02" pitchFamily="82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EE27510-5C9C-4AA5-A1B0-5B51B55B0B78}"/>
              </a:ext>
            </a:extLst>
          </p:cNvPr>
          <p:cNvSpPr txBox="1"/>
          <p:nvPr/>
        </p:nvSpPr>
        <p:spPr>
          <a:xfrm>
            <a:off x="1621774" y="5597611"/>
            <a:ext cx="9848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9C8C"/>
                </a:solidFill>
              </a:rPr>
              <a:t>GITHUB LINK: </a:t>
            </a:r>
            <a:r>
              <a:rPr lang="en-US" dirty="0">
                <a:solidFill>
                  <a:srgbClr val="449C8C"/>
                </a:solidFill>
                <a:hlinkClick r:id="rId2"/>
              </a:rPr>
              <a:t>https://github.com/HAMID-JUMA/GROUP-7-FindMyHostel-Project.git</a:t>
            </a:r>
            <a:endParaRPr lang="en-US" dirty="0">
              <a:solidFill>
                <a:srgbClr val="449C8C"/>
              </a:solidFill>
            </a:endParaRPr>
          </a:p>
          <a:p>
            <a:endParaRPr lang="en-US" dirty="0">
              <a:solidFill>
                <a:srgbClr val="449C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27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206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Blackadder ITC</vt:lpstr>
      <vt:lpstr>Calibri</vt:lpstr>
      <vt:lpstr>Calibri Light</vt:lpstr>
      <vt:lpstr>Poppins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23</cp:revision>
  <dcterms:created xsi:type="dcterms:W3CDTF">2024-10-28T01:42:04Z</dcterms:created>
  <dcterms:modified xsi:type="dcterms:W3CDTF">2024-10-29T19:48:59Z</dcterms:modified>
</cp:coreProperties>
</file>