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60" r:id="rId3"/>
    <p:sldId id="261" r:id="rId4"/>
    <p:sldId id="267" r:id="rId5"/>
    <p:sldId id="263" r:id="rId6"/>
    <p:sldId id="265" r:id="rId7"/>
    <p:sldId id="268" r:id="rId8"/>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66" autoAdjust="0"/>
    <p:restoredTop sz="65796" autoAdjust="0"/>
  </p:normalViewPr>
  <p:slideViewPr>
    <p:cSldViewPr snapToGrid="0">
      <p:cViewPr>
        <p:scale>
          <a:sx n="63" d="100"/>
          <a:sy n="63" d="100"/>
        </p:scale>
        <p:origin x="728" y="-84"/>
      </p:cViewPr>
      <p:guideLst/>
    </p:cSldViewPr>
  </p:slideViewPr>
  <p:notesTextViewPr>
    <p:cViewPr>
      <p:scale>
        <a:sx n="1" d="1"/>
        <a:sy n="1" d="1"/>
      </p:scale>
      <p:origin x="0" y="-40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Everyone, </a:t>
            </a:r>
          </a:p>
          <a:p>
            <a:r>
              <a:rPr lang="en-GB" dirty="0"/>
              <a:t>This presentation summarizes the DriverPass system design. I’ll walk through the system requirements, core diagrams, security design, and limitations. The goal is to show how this system helps reduce DMV test failure rates while ensuring efficiency and security for all users.</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system requirements for DriverPass are divided into </a:t>
            </a:r>
            <a:r>
              <a:rPr lang="en-GB" b="1" dirty="0"/>
              <a:t>functional</a:t>
            </a:r>
            <a:r>
              <a:rPr lang="en-GB" dirty="0"/>
              <a:t> and </a:t>
            </a:r>
            <a:r>
              <a:rPr lang="en-GB" b="1" dirty="0"/>
              <a:t>nonfunctional</a:t>
            </a:r>
            <a:r>
              <a:rPr lang="en-GB" dirty="0"/>
              <a:t> types.</a:t>
            </a:r>
          </a:p>
          <a:p>
            <a:endParaRPr lang="en-GB" dirty="0"/>
          </a:p>
          <a:p>
            <a:r>
              <a:rPr lang="en-GB" b="1" dirty="0"/>
              <a:t>Functional requirements</a:t>
            </a:r>
            <a:r>
              <a:rPr lang="en-GB" dirty="0"/>
              <a:t> describe </a:t>
            </a:r>
            <a:r>
              <a:rPr lang="en-GB" i="1" dirty="0"/>
              <a:t>what</a:t>
            </a:r>
            <a:r>
              <a:rPr lang="en-GB" dirty="0"/>
              <a:t> the system does. For example, allowing students to book, modify, or cancel lessons ensures flexibility, while progress tracking keeps students and instructors informed of learning outcomes.</a:t>
            </a:r>
          </a:p>
          <a:p>
            <a:endParaRPr lang="en-GB" dirty="0"/>
          </a:p>
          <a:p>
            <a:r>
              <a:rPr lang="en-GB" b="1" dirty="0"/>
              <a:t>Nonfunctional requirements</a:t>
            </a:r>
            <a:r>
              <a:rPr lang="en-GB" dirty="0"/>
              <a:t> describe </a:t>
            </a:r>
            <a:r>
              <a:rPr lang="en-GB" i="1" dirty="0"/>
              <a:t>how</a:t>
            </a:r>
            <a:r>
              <a:rPr lang="en-GB" dirty="0"/>
              <a:t> the system performs. For instance, a cloud-based platform with high uptime and strong security guarantees reliability and user trust. These requirements meet DriverPass’s goals of improving DMV test preparation by ensuring that the system is always available, efficient, and secure for students and staff alike.</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diagram shows how different people and systems interact within DriverPass to make everything work smoothly.</a:t>
            </a:r>
          </a:p>
          <a:p>
            <a:endParaRPr lang="en-GB" dirty="0"/>
          </a:p>
          <a:p>
            <a:r>
              <a:rPr lang="en-GB" dirty="0"/>
              <a:t>On the left, you have the </a:t>
            </a:r>
            <a:r>
              <a:rPr lang="en-GB" b="1" dirty="0"/>
              <a:t>students</a:t>
            </a:r>
            <a:r>
              <a:rPr lang="en-GB" dirty="0"/>
              <a:t> who can create an account, log in, schedule lessons, and take practice tests. </a:t>
            </a:r>
            <a:r>
              <a:rPr lang="en-GB" b="1" dirty="0"/>
              <a:t>Secretaries</a:t>
            </a:r>
            <a:r>
              <a:rPr lang="en-GB" dirty="0"/>
              <a:t> can help manage reservations for students who prefer to book by phone or in person. </a:t>
            </a:r>
          </a:p>
          <a:p>
            <a:endParaRPr lang="en-GB" b="1" dirty="0"/>
          </a:p>
          <a:p>
            <a:r>
              <a:rPr lang="en-GB" b="1" dirty="0"/>
              <a:t>Trainers</a:t>
            </a:r>
            <a:r>
              <a:rPr lang="en-GB" dirty="0"/>
              <a:t> record lesson progress and provide feedback after each session.</a:t>
            </a:r>
          </a:p>
          <a:p>
            <a:endParaRPr lang="en-GB" dirty="0"/>
          </a:p>
          <a:p>
            <a:r>
              <a:rPr lang="en-GB" dirty="0"/>
              <a:t>On the right side, the </a:t>
            </a:r>
            <a:r>
              <a:rPr lang="en-GB" b="1" dirty="0"/>
              <a:t>IT officer</a:t>
            </a:r>
            <a:r>
              <a:rPr lang="en-GB" dirty="0"/>
              <a:t> is responsible for managing system access, resetting passwords, and keeping everything running securely. </a:t>
            </a:r>
          </a:p>
          <a:p>
            <a:endParaRPr lang="en-GB" dirty="0"/>
          </a:p>
          <a:p>
            <a:r>
              <a:rPr lang="en-GB" dirty="0"/>
              <a:t>The </a:t>
            </a:r>
            <a:r>
              <a:rPr lang="en-GB" b="1" dirty="0"/>
              <a:t>DMV system</a:t>
            </a:r>
            <a:r>
              <a:rPr lang="en-GB" dirty="0"/>
              <a:t> automatically shares updates on new laws, rules, or test questions, so DriverPass always provides the most current information.</a:t>
            </a:r>
          </a:p>
          <a:p>
            <a:endParaRPr lang="en-GB" dirty="0"/>
          </a:p>
          <a:p>
            <a:r>
              <a:rPr lang="en-GB" dirty="0"/>
              <a:t>This layout ensures that each part of the DriverPass program connects, from booking lessons to staying compliant with </a:t>
            </a:r>
            <a:r>
              <a:rPr lang="en-GB"/>
              <a:t>DMV standardsso </a:t>
            </a:r>
            <a:r>
              <a:rPr lang="en-GB" dirty="0"/>
              <a:t>students can focus on learning confidently and passing their tests on the first try.</a:t>
            </a:r>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diagram shows how a student or secretary books a driving lesson in the DriverPass system.</a:t>
            </a:r>
          </a:p>
          <a:p>
            <a:endParaRPr lang="en-GB" dirty="0"/>
          </a:p>
          <a:p>
            <a:r>
              <a:rPr lang="en-GB" dirty="0"/>
              <a:t>It starts when the user logs in and chooses a training package along with their preferred date and time. The system automatically checks whether a trainer and a car are available for that slot.</a:t>
            </a:r>
          </a:p>
          <a:p>
            <a:endParaRPr lang="en-GB" dirty="0"/>
          </a:p>
          <a:p>
            <a:r>
              <a:rPr lang="en-GB" dirty="0"/>
              <a:t>If everything is available, the system confirms the booking and sends a confirmation message to the user. If the chosen time isn’t available, the system lets the user pick another time or cancel the booking.</a:t>
            </a:r>
          </a:p>
          <a:p>
            <a:endParaRPr lang="en-GB" dirty="0"/>
          </a:p>
          <a:p>
            <a:r>
              <a:rPr lang="en-GB" dirty="0"/>
              <a:t>This process ensures that DriverPass lessons are scheduled smoothly without conflicts, saving time for both students and staff while keeping the booking process simple and reliable.</a:t>
            </a:r>
          </a:p>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Security is a top priority for DriverPass because the system manages personal and payment information for students and staff.</a:t>
            </a:r>
          </a:p>
          <a:p>
            <a:endParaRPr lang="en-GB" dirty="0"/>
          </a:p>
          <a:p>
            <a:r>
              <a:rPr lang="en-GB" dirty="0"/>
              <a:t>The design includes </a:t>
            </a:r>
            <a:r>
              <a:rPr lang="en-GB" b="1" dirty="0"/>
              <a:t>secure logins</a:t>
            </a:r>
            <a:r>
              <a:rPr lang="en-GB" dirty="0"/>
              <a:t> and </a:t>
            </a:r>
            <a:r>
              <a:rPr lang="en-GB" b="1" dirty="0"/>
              <a:t>encrypted connections</a:t>
            </a:r>
            <a:r>
              <a:rPr lang="en-GB" dirty="0"/>
              <a:t> so that sensitive data can’t be intercepted online. Each user, whether a student, trainer, or IT officer, has access only to what they need through </a:t>
            </a:r>
            <a:r>
              <a:rPr lang="en-GB" b="1" dirty="0"/>
              <a:t>role-based permissions</a:t>
            </a:r>
            <a:r>
              <a:rPr lang="en-GB" dirty="0"/>
              <a:t>.</a:t>
            </a:r>
          </a:p>
          <a:p>
            <a:endParaRPr lang="en-GB" dirty="0"/>
          </a:p>
          <a:p>
            <a:r>
              <a:rPr lang="en-GB" dirty="0"/>
              <a:t>If someone enters the wrong password multiple times, their account is </a:t>
            </a:r>
            <a:r>
              <a:rPr lang="en-GB" b="1" dirty="0"/>
              <a:t>temporarily locked</a:t>
            </a:r>
            <a:r>
              <a:rPr lang="en-GB" dirty="0"/>
              <a:t>, helping prevent unauthorized access. The system also </a:t>
            </a:r>
            <a:r>
              <a:rPr lang="en-GB" b="1" dirty="0"/>
              <a:t>logs all actions</a:t>
            </a:r>
            <a:r>
              <a:rPr lang="en-GB" dirty="0"/>
              <a:t>, so administrators can see who made changes or updates if issues arise.</a:t>
            </a:r>
          </a:p>
          <a:p>
            <a:endParaRPr lang="en-GB" dirty="0"/>
          </a:p>
          <a:p>
            <a:r>
              <a:rPr lang="en-GB" dirty="0"/>
              <a:t>Finally, DriverPass uses </a:t>
            </a:r>
            <a:r>
              <a:rPr lang="en-GB" b="1" dirty="0"/>
              <a:t>secure third-party payment processors</a:t>
            </a:r>
            <a:r>
              <a:rPr lang="en-GB" dirty="0"/>
              <a:t> instead of storing card data itself, ensuring compliance with industry standards and protecting customer trust.</a:t>
            </a:r>
          </a:p>
          <a:p>
            <a:endParaRPr lang="en-GB" dirty="0"/>
          </a:p>
          <a:p>
            <a:r>
              <a:rPr lang="en-GB" dirty="0"/>
              <a:t>Altogether, these steps create a safe, transparent environment that allows DriverPass to operate confidently and securely.</a:t>
            </a:r>
          </a:p>
          <a:p>
            <a:endParaRPr lang="en-GB" dirty="0"/>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Like any new system, DriverPass has a few limitations we’ll want to be aware of.</a:t>
            </a:r>
          </a:p>
          <a:p>
            <a:endParaRPr lang="en-GB" dirty="0"/>
          </a:p>
          <a:p>
            <a:r>
              <a:rPr lang="en-GB" dirty="0"/>
              <a:t>The system relies on a </a:t>
            </a:r>
            <a:r>
              <a:rPr lang="en-GB" b="1" dirty="0"/>
              <a:t>stable internet connection</a:t>
            </a:r>
            <a:r>
              <a:rPr lang="en-GB" dirty="0"/>
              <a:t>, so users need access to Wi-Fi or data when booking lessons or taking practice tests. It also depends on the </a:t>
            </a:r>
            <a:r>
              <a:rPr lang="en-GB" b="1" dirty="0"/>
              <a:t>DMV providing regular updates</a:t>
            </a:r>
            <a:r>
              <a:rPr lang="en-GB" dirty="0"/>
              <a:t>, since that’s where new laws and driving test materials come from.</a:t>
            </a:r>
          </a:p>
          <a:p>
            <a:endParaRPr lang="en-GB" dirty="0"/>
          </a:p>
          <a:p>
            <a:r>
              <a:rPr lang="en-GB" dirty="0"/>
              <a:t>At launch, DriverPass will be available through a </a:t>
            </a:r>
            <a:r>
              <a:rPr lang="en-GB" b="1" dirty="0"/>
              <a:t>web portal only; </a:t>
            </a:r>
            <a:r>
              <a:rPr lang="en-GB" dirty="0"/>
              <a:t>a mobile app version is planned for future development. Similarly, some advanced options like </a:t>
            </a:r>
            <a:r>
              <a:rPr lang="en-GB" b="1" dirty="0"/>
              <a:t>real-time vehicle tracking or detailed analytics</a:t>
            </a:r>
            <a:r>
              <a:rPr lang="en-GB" dirty="0"/>
              <a:t> may come later once the system matures.</a:t>
            </a:r>
          </a:p>
          <a:p>
            <a:endParaRPr lang="en-GB" dirty="0"/>
          </a:p>
          <a:p>
            <a:r>
              <a:rPr lang="en-GB" dirty="0"/>
              <a:t>Lastly, certain parts of the system, such as </a:t>
            </a:r>
            <a:r>
              <a:rPr lang="en-GB" b="1" dirty="0"/>
              <a:t>payment processing and hosting</a:t>
            </a:r>
            <a:r>
              <a:rPr lang="en-GB" dirty="0"/>
              <a:t>, rely on trusted third-party services. This ensures safety and efficiency but also means some control is shared with external providers.</a:t>
            </a:r>
          </a:p>
          <a:p>
            <a:endParaRPr lang="en-GB" dirty="0"/>
          </a:p>
          <a:p>
            <a:r>
              <a:rPr lang="en-GB" dirty="0"/>
              <a:t>Despite these small limitations, the overall design still delivers everything DriverPass needs to reduce test failure rates and improve student performance efficiently.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 YOU! HOPE YOU HAVE A GREAT DAY!</a:t>
            </a:r>
            <a:br>
              <a:rPr lang="en-GB" dirty="0"/>
            </a:br>
            <a:br>
              <a:rPr lang="en-GB" dirty="0"/>
            </a:br>
            <a:r>
              <a:rPr lang="en-GB" dirty="0"/>
              <a:t>-HAMNA KHALID.</a:t>
            </a:r>
            <a:endParaRPr lang="en-PK" dirty="0"/>
          </a:p>
        </p:txBody>
      </p:sp>
      <p:sp>
        <p:nvSpPr>
          <p:cNvPr id="4" name="Slide Number Placeholder 3"/>
          <p:cNvSpPr>
            <a:spLocks noGrp="1"/>
          </p:cNvSpPr>
          <p:nvPr>
            <p:ph type="sldNum" sz="quarter" idx="5"/>
          </p:nvPr>
        </p:nvSpPr>
        <p:spPr/>
        <p:txBody>
          <a:bodyPr/>
          <a:lstStyle/>
          <a:p>
            <a:fld id="{E0746DE6-3336-457D-A091-FA20AC1C536E}" type="slidenum">
              <a:rPr lang="en-US" smtClean="0"/>
              <a:t>7</a:t>
            </a:fld>
            <a:endParaRPr lang="en-US"/>
          </a:p>
        </p:txBody>
      </p:sp>
    </p:spTree>
    <p:extLst>
      <p:ext uri="{BB962C8B-B14F-4D97-AF65-F5344CB8AC3E}">
        <p14:creationId xmlns:p14="http://schemas.microsoft.com/office/powerpoint/2010/main" val="211505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10/17/2025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10/17/2025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image" Target="../media/image2.sv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577FF9-3543-4875-815D-3D87BD8A20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935931" y="479768"/>
            <a:ext cx="5221185" cy="2102108"/>
          </a:xfrm>
        </p:spPr>
        <p:txBody>
          <a:bodyPr anchor="b">
            <a:normAutofit/>
          </a:bodyPr>
          <a:lstStyle/>
          <a:p>
            <a:r>
              <a:rPr lang="en-US" dirty="0"/>
              <a:t>DriverPass</a:t>
            </a:r>
            <a:br>
              <a:rPr lang="en-US" dirty="0"/>
            </a:br>
            <a:r>
              <a:rPr lang="en-US" dirty="0"/>
              <a:t>System Analysis</a:t>
            </a:r>
          </a:p>
        </p:txBody>
      </p:sp>
      <p:sp>
        <p:nvSpPr>
          <p:cNvPr id="3" name="Content Placeholder 2"/>
          <p:cNvSpPr>
            <a:spLocks noGrp="1"/>
          </p:cNvSpPr>
          <p:nvPr>
            <p:ph type="subTitle" idx="1"/>
          </p:nvPr>
        </p:nvSpPr>
        <p:spPr>
          <a:xfrm>
            <a:off x="935930" y="2794392"/>
            <a:ext cx="5221185" cy="3982328"/>
          </a:xfrm>
        </p:spPr>
        <p:txBody>
          <a:bodyPr anchor="t">
            <a:normAutofit fontScale="92500" lnSpcReduction="10000"/>
          </a:bodyPr>
          <a:lstStyle/>
          <a:p>
            <a:r>
              <a:rPr lang="en-GB" b="1" dirty="0"/>
              <a:t>Submitted by:</a:t>
            </a:r>
            <a:r>
              <a:rPr lang="en-GB" dirty="0"/>
              <a:t> </a:t>
            </a:r>
          </a:p>
          <a:p>
            <a:r>
              <a:rPr lang="en-GB" dirty="0"/>
              <a:t>Hamna Khalid</a:t>
            </a:r>
          </a:p>
          <a:p>
            <a:r>
              <a:rPr lang="en-GB" b="1" dirty="0"/>
              <a:t>ID #: </a:t>
            </a:r>
            <a:r>
              <a:rPr lang="en-GB" dirty="0"/>
              <a:t>2902671</a:t>
            </a:r>
          </a:p>
          <a:p>
            <a:endParaRPr lang="en-GB" dirty="0"/>
          </a:p>
          <a:p>
            <a:r>
              <a:rPr lang="en-GB" b="1" dirty="0"/>
              <a:t>Submitted To: </a:t>
            </a:r>
          </a:p>
          <a:p>
            <a:r>
              <a:rPr lang="en-GB" dirty="0"/>
              <a:t>Professor Parul Hirpara</a:t>
            </a:r>
          </a:p>
          <a:p>
            <a:endParaRPr lang="en-GB" dirty="0"/>
          </a:p>
          <a:p>
            <a:r>
              <a:rPr lang="en-GB" dirty="0"/>
              <a:t>CS-255 Systems Analysis and Design </a:t>
            </a:r>
          </a:p>
          <a:p>
            <a:r>
              <a:rPr lang="en-GB" dirty="0"/>
              <a:t>Southern New Hampshire University</a:t>
            </a:r>
          </a:p>
          <a:p>
            <a:r>
              <a:rPr lang="en-GB" dirty="0"/>
              <a:t>Thursday, October 16, 2025</a:t>
            </a:r>
          </a:p>
          <a:p>
            <a:endParaRPr lang="en-US" dirty="0"/>
          </a:p>
        </p:txBody>
      </p:sp>
      <p:sp>
        <p:nvSpPr>
          <p:cNvPr id="33" name="Freeform: Shape 32">
            <a:extLst>
              <a:ext uri="{FF2B5EF4-FFF2-40B4-BE49-F238E27FC236}">
                <a16:creationId xmlns:a16="http://schemas.microsoft.com/office/drawing/2014/main" id="{F5569EEC-E12F-4856-B407-02B2813A4A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04059"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CF860788-3A6A-45A3-B3F1-06F159665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67336"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5" name="Graphic 14" descr="Bar chart">
            <a:extLst>
              <a:ext uri="{FF2B5EF4-FFF2-40B4-BE49-F238E27FC236}">
                <a16:creationId xmlns:a16="http://schemas.microsoft.com/office/drawing/2014/main" id="{42B6E1A5-0E3D-AADC-8FE0-5140DDD3BA6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093046" y="1209578"/>
            <a:ext cx="4055897" cy="4055897"/>
          </a:xfrm>
          <a:custGeom>
            <a:avLst/>
            <a:gdLst/>
            <a:ahLst/>
            <a:cxnLst/>
            <a:rect l="l" t="t" r="r" b="b"/>
            <a:pathLst>
              <a:path w="4579832" h="5347063">
                <a:moveTo>
                  <a:pt x="106985" y="0"/>
                </a:moveTo>
                <a:lnTo>
                  <a:pt x="4472847" y="0"/>
                </a:lnTo>
                <a:cubicBezTo>
                  <a:pt x="4531933" y="0"/>
                  <a:pt x="4579832" y="47899"/>
                  <a:pt x="4579832" y="106985"/>
                </a:cubicBezTo>
                <a:lnTo>
                  <a:pt x="4579832" y="5240078"/>
                </a:lnTo>
                <a:cubicBezTo>
                  <a:pt x="4579832" y="5299164"/>
                  <a:pt x="4531933" y="5347063"/>
                  <a:pt x="4472847" y="5347063"/>
                </a:cubicBezTo>
                <a:lnTo>
                  <a:pt x="106985" y="5347063"/>
                </a:lnTo>
                <a:cubicBezTo>
                  <a:pt x="47899" y="5347063"/>
                  <a:pt x="0" y="5299164"/>
                  <a:pt x="0" y="5240078"/>
                </a:cubicBezTo>
                <a:lnTo>
                  <a:pt x="0" y="106985"/>
                </a:lnTo>
                <a:cubicBezTo>
                  <a:pt x="0" y="47899"/>
                  <a:pt x="47899" y="0"/>
                  <a:pt x="106985" y="0"/>
                </a:cubicBezTo>
                <a:close/>
              </a:path>
            </a:pathLst>
          </a:custGeom>
        </p:spPr>
      </p:pic>
      <p:sp>
        <p:nvSpPr>
          <p:cNvPr id="37" name="Freeform: Shape 36">
            <a:extLst>
              <a:ext uri="{FF2B5EF4-FFF2-40B4-BE49-F238E27FC236}">
                <a16:creationId xmlns:a16="http://schemas.microsoft.com/office/drawing/2014/main" id="{DF1E3393-B852-4883-B778-ED3525112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032259"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39853D09-4205-4CC7-83EB-288E886AC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8440"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0D040B79-3E73-4A31-840D-D6B9C9FDFC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47511"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3" name="Freeform: Shape 42">
            <a:extLst>
              <a:ext uri="{FF2B5EF4-FFF2-40B4-BE49-F238E27FC236}">
                <a16:creationId xmlns:a16="http://schemas.microsoft.com/office/drawing/2014/main" id="{156C6AE5-3F8B-42AC-9EA4-1B686A11E9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43820" y="5835650"/>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dirty="0">
                <a:solidFill>
                  <a:schemeClr val="tx1"/>
                </a:solidFill>
                <a:latin typeface="+mj-lt"/>
                <a:ea typeface="+mj-ea"/>
                <a:cs typeface="+mj-cs"/>
              </a:rPr>
              <a:t>System Requirements</a:t>
            </a:r>
          </a:p>
        </p:txBody>
      </p:sp>
      <p:sp>
        <p:nvSpPr>
          <p:cNvPr id="20" name="Rectangle 19">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7928114" y="1232452"/>
            <a:ext cx="3200400" cy="3850919"/>
          </a:xfrm>
        </p:spPr>
        <p:txBody>
          <a:bodyPr vert="horz" lIns="91440" tIns="45720" rIns="91440" bIns="45720" rtlCol="0" anchor="b">
            <a:normAutofit fontScale="77500" lnSpcReduction="20000"/>
          </a:bodyPr>
          <a:lstStyle/>
          <a:p>
            <a:pPr marL="0" indent="0">
              <a:buNone/>
            </a:pPr>
            <a:r>
              <a:rPr lang="en-GB" sz="2400" b="1" dirty="0"/>
              <a:t>Functional Requirements</a:t>
            </a:r>
            <a:endParaRPr lang="en-GB" sz="2400" dirty="0"/>
          </a:p>
          <a:p>
            <a:r>
              <a:rPr lang="en-GB" sz="2400" dirty="0"/>
              <a:t>Users can register, log in, and manage their accounts.</a:t>
            </a:r>
          </a:p>
          <a:p>
            <a:r>
              <a:rPr lang="en-GB" sz="2400" dirty="0"/>
              <a:t>Students can schedule, modify, and cancel driving lessons online.</a:t>
            </a:r>
          </a:p>
          <a:p>
            <a:pPr marL="0" indent="0">
              <a:buNone/>
            </a:pPr>
            <a:endParaRPr lang="en-GB" sz="2400" dirty="0"/>
          </a:p>
          <a:p>
            <a:pPr marL="0" indent="0">
              <a:buNone/>
            </a:pPr>
            <a:r>
              <a:rPr lang="en-GB" sz="2400" b="1" dirty="0"/>
              <a:t>Nonfunctional Requirements</a:t>
            </a:r>
            <a:endParaRPr lang="en-GB" sz="2400" dirty="0"/>
          </a:p>
          <a:p>
            <a:r>
              <a:rPr lang="en-GB" sz="2400" dirty="0"/>
              <a:t>The system must have 99.9% uptime with encrypted HTTPS connections.</a:t>
            </a:r>
          </a:p>
          <a:p>
            <a:r>
              <a:rPr lang="en-GB" sz="2400" dirty="0"/>
              <a:t>Must be accessible through web and mobile devices.</a:t>
            </a:r>
          </a:p>
        </p:txBody>
      </p:sp>
      <p:sp>
        <p:nvSpPr>
          <p:cNvPr id="2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3301E07F-4F79-4B58-8698-EF24DC1ECD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 name="Arc 30">
            <a:extLst>
              <a:ext uri="{FF2B5EF4-FFF2-40B4-BE49-F238E27FC236}">
                <a16:creationId xmlns:a16="http://schemas.microsoft.com/office/drawing/2014/main" id="{E58B2195-5055-402F-A3E7-53FF0E4980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25836" y="775849"/>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7080738" y="647593"/>
            <a:ext cx="4467792" cy="3060541"/>
          </a:xfrm>
        </p:spPr>
        <p:txBody>
          <a:bodyPr vert="horz" lIns="91440" tIns="45720" rIns="91440" bIns="45720" rtlCol="0" anchor="b">
            <a:normAutofit/>
          </a:bodyPr>
          <a:lstStyle/>
          <a:p>
            <a:pPr algn="ctr"/>
            <a:r>
              <a:rPr lang="en-US" sz="6000" kern="1200">
                <a:solidFill>
                  <a:srgbClr val="FFFFFF"/>
                </a:solidFill>
                <a:latin typeface="+mj-lt"/>
                <a:ea typeface="+mj-ea"/>
                <a:cs typeface="+mj-cs"/>
              </a:rPr>
              <a:t>Use Case Diagram</a:t>
            </a:r>
          </a:p>
        </p:txBody>
      </p:sp>
      <p:sp>
        <p:nvSpPr>
          <p:cNvPr id="33" name="Oval 32">
            <a:extLst>
              <a:ext uri="{FF2B5EF4-FFF2-40B4-BE49-F238E27FC236}">
                <a16:creationId xmlns:a16="http://schemas.microsoft.com/office/drawing/2014/main" id="{9EE6F773-742A-491A-9A00-A2A150DF50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4368" y="366810"/>
            <a:ext cx="6124381" cy="612438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driver pass&#10;&#10;AI-generated content may be incorrect.">
            <a:extLst>
              <a:ext uri="{FF2B5EF4-FFF2-40B4-BE49-F238E27FC236}">
                <a16:creationId xmlns:a16="http://schemas.microsoft.com/office/drawing/2014/main" id="{491A91FC-79B5-25FA-9F1D-C46E9D8D93AA}"/>
              </a:ext>
            </a:extLst>
          </p:cNvPr>
          <p:cNvPicPr>
            <a:picLocks noChangeAspect="1"/>
          </p:cNvPicPr>
          <p:nvPr/>
        </p:nvPicPr>
        <p:blipFill>
          <a:blip r:embed="rId4"/>
          <a:srcRect r="3" b="3"/>
          <a:stretch>
            <a:fillRect/>
          </a:stretch>
        </p:blipFill>
        <p:spPr>
          <a:xfrm>
            <a:off x="1378572" y="1374798"/>
            <a:ext cx="4108404" cy="4108404"/>
          </a:xfrm>
          <a:custGeom>
            <a:avLst/>
            <a:gdLst/>
            <a:ahLst/>
            <a:cxnLst/>
            <a:rect l="l" t="t" r="r" b="b"/>
            <a:pathLst>
              <a:path w="4273177" h="4470400">
                <a:moveTo>
                  <a:pt x="75080" y="0"/>
                </a:moveTo>
                <a:lnTo>
                  <a:pt x="4198097" y="0"/>
                </a:lnTo>
                <a:cubicBezTo>
                  <a:pt x="4239563" y="0"/>
                  <a:pt x="4273177" y="33614"/>
                  <a:pt x="4273177" y="75080"/>
                </a:cubicBezTo>
                <a:lnTo>
                  <a:pt x="4273177" y="4395320"/>
                </a:lnTo>
                <a:cubicBezTo>
                  <a:pt x="4273177" y="4436786"/>
                  <a:pt x="4239563" y="4470400"/>
                  <a:pt x="4198097" y="4470400"/>
                </a:cubicBezTo>
                <a:lnTo>
                  <a:pt x="75080" y="4470400"/>
                </a:lnTo>
                <a:cubicBezTo>
                  <a:pt x="33614" y="4470400"/>
                  <a:pt x="0" y="4436786"/>
                  <a:pt x="0" y="4395320"/>
                </a:cubicBezTo>
                <a:lnTo>
                  <a:pt x="0" y="75080"/>
                </a:lnTo>
                <a:cubicBezTo>
                  <a:pt x="0" y="33614"/>
                  <a:pt x="33614" y="0"/>
                  <a:pt x="75080" y="0"/>
                </a:cubicBezTo>
                <a:close/>
              </a:path>
            </a:pathLst>
          </a:custGeo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122362"/>
            <a:ext cx="6281928" cy="4135437"/>
          </a:xfrm>
        </p:spPr>
        <p:txBody>
          <a:bodyPr vert="horz" lIns="91440" tIns="45720" rIns="91440" bIns="45720" rtlCol="0" anchor="b">
            <a:normAutofit/>
          </a:bodyPr>
          <a:lstStyle/>
          <a:p>
            <a:r>
              <a:rPr lang="en-US" sz="6600" kern="1200">
                <a:solidFill>
                  <a:schemeClr val="tx1"/>
                </a:solidFill>
                <a:latin typeface="+mj-lt"/>
                <a:ea typeface="+mj-ea"/>
                <a:cs typeface="+mj-cs"/>
              </a:rPr>
              <a:t>Activity</a:t>
            </a:r>
            <a:br>
              <a:rPr lang="en-US" sz="6600" kern="1200">
                <a:solidFill>
                  <a:schemeClr val="tx1"/>
                </a:solidFill>
                <a:latin typeface="+mj-lt"/>
                <a:ea typeface="+mj-ea"/>
                <a:cs typeface="+mj-cs"/>
              </a:rPr>
            </a:br>
            <a:r>
              <a:rPr lang="en-US" sz="6600" kern="1200">
                <a:solidFill>
                  <a:schemeClr val="tx1"/>
                </a:solidFill>
                <a:latin typeface="+mj-lt"/>
                <a:ea typeface="+mj-ea"/>
                <a:cs typeface="+mj-cs"/>
              </a:rPr>
              <a:t>Diagram</a:t>
            </a:r>
          </a:p>
        </p:txBody>
      </p:sp>
      <p:sp>
        <p:nvSpPr>
          <p:cNvPr id="31" name="Rectangle 30">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diagram of a process&#10;&#10;AI-generated content may be incorrect.">
            <a:extLst>
              <a:ext uri="{FF2B5EF4-FFF2-40B4-BE49-F238E27FC236}">
                <a16:creationId xmlns:a16="http://schemas.microsoft.com/office/drawing/2014/main" id="{8DA37367-0E53-DC2F-55F1-5F102C245A57}"/>
              </a:ext>
            </a:extLst>
          </p:cNvPr>
          <p:cNvPicPr>
            <a:picLocks noGrp="1" noChangeAspect="1"/>
          </p:cNvPicPr>
          <p:nvPr>
            <p:ph idx="1"/>
          </p:nvPr>
        </p:nvPicPr>
        <p:blipFill>
          <a:blip r:embed="rId4"/>
          <a:stretch>
            <a:fillRect/>
          </a:stretch>
        </p:blipFill>
        <p:spPr>
          <a:xfrm>
            <a:off x="8244417" y="1231900"/>
            <a:ext cx="2567516" cy="3851275"/>
          </a:xfrm>
        </p:spPr>
      </p:pic>
      <p:sp>
        <p:nvSpPr>
          <p:cNvPr id="32"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365125"/>
            <a:ext cx="5558489" cy="1325563"/>
          </a:xfrm>
        </p:spPr>
        <p:txBody>
          <a:bodyPr>
            <a:normAutofit/>
          </a:bodyPr>
          <a:lstStyle/>
          <a:p>
            <a:r>
              <a:rPr lang="en-US" dirty="0"/>
              <a:t>Security</a:t>
            </a:r>
          </a:p>
        </p:txBody>
      </p:sp>
      <p:sp>
        <p:nvSpPr>
          <p:cNvPr id="20" name="Freeform: Shape 1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p:cNvSpPr>
            <a:spLocks noGrp="1"/>
          </p:cNvSpPr>
          <p:nvPr>
            <p:ph idx="1"/>
          </p:nvPr>
        </p:nvSpPr>
        <p:spPr>
          <a:xfrm>
            <a:off x="838200" y="1825624"/>
            <a:ext cx="5558489" cy="5032375"/>
          </a:xfrm>
        </p:spPr>
        <p:txBody>
          <a:bodyPr>
            <a:normAutofit fontScale="92500"/>
          </a:bodyPr>
          <a:lstStyle/>
          <a:p>
            <a:r>
              <a:rPr lang="en-GB" dirty="0"/>
              <a:t>Secure login with encrypted communication</a:t>
            </a:r>
          </a:p>
          <a:p>
            <a:r>
              <a:rPr lang="en-GB" dirty="0"/>
              <a:t>Role-based permissions for students, trainers, secretaries, and IT staff</a:t>
            </a:r>
          </a:p>
          <a:p>
            <a:r>
              <a:rPr lang="en-GB" dirty="0"/>
              <a:t>Automatic account lock after failed login attempts</a:t>
            </a:r>
          </a:p>
          <a:p>
            <a:r>
              <a:rPr lang="en-GB" dirty="0"/>
              <a:t>Regular activity logging and monitoring</a:t>
            </a:r>
          </a:p>
          <a:p>
            <a:r>
              <a:rPr lang="en-GB" dirty="0"/>
              <a:t>Integration with secure third-party payment services</a:t>
            </a:r>
          </a:p>
          <a:p>
            <a:r>
              <a:rPr lang="en-GB" dirty="0"/>
              <a:t>HTTPS encryption for all online traffic.</a:t>
            </a:r>
          </a:p>
        </p:txBody>
      </p:sp>
      <p:sp>
        <p:nvSpPr>
          <p:cNvPr id="22" name="Oval 2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Block Arc 2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Freeform: Shape 2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28" name="Straight Connector 2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0" name="Freeform: Shape 2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2" name="Arc 3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title"/>
          </p:nvPr>
        </p:nvSpPr>
        <p:spPr>
          <a:xfrm>
            <a:off x="838200" y="365125"/>
            <a:ext cx="10515600" cy="1325563"/>
          </a:xfrm>
        </p:spPr>
        <p:txBody>
          <a:bodyPr>
            <a:normAutofit/>
          </a:bodyPr>
          <a:lstStyle/>
          <a:p>
            <a:r>
              <a:rPr lang="en-US"/>
              <a:t>System Limitations</a:t>
            </a:r>
          </a:p>
        </p:txBody>
      </p:sp>
      <p:sp>
        <p:nvSpPr>
          <p:cNvPr id="22" name="Arc 2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Rectangle 6">
            <a:extLst>
              <a:ext uri="{FF2B5EF4-FFF2-40B4-BE49-F238E27FC236}">
                <a16:creationId xmlns:a16="http://schemas.microsoft.com/office/drawing/2014/main" id="{71E56CBD-35FD-3A67-1B08-C51857A2AF64}"/>
              </a:ext>
            </a:extLst>
          </p:cNvPr>
          <p:cNvSpPr>
            <a:spLocks noGrp="1" noChangeArrowheads="1"/>
          </p:cNvSpPr>
          <p:nvPr>
            <p:ph type="body" idx="1"/>
          </p:nvPr>
        </p:nvSpPr>
        <p:spPr bwMode="auto">
          <a:xfrm>
            <a:off x="838200" y="1547283"/>
            <a:ext cx="1037843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PK" altLang="en-PK" b="0" i="0" u="none" strike="noStrike" cap="none" normalizeH="0" baseline="0" dirty="0">
                <a:ln>
                  <a:noFill/>
                </a:ln>
                <a:solidFill>
                  <a:schemeClr val="tx1"/>
                </a:solidFill>
                <a:effectLst/>
                <a:latin typeface="Arial" panose="020B0604020202020204" pitchFamily="34" charset="0"/>
              </a:rPr>
              <a:t>Requires a stable internet connection for all users</a:t>
            </a:r>
            <a:r>
              <a:rPr kumimoji="0" lang="en-GB" altLang="en-PK" b="0" i="0" u="none" strike="noStrike" cap="none" normalizeH="0" baseline="0" dirty="0">
                <a:ln>
                  <a:noFill/>
                </a:ln>
                <a:solidFill>
                  <a:schemeClr val="tx1"/>
                </a:solidFill>
                <a:effectLst/>
                <a:latin typeface="Arial" panose="020B0604020202020204" pitchFamily="34" charset="0"/>
              </a:rPr>
              <a:t>.</a:t>
            </a:r>
            <a:endParaRPr kumimoji="0" lang="en-PK" altLang="en-PK"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PK" b="0" i="0" u="none" strike="noStrike" cap="none" normalizeH="0" baseline="0" dirty="0">
                <a:ln>
                  <a:noFill/>
                </a:ln>
                <a:solidFill>
                  <a:schemeClr val="tx1"/>
                </a:solidFill>
                <a:effectLst/>
                <a:latin typeface="Arial" panose="020B0604020202020204" pitchFamily="34" charset="0"/>
              </a:rPr>
              <a:t> </a:t>
            </a:r>
            <a:r>
              <a:rPr kumimoji="0" lang="en-PK" altLang="en-PK" b="0" i="0" u="none" strike="noStrike" cap="none" normalizeH="0" baseline="0" dirty="0">
                <a:ln>
                  <a:noFill/>
                </a:ln>
                <a:solidFill>
                  <a:schemeClr val="tx1"/>
                </a:solidFill>
                <a:effectLst/>
                <a:latin typeface="Arial" panose="020B0604020202020204" pitchFamily="34" charset="0"/>
              </a:rPr>
              <a:t>Depends on DMV’s timely updates for rules and test materials</a:t>
            </a:r>
            <a:r>
              <a:rPr kumimoji="0" lang="en-GB" altLang="en-PK" b="0" i="0" u="none" strike="noStrike" cap="none" normalizeH="0" baseline="0" dirty="0">
                <a:ln>
                  <a:noFill/>
                </a:ln>
                <a:solidFill>
                  <a:schemeClr val="tx1"/>
                </a:solidFill>
                <a:effectLst/>
                <a:latin typeface="Arial" panose="020B0604020202020204" pitchFamily="34" charset="0"/>
              </a:rPr>
              <a:t>.</a:t>
            </a:r>
            <a:endParaRPr kumimoji="0" lang="en-PK" altLang="en-PK"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PK" b="0" i="0" u="none" strike="noStrike" cap="none" normalizeH="0" baseline="0" dirty="0">
                <a:ln>
                  <a:noFill/>
                </a:ln>
                <a:solidFill>
                  <a:schemeClr val="tx1"/>
                </a:solidFill>
                <a:effectLst/>
                <a:latin typeface="Arial" panose="020B0604020202020204" pitchFamily="34" charset="0"/>
              </a:rPr>
              <a:t> </a:t>
            </a:r>
            <a:r>
              <a:rPr kumimoji="0" lang="en-PK" altLang="en-PK" b="0" i="0" u="none" strike="noStrike" cap="none" normalizeH="0" baseline="0" dirty="0">
                <a:ln>
                  <a:noFill/>
                </a:ln>
                <a:solidFill>
                  <a:schemeClr val="tx1"/>
                </a:solidFill>
                <a:effectLst/>
                <a:latin typeface="Arial" panose="020B0604020202020204" pitchFamily="34" charset="0"/>
              </a:rPr>
              <a:t>Limited to online and in-office scheduling</a:t>
            </a:r>
            <a:r>
              <a:rPr kumimoji="0" lang="en-GB" altLang="en-PK" b="0" i="0" u="none" strike="noStrike" cap="none" normalizeH="0" baseline="0" dirty="0">
                <a:ln>
                  <a:noFill/>
                </a:ln>
                <a:solidFill>
                  <a:schemeClr val="tx1"/>
                </a:solidFill>
                <a:effectLst/>
                <a:latin typeface="Arial" panose="020B0604020202020204" pitchFamily="34" charset="0"/>
              </a:rPr>
              <a:t>; </a:t>
            </a:r>
            <a:r>
              <a:rPr kumimoji="0" lang="en-PK" altLang="en-PK" b="0" i="0" u="none" strike="noStrike" cap="none" normalizeH="0" baseline="0" dirty="0">
                <a:ln>
                  <a:noFill/>
                </a:ln>
                <a:solidFill>
                  <a:schemeClr val="tx1"/>
                </a:solidFill>
                <a:effectLst/>
                <a:latin typeface="Arial" panose="020B0604020202020204" pitchFamily="34" charset="0"/>
              </a:rPr>
              <a:t>no offline access</a:t>
            </a:r>
            <a:r>
              <a:rPr kumimoji="0" lang="en-GB" altLang="en-PK" b="0" i="0" u="none" strike="noStrike" cap="none" normalizeH="0" baseline="0" dirty="0">
                <a:ln>
                  <a:noFill/>
                </a:ln>
                <a:solidFill>
                  <a:schemeClr val="tx1"/>
                </a:solidFill>
                <a:effectLst/>
                <a:latin typeface="Arial" panose="020B0604020202020204" pitchFamily="34" charset="0"/>
              </a:rPr>
              <a:t>.</a:t>
            </a:r>
            <a:endParaRPr kumimoji="0" lang="en-PK" altLang="en-PK"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PK" b="0" i="0" u="none" strike="noStrike" cap="none" normalizeH="0" baseline="0" dirty="0">
                <a:ln>
                  <a:noFill/>
                </a:ln>
                <a:solidFill>
                  <a:schemeClr val="tx1"/>
                </a:solidFill>
                <a:effectLst/>
                <a:latin typeface="Arial" panose="020B0604020202020204" pitchFamily="34" charset="0"/>
              </a:rPr>
              <a:t> </a:t>
            </a:r>
            <a:r>
              <a:rPr kumimoji="0" lang="en-PK" altLang="en-PK" b="0" i="0" u="none" strike="noStrike" cap="none" normalizeH="0" baseline="0" dirty="0">
                <a:ln>
                  <a:noFill/>
                </a:ln>
                <a:solidFill>
                  <a:schemeClr val="tx1"/>
                </a:solidFill>
                <a:effectLst/>
                <a:latin typeface="Arial" panose="020B0604020202020204" pitchFamily="34" charset="0"/>
              </a:rPr>
              <a:t>Does not include mobile app functionality in the first release</a:t>
            </a:r>
            <a:r>
              <a:rPr kumimoji="0" lang="en-GB" altLang="en-PK" b="0" i="0" u="none" strike="noStrike" cap="none" normalizeH="0" baseline="0" dirty="0">
                <a:ln>
                  <a:noFill/>
                </a:ln>
                <a:solidFill>
                  <a:schemeClr val="tx1"/>
                </a:solidFill>
                <a:effectLst/>
                <a:latin typeface="Arial" panose="020B0604020202020204" pitchFamily="34" charset="0"/>
              </a:rPr>
              <a:t>.</a:t>
            </a:r>
            <a:endParaRPr kumimoji="0" lang="en-PK" altLang="en-PK"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PK" b="0" i="0" u="none" strike="noStrike" cap="none" normalizeH="0" baseline="0" dirty="0">
                <a:ln>
                  <a:noFill/>
                </a:ln>
                <a:solidFill>
                  <a:schemeClr val="tx1"/>
                </a:solidFill>
                <a:effectLst/>
                <a:latin typeface="Arial" panose="020B0604020202020204" pitchFamily="34" charset="0"/>
              </a:rPr>
              <a:t> </a:t>
            </a:r>
            <a:r>
              <a:rPr kumimoji="0" lang="en-PK" altLang="en-PK" b="0" i="0" u="none" strike="noStrike" cap="none" normalizeH="0" baseline="0" dirty="0">
                <a:ln>
                  <a:noFill/>
                </a:ln>
                <a:solidFill>
                  <a:schemeClr val="tx1"/>
                </a:solidFill>
                <a:effectLst/>
                <a:latin typeface="Arial" panose="020B0604020202020204" pitchFamily="34" charset="0"/>
              </a:rPr>
              <a:t>Relies on third-party services for payments and hosting</a:t>
            </a:r>
            <a:r>
              <a:rPr kumimoji="0" lang="en-GB" altLang="en-PK" b="0" i="0" u="none" strike="noStrike" cap="none" normalizeH="0" baseline="0" dirty="0">
                <a:ln>
                  <a:noFill/>
                </a:ln>
                <a:solidFill>
                  <a:schemeClr val="tx1"/>
                </a:solidFill>
                <a:effectLst/>
                <a:latin typeface="Arial" panose="020B0604020202020204" pitchFamily="34" charset="0"/>
              </a:rPr>
              <a:t>.</a:t>
            </a:r>
            <a:endParaRPr kumimoji="0" lang="en-PK" altLang="en-PK"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GB" altLang="en-PK" b="0" i="0" u="none" strike="noStrike" cap="none" normalizeH="0" baseline="0" dirty="0">
                <a:ln>
                  <a:noFill/>
                </a:ln>
                <a:solidFill>
                  <a:schemeClr val="tx1"/>
                </a:solidFill>
                <a:effectLst/>
                <a:latin typeface="Arial" panose="020B0604020202020204" pitchFamily="34" charset="0"/>
              </a:rPr>
              <a:t> </a:t>
            </a:r>
            <a:r>
              <a:rPr kumimoji="0" lang="en-PK" altLang="en-PK" b="0" i="0" u="none" strike="noStrike" cap="none" normalizeH="0" baseline="0" dirty="0">
                <a:ln>
                  <a:noFill/>
                </a:ln>
                <a:solidFill>
                  <a:schemeClr val="tx1"/>
                </a:solidFill>
                <a:effectLst/>
                <a:latin typeface="Arial" panose="020B0604020202020204" pitchFamily="34" charset="0"/>
              </a:rPr>
              <a:t>Advanced features (e.g., GPS tracking) may be added later</a:t>
            </a:r>
            <a:r>
              <a:rPr kumimoji="0" lang="en-GB" altLang="en-PK" b="0" i="0" u="none" strike="noStrike" cap="none" normalizeH="0" baseline="0" dirty="0">
                <a:ln>
                  <a:noFill/>
                </a:ln>
                <a:solidFill>
                  <a:schemeClr val="tx1"/>
                </a:solidFill>
                <a:effectLst/>
                <a:latin typeface="Arial" panose="020B0604020202020204" pitchFamily="34" charset="0"/>
              </a:rPr>
              <a:t>.</a:t>
            </a:r>
            <a:endParaRPr kumimoji="0" lang="en-PK" altLang="en-PK"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3225141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extBox 1">
            <a:extLst>
              <a:ext uri="{FF2B5EF4-FFF2-40B4-BE49-F238E27FC236}">
                <a16:creationId xmlns:a16="http://schemas.microsoft.com/office/drawing/2014/main" id="{3ACE2D44-A913-8F9B-5AE9-3BC169E0142A}"/>
              </a:ext>
            </a:extLst>
          </p:cNvPr>
          <p:cNvSpPr txBox="1"/>
          <p:nvPr/>
        </p:nvSpPr>
        <p:spPr>
          <a:xfrm>
            <a:off x="4447308" y="591344"/>
            <a:ext cx="6906491" cy="5585619"/>
          </a:xfrm>
          <a:prstGeom prst="rect">
            <a:avLst/>
          </a:prstGeom>
        </p:spPr>
        <p:txBody>
          <a:bodyPr vert="horz" lIns="91440" tIns="45720" rIns="91440" bIns="45720" rtlCol="0" anchor="ctr">
            <a:normAutofit/>
          </a:bodyPr>
          <a:lstStyle/>
          <a:p>
            <a:pPr algn="ctr">
              <a:lnSpc>
                <a:spcPct val="90000"/>
              </a:lnSpc>
              <a:spcAft>
                <a:spcPts val="600"/>
              </a:spcAft>
            </a:pPr>
            <a:r>
              <a:rPr lang="en-US" sz="8000" dirty="0"/>
              <a:t>THANK YOU</a:t>
            </a:r>
          </a:p>
          <a:p>
            <a:pPr indent="-228600">
              <a:lnSpc>
                <a:spcPct val="9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289896081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1504</TotalTime>
  <Words>973</Words>
  <Application>Microsoft Office PowerPoint</Application>
  <PresentationFormat>Widescreen</PresentationFormat>
  <Paragraphs>87</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HAMNA KHALID</cp:lastModifiedBy>
  <cp:revision>22</cp:revision>
  <dcterms:created xsi:type="dcterms:W3CDTF">2019-10-14T02:36:52Z</dcterms:created>
  <dcterms:modified xsi:type="dcterms:W3CDTF">2025-10-17T00:18:13Z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