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ff76fe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2ff76fe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Game＿ステージギミック概要</a:t>
            </a:r>
            <a:endParaRPr b="1" sz="1000"/>
          </a:p>
        </p:txBody>
      </p:sp>
      <p:sp>
        <p:nvSpPr>
          <p:cNvPr id="55" name="Google Shape;55;p13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基本要素</a:t>
            </a:r>
            <a:endParaRPr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153850" y="369700"/>
            <a:ext cx="428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ステージギミック数：各バイオーム1個（</a:t>
            </a:r>
            <a:r>
              <a:rPr lang="ja" sz="800">
                <a:solidFill>
                  <a:srgbClr val="595959"/>
                </a:solidFill>
              </a:rPr>
              <a:t>メイン</a:t>
            </a:r>
            <a:r>
              <a:rPr lang="ja" sz="800">
                <a:solidFill>
                  <a:srgbClr val="595959"/>
                </a:solidFill>
              </a:rPr>
              <a:t>パーツ用）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　　　（</a:t>
            </a:r>
            <a:r>
              <a:rPr lang="ja" sz="800">
                <a:solidFill>
                  <a:srgbClr val="595959"/>
                </a:solidFill>
              </a:rPr>
              <a:t>部品</a:t>
            </a:r>
            <a:r>
              <a:rPr lang="ja" sz="800">
                <a:solidFill>
                  <a:srgbClr val="595959"/>
                </a:solidFill>
              </a:rPr>
              <a:t>パーツ）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メイン</a:t>
            </a:r>
            <a:r>
              <a:rPr lang="ja" sz="800">
                <a:solidFill>
                  <a:srgbClr val="595959"/>
                </a:solidFill>
              </a:rPr>
              <a:t>パーツギミック仕様：ギミックを解くことで宇宙船の部品が手に入る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800">
                <a:solidFill>
                  <a:srgbClr val="595959"/>
                </a:solidFill>
              </a:rPr>
              <a:t>部品</a:t>
            </a:r>
            <a:r>
              <a:rPr lang="ja" sz="800">
                <a:solidFill>
                  <a:srgbClr val="595959"/>
                </a:solidFill>
              </a:rPr>
              <a:t>パーツギミック仕様：ギミックを解くことでコレクションパーツが手に入る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77600" y="680425"/>
            <a:ext cx="1766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障害物ギミック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900" y="181189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基本動作</a:t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130900" y="11136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ユーザーに与える体験目標</a:t>
            </a:r>
            <a:endParaRPr sz="800"/>
          </a:p>
        </p:txBody>
      </p:sp>
      <p:sp>
        <p:nvSpPr>
          <p:cNvPr id="60" name="Google Shape;60;p13"/>
          <p:cNvSpPr/>
          <p:nvPr/>
        </p:nvSpPr>
        <p:spPr>
          <a:xfrm>
            <a:off x="142375" y="4743147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注意事項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176800" y="1190600"/>
            <a:ext cx="4289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ギミックを与えることで、二人が探査機の上を歩き回る必要がある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↓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コミュニケーションを誘発させ、二人で協力していることを意識づける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ミスすら面白いと思わせるようなシステム作り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6800" y="1870775"/>
            <a:ext cx="4289100" cy="20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・障害物避け：部品パーツの周りに大量の障害物が置かれており、それらの障害物をうま　</a:t>
            </a:r>
            <a:r>
              <a:rPr lang="ja" sz="800">
                <a:solidFill>
                  <a:srgbClr val="595959"/>
                </a:solidFill>
              </a:rPr>
              <a:t>（緑地帯）</a:t>
            </a:r>
            <a:r>
              <a:rPr lang="ja" sz="800">
                <a:solidFill>
                  <a:srgbClr val="595959"/>
                </a:solidFill>
              </a:rPr>
              <a:t>　く避けながら中央の部品パーツを取りに行く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>
                <a:solidFill>
                  <a:srgbClr val="595959"/>
                </a:solidFill>
              </a:rPr>
              <a:t>・雪玉転がし：探査機はその場から移動不可となるギミック</a:t>
            </a:r>
            <a:endParaRPr sz="800" strike="sngStrike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 strike="sngStrike">
                <a:solidFill>
                  <a:srgbClr val="595959"/>
                </a:solidFill>
              </a:rPr>
              <a:t>　　　　　　　箱の中にゴールと壁（道）と雪玉があり、雪玉をゴールまで運ぶとクリア　　　　　　　となり部品パーツが出現する</a:t>
            </a:r>
            <a:endParaRPr sz="800" strike="sngStrike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・ドッグラン状のギミック：輸送機が上手く全てのアーチをくぐれるとギミッククリアと　</a:t>
            </a:r>
            <a:r>
              <a:rPr lang="ja" sz="800">
                <a:solidFill>
                  <a:srgbClr val="595959"/>
                </a:solidFill>
              </a:rPr>
              <a:t>（火山帯）</a:t>
            </a:r>
            <a:r>
              <a:rPr lang="ja" sz="800">
                <a:solidFill>
                  <a:srgbClr val="595959"/>
                </a:solidFill>
              </a:rPr>
              <a:t>　　　　　　　なり、宇宙船の部品が檻状の骨から出現する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　　　　　　アーチはくぐるにつれて狭くなっていく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</a:t>
            </a:r>
            <a:r>
              <a:rPr lang="ja" sz="800">
                <a:solidFill>
                  <a:srgbClr val="595959"/>
                </a:solidFill>
              </a:rPr>
              <a:t>ストップエリア：エリア内に3秒間いるとクリア　探査機を止める動きをさせる(田村）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（寒冷帯）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・キラキラギミック：キラキラを取得すると、次のキラキラが出現する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　　　　　　　　　全てのキラキラを取得すると部品パーツが出現する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・隠された場所：部品パーツが少しわかりにくい場所に配置されている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・メインパーツ・部品パーツを取得時にサウンドを鳴らす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・メインパーツ・部品パーツを取得時にハムスターがコメントする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　「残り〇〇個だよ！」こんな感じ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5325" y="4809900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※プログラム上で数値を設定する場合は、数値を後に変更しやすいようにして下さい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0900" y="4002935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デザイン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176800" y="4053888"/>
            <a:ext cx="4289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</a:t>
            </a:r>
            <a:r>
              <a:rPr lang="ja" sz="800">
                <a:solidFill>
                  <a:srgbClr val="595959"/>
                </a:solidFill>
              </a:rPr>
              <a:t>キラキラ</a:t>
            </a:r>
            <a:r>
              <a:rPr lang="ja" sz="800">
                <a:solidFill>
                  <a:srgbClr val="595959"/>
                </a:solidFill>
              </a:rPr>
              <a:t>ギミックの</a:t>
            </a:r>
            <a:r>
              <a:rPr lang="ja" sz="800">
                <a:solidFill>
                  <a:srgbClr val="595959"/>
                </a:solidFill>
              </a:rPr>
              <a:t>キラキラ</a:t>
            </a:r>
            <a:r>
              <a:rPr lang="ja" sz="800">
                <a:solidFill>
                  <a:srgbClr val="595959"/>
                </a:solidFill>
              </a:rPr>
              <a:t>エフェクト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</a:t>
            </a:r>
            <a:r>
              <a:rPr lang="ja" sz="800">
                <a:solidFill>
                  <a:srgbClr val="595959"/>
                </a:solidFill>
              </a:rPr>
              <a:t>メイン・</a:t>
            </a:r>
            <a:r>
              <a:rPr lang="ja" sz="800">
                <a:solidFill>
                  <a:srgbClr val="595959"/>
                </a:solidFill>
              </a:rPr>
              <a:t>部品パーツの取得エフェクト</a:t>
            </a:r>
            <a:endParaRPr sz="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・</a:t>
            </a:r>
            <a:r>
              <a:rPr lang="ja" sz="800">
                <a:solidFill>
                  <a:srgbClr val="595959"/>
                </a:solidFill>
              </a:rPr>
              <a:t>ストップエリア内のエフェクト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211550" y="2321850"/>
            <a:ext cx="1139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ドッグランギミック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365000" y="3944425"/>
            <a:ext cx="1456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ストップエリア</a:t>
            </a:r>
            <a:r>
              <a:rPr lang="ja" sz="800">
                <a:solidFill>
                  <a:srgbClr val="595959"/>
                </a:solidFill>
              </a:rPr>
              <a:t>ギミック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0" y="1652613"/>
            <a:ext cx="2792849" cy="172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150" y="3311400"/>
            <a:ext cx="2792851" cy="17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585850" y="37225"/>
            <a:ext cx="19863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最終編集日：1月19日　作成者：赤堀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25475"/>
            <a:ext cx="2792850" cy="16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130900" y="77275"/>
            <a:ext cx="4335000" cy="16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Game＿ステージギミック概要</a:t>
            </a:r>
            <a:endParaRPr b="1" sz="1000"/>
          </a:p>
        </p:txBody>
      </p:sp>
      <p:sp>
        <p:nvSpPr>
          <p:cNvPr id="77" name="Google Shape;77;p14"/>
          <p:cNvSpPr/>
          <p:nvPr/>
        </p:nvSpPr>
        <p:spPr>
          <a:xfrm>
            <a:off x="130900" y="285722"/>
            <a:ext cx="4335000" cy="123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ギミックの配置</a:t>
            </a:r>
            <a:endParaRPr sz="800"/>
          </a:p>
        </p:txBody>
      </p:sp>
      <p:sp>
        <p:nvSpPr>
          <p:cNvPr id="78" name="Google Shape;78;p14"/>
          <p:cNvSpPr txBox="1"/>
          <p:nvPr/>
        </p:nvSpPr>
        <p:spPr>
          <a:xfrm>
            <a:off x="2739075" y="37225"/>
            <a:ext cx="18330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rgbClr val="595959"/>
                </a:solidFill>
              </a:rPr>
              <a:t>作成日：1月6日　編集者：田村彩音</a:t>
            </a:r>
            <a:endParaRPr sz="800">
              <a:solidFill>
                <a:srgbClr val="595959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25" y="561422"/>
            <a:ext cx="4664300" cy="442967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10450" y="2319000"/>
            <a:ext cx="1137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障害物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1" name="Google Shape;81;p14"/>
          <p:cNvCxnSpPr>
            <a:stCxn id="80" idx="3"/>
          </p:cNvCxnSpPr>
          <p:nvPr/>
        </p:nvCxnSpPr>
        <p:spPr>
          <a:xfrm flipH="1" rot="10800000">
            <a:off x="1647450" y="2523150"/>
            <a:ext cx="1004700" cy="4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6895200" y="161325"/>
            <a:ext cx="1137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ドッグラン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H="1">
            <a:off x="5214900" y="414075"/>
            <a:ext cx="1680300" cy="43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7238100" y="2405225"/>
            <a:ext cx="1833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ストップエリア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5" name="Google Shape;85;p14"/>
          <p:cNvCxnSpPr>
            <a:stCxn id="84" idx="1"/>
          </p:cNvCxnSpPr>
          <p:nvPr/>
        </p:nvCxnSpPr>
        <p:spPr>
          <a:xfrm flipH="1">
            <a:off x="6887100" y="2657975"/>
            <a:ext cx="351000" cy="69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592700" y="1508875"/>
            <a:ext cx="1345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ja" sz="1160">
                <a:solidFill>
                  <a:schemeClr val="dk2"/>
                </a:solidFill>
              </a:rPr>
              <a:t>順番通りに取る</a:t>
            </a:r>
            <a:endParaRPr sz="1160">
              <a:solidFill>
                <a:schemeClr val="dk2"/>
              </a:solidFill>
            </a:endParaRPr>
          </a:p>
        </p:txBody>
      </p:sp>
      <p:cxnSp>
        <p:nvCxnSpPr>
          <p:cNvPr id="87" name="Google Shape;87;p14"/>
          <p:cNvCxnSpPr>
            <a:stCxn id="86" idx="3"/>
          </p:cNvCxnSpPr>
          <p:nvPr/>
        </p:nvCxnSpPr>
        <p:spPr>
          <a:xfrm flipH="1" rot="10800000">
            <a:off x="1938200" y="1025125"/>
            <a:ext cx="1020600" cy="73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6" idx="3"/>
          </p:cNvCxnSpPr>
          <p:nvPr/>
        </p:nvCxnSpPr>
        <p:spPr>
          <a:xfrm>
            <a:off x="1938200" y="1761625"/>
            <a:ext cx="1345500" cy="117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86" idx="3"/>
          </p:cNvCxnSpPr>
          <p:nvPr/>
        </p:nvCxnSpPr>
        <p:spPr>
          <a:xfrm>
            <a:off x="1938200" y="1761625"/>
            <a:ext cx="421500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827275" y="4211975"/>
            <a:ext cx="1137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ja" sz="1160">
                <a:solidFill>
                  <a:schemeClr val="dk2"/>
                </a:solidFill>
              </a:rPr>
              <a:t>配置するだけ</a:t>
            </a:r>
            <a:endParaRPr sz="116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