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62" r:id="rId5"/>
    <p:sldId id="264" r:id="rId6"/>
    <p:sldId id="273" r:id="rId7"/>
    <p:sldId id="281" r:id="rId8"/>
    <p:sldId id="277" r:id="rId9"/>
    <p:sldId id="282" r:id="rId10"/>
    <p:sldId id="265" r:id="rId11"/>
    <p:sldId id="267" r:id="rId12"/>
    <p:sldId id="274" r:id="rId13"/>
    <p:sldId id="284" r:id="rId14"/>
    <p:sldId id="276" r:id="rId15"/>
    <p:sldId id="285" r:id="rId16"/>
    <p:sldId id="286" r:id="rId17"/>
    <p:sldId id="288" r:id="rId18"/>
    <p:sldId id="290" r:id="rId19"/>
    <p:sldId id="289" r:id="rId20"/>
    <p:sldId id="291" r:id="rId21"/>
    <p:sldId id="292" r:id="rId22"/>
    <p:sldId id="295" r:id="rId23"/>
    <p:sldId id="294" r:id="rId24"/>
    <p:sldId id="293" r:id="rId25"/>
    <p:sldId id="297" r:id="rId26"/>
    <p:sldId id="296" r:id="rId27"/>
    <p:sldId id="299" r:id="rId28"/>
    <p:sldId id="298" r:id="rId29"/>
    <p:sldId id="300" r:id="rId30"/>
    <p:sldId id="302" r:id="rId31"/>
    <p:sldId id="303" r:id="rId32"/>
    <p:sldId id="301" r:id="rId33"/>
    <p:sldId id="304" r:id="rId34"/>
    <p:sldId id="305" r:id="rId35"/>
    <p:sldId id="307" r:id="rId36"/>
    <p:sldId id="306" r:id="rId37"/>
    <p:sldId id="308" r:id="rId38"/>
    <p:sldId id="280" r:id="rId39"/>
    <p:sldId id="287" r:id="rId40"/>
    <p:sldId id="309" r:id="rId41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3" roundtripDataSignature="AMtx7mgqso+muD7qxSKyk66oXGt+27nM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9" name="Google Shape;14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17267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9" name="Google Shape;1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276929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702064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9" name="Google Shape;1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98256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>
          <a:extLst>
            <a:ext uri="{FF2B5EF4-FFF2-40B4-BE49-F238E27FC236}">
              <a16:creationId xmlns:a16="http://schemas.microsoft.com/office/drawing/2014/main" id="{8D109D21-0315-0959-411E-EFE240D7A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>
            <a:extLst>
              <a:ext uri="{FF2B5EF4-FFF2-40B4-BE49-F238E27FC236}">
                <a16:creationId xmlns:a16="http://schemas.microsoft.com/office/drawing/2014/main" id="{4B1C1655-9386-D3B6-6E03-A95E303BFF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9" name="Google Shape;119;p7:notes">
            <a:extLst>
              <a:ext uri="{FF2B5EF4-FFF2-40B4-BE49-F238E27FC236}">
                <a16:creationId xmlns:a16="http://schemas.microsoft.com/office/drawing/2014/main" id="{6D88E77F-447E-DFDC-6FF2-C12BBA64D5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215051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>
          <a:extLst>
            <a:ext uri="{FF2B5EF4-FFF2-40B4-BE49-F238E27FC236}">
              <a16:creationId xmlns:a16="http://schemas.microsoft.com/office/drawing/2014/main" id="{634FEB0B-E629-553E-6EE6-D7E79AFA3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>
            <a:extLst>
              <a:ext uri="{FF2B5EF4-FFF2-40B4-BE49-F238E27FC236}">
                <a16:creationId xmlns:a16="http://schemas.microsoft.com/office/drawing/2014/main" id="{45E133FD-2D55-1AF3-706F-3841E1D7D3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9" name="Google Shape;119;p7:notes">
            <a:extLst>
              <a:ext uri="{FF2B5EF4-FFF2-40B4-BE49-F238E27FC236}">
                <a16:creationId xmlns:a16="http://schemas.microsoft.com/office/drawing/2014/main" id="{65090BC0-56ED-063F-B307-00ECFE7BA1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372158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>
          <a:extLst>
            <a:ext uri="{FF2B5EF4-FFF2-40B4-BE49-F238E27FC236}">
              <a16:creationId xmlns:a16="http://schemas.microsoft.com/office/drawing/2014/main" id="{82838894-0F64-C322-99B6-B88098269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>
            <a:extLst>
              <a:ext uri="{FF2B5EF4-FFF2-40B4-BE49-F238E27FC236}">
                <a16:creationId xmlns:a16="http://schemas.microsoft.com/office/drawing/2014/main" id="{3B73EF40-3632-C454-5FD2-A140D9A198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9" name="Google Shape;119;p7:notes">
            <a:extLst>
              <a:ext uri="{FF2B5EF4-FFF2-40B4-BE49-F238E27FC236}">
                <a16:creationId xmlns:a16="http://schemas.microsoft.com/office/drawing/2014/main" id="{A8E3A875-4610-40E0-741A-D86698E592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874585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>
          <a:extLst>
            <a:ext uri="{FF2B5EF4-FFF2-40B4-BE49-F238E27FC236}">
              <a16:creationId xmlns:a16="http://schemas.microsoft.com/office/drawing/2014/main" id="{52EB26C0-82BA-CEEB-BD74-D339491B7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>
            <a:extLst>
              <a:ext uri="{FF2B5EF4-FFF2-40B4-BE49-F238E27FC236}">
                <a16:creationId xmlns:a16="http://schemas.microsoft.com/office/drawing/2014/main" id="{477E97ED-4408-D3E5-2583-5FAAEF6D50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9" name="Google Shape;119;p7:notes">
            <a:extLst>
              <a:ext uri="{FF2B5EF4-FFF2-40B4-BE49-F238E27FC236}">
                <a16:creationId xmlns:a16="http://schemas.microsoft.com/office/drawing/2014/main" id="{ED167955-9FA2-4822-66CF-AF65E7C818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82531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>
          <a:extLst>
            <a:ext uri="{FF2B5EF4-FFF2-40B4-BE49-F238E27FC236}">
              <a16:creationId xmlns:a16="http://schemas.microsoft.com/office/drawing/2014/main" id="{C82A3F62-A2C2-E6FB-08F8-22C9B948A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>
            <a:extLst>
              <a:ext uri="{FF2B5EF4-FFF2-40B4-BE49-F238E27FC236}">
                <a16:creationId xmlns:a16="http://schemas.microsoft.com/office/drawing/2014/main" id="{24973C77-7B35-A50F-BFD0-5AB5027FAB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9" name="Google Shape;119;p7:notes">
            <a:extLst>
              <a:ext uri="{FF2B5EF4-FFF2-40B4-BE49-F238E27FC236}">
                <a16:creationId xmlns:a16="http://schemas.microsoft.com/office/drawing/2014/main" id="{33742F46-9179-ED78-E876-2C44D06879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701408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>
          <a:extLst>
            <a:ext uri="{FF2B5EF4-FFF2-40B4-BE49-F238E27FC236}">
              <a16:creationId xmlns:a16="http://schemas.microsoft.com/office/drawing/2014/main" id="{325F212F-234C-3565-C376-F6075C747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>
            <a:extLst>
              <a:ext uri="{FF2B5EF4-FFF2-40B4-BE49-F238E27FC236}">
                <a16:creationId xmlns:a16="http://schemas.microsoft.com/office/drawing/2014/main" id="{8948E796-05B9-98C9-C671-5DE6AAC6C5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9" name="Google Shape;119;p7:notes">
            <a:extLst>
              <a:ext uri="{FF2B5EF4-FFF2-40B4-BE49-F238E27FC236}">
                <a16:creationId xmlns:a16="http://schemas.microsoft.com/office/drawing/2014/main" id="{5C6FE480-777C-21F0-AE01-3747CF8AD7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351979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867763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830211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>
          <a:extLst>
            <a:ext uri="{FF2B5EF4-FFF2-40B4-BE49-F238E27FC236}">
              <a16:creationId xmlns:a16="http://schemas.microsoft.com/office/drawing/2014/main" id="{72B725E8-2FF4-D30B-7E72-00D4A40FED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>
            <a:extLst>
              <a:ext uri="{FF2B5EF4-FFF2-40B4-BE49-F238E27FC236}">
                <a16:creationId xmlns:a16="http://schemas.microsoft.com/office/drawing/2014/main" id="{51ED4F13-AC81-82F0-A65C-C5422E6ABD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19" name="Google Shape;119;p7:notes">
            <a:extLst>
              <a:ext uri="{FF2B5EF4-FFF2-40B4-BE49-F238E27FC236}">
                <a16:creationId xmlns:a16="http://schemas.microsoft.com/office/drawing/2014/main" id="{A33E6678-9FDD-DD93-5DE2-CC0BF58278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57010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9" name="Google Shape;1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039867fdc9_0_16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1" name="Google Shape;131;g2039867fdc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039867fdc9_0_16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00" cy="4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1" name="Google Shape;131;g2039867fdc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05818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9" name="Google Shape;1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44820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83595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9" name="Google Shape;1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1133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ashgear.com/769717/snapchat-is-not-private-nor-is-it-safe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atsapp.com/legal/privacy-policy-eea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telegram.org/privacy?setln=f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Final Year Project Proposal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371600" y="367797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635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3500" dirty="0">
                <a:solidFill>
                  <a:schemeClr val="tx1"/>
                </a:solidFill>
              </a:rPr>
              <a:t>SELF-DESTRUCT MESSENGER </a:t>
            </a:r>
          </a:p>
          <a:p>
            <a:pPr marL="635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r>
              <a:rPr lang="en-US" sz="3500" dirty="0">
                <a:solidFill>
                  <a:schemeClr val="tx1"/>
                </a:solidFill>
              </a:rPr>
              <a:t>(SDM)</a:t>
            </a:r>
          </a:p>
          <a:p>
            <a:pPr marL="635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400" dirty="0">
                <a:solidFill>
                  <a:schemeClr val="tx1"/>
                </a:solidFill>
              </a:rPr>
              <a:t>Supervised By: 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Dr. Jawaid Iqbal</a:t>
            </a:r>
            <a:endParaRPr lang="en-US" sz="1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Assistant professor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86" name="Google Shape;86;p1" descr="Riphah.jpg"/>
          <p:cNvPicPr preferRelativeResize="0"/>
          <p:nvPr/>
        </p:nvPicPr>
        <p:blipFill rotWithShape="1">
          <a:blip r:embed="rId4">
            <a:alphaModFix/>
          </a:blip>
          <a:srcRect l="3033" t="4065" r="6926" b="4925"/>
          <a:stretch/>
        </p:blipFill>
        <p:spPr>
          <a:xfrm>
            <a:off x="4076700" y="1295400"/>
            <a:ext cx="990600" cy="12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314906" y="323787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PROBLEM STATEMENT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DA966-FA79-4640-40F2-28BA36FE5B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4531" y="1248023"/>
            <a:ext cx="6744154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Static Encryption Keys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of a single key for all communications.</a:t>
            </a:r>
          </a:p>
          <a:p>
            <a:pPr marL="457200" lvl="1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Increases vulnerability if the key is compromised.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Persistent Messages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Long-term message storage can lead to unauthorized access.[2][6]</a:t>
            </a:r>
          </a:p>
          <a:p>
            <a:pPr marL="457200" lvl="1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Poses risks of message recovery by unintended parties.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[2][6]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Real-Time Requirement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Communication allowed even if one party is offline.</a:t>
            </a:r>
          </a:p>
          <a:p>
            <a:pPr marL="457200" lvl="1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lead to potential security compromises.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Anti-Screenshot Measures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 of screenshot prevention features.[3]</a:t>
            </a:r>
          </a:p>
          <a:p>
            <a:pPr marL="457200" lvl="1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Risks unauthorized sharing of sensitive information.[3]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>
            <a:spLocks noGrp="1"/>
          </p:cNvSpPr>
          <p:nvPr>
            <p:ph type="title"/>
          </p:nvPr>
        </p:nvSpPr>
        <p:spPr>
          <a:xfrm>
            <a:off x="296802" y="2420011"/>
            <a:ext cx="6429924" cy="177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PROPOSED SOLUTION</a:t>
            </a:r>
            <a:endParaRPr dirty="0"/>
          </a:p>
        </p:txBody>
      </p:sp>
      <p:pic>
        <p:nvPicPr>
          <p:cNvPr id="3" name="Picture 2" descr="A computer hardware and a lock&#10;&#10;Description automatically generated with medium confidence">
            <a:extLst>
              <a:ext uri="{FF2B5EF4-FFF2-40B4-BE49-F238E27FC236}">
                <a16:creationId xmlns:a16="http://schemas.microsoft.com/office/drawing/2014/main" id="{920FD84C-F08C-F963-654E-340157B9C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9902" y="1340243"/>
            <a:ext cx="3024141" cy="302414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314906" y="323787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PROPOSED SOLUTION</a:t>
            </a:r>
            <a:endParaRPr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F91A0BF-1347-9184-D1B9-372A207459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4906" y="1238307"/>
            <a:ext cx="8001902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 Encryption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Constantly changing encryption keys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Enhances data security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Protects even if a key is compromised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Automatic Message Deletion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Messages self-delete after a set time or event.[1]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Reduces risk of sensitive information exposure.[2]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Communication Requirement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instant message or data exchange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Crucial for time-sensitive information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Anti-Screenshot Measures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Prevents or detects unauthorized screenshots.[3]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Protects content from being shared without permission.[3]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542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>
            <a:spLocks noGrp="1"/>
          </p:cNvSpPr>
          <p:nvPr>
            <p:ph type="title"/>
          </p:nvPr>
        </p:nvSpPr>
        <p:spPr>
          <a:xfrm>
            <a:off x="-1234704" y="1656032"/>
            <a:ext cx="8297502" cy="2395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4000" b="1" dirty="0"/>
              <a:t>PROPOSED </a:t>
            </a:r>
            <a:br>
              <a:rPr lang="en-US" sz="4000" b="1" dirty="0"/>
            </a:br>
            <a:r>
              <a:rPr lang="en-US" sz="4000" b="1" dirty="0"/>
              <a:t>ARCHITECTURE</a:t>
            </a:r>
            <a:endParaRPr sz="4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2159A2-7C5F-42EA-C7BF-F00CDD9C7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768" y="1478708"/>
            <a:ext cx="2750061" cy="275006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166804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314906" y="323787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PROPOSED 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EA1F11-A0D7-880C-8B1A-88D58B66A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45" y="920572"/>
            <a:ext cx="7901810" cy="49189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55582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>
            <a:spLocks noGrp="1"/>
          </p:cNvSpPr>
          <p:nvPr>
            <p:ph type="title"/>
          </p:nvPr>
        </p:nvSpPr>
        <p:spPr>
          <a:xfrm>
            <a:off x="-1234704" y="1656032"/>
            <a:ext cx="8297502" cy="2395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b="1" dirty="0"/>
              <a:t>PROJECT </a:t>
            </a:r>
            <a:br>
              <a:rPr lang="en-US" b="1" dirty="0"/>
            </a:br>
            <a:r>
              <a:rPr lang="en-US" b="1" dirty="0"/>
              <a:t>SCOPE</a:t>
            </a:r>
            <a:endParaRPr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2159A2-7C5F-42EA-C7BF-F00CDD9C7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768" y="1478708"/>
            <a:ext cx="2750061" cy="275006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537890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D6DB9-A705-122A-6759-BB9F3725C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95466" y="328959"/>
            <a:ext cx="8229600" cy="1143000"/>
          </a:xfrm>
        </p:spPr>
        <p:txBody>
          <a:bodyPr/>
          <a:lstStyle/>
          <a:p>
            <a:r>
              <a:rPr lang="en-US" sz="4000" b="1" dirty="0"/>
              <a:t>PROJECT SCOPE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68BF633-2974-38DE-5367-DCCA1BD19F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9149" y="1387628"/>
            <a:ext cx="8464177" cy="3226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28600" marR="0" lvl="0" indent="-228600" algn="just" defTabSz="914400" rtl="0" eaLnBrk="0" fontAlgn="base" latinLnBrk="0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Authentication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Ensures only authorized users can access the system.</a:t>
            </a:r>
          </a:p>
          <a:p>
            <a:pPr marL="228600" marR="0" lvl="0" indent="-228600" algn="just" defTabSz="914400" rtl="0" eaLnBrk="0" fontAlgn="base" latinLnBrk="0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Key Exchange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Safely transfers encryption keys between communicating parties.</a:t>
            </a:r>
          </a:p>
          <a:p>
            <a:pPr marL="228600" marR="0" lvl="0" indent="-228600" algn="just" defTabSz="914400" rtl="0" eaLnBrk="0" fontAlgn="base" latinLnBrk="0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 Encryption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Generates unique encryption keys for each session to secure communication.</a:t>
            </a:r>
          </a:p>
          <a:p>
            <a:pPr marL="228600" marR="0" lvl="0" indent="-228600" algn="just" defTabSz="914400" rtl="0" eaLnBrk="0" fontAlgn="base" latinLnBrk="0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Communication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Enables live, secure exchanges between users in real time.</a:t>
            </a:r>
          </a:p>
          <a:p>
            <a:pPr marL="228600" marR="0" lvl="0" indent="-228600" algn="just" defTabSz="914400" rtl="0" eaLnBrk="0" fontAlgn="base" latinLnBrk="0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Automatic Message Deletion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Deletes messages once a session ends or users disconnect.</a:t>
            </a:r>
          </a:p>
          <a:p>
            <a:pPr marL="228600" marR="0" lvl="0" indent="-228600" algn="just" defTabSz="914400" rtl="0" eaLnBrk="0" fontAlgn="base" latinLnBrk="0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Anti-Screenshot Measures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Prevents users from capturing screenshots of conversations.</a:t>
            </a:r>
          </a:p>
          <a:p>
            <a:pPr marL="228600" marR="0" lvl="0" indent="-228600" algn="just" defTabSz="914400" rtl="0" eaLnBrk="0" fontAlgn="base" latinLnBrk="0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Interface &amp; Experience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Focuses on creating an intuitive, user-friendly interface.</a:t>
            </a:r>
          </a:p>
          <a:p>
            <a:pPr marL="228600" marR="0" lvl="0" indent="-228600" algn="just" defTabSz="914400" rtl="0" eaLnBrk="0" fontAlgn="base" latinLnBrk="0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 Interface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Provides a simple and secure space for text-based real-time communication.</a:t>
            </a:r>
          </a:p>
          <a:p>
            <a:pPr marL="228600" marR="0" lvl="0" indent="-228600" algn="just" defTabSz="914400" rtl="0" eaLnBrk="0" fontAlgn="base" latinLnBrk="0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Session Status Indicators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Displays real-time information about session activity or user presence.</a:t>
            </a:r>
          </a:p>
          <a:p>
            <a:pPr marL="228600" marR="0" lvl="0" indent="-228600" algn="just" defTabSz="914400" rtl="0" eaLnBrk="0" fontAlgn="base" latinLnBrk="0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 Design &amp; Architecture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Blueprint for integrating all components with scalability and security.</a:t>
            </a:r>
          </a:p>
          <a:p>
            <a:pPr marL="228600" marR="0" lvl="0" indent="-228600" algn="just" defTabSz="914400" rtl="0" eaLnBrk="0" fontAlgn="base" latinLnBrk="0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 Testing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Assesses system vulnerabilities through rigorous testing methodologies.</a:t>
            </a:r>
          </a:p>
          <a:p>
            <a:pPr marL="228600" marR="0" lvl="0" indent="-228600" algn="just" defTabSz="914400" rtl="0" eaLnBrk="0" fontAlgn="base" latinLnBrk="0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 &amp; Monitoring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Ensures system functionality and security post-launch with continuous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monitoring. </a:t>
            </a:r>
          </a:p>
        </p:txBody>
      </p:sp>
    </p:spTree>
    <p:extLst>
      <p:ext uri="{BB962C8B-B14F-4D97-AF65-F5344CB8AC3E}">
        <p14:creationId xmlns:p14="http://schemas.microsoft.com/office/powerpoint/2010/main" val="3277663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736ED-640B-ECA0-77FC-8F2CA65A7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A8BA3-9D58-13F3-7234-B7C1008ED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29217" y="328958"/>
            <a:ext cx="8229600" cy="1143000"/>
          </a:xfrm>
        </p:spPr>
        <p:txBody>
          <a:bodyPr/>
          <a:lstStyle/>
          <a:p>
            <a:pPr eaLnBrk="1" hangingPunct="1"/>
            <a:r>
              <a:rPr lang="en-US" sz="4000" b="1" dirty="0"/>
              <a:t>PROGRESS REPORT SUMMARY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A85A1C7-F629-C12F-B683-9471AC7DD7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-398353" y="1588705"/>
            <a:ext cx="9144000" cy="1595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1" hangingPunct="1"/>
            <a:r>
              <a:rPr lang="en-US" sz="2400" b="1" dirty="0">
                <a:latin typeface="+mn-lt"/>
              </a:rPr>
              <a:t>Requirements</a:t>
            </a:r>
          </a:p>
          <a:p>
            <a:pPr lvl="1" eaLnBrk="1" hangingPunct="1"/>
            <a:r>
              <a:rPr lang="en-US" sz="2400" b="1" dirty="0">
                <a:latin typeface="+mn-lt"/>
              </a:rPr>
              <a:t>Software System (Design + Implementation + Testing)</a:t>
            </a:r>
          </a:p>
          <a:p>
            <a:pPr lvl="1" eaLnBrk="1" hangingPunct="1"/>
            <a:r>
              <a:rPr lang="en-US" sz="2400" b="1" dirty="0">
                <a:latin typeface="+mn-lt"/>
              </a:rPr>
              <a:t>Endeavour (Team + Work + Way of Working)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 descr="A graphic on a paper&#10;&#10;Description automatically generated with medium confidence">
            <a:extLst>
              <a:ext uri="{FF2B5EF4-FFF2-40B4-BE49-F238E27FC236}">
                <a16:creationId xmlns:a16="http://schemas.microsoft.com/office/drawing/2014/main" id="{1176D974-5D8E-6280-1525-EAD4CF4E8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744" y="3300761"/>
            <a:ext cx="2051705" cy="205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089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>
          <a:extLst>
            <a:ext uri="{FF2B5EF4-FFF2-40B4-BE49-F238E27FC236}">
              <a16:creationId xmlns:a16="http://schemas.microsoft.com/office/drawing/2014/main" id="{1F3D3CF6-47E4-AFB0-C5B9-DBDFDF381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>
            <a:extLst>
              <a:ext uri="{FF2B5EF4-FFF2-40B4-BE49-F238E27FC236}">
                <a16:creationId xmlns:a16="http://schemas.microsoft.com/office/drawing/2014/main" id="{B1894737-810B-D29C-50A2-49506480C0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234704" y="1656032"/>
            <a:ext cx="8297502" cy="2395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REQUIREMENTS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C1559F-B9F4-A5AD-2A4F-5987B7796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768" y="1478708"/>
            <a:ext cx="2750061" cy="275006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948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CF6619-F110-9327-59AC-5E4B8EFD4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808C8-C99A-3A3E-2AC6-54918858B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2016" y="292745"/>
            <a:ext cx="4191754" cy="1143000"/>
          </a:xfrm>
        </p:spPr>
        <p:txBody>
          <a:bodyPr/>
          <a:lstStyle/>
          <a:p>
            <a:pPr lvl="1" eaLnBrk="1" hangingPunct="1"/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REQUIREMENTS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DE4F7-E005-6534-1315-C0273011F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84" y="1274275"/>
            <a:ext cx="9030832" cy="4525963"/>
          </a:xfrm>
        </p:spPr>
        <p:txBody>
          <a:bodyPr/>
          <a:lstStyle/>
          <a:p>
            <a:pPr marL="114300" indent="0" algn="just">
              <a:buNone/>
            </a:pPr>
            <a:r>
              <a:rPr lang="en-US" sz="1600" b="1" dirty="0">
                <a:latin typeface="+mn-lt"/>
              </a:rPr>
              <a:t>Core Objectives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Ensure secure, real-time communication between users.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Implement ephemeral messaging with automatic deletion.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Employ dynamic encryption to mitigate risks associated with static keys.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Anti-screenshot measures to prevent content capture.</a:t>
            </a:r>
          </a:p>
          <a:p>
            <a:pPr marL="114300" indent="0" algn="just"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Functional Requirements</a:t>
            </a:r>
          </a:p>
          <a:p>
            <a:pPr algn="just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Real-time chat accessible only when both parties are online.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Anti-screenshot measures to prevent content capture.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Secure user authentication with robust access control.</a:t>
            </a:r>
          </a:p>
          <a:p>
            <a:pPr marL="114300" indent="0" algn="just"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Non-Functional Requirements</a:t>
            </a:r>
          </a:p>
          <a:p>
            <a:pPr algn="just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High performance with minimal latency for real-time messaging.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Scalability to handle an increasing number of users.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Reliable and intuitive user interface for ease of use.</a:t>
            </a:r>
          </a:p>
          <a:p>
            <a:pPr marL="114300" indent="0" algn="just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4300" indent="0" algn="just">
              <a:buNone/>
            </a:pPr>
            <a:endParaRPr lang="en-US" sz="1600" dirty="0">
              <a:latin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478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Team</a:t>
            </a:r>
            <a:endParaRPr/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Muhammad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Aatif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Khan </a:t>
            </a:r>
            <a:r>
              <a:rPr lang="en-US" dirty="0"/>
              <a:t>(38587)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Hamza Zawari Khalid</a:t>
            </a:r>
            <a:r>
              <a:rPr lang="en-US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US" dirty="0"/>
              <a:t>(35772)</a:t>
            </a:r>
            <a:endParaRPr dirty="0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Syed </a:t>
            </a:r>
            <a:r>
              <a:rPr lang="en-US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Abdurrehman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</a:t>
            </a:r>
            <a:r>
              <a:rPr lang="en-US" dirty="0"/>
              <a:t>(31980)</a:t>
            </a:r>
            <a:endParaRPr dirty="0"/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E5DD8-2C6E-AE85-AADA-786DC6F08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DD7A0-0F6A-4D10-F7C2-FEDABE79F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7695" y="292744"/>
            <a:ext cx="6581870" cy="1143000"/>
          </a:xfrm>
        </p:spPr>
        <p:txBody>
          <a:bodyPr/>
          <a:lstStyle/>
          <a:p>
            <a:pPr marL="203200" indent="0">
              <a:spcBef>
                <a:spcPts val="0"/>
              </a:spcBef>
              <a:buSzPts val="3200"/>
              <a:buNone/>
            </a:pPr>
            <a:r>
              <a:rPr lang="it-IT" sz="4000" b="1" dirty="0"/>
              <a:t>HARDWARE REQUIREMENTS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6D00C7-3F56-8A12-B5B8-76C18BCF7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84" y="1274275"/>
            <a:ext cx="3429000" cy="4525963"/>
          </a:xfrm>
        </p:spPr>
        <p:txBody>
          <a:bodyPr/>
          <a:lstStyle/>
          <a:p>
            <a:pPr marL="114300" indent="0" algn="just"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Development Machine Requirements</a:t>
            </a:r>
          </a:p>
          <a:p>
            <a:pPr algn="just"/>
            <a:r>
              <a:rPr lang="en-US" sz="1200" b="1" dirty="0">
                <a:solidFill>
                  <a:schemeClr val="tx1"/>
                </a:solidFill>
                <a:latin typeface="+mn-lt"/>
              </a:rPr>
              <a:t>Processor: 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Quad-core or higher.</a:t>
            </a:r>
          </a:p>
          <a:p>
            <a:pPr algn="just"/>
            <a:r>
              <a:rPr lang="en-US" sz="1200" b="1" dirty="0">
                <a:solidFill>
                  <a:schemeClr val="tx1"/>
                </a:solidFill>
                <a:latin typeface="+mn-lt"/>
              </a:rPr>
              <a:t>RAM: 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Minimum of 8 GB, recommended 16 GB for multitasking</a:t>
            </a:r>
          </a:p>
          <a:p>
            <a:pPr algn="just"/>
            <a:r>
              <a:rPr lang="en-US" sz="1200" b="1" dirty="0">
                <a:solidFill>
                  <a:schemeClr val="tx1"/>
                </a:solidFill>
                <a:latin typeface="+mn-lt"/>
              </a:rPr>
              <a:t>Storage: 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At least 10 GB</a:t>
            </a:r>
          </a:p>
          <a:p>
            <a:pPr algn="just"/>
            <a:r>
              <a:rPr lang="en-US" sz="1200" b="1" dirty="0">
                <a:solidFill>
                  <a:schemeClr val="tx1"/>
                </a:solidFill>
                <a:latin typeface="+mn-lt"/>
              </a:rPr>
              <a:t>Operating System</a:t>
            </a:r>
            <a:r>
              <a:rPr lang="en-US" sz="1200" dirty="0">
                <a:solidFill>
                  <a:schemeClr val="tx1"/>
                </a:solidFill>
                <a:latin typeface="+mn-lt"/>
              </a:rPr>
              <a:t>: Windows, macOS, or Linux</a:t>
            </a:r>
          </a:p>
          <a:p>
            <a:pPr marL="114300" indent="0" algn="just"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Device Requirements for Testing</a:t>
            </a:r>
          </a:p>
          <a:p>
            <a:pPr marL="114300" indent="0" algn="just"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Physical Devices:</a:t>
            </a:r>
          </a:p>
          <a:p>
            <a:pPr algn="just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Android: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Version 5.0 (Lollipop) or higher. </a:t>
            </a:r>
          </a:p>
          <a:p>
            <a:pPr algn="just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iOS: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Version 11.0 or higher. </a:t>
            </a:r>
          </a:p>
          <a:p>
            <a:pPr marL="114300" indent="0" algn="just">
              <a:buNone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 Emulators:</a:t>
            </a:r>
          </a:p>
          <a:p>
            <a:pPr algn="just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Android Virtual Device (AVD) and iOS Simulator to replicate various environments for compatibility testing.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409217-C375-FD17-12DE-CAE9B0AA81E4}"/>
              </a:ext>
            </a:extLst>
          </p:cNvPr>
          <p:cNvSpPr txBox="1"/>
          <p:nvPr/>
        </p:nvSpPr>
        <p:spPr>
          <a:xfrm>
            <a:off x="4097826" y="1274275"/>
            <a:ext cx="401408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End-User Device Requirements</a:t>
            </a:r>
          </a:p>
          <a:p>
            <a:pPr algn="just"/>
            <a:r>
              <a:rPr lang="en-US" sz="1200" b="1" dirty="0"/>
              <a:t>Operating System:</a:t>
            </a:r>
          </a:p>
          <a:p>
            <a:pPr algn="just"/>
            <a:r>
              <a:rPr lang="en-US" dirty="0"/>
              <a:t> </a:t>
            </a:r>
            <a:r>
              <a:rPr lang="en-US" sz="1200" b="1" dirty="0"/>
              <a:t>• Android: </a:t>
            </a:r>
            <a:r>
              <a:rPr lang="en-US" sz="1200" dirty="0"/>
              <a:t>Version 8.0 (Oreo) or higher. </a:t>
            </a:r>
            <a:r>
              <a:rPr lang="en-US" sz="1200" b="1" dirty="0"/>
              <a:t>• iOS: </a:t>
            </a:r>
            <a:r>
              <a:rPr lang="en-US" sz="1200" dirty="0"/>
              <a:t>Version 11.0 or higher.</a:t>
            </a:r>
          </a:p>
          <a:p>
            <a:pPr algn="just"/>
            <a:r>
              <a:rPr lang="en-US" dirty="0"/>
              <a:t> </a:t>
            </a:r>
          </a:p>
          <a:p>
            <a:pPr algn="just"/>
            <a:r>
              <a:rPr lang="en-US" sz="1200" b="1" dirty="0"/>
              <a:t>Hardware: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b="1" dirty="0"/>
              <a:t>Processor: </a:t>
            </a:r>
            <a:r>
              <a:rPr lang="en-US" sz="1200" dirty="0"/>
              <a:t>Octa-core for Android, A10 chip or higher for iOS.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/>
              <a:t> </a:t>
            </a:r>
            <a:r>
              <a:rPr lang="en-US" sz="1200" b="1" dirty="0"/>
              <a:t>RAM: </a:t>
            </a:r>
            <a:r>
              <a:rPr lang="en-US" sz="1200" dirty="0"/>
              <a:t>Minimum of 3 GB to handle encryption and multitasking.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b="1" dirty="0"/>
              <a:t> Storage: </a:t>
            </a:r>
            <a:r>
              <a:rPr lang="en-US" sz="1200" dirty="0"/>
              <a:t>200 MB of free space for app data.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dirty="0"/>
              <a:t> </a:t>
            </a:r>
            <a:r>
              <a:rPr lang="en-US" sz="1200" b="1" dirty="0"/>
              <a:t>Display: </a:t>
            </a:r>
            <a:r>
              <a:rPr lang="en-US" sz="1200" dirty="0"/>
              <a:t>720p or higher for clear UI. </a:t>
            </a:r>
          </a:p>
          <a:p>
            <a:pPr algn="just"/>
            <a:endParaRPr lang="en-US" dirty="0"/>
          </a:p>
          <a:p>
            <a:pPr algn="just"/>
            <a:r>
              <a:rPr lang="en-US" sz="1200" b="1" dirty="0"/>
              <a:t>Connectivity: 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Network: </a:t>
            </a:r>
            <a:r>
              <a:rPr lang="en-US" sz="1200" dirty="0">
                <a:solidFill>
                  <a:schemeClr val="tx1"/>
                </a:solidFill>
              </a:rPr>
              <a:t>Reliable internet connection (Wi-Fi or 4G/5G) for real-time messaging.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979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8FDEE4-6AAB-6C83-867C-EA6301798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ED2BC-76E4-62B3-AEE0-84B00DCC6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88475" y="319904"/>
            <a:ext cx="7297093" cy="1143000"/>
          </a:xfrm>
        </p:spPr>
        <p:txBody>
          <a:bodyPr/>
          <a:lstStyle/>
          <a:p>
            <a:pPr marL="203200" indent="0">
              <a:spcBef>
                <a:spcPts val="0"/>
              </a:spcBef>
              <a:buSzPts val="3200"/>
              <a:buNone/>
            </a:pPr>
            <a:r>
              <a:rPr lang="it-IT" sz="4000" b="1" dirty="0"/>
              <a:t>SOFTWARE REQUIREMENTS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F96A6-CAB5-A987-1F9C-752A758F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283328"/>
            <a:ext cx="9144000" cy="4525963"/>
          </a:xfrm>
        </p:spPr>
        <p:txBody>
          <a:bodyPr/>
          <a:lstStyle/>
          <a:p>
            <a:pPr marL="114300" indent="0" algn="just"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Development Environment.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Android studio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 Studio Code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Spell checker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Dart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C++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Flutter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Jira and bitbucket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Material Icon Them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YAML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Firebase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200" b="1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Firebase Realtime Database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Firebase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2904664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037AFA-67EC-FAFD-A16F-0D49DE4F5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59A80-56CD-4AE3-E76C-9E7066F4D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20158" y="192034"/>
            <a:ext cx="7297093" cy="1143000"/>
          </a:xfrm>
        </p:spPr>
        <p:txBody>
          <a:bodyPr/>
          <a:lstStyle/>
          <a:p>
            <a:pPr marL="203200" indent="0">
              <a:spcBef>
                <a:spcPts val="0"/>
              </a:spcBef>
              <a:buSzPts val="3200"/>
              <a:buNone/>
            </a:pPr>
            <a:r>
              <a:rPr lang="en-US" sz="4000" b="1" dirty="0"/>
              <a:t>Design Summary</a:t>
            </a:r>
            <a:endParaRPr lang="it-IT" sz="40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3A7EC6-7576-56AB-0612-A4E0E15F73D2}"/>
              </a:ext>
            </a:extLst>
          </p:cNvPr>
          <p:cNvSpPr/>
          <p:nvPr/>
        </p:nvSpPr>
        <p:spPr>
          <a:xfrm>
            <a:off x="271604" y="1687724"/>
            <a:ext cx="1038885" cy="421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Splash</a:t>
            </a:r>
          </a:p>
          <a:p>
            <a:pPr algn="ctr"/>
            <a:r>
              <a:rPr lang="en-US" sz="1200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Screen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9208B5-8D61-7318-C93A-E9D8695E4ABB}"/>
              </a:ext>
            </a:extLst>
          </p:cNvPr>
          <p:cNvSpPr/>
          <p:nvPr/>
        </p:nvSpPr>
        <p:spPr>
          <a:xfrm>
            <a:off x="5724054" y="1726023"/>
            <a:ext cx="968721" cy="356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Google Sign-In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B4C4DD-0F9D-0F98-5EAC-72B218E52408}"/>
              </a:ext>
            </a:extLst>
          </p:cNvPr>
          <p:cNvSpPr/>
          <p:nvPr/>
        </p:nvSpPr>
        <p:spPr>
          <a:xfrm>
            <a:off x="7254089" y="1720167"/>
            <a:ext cx="1425921" cy="356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Firebase Auth Updates User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9F900D-EA9F-3EE7-7782-FC322D856FCA}"/>
              </a:ext>
            </a:extLst>
          </p:cNvPr>
          <p:cNvSpPr/>
          <p:nvPr/>
        </p:nvSpPr>
        <p:spPr>
          <a:xfrm>
            <a:off x="4076322" y="1720168"/>
            <a:ext cx="1127158" cy="356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0" dirty="0" err="1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LoginScreen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E0A185-6D50-3D38-29EF-F96800A1763F}"/>
              </a:ext>
            </a:extLst>
          </p:cNvPr>
          <p:cNvSpPr/>
          <p:nvPr/>
        </p:nvSpPr>
        <p:spPr>
          <a:xfrm>
            <a:off x="2043818" y="2885626"/>
            <a:ext cx="1113577" cy="356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0" dirty="0" err="1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HomeScreen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1FFDBF-2B16-1961-FD93-C6F419F6E8AA}"/>
              </a:ext>
            </a:extLst>
          </p:cNvPr>
          <p:cNvSpPr/>
          <p:nvPr/>
        </p:nvSpPr>
        <p:spPr>
          <a:xfrm>
            <a:off x="3621385" y="3696462"/>
            <a:ext cx="1127158" cy="356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0" dirty="0" err="1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ChatScreen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E537EB-3080-287A-3C6C-FD1491D62C53}"/>
              </a:ext>
            </a:extLst>
          </p:cNvPr>
          <p:cNvSpPr/>
          <p:nvPr/>
        </p:nvSpPr>
        <p:spPr>
          <a:xfrm>
            <a:off x="2067582" y="3696461"/>
            <a:ext cx="1066047" cy="356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0" dirty="0" err="1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ViewProfileScreen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59932C-F872-5EC3-3E37-DD49999393A5}"/>
              </a:ext>
            </a:extLst>
          </p:cNvPr>
          <p:cNvSpPr/>
          <p:nvPr/>
        </p:nvSpPr>
        <p:spPr>
          <a:xfrm>
            <a:off x="271604" y="3696462"/>
            <a:ext cx="1276539" cy="356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0" dirty="0" err="1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ProfileScreen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ABEEDD-BAA9-9A03-704F-D64851EEE73C}"/>
              </a:ext>
            </a:extLst>
          </p:cNvPr>
          <p:cNvSpPr/>
          <p:nvPr/>
        </p:nvSpPr>
        <p:spPr>
          <a:xfrm>
            <a:off x="6061295" y="5152189"/>
            <a:ext cx="1425920" cy="356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0" dirty="0" err="1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SignOut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 from Firebase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645CB5-28E3-EBD6-0DC1-10DAB0278D8D}"/>
              </a:ext>
            </a:extLst>
          </p:cNvPr>
          <p:cNvSpPr/>
          <p:nvPr/>
        </p:nvSpPr>
        <p:spPr>
          <a:xfrm>
            <a:off x="4572000" y="4570541"/>
            <a:ext cx="1557197" cy="356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Send Media via Firebase Storage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22514B-9DB5-451E-72E1-0A22E7665A05}"/>
              </a:ext>
            </a:extLst>
          </p:cNvPr>
          <p:cNvSpPr/>
          <p:nvPr/>
        </p:nvSpPr>
        <p:spPr>
          <a:xfrm>
            <a:off x="2494229" y="4586348"/>
            <a:ext cx="1326333" cy="356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Send Message via </a:t>
            </a:r>
            <a:r>
              <a:rPr lang="en-US" sz="1200" b="1" i="0" dirty="0" err="1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Firestore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DEF42D-4D68-15EC-DA51-FA830F991B5A}"/>
              </a:ext>
            </a:extLst>
          </p:cNvPr>
          <p:cNvSpPr/>
          <p:nvPr/>
        </p:nvSpPr>
        <p:spPr>
          <a:xfrm>
            <a:off x="417586" y="4586347"/>
            <a:ext cx="968721" cy="356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Logout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8" name="Diamond 17">
            <a:extLst>
              <a:ext uri="{FF2B5EF4-FFF2-40B4-BE49-F238E27FC236}">
                <a16:creationId xmlns:a16="http://schemas.microsoft.com/office/drawing/2014/main" id="{6D7351EF-960E-AF37-BCEB-CB40A4E28898}"/>
              </a:ext>
            </a:extLst>
          </p:cNvPr>
          <p:cNvSpPr/>
          <p:nvPr/>
        </p:nvSpPr>
        <p:spPr>
          <a:xfrm>
            <a:off x="1840117" y="1327090"/>
            <a:ext cx="1520982" cy="114300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User Logged In?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DF8BCC3-5269-6865-8B9C-19C17C058BE5}"/>
              </a:ext>
            </a:extLst>
          </p:cNvPr>
          <p:cNvCxnSpPr>
            <a:stCxn id="6" idx="3"/>
            <a:endCxn id="18" idx="1"/>
          </p:cNvCxnSpPr>
          <p:nvPr/>
        </p:nvCxnSpPr>
        <p:spPr>
          <a:xfrm flipV="1">
            <a:off x="1310489" y="1898590"/>
            <a:ext cx="52962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2FE6753-7619-AB87-2CAE-0B6CCEE31415}"/>
              </a:ext>
            </a:extLst>
          </p:cNvPr>
          <p:cNvCxnSpPr>
            <a:cxnSpLocks/>
            <a:stCxn id="18" idx="3"/>
            <a:endCxn id="9" idx="1"/>
          </p:cNvCxnSpPr>
          <p:nvPr/>
        </p:nvCxnSpPr>
        <p:spPr>
          <a:xfrm>
            <a:off x="3361099" y="1898590"/>
            <a:ext cx="71522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CB218C9-BEA1-0C7E-F485-A1EDB4606E9A}"/>
              </a:ext>
            </a:extLst>
          </p:cNvPr>
          <p:cNvCxnSpPr/>
          <p:nvPr/>
        </p:nvCxnSpPr>
        <p:spPr>
          <a:xfrm flipV="1">
            <a:off x="5203480" y="1899717"/>
            <a:ext cx="52962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467A28-A5D9-47D4-FBA6-37DC89F431B1}"/>
              </a:ext>
            </a:extLst>
          </p:cNvPr>
          <p:cNvCxnSpPr/>
          <p:nvPr/>
        </p:nvCxnSpPr>
        <p:spPr>
          <a:xfrm flipV="1">
            <a:off x="6708618" y="1902356"/>
            <a:ext cx="52962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C059366-0CDA-6688-6941-6DD12E4D3CB7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600606" y="2470091"/>
            <a:ext cx="1" cy="4155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42DE929-DB66-CE1C-8B33-9D0B6C4BCB19}"/>
              </a:ext>
            </a:extLst>
          </p:cNvPr>
          <p:cNvCxnSpPr>
            <a:stCxn id="10" idx="1"/>
            <a:endCxn id="13" idx="0"/>
          </p:cNvCxnSpPr>
          <p:nvPr/>
        </p:nvCxnSpPr>
        <p:spPr>
          <a:xfrm rot="10800000" flipV="1">
            <a:off x="909874" y="3064048"/>
            <a:ext cx="1133944" cy="63241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E49AA69D-7D41-D1FC-CF7B-53C6F0B3EE66}"/>
              </a:ext>
            </a:extLst>
          </p:cNvPr>
          <p:cNvCxnSpPr>
            <a:stCxn id="10" idx="3"/>
            <a:endCxn id="11" idx="0"/>
          </p:cNvCxnSpPr>
          <p:nvPr/>
        </p:nvCxnSpPr>
        <p:spPr>
          <a:xfrm>
            <a:off x="3157395" y="3064048"/>
            <a:ext cx="1027569" cy="63241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236BE7EA-0F9D-6C11-AACF-78662DADCC93}"/>
              </a:ext>
            </a:extLst>
          </p:cNvPr>
          <p:cNvCxnSpPr>
            <a:stCxn id="11" idx="2"/>
            <a:endCxn id="16" idx="0"/>
          </p:cNvCxnSpPr>
          <p:nvPr/>
        </p:nvCxnSpPr>
        <p:spPr>
          <a:xfrm rot="5400000">
            <a:off x="3404659" y="3806042"/>
            <a:ext cx="533043" cy="1027568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803B1E2F-97A0-5CAD-E702-E3176106F21D}"/>
              </a:ext>
            </a:extLst>
          </p:cNvPr>
          <p:cNvCxnSpPr>
            <a:stCxn id="11" idx="2"/>
            <a:endCxn id="15" idx="0"/>
          </p:cNvCxnSpPr>
          <p:nvPr/>
        </p:nvCxnSpPr>
        <p:spPr>
          <a:xfrm rot="16200000" flipH="1">
            <a:off x="4509163" y="3729105"/>
            <a:ext cx="517236" cy="1165635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B761BE6-4FDE-C5BE-722F-A3F2F087259D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flipH="1">
            <a:off x="2600606" y="3242469"/>
            <a:ext cx="1" cy="4539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35FA797-2DBB-D86E-68FD-E5ED80948CF9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901946" y="4053305"/>
            <a:ext cx="7928" cy="5172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9AFE91CE-C7BC-16BA-9FED-7F436A3D26BF}"/>
              </a:ext>
            </a:extLst>
          </p:cNvPr>
          <p:cNvCxnSpPr>
            <a:stCxn id="17" idx="2"/>
            <a:endCxn id="14" idx="1"/>
          </p:cNvCxnSpPr>
          <p:nvPr/>
        </p:nvCxnSpPr>
        <p:spPr>
          <a:xfrm rot="16200000" flipH="1">
            <a:off x="3287911" y="2557226"/>
            <a:ext cx="387421" cy="515934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3E32722B-3471-97AD-F92C-E5A8022B3DD1}"/>
              </a:ext>
            </a:extLst>
          </p:cNvPr>
          <p:cNvCxnSpPr>
            <a:stCxn id="14" idx="2"/>
            <a:endCxn id="6" idx="1"/>
          </p:cNvCxnSpPr>
          <p:nvPr/>
        </p:nvCxnSpPr>
        <p:spPr>
          <a:xfrm rot="5400000" flipH="1">
            <a:off x="1717709" y="452487"/>
            <a:ext cx="3610441" cy="6502651"/>
          </a:xfrm>
          <a:prstGeom prst="bentConnector4">
            <a:avLst>
              <a:gd name="adj1" fmla="val -6332"/>
              <a:gd name="adj2" fmla="val 103515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28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8D929-3E61-9B01-AB1B-23F1D7AAD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B4587-2C37-FA4D-FF73-23743196C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14812" y="0"/>
            <a:ext cx="7297093" cy="1143000"/>
          </a:xfrm>
        </p:spPr>
        <p:txBody>
          <a:bodyPr/>
          <a:lstStyle/>
          <a:p>
            <a:pPr marL="203200" indent="0">
              <a:spcBef>
                <a:spcPts val="0"/>
              </a:spcBef>
              <a:buSzPts val="3200"/>
              <a:buNone/>
            </a:pPr>
            <a:r>
              <a:rPr lang="en-US" sz="4000" b="1" dirty="0"/>
              <a:t>Real-Time Communication</a:t>
            </a:r>
            <a:endParaRPr lang="it-IT" sz="40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7230DB-757C-6688-538D-C31820468BFD}"/>
              </a:ext>
            </a:extLst>
          </p:cNvPr>
          <p:cNvSpPr/>
          <p:nvPr/>
        </p:nvSpPr>
        <p:spPr>
          <a:xfrm>
            <a:off x="543205" y="1285777"/>
            <a:ext cx="1204111" cy="4685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User Opens Chat Screen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35B0A-7B1B-236B-5F68-43FC467BAEFF}"/>
              </a:ext>
            </a:extLst>
          </p:cNvPr>
          <p:cNvSpPr/>
          <p:nvPr/>
        </p:nvSpPr>
        <p:spPr>
          <a:xfrm>
            <a:off x="2270156" y="1285778"/>
            <a:ext cx="1204111" cy="4685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Stream Sends Updated Data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1835D1-D648-768E-0031-FB8C6BAA3952}"/>
              </a:ext>
            </a:extLst>
          </p:cNvPr>
          <p:cNvSpPr/>
          <p:nvPr/>
        </p:nvSpPr>
        <p:spPr>
          <a:xfrm>
            <a:off x="6541126" y="1285777"/>
            <a:ext cx="1204111" cy="4685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Wait for Changes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8E1671-E8D4-BE28-8BCE-DF1274883C07}"/>
              </a:ext>
            </a:extLst>
          </p:cNvPr>
          <p:cNvSpPr/>
          <p:nvPr/>
        </p:nvSpPr>
        <p:spPr>
          <a:xfrm>
            <a:off x="4186850" y="5336260"/>
            <a:ext cx="1470434" cy="4685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0" dirty="0" err="1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Api.sendMessage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 to </a:t>
            </a:r>
            <a:r>
              <a:rPr lang="en-US" sz="1200" b="1" i="0" dirty="0" err="1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Firestore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F3F0E8-2E80-EC76-3CFC-6B341A816CA3}"/>
              </a:ext>
            </a:extLst>
          </p:cNvPr>
          <p:cNvSpPr/>
          <p:nvPr/>
        </p:nvSpPr>
        <p:spPr>
          <a:xfrm>
            <a:off x="4320012" y="4633485"/>
            <a:ext cx="1204111" cy="4685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User Sends Message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E965D3-786B-B4F7-A5A5-68BF56EB4DB0}"/>
              </a:ext>
            </a:extLst>
          </p:cNvPr>
          <p:cNvSpPr/>
          <p:nvPr/>
        </p:nvSpPr>
        <p:spPr>
          <a:xfrm>
            <a:off x="4257392" y="3914113"/>
            <a:ext cx="1329350" cy="4685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UI Updates with New Messages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60533A-E706-11B0-8303-4ADB9535D1A0}"/>
              </a:ext>
            </a:extLst>
          </p:cNvPr>
          <p:cNvSpPr/>
          <p:nvPr/>
        </p:nvSpPr>
        <p:spPr>
          <a:xfrm>
            <a:off x="4320012" y="3194741"/>
            <a:ext cx="1204111" cy="4685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UI Updates for All Users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D47263-0EA6-0BE9-D942-9C0572790257}"/>
              </a:ext>
            </a:extLst>
          </p:cNvPr>
          <p:cNvSpPr/>
          <p:nvPr/>
        </p:nvSpPr>
        <p:spPr>
          <a:xfrm>
            <a:off x="4320012" y="2475369"/>
            <a:ext cx="1204111" cy="4685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Stream Sends Updated Data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6FB371-242A-BD60-2973-A275DC9D3233}"/>
              </a:ext>
            </a:extLst>
          </p:cNvPr>
          <p:cNvSpPr/>
          <p:nvPr/>
        </p:nvSpPr>
        <p:spPr>
          <a:xfrm>
            <a:off x="543205" y="5336260"/>
            <a:ext cx="1412342" cy="4685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Message Added to </a:t>
            </a:r>
            <a:r>
              <a:rPr lang="en-US" sz="1200" b="1" i="0" dirty="0" err="1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Firestore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189852-459C-E2C7-FEEE-4236C88A660C}"/>
              </a:ext>
            </a:extLst>
          </p:cNvPr>
          <p:cNvSpPr/>
          <p:nvPr/>
        </p:nvSpPr>
        <p:spPr>
          <a:xfrm>
            <a:off x="543205" y="4229850"/>
            <a:ext cx="1412342" cy="5564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0" dirty="0" err="1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Firestore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 Updates Other Clients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F8419D6C-5EFF-ACB5-D4E7-FD5100FC89CB}"/>
              </a:ext>
            </a:extLst>
          </p:cNvPr>
          <p:cNvSpPr/>
          <p:nvPr/>
        </p:nvSpPr>
        <p:spPr>
          <a:xfrm>
            <a:off x="3978998" y="948537"/>
            <a:ext cx="1855960" cy="114300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0" dirty="0" err="1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Firestore</a:t>
            </a:r>
            <a:r>
              <a:rPr lang="en-US" sz="1200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 Document Changes?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6AFE39-4DA1-088B-DC54-D1013264D396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1747316" y="1520036"/>
            <a:ext cx="52284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DB5AE8-23A0-0712-F703-308DD5D813AC}"/>
              </a:ext>
            </a:extLst>
          </p:cNvPr>
          <p:cNvCxnSpPr/>
          <p:nvPr/>
        </p:nvCxnSpPr>
        <p:spPr>
          <a:xfrm>
            <a:off x="3456158" y="1499090"/>
            <a:ext cx="522840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FFDF1FB-D514-9188-DB36-F2025F1B98AC}"/>
              </a:ext>
            </a:extLst>
          </p:cNvPr>
          <p:cNvCxnSpPr>
            <a:cxnSpLocks/>
            <a:stCxn id="14" idx="3"/>
            <a:endCxn id="6" idx="1"/>
          </p:cNvCxnSpPr>
          <p:nvPr/>
        </p:nvCxnSpPr>
        <p:spPr>
          <a:xfrm flipV="1">
            <a:off x="5834958" y="1520036"/>
            <a:ext cx="70616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5A37978-0A60-41B0-39D1-29A5A470A4ED}"/>
              </a:ext>
            </a:extLst>
          </p:cNvPr>
          <p:cNvCxnSpPr>
            <a:cxnSpLocks/>
            <a:stCxn id="14" idx="2"/>
            <a:endCxn id="11" idx="0"/>
          </p:cNvCxnSpPr>
          <p:nvPr/>
        </p:nvCxnSpPr>
        <p:spPr>
          <a:xfrm>
            <a:off x="4906978" y="2091537"/>
            <a:ext cx="15090" cy="3838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C6B891A-B8EF-3A8D-43A7-30D4457B8E9A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>
            <a:off x="4922068" y="2943886"/>
            <a:ext cx="0" cy="2508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BD1D2A4-C7C8-ACAE-26FC-E797E650CCBB}"/>
              </a:ext>
            </a:extLst>
          </p:cNvPr>
          <p:cNvCxnSpPr>
            <a:cxnSpLocks/>
          </p:cNvCxnSpPr>
          <p:nvPr/>
        </p:nvCxnSpPr>
        <p:spPr>
          <a:xfrm>
            <a:off x="4902452" y="3651941"/>
            <a:ext cx="0" cy="2508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FBE2EC2-F98E-6748-DA80-3CE13F102E79}"/>
              </a:ext>
            </a:extLst>
          </p:cNvPr>
          <p:cNvCxnSpPr>
            <a:cxnSpLocks/>
          </p:cNvCxnSpPr>
          <p:nvPr/>
        </p:nvCxnSpPr>
        <p:spPr>
          <a:xfrm>
            <a:off x="4902452" y="4382630"/>
            <a:ext cx="0" cy="2508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FADD4A-37C9-7038-5069-7E978E5758C9}"/>
              </a:ext>
            </a:extLst>
          </p:cNvPr>
          <p:cNvCxnSpPr>
            <a:cxnSpLocks/>
          </p:cNvCxnSpPr>
          <p:nvPr/>
        </p:nvCxnSpPr>
        <p:spPr>
          <a:xfrm>
            <a:off x="4894908" y="5085405"/>
            <a:ext cx="0" cy="2508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FDB065B-A482-67F6-9A66-EA38A19E2A6B}"/>
              </a:ext>
            </a:extLst>
          </p:cNvPr>
          <p:cNvCxnSpPr>
            <a:stCxn id="7" idx="1"/>
            <a:endCxn id="12" idx="3"/>
          </p:cNvCxnSpPr>
          <p:nvPr/>
        </p:nvCxnSpPr>
        <p:spPr>
          <a:xfrm flipH="1">
            <a:off x="1955547" y="5570519"/>
            <a:ext cx="223130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3EA5553-998C-9396-E322-6457E3305A2E}"/>
              </a:ext>
            </a:extLst>
          </p:cNvPr>
          <p:cNvCxnSpPr>
            <a:stCxn id="12" idx="0"/>
            <a:endCxn id="13" idx="2"/>
          </p:cNvCxnSpPr>
          <p:nvPr/>
        </p:nvCxnSpPr>
        <p:spPr>
          <a:xfrm flipV="1">
            <a:off x="1249376" y="4786264"/>
            <a:ext cx="0" cy="5499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297C88BC-9048-B945-461F-733DB49AC798}"/>
              </a:ext>
            </a:extLst>
          </p:cNvPr>
          <p:cNvCxnSpPr>
            <a:cxnSpLocks/>
            <a:stCxn id="12" idx="1"/>
            <a:endCxn id="5" idx="2"/>
          </p:cNvCxnSpPr>
          <p:nvPr/>
        </p:nvCxnSpPr>
        <p:spPr>
          <a:xfrm rot="10800000" flipH="1">
            <a:off x="543204" y="1754295"/>
            <a:ext cx="2329007" cy="3816224"/>
          </a:xfrm>
          <a:prstGeom prst="bentConnector4">
            <a:avLst>
              <a:gd name="adj1" fmla="val -9815"/>
              <a:gd name="adj2" fmla="val 53069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657B67A-3728-4B21-C08D-8456BBA64E03}"/>
              </a:ext>
            </a:extLst>
          </p:cNvPr>
          <p:cNvCxnSpPr>
            <a:stCxn id="13" idx="3"/>
            <a:endCxn id="10" idx="1"/>
          </p:cNvCxnSpPr>
          <p:nvPr/>
        </p:nvCxnSpPr>
        <p:spPr>
          <a:xfrm flipV="1">
            <a:off x="1955547" y="3429000"/>
            <a:ext cx="2364465" cy="107905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B6B3C2E-FE50-F5A8-C8DD-AAFA457E6987}"/>
              </a:ext>
            </a:extLst>
          </p:cNvPr>
          <p:cNvSpPr txBox="1"/>
          <p:nvPr/>
        </p:nvSpPr>
        <p:spPr>
          <a:xfrm>
            <a:off x="4866236" y="2081942"/>
            <a:ext cx="1321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90C8B0C-5E10-6FFD-58AA-C826210676D0}"/>
              </a:ext>
            </a:extLst>
          </p:cNvPr>
          <p:cNvSpPr txBox="1"/>
          <p:nvPr/>
        </p:nvSpPr>
        <p:spPr>
          <a:xfrm>
            <a:off x="5821375" y="1228931"/>
            <a:ext cx="1321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494547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2A1D0-775C-F721-2D14-1F367522F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1C882-FFFD-BE75-FA44-3EDEB229F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24621" y="-10087"/>
            <a:ext cx="7297093" cy="1143000"/>
          </a:xfrm>
        </p:spPr>
        <p:txBody>
          <a:bodyPr/>
          <a:lstStyle/>
          <a:p>
            <a:pPr marL="203200">
              <a:buSzPts val="3200"/>
            </a:pPr>
            <a:r>
              <a:rPr lang="it-IT" sz="4000" b="1" dirty="0"/>
              <a:t>GOOGLE </a:t>
            </a:r>
            <a:r>
              <a:rPr lang="en-US" sz="1600" b="1" i="0" dirty="0">
                <a:solidFill>
                  <a:srgbClr val="202124"/>
                </a:solidFill>
                <a:effectLst/>
              </a:rPr>
              <a:t> </a:t>
            </a:r>
            <a:r>
              <a:rPr lang="en-US" sz="40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AUTHORIZATION</a:t>
            </a:r>
            <a:endParaRPr lang="it-IT" sz="4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4EBE19-D82C-FA1E-B824-6ABB4437A846}"/>
              </a:ext>
            </a:extLst>
          </p:cNvPr>
          <p:cNvSpPr/>
          <p:nvPr/>
        </p:nvSpPr>
        <p:spPr>
          <a:xfrm>
            <a:off x="380245" y="1143000"/>
            <a:ext cx="1285593" cy="402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Start Google Sign-In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971B3B-C470-81FC-AE7B-9313FE4C3FD4}"/>
              </a:ext>
            </a:extLst>
          </p:cNvPr>
          <p:cNvSpPr/>
          <p:nvPr/>
        </p:nvSpPr>
        <p:spPr>
          <a:xfrm>
            <a:off x="3832633" y="1143000"/>
            <a:ext cx="1635660" cy="402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Call _</a:t>
            </a:r>
            <a:r>
              <a:rPr lang="en-US" sz="1200" b="1" i="0" dirty="0" err="1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signInWithGoogle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F0733C-587F-D551-CF32-AD5C2AF1469F}"/>
              </a:ext>
            </a:extLst>
          </p:cNvPr>
          <p:cNvSpPr/>
          <p:nvPr/>
        </p:nvSpPr>
        <p:spPr>
          <a:xfrm>
            <a:off x="2106439" y="1143000"/>
            <a:ext cx="1285593" cy="402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Show Progress Bar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DDCCBF-D5D8-3910-7CAD-60A1640564D2}"/>
              </a:ext>
            </a:extLst>
          </p:cNvPr>
          <p:cNvSpPr/>
          <p:nvPr/>
        </p:nvSpPr>
        <p:spPr>
          <a:xfrm>
            <a:off x="6724457" y="5023438"/>
            <a:ext cx="1638672" cy="5646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Sign in with Firebase Authentication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015304-9AF0-8ADB-DA53-5E2819E8CBE3}"/>
              </a:ext>
            </a:extLst>
          </p:cNvPr>
          <p:cNvSpPr/>
          <p:nvPr/>
        </p:nvSpPr>
        <p:spPr>
          <a:xfrm>
            <a:off x="6724457" y="4059460"/>
            <a:ext cx="1638673" cy="5646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Create </a:t>
            </a:r>
            <a:r>
              <a:rPr lang="en-US" sz="1200" b="1" i="0" dirty="0" err="1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GoogleAuth</a:t>
            </a:r>
            <a:endParaRPr lang="en-US" sz="1200" b="1" i="0" dirty="0">
              <a:solidFill>
                <a:schemeClr val="bg1"/>
              </a:solidFill>
              <a:effectLst/>
              <a:latin typeface="Helvetica" panose="020B0604020202020204" pitchFamily="34" charset="0"/>
            </a:endParaRPr>
          </a:p>
          <a:p>
            <a:pPr algn="ctr"/>
            <a:r>
              <a:rPr lang="en-US" sz="1200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Provider Credential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A1E43F-D0C4-E890-ABFF-F7CF82CF0C98}"/>
              </a:ext>
            </a:extLst>
          </p:cNvPr>
          <p:cNvSpPr/>
          <p:nvPr/>
        </p:nvSpPr>
        <p:spPr>
          <a:xfrm>
            <a:off x="6724459" y="3084531"/>
            <a:ext cx="1342176" cy="6293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Get Google Authentication Credentials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B1FBDC-4F03-469A-2052-F41A04D3F879}"/>
              </a:ext>
            </a:extLst>
          </p:cNvPr>
          <p:cNvSpPr/>
          <p:nvPr/>
        </p:nvSpPr>
        <p:spPr>
          <a:xfrm>
            <a:off x="6724459" y="2396431"/>
            <a:ext cx="1342178" cy="402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User Chooses Account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B9975C-D2EB-20F0-6884-4D4DC229667E}"/>
              </a:ext>
            </a:extLst>
          </p:cNvPr>
          <p:cNvSpPr/>
          <p:nvPr/>
        </p:nvSpPr>
        <p:spPr>
          <a:xfrm>
            <a:off x="359117" y="4563900"/>
            <a:ext cx="1813715" cy="402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Create User in Firebase Database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7C47A0-803C-2D7F-7407-573069FC4EAE}"/>
              </a:ext>
            </a:extLst>
          </p:cNvPr>
          <p:cNvSpPr/>
          <p:nvPr/>
        </p:nvSpPr>
        <p:spPr>
          <a:xfrm>
            <a:off x="359118" y="3713875"/>
            <a:ext cx="1813714" cy="4021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Navigate to </a:t>
            </a:r>
            <a:r>
              <a:rPr lang="en-US" sz="1200" b="1" i="0" dirty="0" err="1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HomeScreen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21A1643-46B5-8557-0EAB-AAD245A70D40}"/>
              </a:ext>
            </a:extLst>
          </p:cNvPr>
          <p:cNvSpPr/>
          <p:nvPr/>
        </p:nvSpPr>
        <p:spPr>
          <a:xfrm>
            <a:off x="2536475" y="2372343"/>
            <a:ext cx="1792587" cy="4756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Show Error in </a:t>
            </a:r>
            <a:r>
              <a:rPr lang="en-US" sz="1200" b="1" i="0" dirty="0" err="1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Snackbar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DC921CFE-F23E-04AB-7B7F-47092E85EAD0}"/>
              </a:ext>
            </a:extLst>
          </p:cNvPr>
          <p:cNvSpPr/>
          <p:nvPr/>
        </p:nvSpPr>
        <p:spPr>
          <a:xfrm>
            <a:off x="6541126" y="750929"/>
            <a:ext cx="1525511" cy="1348536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Google Sign-In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5" name="Flowchart: Decision 14">
            <a:extLst>
              <a:ext uri="{FF2B5EF4-FFF2-40B4-BE49-F238E27FC236}">
                <a16:creationId xmlns:a16="http://schemas.microsoft.com/office/drawing/2014/main" id="{7925C836-11F4-74C0-27F8-F63DBAF56038}"/>
              </a:ext>
            </a:extLst>
          </p:cNvPr>
          <p:cNvSpPr/>
          <p:nvPr/>
        </p:nvSpPr>
        <p:spPr>
          <a:xfrm>
            <a:off x="4050902" y="4090687"/>
            <a:ext cx="1492316" cy="1348536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i="0" dirty="0">
                <a:solidFill>
                  <a:schemeClr val="bg1"/>
                </a:solidFill>
                <a:effectLst/>
                <a:latin typeface="Helvetica" panose="020B0604020202020204" pitchFamily="34" charset="0"/>
              </a:rPr>
              <a:t>Check If User Exists</a:t>
            </a:r>
            <a:endParaRPr lang="en-US" sz="1200" b="1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59C42D4-62E3-58D2-8294-BD7AAFFC8DB5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1665838" y="1344055"/>
            <a:ext cx="44060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313C187-05D4-2F2A-5DD5-AB09DC261A1F}"/>
              </a:ext>
            </a:extLst>
          </p:cNvPr>
          <p:cNvCxnSpPr/>
          <p:nvPr/>
        </p:nvCxnSpPr>
        <p:spPr>
          <a:xfrm>
            <a:off x="3392032" y="1344055"/>
            <a:ext cx="44060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D9B4946-76FC-5C93-8454-C30FA6A5053C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468293" y="1418777"/>
            <a:ext cx="1072833" cy="64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6D85DC4-1D2E-FBE6-E77D-8661B8140CA2}"/>
              </a:ext>
            </a:extLst>
          </p:cNvPr>
          <p:cNvCxnSpPr>
            <a:cxnSpLocks/>
          </p:cNvCxnSpPr>
          <p:nvPr/>
        </p:nvCxnSpPr>
        <p:spPr>
          <a:xfrm>
            <a:off x="7395547" y="4624118"/>
            <a:ext cx="0" cy="3993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2A5B327-E38D-1B70-762E-DB65001DEF98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95547" y="3713875"/>
            <a:ext cx="0" cy="3455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0F1EC27-2A8F-F79D-F3B2-18E8D9318D81}"/>
              </a:ext>
            </a:extLst>
          </p:cNvPr>
          <p:cNvCxnSpPr>
            <a:cxnSpLocks/>
            <a:stCxn id="10" idx="2"/>
            <a:endCxn id="9" idx="0"/>
          </p:cNvCxnSpPr>
          <p:nvPr/>
        </p:nvCxnSpPr>
        <p:spPr>
          <a:xfrm flipH="1">
            <a:off x="7395547" y="2798541"/>
            <a:ext cx="1" cy="2859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06C3B9D-AB85-0C9C-4C07-5845CCB3EF33}"/>
              </a:ext>
            </a:extLst>
          </p:cNvPr>
          <p:cNvCxnSpPr>
            <a:stCxn id="14" idx="2"/>
          </p:cNvCxnSpPr>
          <p:nvPr/>
        </p:nvCxnSpPr>
        <p:spPr>
          <a:xfrm flipH="1">
            <a:off x="7303881" y="2099465"/>
            <a:ext cx="1" cy="29696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7FE43D92-A831-FC32-E657-833B9BE2083B}"/>
              </a:ext>
            </a:extLst>
          </p:cNvPr>
          <p:cNvCxnSpPr>
            <a:cxnSpLocks/>
            <a:endCxn id="13" idx="3"/>
          </p:cNvCxnSpPr>
          <p:nvPr/>
        </p:nvCxnSpPr>
        <p:spPr>
          <a:xfrm rot="10800000" flipV="1">
            <a:off x="4329062" y="1970233"/>
            <a:ext cx="2814122" cy="639918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0C7E42C-9476-6961-8CED-EC7293117977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2172832" y="2610151"/>
            <a:ext cx="363643" cy="2154804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AAF90447-2730-27E3-935C-FF38063EAB54}"/>
              </a:ext>
            </a:extLst>
          </p:cNvPr>
          <p:cNvCxnSpPr>
            <a:stCxn id="7" idx="1"/>
            <a:endCxn id="15" idx="3"/>
          </p:cNvCxnSpPr>
          <p:nvPr/>
        </p:nvCxnSpPr>
        <p:spPr>
          <a:xfrm rot="10800000">
            <a:off x="5543219" y="4764955"/>
            <a:ext cx="1181239" cy="54081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D030B86-6483-13D2-F744-81F8203845FE}"/>
              </a:ext>
            </a:extLst>
          </p:cNvPr>
          <p:cNvCxnSpPr>
            <a:stCxn id="15" idx="1"/>
            <a:endCxn id="11" idx="3"/>
          </p:cNvCxnSpPr>
          <p:nvPr/>
        </p:nvCxnSpPr>
        <p:spPr>
          <a:xfrm flipH="1">
            <a:off x="2172832" y="4764955"/>
            <a:ext cx="187807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33AC5B0-F02E-CAE6-CFAB-805864839F61}"/>
              </a:ext>
            </a:extLst>
          </p:cNvPr>
          <p:cNvCxnSpPr>
            <a:cxnSpLocks/>
            <a:stCxn id="11" idx="0"/>
            <a:endCxn id="12" idx="2"/>
          </p:cNvCxnSpPr>
          <p:nvPr/>
        </p:nvCxnSpPr>
        <p:spPr>
          <a:xfrm flipV="1">
            <a:off x="1265975" y="4115985"/>
            <a:ext cx="0" cy="4479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6C4505C-0758-92FF-AF35-4B0B5B8B26BC}"/>
              </a:ext>
            </a:extLst>
          </p:cNvPr>
          <p:cNvSpPr txBox="1"/>
          <p:nvPr/>
        </p:nvSpPr>
        <p:spPr>
          <a:xfrm>
            <a:off x="5736123" y="1656959"/>
            <a:ext cx="1321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DC2FE0-82B3-B452-D218-0C658736423C}"/>
              </a:ext>
            </a:extLst>
          </p:cNvPr>
          <p:cNvSpPr txBox="1"/>
          <p:nvPr/>
        </p:nvSpPr>
        <p:spPr>
          <a:xfrm>
            <a:off x="1790061" y="2962733"/>
            <a:ext cx="1321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Error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5C5E46BE-E4DF-D713-5F8B-FF58BF53EDA1}"/>
              </a:ext>
            </a:extLst>
          </p:cNvPr>
          <p:cNvCxnSpPr>
            <a:stCxn id="15" idx="0"/>
            <a:endCxn id="12" idx="3"/>
          </p:cNvCxnSpPr>
          <p:nvPr/>
        </p:nvCxnSpPr>
        <p:spPr>
          <a:xfrm rot="16200000" flipV="1">
            <a:off x="3397068" y="2690695"/>
            <a:ext cx="175757" cy="262422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E555D6AE-0E44-286B-7D51-ADF3BF92B8E4}"/>
              </a:ext>
            </a:extLst>
          </p:cNvPr>
          <p:cNvSpPr txBox="1"/>
          <p:nvPr/>
        </p:nvSpPr>
        <p:spPr>
          <a:xfrm>
            <a:off x="2632785" y="3876245"/>
            <a:ext cx="1321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FFEE4E4-4E7F-F8F6-5773-E14D66B377A3}"/>
              </a:ext>
            </a:extLst>
          </p:cNvPr>
          <p:cNvSpPr txBox="1"/>
          <p:nvPr/>
        </p:nvSpPr>
        <p:spPr>
          <a:xfrm>
            <a:off x="2658813" y="4715661"/>
            <a:ext cx="1321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478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>
          <a:extLst>
            <a:ext uri="{FF2B5EF4-FFF2-40B4-BE49-F238E27FC236}">
              <a16:creationId xmlns:a16="http://schemas.microsoft.com/office/drawing/2014/main" id="{F2C7D51B-203C-C3CD-21F2-CD2548763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>
            <a:extLst>
              <a:ext uri="{FF2B5EF4-FFF2-40B4-BE49-F238E27FC236}">
                <a16:creationId xmlns:a16="http://schemas.microsoft.com/office/drawing/2014/main" id="{A201C78B-33F7-EC95-9DCE-309A8A565C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234704" y="1656032"/>
            <a:ext cx="8297502" cy="2395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TESTING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3E7526-A20D-43EB-602C-C6ED5EB85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768" y="1478708"/>
            <a:ext cx="2750061" cy="275006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8037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12FC2-579D-8EA6-DF0F-488DFECCC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4DE17-B479-E755-C008-9FA0CA08B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3497" y="184102"/>
            <a:ext cx="7297093" cy="1143000"/>
          </a:xfrm>
        </p:spPr>
        <p:txBody>
          <a:bodyPr/>
          <a:lstStyle/>
          <a:p>
            <a:pPr marL="203200" indent="0">
              <a:spcBef>
                <a:spcPts val="0"/>
              </a:spcBef>
              <a:buSzPts val="3200"/>
              <a:buNone/>
            </a:pPr>
            <a:r>
              <a:rPr lang="it-IT" sz="4000" b="1" dirty="0"/>
              <a:t>Testing without Internet case 1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C33109-406B-474A-316A-4046FE8E3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21" y="1327102"/>
            <a:ext cx="1674438" cy="372097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9" name="Picture 8" descr="A screen shot of a phone&#10;&#10;Description automatically generated">
            <a:extLst>
              <a:ext uri="{FF2B5EF4-FFF2-40B4-BE49-F238E27FC236}">
                <a16:creationId xmlns:a16="http://schemas.microsoft.com/office/drawing/2014/main" id="{389E5C6F-EB70-5E6D-3E02-A258AF898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9976" y="1327102"/>
            <a:ext cx="1923295" cy="372097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68263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2CAF3-87A5-2B2E-0B81-189FF8BE6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11D30-4315-938D-8000-CFFC8186C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3497" y="184102"/>
            <a:ext cx="7297093" cy="1143000"/>
          </a:xfrm>
        </p:spPr>
        <p:txBody>
          <a:bodyPr/>
          <a:lstStyle/>
          <a:p>
            <a:pPr marL="203200" indent="0">
              <a:spcBef>
                <a:spcPts val="0"/>
              </a:spcBef>
              <a:buSzPts val="3200"/>
              <a:buNone/>
            </a:pPr>
            <a:r>
              <a:rPr lang="it-IT" sz="4000" b="1" dirty="0"/>
              <a:t>Testing without Internet case 2  </a:t>
            </a:r>
          </a:p>
        </p:txBody>
      </p:sp>
      <p:pic>
        <p:nvPicPr>
          <p:cNvPr id="4" name="Picture 3" descr="A screenshot of a phone&#10;&#10;Description automatically generated">
            <a:extLst>
              <a:ext uri="{FF2B5EF4-FFF2-40B4-BE49-F238E27FC236}">
                <a16:creationId xmlns:a16="http://schemas.microsoft.com/office/drawing/2014/main" id="{F3736021-3107-595D-2873-6464F91CF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645" y="1270365"/>
            <a:ext cx="1894438" cy="431726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6" name="Picture 5" descr="A screenshot of a phone&#10;&#10;Description automatically generated">
            <a:extLst>
              <a:ext uri="{FF2B5EF4-FFF2-40B4-BE49-F238E27FC236}">
                <a16:creationId xmlns:a16="http://schemas.microsoft.com/office/drawing/2014/main" id="{27CE2FDF-5733-DD33-CA7A-1604C623D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73" y="1270365"/>
            <a:ext cx="1942771" cy="4317269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0" name="Picture 9" descr="A screen shot of a phone&#10;&#10;Description automatically generated">
            <a:extLst>
              <a:ext uri="{FF2B5EF4-FFF2-40B4-BE49-F238E27FC236}">
                <a16:creationId xmlns:a16="http://schemas.microsoft.com/office/drawing/2014/main" id="{A1918522-7E45-3990-8306-5BD84638A9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6784" y="1327101"/>
            <a:ext cx="1812401" cy="426053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945962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08FA12-A76A-DEF8-093E-3CD1A7FA75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47483-2707-E3BB-CF07-97438F01D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0122" y="184102"/>
            <a:ext cx="7297093" cy="1143000"/>
          </a:xfrm>
        </p:spPr>
        <p:txBody>
          <a:bodyPr/>
          <a:lstStyle/>
          <a:p>
            <a:pPr marL="203200" indent="0">
              <a:spcBef>
                <a:spcPts val="0"/>
              </a:spcBef>
              <a:buSzPts val="3200"/>
              <a:buNone/>
            </a:pPr>
            <a:r>
              <a:rPr lang="it-IT" sz="4000" b="1" dirty="0"/>
              <a:t>Testing without Internet case 3  </a:t>
            </a:r>
          </a:p>
        </p:txBody>
      </p:sp>
      <p:pic>
        <p:nvPicPr>
          <p:cNvPr id="4" name="Picture 3" descr="A screenshot of a chat&#10;&#10;Description automatically generated">
            <a:extLst>
              <a:ext uri="{FF2B5EF4-FFF2-40B4-BE49-F238E27FC236}">
                <a16:creationId xmlns:a16="http://schemas.microsoft.com/office/drawing/2014/main" id="{B5517792-2873-B883-36C3-1C5D57C9C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35" y="1368612"/>
            <a:ext cx="1747772" cy="388393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CB212E00-2319-043F-B523-7E95DE0CB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802" y="1327102"/>
            <a:ext cx="5527707" cy="392544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55F87854-85E6-8A5A-E356-7473F7FFA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5787" y="4001064"/>
            <a:ext cx="2169327" cy="164752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865639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9CC503-EB23-B6E3-4F20-F565A1E02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133F3-F573-955A-5F84-C00C715C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7230" y="0"/>
            <a:ext cx="8962930" cy="1143000"/>
          </a:xfrm>
        </p:spPr>
        <p:txBody>
          <a:bodyPr/>
          <a:lstStyle/>
          <a:p>
            <a:pPr marL="203200" indent="0">
              <a:spcBef>
                <a:spcPts val="0"/>
              </a:spcBef>
              <a:buSzPts val="3200"/>
              <a:buNone/>
            </a:pPr>
            <a:r>
              <a:rPr lang="it-IT" sz="4000" b="1" dirty="0"/>
              <a:t>Testing the online/offline status case 1 </a:t>
            </a:r>
          </a:p>
        </p:txBody>
      </p: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9D884BB0-6695-AC76-63A6-D20010872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00" y="1247115"/>
            <a:ext cx="1963697" cy="436377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EBA4350E-1BB7-4106-B80A-870E760D6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734" y="1549342"/>
            <a:ext cx="5920966" cy="340290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81212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Table of Content</a:t>
            </a:r>
            <a:endParaRPr dirty="0"/>
          </a:p>
        </p:txBody>
      </p:sp>
      <p:sp>
        <p:nvSpPr>
          <p:cNvPr id="98" name="Google Shape;98;p3"/>
          <p:cNvSpPr txBox="1">
            <a:spLocks noGrp="1"/>
          </p:cNvSpPr>
          <p:nvPr>
            <p:ph type="body" idx="1"/>
          </p:nvPr>
        </p:nvSpPr>
        <p:spPr>
          <a:xfrm>
            <a:off x="457200" y="1386722"/>
            <a:ext cx="8229600" cy="6030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spcBef>
                <a:spcPts val="640"/>
              </a:spcBef>
              <a:buSzPts val="3200"/>
            </a:pPr>
            <a:r>
              <a:rPr lang="en-US" sz="2800" dirty="0"/>
              <a:t>Opportunities and Stakeholders</a:t>
            </a:r>
            <a:endParaRPr sz="2800" dirty="0"/>
          </a:p>
          <a:p>
            <a:pPr marL="285750" indent="-285750">
              <a:spcBef>
                <a:spcPts val="640"/>
              </a:spcBef>
              <a:buSzPts val="3200"/>
            </a:pPr>
            <a:r>
              <a:rPr lang="en-US" sz="2800" dirty="0"/>
              <a:t>Existing Systems </a:t>
            </a:r>
          </a:p>
          <a:p>
            <a:pPr marL="285750" indent="-285750">
              <a:spcBef>
                <a:spcPts val="640"/>
              </a:spcBef>
              <a:buSzPts val="3200"/>
            </a:pPr>
            <a:r>
              <a:rPr lang="en-US" sz="2800" dirty="0"/>
              <a:t>Problem Statement</a:t>
            </a:r>
          </a:p>
          <a:p>
            <a:pPr marL="285750" indent="-285750">
              <a:spcBef>
                <a:spcPts val="640"/>
              </a:spcBef>
              <a:buSzPts val="3200"/>
            </a:pPr>
            <a:r>
              <a:rPr lang="en-US" sz="2800" dirty="0"/>
              <a:t>Proposed Solution </a:t>
            </a:r>
          </a:p>
          <a:p>
            <a:pPr marL="285750" indent="-285750">
              <a:spcBef>
                <a:spcPts val="640"/>
              </a:spcBef>
              <a:buSzPts val="3200"/>
            </a:pPr>
            <a:r>
              <a:rPr lang="en-US" sz="2800" dirty="0"/>
              <a:t>Project Scope </a:t>
            </a:r>
          </a:p>
          <a:p>
            <a:pPr marL="285750" indent="-285750">
              <a:spcBef>
                <a:spcPts val="640"/>
              </a:spcBef>
              <a:buSzPts val="3200"/>
            </a:pPr>
            <a:r>
              <a:rPr lang="en-US" sz="2800" dirty="0"/>
              <a:t>Progress Report Summary</a:t>
            </a:r>
          </a:p>
          <a:p>
            <a:pPr marL="285750" indent="-285750">
              <a:spcBef>
                <a:spcPts val="640"/>
              </a:spcBef>
              <a:buSzPts val="3200"/>
            </a:pPr>
            <a:r>
              <a:rPr lang="en-US" sz="2800" dirty="0"/>
              <a:t>Next Steps</a:t>
            </a:r>
          </a:p>
          <a:p>
            <a:pPr marL="285750" indent="-285750">
              <a:spcBef>
                <a:spcPts val="640"/>
              </a:spcBef>
              <a:buSzPts val="3200"/>
            </a:pPr>
            <a:r>
              <a:rPr lang="en-US" sz="2800" dirty="0"/>
              <a:t>Prototype</a:t>
            </a:r>
          </a:p>
          <a:p>
            <a:pPr marL="285750" indent="-285750">
              <a:spcBef>
                <a:spcPts val="640"/>
              </a:spcBef>
              <a:buSzPts val="3200"/>
            </a:pPr>
            <a:r>
              <a:rPr lang="en-US" sz="28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  <a:endParaRPr lang="en-US" sz="2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>
          <a:extLst>
            <a:ext uri="{FF2B5EF4-FFF2-40B4-BE49-F238E27FC236}">
              <a16:creationId xmlns:a16="http://schemas.microsoft.com/office/drawing/2014/main" id="{A931921E-52F9-1810-A542-DC2DD6584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>
            <a:extLst>
              <a:ext uri="{FF2B5EF4-FFF2-40B4-BE49-F238E27FC236}">
                <a16:creationId xmlns:a16="http://schemas.microsoft.com/office/drawing/2014/main" id="{EB67549B-063A-413A-3DE1-A1CCBC606A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234704" y="1656032"/>
            <a:ext cx="8297502" cy="2395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4400" b="1" dirty="0"/>
              <a:t>ENDEAVOUR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F77D88-50D4-4353-A174-A23BDB9D8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768" y="1478708"/>
            <a:ext cx="2750061" cy="275006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0463010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>
          <a:extLst>
            <a:ext uri="{FF2B5EF4-FFF2-40B4-BE49-F238E27FC236}">
              <a16:creationId xmlns:a16="http://schemas.microsoft.com/office/drawing/2014/main" id="{59320419-6C0F-5258-8166-7F407C1DE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9226DA8-EE66-5886-CC7B-6FE3D9846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78" y="517046"/>
            <a:ext cx="4623764" cy="46107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534E9B-DF0C-B3E9-EE60-FC2EAB75F3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4963" y="982124"/>
            <a:ext cx="4241137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4771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E78922-BAF0-787C-8CBC-A8032CD8E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59DCFF9-DE65-BE84-8485-AC078EAE7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314393"/>
              </p:ext>
            </p:extLst>
          </p:nvPr>
        </p:nvGraphicFramePr>
        <p:xfrm>
          <a:off x="76956" y="64963"/>
          <a:ext cx="8795440" cy="50758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1336">
                  <a:extLst>
                    <a:ext uri="{9D8B030D-6E8A-4147-A177-3AD203B41FA5}">
                      <a16:colId xmlns:a16="http://schemas.microsoft.com/office/drawing/2014/main" val="3560212139"/>
                    </a:ext>
                  </a:extLst>
                </a:gridCol>
                <a:gridCol w="2027119">
                  <a:extLst>
                    <a:ext uri="{9D8B030D-6E8A-4147-A177-3AD203B41FA5}">
                      <a16:colId xmlns:a16="http://schemas.microsoft.com/office/drawing/2014/main" val="2965135137"/>
                    </a:ext>
                  </a:extLst>
                </a:gridCol>
                <a:gridCol w="737646">
                  <a:extLst>
                    <a:ext uri="{9D8B030D-6E8A-4147-A177-3AD203B41FA5}">
                      <a16:colId xmlns:a16="http://schemas.microsoft.com/office/drawing/2014/main" val="2044224388"/>
                    </a:ext>
                  </a:extLst>
                </a:gridCol>
                <a:gridCol w="1295104">
                  <a:extLst>
                    <a:ext uri="{9D8B030D-6E8A-4147-A177-3AD203B41FA5}">
                      <a16:colId xmlns:a16="http://schemas.microsoft.com/office/drawing/2014/main" val="2282465747"/>
                    </a:ext>
                  </a:extLst>
                </a:gridCol>
                <a:gridCol w="2558924">
                  <a:extLst>
                    <a:ext uri="{9D8B030D-6E8A-4147-A177-3AD203B41FA5}">
                      <a16:colId xmlns:a16="http://schemas.microsoft.com/office/drawing/2014/main" val="1225511297"/>
                    </a:ext>
                  </a:extLst>
                </a:gridCol>
                <a:gridCol w="1495311">
                  <a:extLst>
                    <a:ext uri="{9D8B030D-6E8A-4147-A177-3AD203B41FA5}">
                      <a16:colId xmlns:a16="http://schemas.microsoft.com/office/drawing/2014/main" val="3832108998"/>
                    </a:ext>
                  </a:extLst>
                </a:gridCol>
              </a:tblGrid>
              <a:tr h="586552"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/>
                      <a:r>
                        <a:rPr lang="en-US" sz="1000">
                          <a:effectLst/>
                        </a:rPr>
                        <a:t>WBS #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/>
                      <a:r>
                        <a:rPr lang="en-US" sz="1000">
                          <a:effectLst/>
                        </a:rPr>
                        <a:t>WBS Deliverable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/>
                      <a:r>
                        <a:rPr lang="en-US" sz="1000">
                          <a:effectLst/>
                        </a:rPr>
                        <a:t>Duration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/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/>
                </a:tc>
                <a:tc>
                  <a:txBody>
                    <a:bodyPr/>
                    <a:lstStyle/>
                    <a:p>
                      <a:pPr marL="0" marR="0" algn="ctr"/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/>
                      <a:r>
                        <a:rPr lang="en-US" sz="1000">
                          <a:effectLst/>
                        </a:rPr>
                        <a:t>Tools/Technologies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/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000">
                          <a:effectLst/>
                        </a:rPr>
                        <a:t>Activity # Description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00">
                          <a:effectLst/>
                        </a:rPr>
                        <a:t>Responsible Team Member(s) &amp; Roles(s)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/>
                </a:tc>
                <a:extLst>
                  <a:ext uri="{0D108BD9-81ED-4DB2-BD59-A6C34878D82A}">
                    <a16:rowId xmlns:a16="http://schemas.microsoft.com/office/drawing/2014/main" val="1127489347"/>
                  </a:ext>
                </a:extLst>
              </a:tr>
              <a:tr h="58655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</a:pPr>
                      <a:r>
                        <a:rPr lang="en-US" sz="1000" u="sng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00" dirty="0">
                          <a:effectLst/>
                        </a:rPr>
                        <a:t>System Architecture &amp; Design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</a:pPr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00">
                          <a:effectLst/>
                        </a:rPr>
                        <a:t>2 weeks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000" dirty="0">
                          <a:effectLst/>
                        </a:rPr>
                        <a:t>UML, Wireframes,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/>
                      <a:r>
                        <a:rPr lang="en-US" sz="1000" dirty="0">
                          <a:effectLst/>
                        </a:rPr>
                        <a:t>Draw.io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</a:pPr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000" dirty="0">
                          <a:effectLst/>
                        </a:rPr>
                        <a:t>Design architecture, define system flow, UI/UX wireframes, and real-time flow.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</a:pPr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00" dirty="0">
                          <a:effectLst/>
                        </a:rPr>
                        <a:t>Muhammad </a:t>
                      </a:r>
                      <a:r>
                        <a:rPr lang="en-US" sz="1000" dirty="0" err="1">
                          <a:effectLst/>
                        </a:rPr>
                        <a:t>Aatif</a:t>
                      </a:r>
                      <a:r>
                        <a:rPr lang="en-US" sz="1000" dirty="0">
                          <a:effectLst/>
                        </a:rPr>
                        <a:t> Khan, Hamza Zawari Khalid, Syed </a:t>
                      </a:r>
                      <a:r>
                        <a:rPr lang="en-US" sz="1000" dirty="0" err="1">
                          <a:effectLst/>
                        </a:rPr>
                        <a:t>Abdurrehman</a:t>
                      </a:r>
                      <a:r>
                        <a:rPr lang="en-US" sz="10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208515"/>
                  </a:ext>
                </a:extLst>
              </a:tr>
              <a:tr h="4937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</a:pPr>
                      <a:r>
                        <a:rPr lang="en-US" sz="1000" u="sng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000">
                          <a:effectLst/>
                        </a:rPr>
                        <a:t>Frontend Development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>
                        <a:lnSpc>
                          <a:spcPct val="15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00">
                          <a:effectLst/>
                        </a:rPr>
                        <a:t>4-6 weeks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000">
                          <a:effectLst/>
                        </a:rPr>
                        <a:t>React.js/Flutter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000" dirty="0">
                          <a:effectLst/>
                        </a:rPr>
                        <a:t>Build the web and/or mobile app interface, real-time messaging UI.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</a:pPr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00" dirty="0" err="1">
                          <a:effectLst/>
                        </a:rPr>
                        <a:t>SyedAbdurrehman</a:t>
                      </a:r>
                      <a:r>
                        <a:rPr lang="en-US" sz="1000" dirty="0">
                          <a:effectLst/>
                        </a:rPr>
                        <a:t> Hamza Zawari Khalid,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4981973"/>
                  </a:ext>
                </a:extLst>
              </a:tr>
              <a:tr h="4937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</a:pPr>
                      <a:r>
                        <a:rPr lang="en-US" sz="1000" u="sng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00">
                          <a:effectLst/>
                        </a:rPr>
                        <a:t>Backend Development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00">
                          <a:effectLst/>
                        </a:rPr>
                        <a:t>6-8 weeks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000" dirty="0">
                          <a:effectLst/>
                        </a:rPr>
                        <a:t>Dart C++, other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</a:pPr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000" dirty="0">
                          <a:effectLst/>
                        </a:rPr>
                        <a:t>Develop APIs, WebSocket handling, authentication, and encryption features.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</a:pPr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00" dirty="0">
                          <a:effectLst/>
                        </a:rPr>
                        <a:t>Hamza Zawari Khalid, Muhammad </a:t>
                      </a:r>
                      <a:r>
                        <a:rPr lang="en-US" sz="1000" dirty="0" err="1">
                          <a:effectLst/>
                        </a:rPr>
                        <a:t>Aatif</a:t>
                      </a:r>
                      <a:r>
                        <a:rPr lang="en-US" sz="1000" dirty="0">
                          <a:effectLst/>
                        </a:rPr>
                        <a:t> Khan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363875"/>
                  </a:ext>
                </a:extLst>
              </a:tr>
              <a:tr h="34505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</a:pPr>
                      <a:r>
                        <a:rPr lang="en-US" sz="1000" u="sng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00">
                          <a:effectLst/>
                        </a:rPr>
                        <a:t>Real-Time Communication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00">
                          <a:effectLst/>
                        </a:rPr>
                        <a:t>3 weeks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000" dirty="0">
                          <a:effectLst/>
                        </a:rPr>
                        <a:t>WebSocket, Firebase (Optional)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000" dirty="0">
                          <a:effectLst/>
                        </a:rPr>
                        <a:t>Implement WebSocket connections and real-time updates.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00" dirty="0">
                          <a:effectLst/>
                        </a:rPr>
                        <a:t>Muhammad </a:t>
                      </a:r>
                      <a:r>
                        <a:rPr lang="en-US" sz="1000" dirty="0" err="1">
                          <a:effectLst/>
                        </a:rPr>
                        <a:t>Aatif</a:t>
                      </a:r>
                      <a:r>
                        <a:rPr lang="en-US" sz="1000" dirty="0">
                          <a:effectLst/>
                        </a:rPr>
                        <a:t> Khan,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27237"/>
                  </a:ext>
                </a:extLst>
              </a:tr>
              <a:tr h="4937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</a:pPr>
                      <a:r>
                        <a:rPr lang="en-US" sz="1000" u="sng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00">
                          <a:effectLst/>
                        </a:rPr>
                        <a:t>Encryption Features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00">
                          <a:effectLst/>
                        </a:rPr>
                        <a:t>4 weeks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000">
                          <a:effectLst/>
                        </a:rPr>
                        <a:t>Crypto, OpenSSL, PyCryptodome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000" dirty="0">
                          <a:effectLst/>
                        </a:rPr>
                        <a:t>Implement dynamic encryption, RSA/AES for key exchange and secure communication.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00" dirty="0">
                          <a:effectLst/>
                        </a:rPr>
                        <a:t>Hamza Zawari Khalid,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/>
                </a:tc>
                <a:extLst>
                  <a:ext uri="{0D108BD9-81ED-4DB2-BD59-A6C34878D82A}">
                    <a16:rowId xmlns:a16="http://schemas.microsoft.com/office/drawing/2014/main" val="3772311869"/>
                  </a:ext>
                </a:extLst>
              </a:tr>
              <a:tr h="34505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</a:pPr>
                      <a:r>
                        <a:rPr lang="en-US" sz="1000" u="sng">
                          <a:effectLst/>
                        </a:rPr>
                        <a:t>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00">
                          <a:effectLst/>
                        </a:rPr>
                        <a:t>Anti-Screenshot &amp; Privacy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00">
                          <a:effectLst/>
                        </a:rPr>
                        <a:t>2 weeks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000">
                          <a:effectLst/>
                        </a:rPr>
                        <a:t>Native APIs (Android/iOS)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000">
                          <a:effectLst/>
                        </a:rPr>
                        <a:t>Develop anti-screenshot features for mobile apps.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00" dirty="0">
                          <a:effectLst/>
                        </a:rPr>
                        <a:t>Muhammad </a:t>
                      </a:r>
                      <a:r>
                        <a:rPr lang="en-US" sz="1000" dirty="0" err="1">
                          <a:effectLst/>
                        </a:rPr>
                        <a:t>Aatif</a:t>
                      </a:r>
                      <a:r>
                        <a:rPr lang="en-US" sz="1000" dirty="0">
                          <a:effectLst/>
                        </a:rPr>
                        <a:t> Khan,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/>
                </a:tc>
                <a:extLst>
                  <a:ext uri="{0D108BD9-81ED-4DB2-BD59-A6C34878D82A}">
                    <a16:rowId xmlns:a16="http://schemas.microsoft.com/office/drawing/2014/main" val="618205349"/>
                  </a:ext>
                </a:extLst>
              </a:tr>
              <a:tr h="5600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</a:pPr>
                      <a:r>
                        <a:rPr lang="en-US" sz="1000" u="sng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00">
                          <a:effectLst/>
                        </a:rPr>
                        <a:t>Database Integration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00">
                          <a:effectLst/>
                        </a:rPr>
                        <a:t>3 weeks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000" dirty="0">
                          <a:effectLst/>
                        </a:rPr>
                        <a:t>MongoDB, Redis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</a:pPr>
                      <a:r>
                        <a:rPr lang="en-US" sz="1000" dirty="0">
                          <a:effectLst/>
                        </a:rPr>
                        <a:t>more could be added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000">
                          <a:effectLst/>
                        </a:rPr>
                        <a:t>Set up session management, user metadata, and encryption key storage.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00" dirty="0">
                          <a:effectLst/>
                        </a:rPr>
                        <a:t>Muhammad </a:t>
                      </a:r>
                      <a:r>
                        <a:rPr lang="en-US" sz="1000" dirty="0" err="1">
                          <a:effectLst/>
                        </a:rPr>
                        <a:t>Aatif</a:t>
                      </a:r>
                      <a:r>
                        <a:rPr lang="en-US" sz="1000" dirty="0">
                          <a:effectLst/>
                        </a:rPr>
                        <a:t> Khan, Hamza Zawari Khalid,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153326"/>
                  </a:ext>
                </a:extLst>
              </a:tr>
              <a:tr h="43991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</a:pPr>
                      <a:r>
                        <a:rPr lang="en-US" sz="1000" u="sng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000">
                          <a:effectLst/>
                        </a:rPr>
                        <a:t>Testing &amp; Security Audits</a:t>
                      </a:r>
                      <a:endParaRPr lang="en-US" sz="1100">
                        <a:effectLst/>
                      </a:endParaRPr>
                    </a:p>
                    <a:p>
                      <a:pPr marL="0" marR="0" algn="ctr"/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00">
                          <a:effectLst/>
                        </a:rPr>
                        <a:t>4 weeks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00">
                          <a:effectLst/>
                        </a:rPr>
                        <a:t>OWASP ZAP, Pen Testing Tools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000">
                          <a:effectLst/>
                        </a:rPr>
                        <a:t>Conduct penetration testing, monitor security protocols, and test vulnerabilities.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00">
                          <a:effectLst/>
                        </a:rPr>
                        <a:t>Syed Abdurrehman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/>
                </a:tc>
                <a:extLst>
                  <a:ext uri="{0D108BD9-81ED-4DB2-BD59-A6C34878D82A}">
                    <a16:rowId xmlns:a16="http://schemas.microsoft.com/office/drawing/2014/main" val="3315273984"/>
                  </a:ext>
                </a:extLst>
              </a:tr>
              <a:tr h="63335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</a:pPr>
                      <a:r>
                        <a:rPr lang="en-US" sz="1000" u="sng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000">
                          <a:effectLst/>
                        </a:rPr>
                        <a:t>Deployment</a:t>
                      </a:r>
                      <a:endParaRPr lang="en-US" sz="1100">
                        <a:effectLst/>
                      </a:endParaRPr>
                    </a:p>
                    <a:p>
                      <a:pPr marL="0" marR="0" algn="r"/>
                      <a:r>
                        <a:rPr lang="en-US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00">
                          <a:effectLst/>
                        </a:rPr>
                        <a:t>2 weeks</a:t>
                      </a:r>
                      <a:endParaRPr lang="en-US" sz="110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000" dirty="0">
                          <a:effectLst/>
                        </a:rPr>
                        <a:t>In Real time Environment </a:t>
                      </a:r>
                      <a:endParaRPr lang="en-US" sz="1100" dirty="0">
                        <a:effectLst/>
                      </a:endParaRPr>
                    </a:p>
                    <a:p>
                      <a:pPr marL="0" marR="0" algn="just">
                        <a:lnSpc>
                          <a:spcPct val="150000"/>
                        </a:lnSpc>
                      </a:pPr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/>
                </a:tc>
                <a:tc>
                  <a:txBody>
                    <a:bodyPr/>
                    <a:lstStyle/>
                    <a:p>
                      <a:pPr marL="0" marR="0"/>
                      <a:r>
                        <a:rPr lang="en-US" sz="1000">
                          <a:effectLst/>
                        </a:rPr>
                        <a:t>Deploy the app to production environments and ensure security with SSL/TLS.</a:t>
                      </a:r>
                      <a:endParaRPr lang="en-US" sz="1100">
                        <a:effectLst/>
                      </a:endParaRPr>
                    </a:p>
                    <a:p>
                      <a:pPr marL="0" marR="0">
                        <a:lnSpc>
                          <a:spcPct val="150000"/>
                        </a:lnSpc>
                      </a:pPr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/>
                </a:tc>
                <a:tc>
                  <a:txBody>
                    <a:bodyPr/>
                    <a:lstStyle/>
                    <a:p>
                      <a:pPr marL="0" marR="0" algn="just"/>
                      <a:r>
                        <a:rPr lang="en-US" sz="1000" dirty="0">
                          <a:effectLst/>
                        </a:rPr>
                        <a:t>Syed </a:t>
                      </a:r>
                      <a:r>
                        <a:rPr lang="en-US" sz="1000" dirty="0" err="1">
                          <a:effectLst/>
                        </a:rPr>
                        <a:t>Abdurrehman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3224" marR="63224" marT="0" marB="0"/>
                </a:tc>
                <a:extLst>
                  <a:ext uri="{0D108BD9-81ED-4DB2-BD59-A6C34878D82A}">
                    <a16:rowId xmlns:a16="http://schemas.microsoft.com/office/drawing/2014/main" val="2300799027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C8130691-FFF0-9B70-E79C-A1DB42A50838}"/>
              </a:ext>
            </a:extLst>
          </p:cNvPr>
          <p:cNvSpPr/>
          <p:nvPr/>
        </p:nvSpPr>
        <p:spPr>
          <a:xfrm>
            <a:off x="310081" y="5380875"/>
            <a:ext cx="407406" cy="27160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522FC8-43D3-AF2E-D0A0-69E296B026FF}"/>
              </a:ext>
            </a:extLst>
          </p:cNvPr>
          <p:cNvSpPr/>
          <p:nvPr/>
        </p:nvSpPr>
        <p:spPr>
          <a:xfrm>
            <a:off x="7075284" y="5380875"/>
            <a:ext cx="407406" cy="2716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FA32F7-883A-36EC-7183-1AF874C62D9A}"/>
              </a:ext>
            </a:extLst>
          </p:cNvPr>
          <p:cNvSpPr/>
          <p:nvPr/>
        </p:nvSpPr>
        <p:spPr>
          <a:xfrm>
            <a:off x="3691550" y="5392928"/>
            <a:ext cx="407406" cy="2716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865879-55AC-39DA-4B46-21E1B538F23C}"/>
              </a:ext>
            </a:extLst>
          </p:cNvPr>
          <p:cNvSpPr txBox="1"/>
          <p:nvPr/>
        </p:nvSpPr>
        <p:spPr>
          <a:xfrm>
            <a:off x="794440" y="5344764"/>
            <a:ext cx="1584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&gt;40% and &lt;60%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D04DD4-9419-5AEC-2A68-26766C4585A7}"/>
              </a:ext>
            </a:extLst>
          </p:cNvPr>
          <p:cNvSpPr txBox="1"/>
          <p:nvPr/>
        </p:nvSpPr>
        <p:spPr>
          <a:xfrm>
            <a:off x="7559643" y="5380896"/>
            <a:ext cx="1584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58E2AD-1251-672B-329C-CC63B5393F81}"/>
              </a:ext>
            </a:extLst>
          </p:cNvPr>
          <p:cNvSpPr txBox="1"/>
          <p:nvPr/>
        </p:nvSpPr>
        <p:spPr>
          <a:xfrm>
            <a:off x="4178174" y="5362789"/>
            <a:ext cx="1584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&gt;70% and &lt;80%</a:t>
            </a:r>
          </a:p>
        </p:txBody>
      </p:sp>
    </p:spTree>
    <p:extLst>
      <p:ext uri="{BB962C8B-B14F-4D97-AF65-F5344CB8AC3E}">
        <p14:creationId xmlns:p14="http://schemas.microsoft.com/office/powerpoint/2010/main" val="10592032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>
          <a:extLst>
            <a:ext uri="{FF2B5EF4-FFF2-40B4-BE49-F238E27FC236}">
              <a16:creationId xmlns:a16="http://schemas.microsoft.com/office/drawing/2014/main" id="{0421A369-F119-6665-9CFD-82CBAA014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>
            <a:extLst>
              <a:ext uri="{FF2B5EF4-FFF2-40B4-BE49-F238E27FC236}">
                <a16:creationId xmlns:a16="http://schemas.microsoft.com/office/drawing/2014/main" id="{C49BBD21-0E67-AB91-CEB1-A487F230AD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234704" y="1656032"/>
            <a:ext cx="8297502" cy="2395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b="1" dirty="0"/>
              <a:t>NEXT STEPS 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520FAF-32BF-7380-9B31-5A41901C4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768" y="1478708"/>
            <a:ext cx="2750061" cy="275006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9514894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39C765-83EA-BD8F-952B-5DBD485C1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DEA57-3597-EFE2-E072-859881A18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72420" y="247477"/>
            <a:ext cx="7297093" cy="1143000"/>
          </a:xfrm>
        </p:spPr>
        <p:txBody>
          <a:bodyPr/>
          <a:lstStyle/>
          <a:p>
            <a:pPr marL="203200" indent="0">
              <a:spcBef>
                <a:spcPts val="0"/>
              </a:spcBef>
              <a:buSzPts val="3200"/>
              <a:buNone/>
            </a:pPr>
            <a:r>
              <a:rPr lang="it-IT" sz="4000" b="1" dirty="0"/>
              <a:t>NEXT STEPS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B8A5D-2C76-C659-1949-834F12041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428" y="1862750"/>
            <a:ext cx="9144000" cy="4525963"/>
          </a:xfrm>
        </p:spPr>
        <p:txBody>
          <a:bodyPr/>
          <a:lstStyle/>
          <a:p>
            <a:pPr algn="just">
              <a:buFont typeface="+mj-lt"/>
              <a:buAutoNum type="arabicPeriod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Implement Dynamic Encryption</a:t>
            </a:r>
          </a:p>
          <a:p>
            <a:pPr algn="just">
              <a:buFont typeface="+mj-lt"/>
              <a:buAutoNum type="arabicPeriod"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Friend List Requirement for Communication</a:t>
            </a:r>
          </a:p>
          <a:p>
            <a:pPr algn="just">
              <a:buFont typeface="+mj-lt"/>
              <a:buAutoNum type="arabicPeriod"/>
            </a:pP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Automatic Message Deletion on User Offline</a:t>
            </a:r>
          </a:p>
          <a:p>
            <a:pPr algn="just">
              <a:buFont typeface="+mj-lt"/>
              <a:buAutoNum type="arabicPeriod"/>
            </a:pP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Implement Anti-Screenshot Feature</a:t>
            </a:r>
            <a:endParaRPr lang="en-US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3331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>
          <a:extLst>
            <a:ext uri="{FF2B5EF4-FFF2-40B4-BE49-F238E27FC236}">
              <a16:creationId xmlns:a16="http://schemas.microsoft.com/office/drawing/2014/main" id="{65A60A41-304A-5D04-0A81-DB2AD3EA4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>
            <a:extLst>
              <a:ext uri="{FF2B5EF4-FFF2-40B4-BE49-F238E27FC236}">
                <a16:creationId xmlns:a16="http://schemas.microsoft.com/office/drawing/2014/main" id="{2C74011E-BDBB-A72F-8C11-95536C3563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234704" y="1656032"/>
            <a:ext cx="8297502" cy="2395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hangingPunct="1"/>
            <a:r>
              <a:rPr lang="en-US" sz="4400" b="1" dirty="0"/>
              <a:t>PROTOTYPE</a:t>
            </a:r>
            <a:r>
              <a:rPr lang="en-US" sz="4400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47E94C-3200-53A4-3D4C-B0A9FAC79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768" y="1478708"/>
            <a:ext cx="2750061" cy="275006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7161588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462E9-BCC6-5501-DDB0-0664F5695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 shot of a keyboard&#10;&#10;Description automatically generated">
            <a:extLst>
              <a:ext uri="{FF2B5EF4-FFF2-40B4-BE49-F238E27FC236}">
                <a16:creationId xmlns:a16="http://schemas.microsoft.com/office/drawing/2014/main" id="{2D395525-42D6-9556-BB63-EA14A4D2C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565" y="1119028"/>
            <a:ext cx="1724530" cy="3751733"/>
          </a:xfrm>
          <a:prstGeom prst="rect">
            <a:avLst/>
          </a:prstGeom>
        </p:spPr>
      </p:pic>
      <p:pic>
        <p:nvPicPr>
          <p:cNvPr id="11" name="Picture 10" descr="A computer screen shot of a keyboard and a keyboard&#10;&#10;Description automatically generated">
            <a:extLst>
              <a:ext uri="{FF2B5EF4-FFF2-40B4-BE49-F238E27FC236}">
                <a16:creationId xmlns:a16="http://schemas.microsoft.com/office/drawing/2014/main" id="{712B29BF-693A-2668-0045-74F907EA8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61" y="1119028"/>
            <a:ext cx="1602725" cy="3751733"/>
          </a:xfrm>
          <a:prstGeom prst="rect">
            <a:avLst/>
          </a:prstGeom>
        </p:spPr>
      </p:pic>
      <p:pic>
        <p:nvPicPr>
          <p:cNvPr id="13" name="Picture 12" descr="A screenshot of a phone&#10;&#10;Description automatically generated">
            <a:extLst>
              <a:ext uri="{FF2B5EF4-FFF2-40B4-BE49-F238E27FC236}">
                <a16:creationId xmlns:a16="http://schemas.microsoft.com/office/drawing/2014/main" id="{961DB75D-5857-E5CE-86D5-7833F062B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0579" y="1119031"/>
            <a:ext cx="1724530" cy="3751733"/>
          </a:xfrm>
          <a:prstGeom prst="rect">
            <a:avLst/>
          </a:prstGeom>
        </p:spPr>
      </p:pic>
      <p:pic>
        <p:nvPicPr>
          <p:cNvPr id="15" name="Picture 14" descr="A screenshot of a phone&#10;&#10;Description automatically generated">
            <a:extLst>
              <a:ext uri="{FF2B5EF4-FFF2-40B4-BE49-F238E27FC236}">
                <a16:creationId xmlns:a16="http://schemas.microsoft.com/office/drawing/2014/main" id="{CEE5EAD0-6386-B2FB-98A0-CDDA5A9A5B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1092" y="1119031"/>
            <a:ext cx="1724530" cy="3751733"/>
          </a:xfrm>
          <a:prstGeom prst="rect">
            <a:avLst/>
          </a:prstGeom>
        </p:spPr>
      </p:pic>
      <p:pic>
        <p:nvPicPr>
          <p:cNvPr id="16" name="Picture 15" descr="A screen shot of a phone&#10;&#10;Description automatically generated">
            <a:extLst>
              <a:ext uri="{FF2B5EF4-FFF2-40B4-BE49-F238E27FC236}">
                <a16:creationId xmlns:a16="http://schemas.microsoft.com/office/drawing/2014/main" id="{65350ADE-87A3-33D1-B3BB-7C261783F9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7086" y="1119028"/>
            <a:ext cx="1688280" cy="3842271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6739CD5-EE3E-D888-7C62-0136F1551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09045" y="-23972"/>
            <a:ext cx="7297093" cy="1143000"/>
          </a:xfrm>
        </p:spPr>
        <p:txBody>
          <a:bodyPr/>
          <a:lstStyle/>
          <a:p>
            <a:pPr marL="203200" indent="0">
              <a:spcBef>
                <a:spcPts val="0"/>
              </a:spcBef>
              <a:buSzPts val="3200"/>
              <a:buNone/>
            </a:pPr>
            <a:r>
              <a:rPr lang="en-US" sz="4000" b="1" dirty="0"/>
              <a:t>PROTOTYPE</a:t>
            </a:r>
            <a:endParaRPr lang="it-IT" sz="4000" b="1" dirty="0"/>
          </a:p>
        </p:txBody>
      </p:sp>
    </p:spTree>
    <p:extLst>
      <p:ext uri="{BB962C8B-B14F-4D97-AF65-F5344CB8AC3E}">
        <p14:creationId xmlns:p14="http://schemas.microsoft.com/office/powerpoint/2010/main" val="33412529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1D7D19-F368-3EB0-405B-432337924A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hat&#10;&#10;Description automatically generated">
            <a:extLst>
              <a:ext uri="{FF2B5EF4-FFF2-40B4-BE49-F238E27FC236}">
                <a16:creationId xmlns:a16="http://schemas.microsoft.com/office/drawing/2014/main" id="{B10296DE-17AE-F0D9-7BF6-9B8358CA1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222" y="1159462"/>
            <a:ext cx="1879900" cy="4177556"/>
          </a:xfrm>
          <a:prstGeom prst="rect">
            <a:avLst/>
          </a:prstGeom>
        </p:spPr>
      </p:pic>
      <p:pic>
        <p:nvPicPr>
          <p:cNvPr id="7" name="Picture 6" descr="A screenshot of a chat&#10;&#10;Description automatically generated">
            <a:extLst>
              <a:ext uri="{FF2B5EF4-FFF2-40B4-BE49-F238E27FC236}">
                <a16:creationId xmlns:a16="http://schemas.microsoft.com/office/drawing/2014/main" id="{6670D024-0A9E-1AFE-9F26-D46C1EBCC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272" y="1159462"/>
            <a:ext cx="1801918" cy="4004262"/>
          </a:xfrm>
          <a:prstGeom prst="rect">
            <a:avLst/>
          </a:prstGeom>
        </p:spPr>
      </p:pic>
      <p:pic>
        <p:nvPicPr>
          <p:cNvPr id="10" name="Picture 9" descr="A white background with pink and black lines&#10;&#10;Description automatically generated with medium confidence">
            <a:extLst>
              <a:ext uri="{FF2B5EF4-FFF2-40B4-BE49-F238E27FC236}">
                <a16:creationId xmlns:a16="http://schemas.microsoft.com/office/drawing/2014/main" id="{57EF2126-F845-66E6-C299-523DA6CAF5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8499" y="1159462"/>
            <a:ext cx="1879900" cy="4177555"/>
          </a:xfrm>
          <a:prstGeom prst="rect">
            <a:avLst/>
          </a:prstGeom>
        </p:spPr>
      </p:pic>
      <p:pic>
        <p:nvPicPr>
          <p:cNvPr id="14" name="Picture 13" descr="A screenshot of a cellphone&#10;&#10;Description automatically generated">
            <a:extLst>
              <a:ext uri="{FF2B5EF4-FFF2-40B4-BE49-F238E27FC236}">
                <a16:creationId xmlns:a16="http://schemas.microsoft.com/office/drawing/2014/main" id="{47BF30E5-7293-17F5-DEF8-289788AC4B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3562" y="1159462"/>
            <a:ext cx="1772660" cy="3939243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3374B4B8-93C7-87E4-27BA-AB4AA7ED9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09045" y="-23972"/>
            <a:ext cx="7297093" cy="1143000"/>
          </a:xfrm>
        </p:spPr>
        <p:txBody>
          <a:bodyPr/>
          <a:lstStyle/>
          <a:p>
            <a:pPr marL="203200" indent="0">
              <a:spcBef>
                <a:spcPts val="0"/>
              </a:spcBef>
              <a:buSzPts val="3200"/>
              <a:buNone/>
            </a:pPr>
            <a:r>
              <a:rPr lang="en-US" sz="4000" b="1" dirty="0"/>
              <a:t>PROTOTYPE</a:t>
            </a:r>
            <a:endParaRPr lang="it-IT" sz="4000" b="1" dirty="0"/>
          </a:p>
        </p:txBody>
      </p:sp>
    </p:spTree>
    <p:extLst>
      <p:ext uri="{BB962C8B-B14F-4D97-AF65-F5344CB8AC3E}">
        <p14:creationId xmlns:p14="http://schemas.microsoft.com/office/powerpoint/2010/main" val="25867301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314906" y="323787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</a:pPr>
            <a:r>
              <a:rPr lang="en-US" sz="44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REFERENCES</a:t>
            </a:r>
            <a:endParaRPr lang="en-US" sz="4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2C775CA-D30B-FC98-24DC-C7A994C8B8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4906" y="1004824"/>
            <a:ext cx="8170751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[1] </a:t>
            </a:r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Schnitzler, Theodor, et al. "Exploring user perceptions of deletion in mobile instant messaging applications." </a:t>
            </a:r>
            <a:r>
              <a:rPr lang="en-US" b="0" i="1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Journal of Cybersecurity</a:t>
            </a:r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6.1 (2020): tyz016.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u="none" strike="noStrike" cap="none" normalizeH="0" baseline="0" dirty="0">
              <a:ln>
                <a:noFill/>
              </a:ln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[2] </a:t>
            </a:r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Heath, Howard, Áine MacDermott, and Alex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Akinbi</a:t>
            </a:r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"Forensic analysis of ephemeral messaging applications: Disappearing messages or evidential data?." </a:t>
            </a:r>
            <a:r>
              <a:rPr lang="en-US" b="0" i="1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Forensic Science International: Digital Investigation</a:t>
            </a:r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46 (2023): 301585.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[3]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Qiwei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Li, et al. "Feminist Interaction Techniques: Deterring Non-Consensual Screenshots with Interaction Techniques." </a:t>
            </a:r>
            <a:r>
              <a:rPr lang="en-US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arXiv:2404.18867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(2024).</a:t>
            </a:r>
            <a:endParaRPr lang="en-US" b="0" i="0" dirty="0">
              <a:solidFill>
                <a:srgbClr val="22222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b="0" i="0" dirty="0">
              <a:solidFill>
                <a:srgbClr val="22222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[4] 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https://www.slashgear.com/769717/snapchat-is-not-private-nor-is-it-safe/</a:t>
            </a:r>
            <a:endParaRPr lang="en-US" b="0" i="0" dirty="0">
              <a:solidFill>
                <a:srgbClr val="22222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4664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314906" y="323787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</a:pPr>
            <a:r>
              <a:rPr lang="en-US" b="1" i="0" dirty="0">
                <a:solidFill>
                  <a:srgbClr val="373A3C"/>
                </a:solidFill>
                <a:effectLst/>
                <a:latin typeface="-apple-system"/>
              </a:rPr>
              <a:t>REFERENCES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2C775CA-D30B-FC98-24DC-C7A994C8B8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4906" y="1203835"/>
            <a:ext cx="817075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[5] </a:t>
            </a:r>
            <a:r>
              <a:rPr kumimoji="0" lang="en-US" altLang="en-US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https://www.whatsapp.com/legal/privacy-policy-eea</a:t>
            </a:r>
            <a:endParaRPr kumimoji="0" lang="en-US" altLang="en-US" u="none" strike="noStrike" cap="none" normalizeH="0" baseline="0" dirty="0">
              <a:ln>
                <a:noFill/>
              </a:ln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u="none" strike="noStrike" cap="none" normalizeH="0" baseline="0" dirty="0">
              <a:ln>
                <a:noFill/>
              </a:ln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[6] </a:t>
            </a:r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https://telegram.org/privacy?setln=fa</a:t>
            </a:r>
            <a:endParaRPr lang="en-US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407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>
            <a:spLocks noGrp="1"/>
          </p:cNvSpPr>
          <p:nvPr>
            <p:ph type="title"/>
          </p:nvPr>
        </p:nvSpPr>
        <p:spPr>
          <a:xfrm>
            <a:off x="-1367074" y="2018923"/>
            <a:ext cx="8297502" cy="2395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b="1" dirty="0"/>
              <a:t>OPPORTUNITIES </a:t>
            </a:r>
            <a:br>
              <a:rPr lang="en-US" b="1" dirty="0"/>
            </a:br>
            <a:r>
              <a:rPr lang="en-US" b="1" dirty="0"/>
              <a:t>AND</a:t>
            </a:r>
            <a:br>
              <a:rPr lang="en-US" b="1" dirty="0"/>
            </a:br>
            <a:r>
              <a:rPr lang="en-US" b="1" dirty="0"/>
              <a:t> STAKEHOLDERS</a:t>
            </a:r>
            <a:br>
              <a:rPr lang="en-US" dirty="0"/>
            </a:b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2159A2-7C5F-42EA-C7BF-F00CDD9C7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768" y="1478708"/>
            <a:ext cx="2750061" cy="275006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>
          <a:extLst>
            <a:ext uri="{FF2B5EF4-FFF2-40B4-BE49-F238E27FC236}">
              <a16:creationId xmlns:a16="http://schemas.microsoft.com/office/drawing/2014/main" id="{7FB268A6-1757-0DF7-E029-31C5A5744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>
            <a:extLst>
              <a:ext uri="{FF2B5EF4-FFF2-40B4-BE49-F238E27FC236}">
                <a16:creationId xmlns:a16="http://schemas.microsoft.com/office/drawing/2014/main" id="{97E434FF-4A75-ABCE-3C9B-C9EDB5FE55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234704" y="1656032"/>
            <a:ext cx="8297502" cy="2395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eaLnBrk="1" hangingPunct="1"/>
            <a:r>
              <a:rPr lang="en-US" sz="4400" b="1" dirty="0"/>
              <a:t>THANK YOU!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94B543-C701-6EF7-2D20-88D25B932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768" y="1478708"/>
            <a:ext cx="2750061" cy="275006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500067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039867fdc9_0_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4114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/>
              <a:t>OPPORTUNITIES 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DFD-A111-8CF5-9647-A1C949C4BC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7638"/>
            <a:ext cx="6984604" cy="320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Security for Sensitive Communications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platform for confidential communication.</a:t>
            </a:r>
          </a:p>
          <a:p>
            <a:pPr marL="457200" lvl="1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Ideal for legal, medical, and corporate settings.</a:t>
            </a:r>
          </a:p>
          <a:p>
            <a:pPr marL="457200" lvl="1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 like dynamic encryption and session-based message deletion.</a:t>
            </a:r>
          </a:p>
          <a:p>
            <a:pPr marL="34290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Market Demand for Privacy-Centric Solutions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Addresses growing concerns over data privacy.[2]</a:t>
            </a:r>
          </a:p>
          <a:p>
            <a:pPr marL="457200" lvl="1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Significant opportunity in the privacy-focused market.[2]</a:t>
            </a:r>
          </a:p>
          <a:p>
            <a:pPr marL="457200" lvl="1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Tailored for industries requiring high security.</a:t>
            </a:r>
          </a:p>
          <a:p>
            <a:pPr marL="34290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Innovation in Secure Messaging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Advances in secure communication technologies.</a:t>
            </a:r>
          </a:p>
          <a:p>
            <a:pPr marL="457200" lvl="1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 encryption, anti-screenshot measures, and real-time requirements.</a:t>
            </a:r>
          </a:p>
          <a:p>
            <a:pPr marL="457200" lvl="1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Pioneering features set a new standard in secure messaging.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039867fdc9_0_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4114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/>
              <a:t>STAKEHOLDERS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07DDE1-BA79-ED70-14C0-497B5A3516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7638"/>
            <a:ext cx="762311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Government Agencies &amp; Law Enforcement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Need secure channels for sensitive data exchange, national security, and investigations</a:t>
            </a:r>
          </a:p>
          <a:p>
            <a:pPr marL="34290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Security Professionals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Require secure tools for discussing vulnerabilities, threat intelligence, and confidential data</a:t>
            </a:r>
          </a:p>
          <a:p>
            <a:pPr marL="34290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Businesses &amp; Corporations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Companies handling sensitive information (e.g., finance, healthcare, legal) need secure communication to comply with data regulations</a:t>
            </a:r>
          </a:p>
          <a:p>
            <a:pPr marL="34290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 Users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Individuals who prioritize privacy, including legal professionals, healthcare providers, and executives</a:t>
            </a:r>
          </a:p>
        </p:txBody>
      </p:sp>
    </p:spTree>
    <p:extLst>
      <p:ext uri="{BB962C8B-B14F-4D97-AF65-F5344CB8AC3E}">
        <p14:creationId xmlns:p14="http://schemas.microsoft.com/office/powerpoint/2010/main" val="4124201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>
            <a:spLocks noGrp="1"/>
          </p:cNvSpPr>
          <p:nvPr>
            <p:ph type="title"/>
          </p:nvPr>
        </p:nvSpPr>
        <p:spPr>
          <a:xfrm>
            <a:off x="-1234704" y="1656032"/>
            <a:ext cx="8297502" cy="2395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4000" b="1" dirty="0"/>
              <a:t>EXISTING SYSTEMS</a:t>
            </a:r>
            <a:endParaRPr sz="4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2159A2-7C5F-42EA-C7BF-F00CDD9C7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768" y="1478708"/>
            <a:ext cx="2750061" cy="275006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16034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314906" y="323787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dirty="0"/>
              <a:t>Existing Systems </a:t>
            </a:r>
            <a:br>
              <a:rPr lang="en-US" dirty="0"/>
            </a:b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5B7769C-3DF3-67A5-C604-10EAFEC68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38985"/>
              </p:ext>
            </p:extLst>
          </p:nvPr>
        </p:nvGraphicFramePr>
        <p:xfrm>
          <a:off x="314906" y="1004824"/>
          <a:ext cx="8338026" cy="4189722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1084236">
                  <a:extLst>
                    <a:ext uri="{9D8B030D-6E8A-4147-A177-3AD203B41FA5}">
                      <a16:colId xmlns:a16="http://schemas.microsoft.com/office/drawing/2014/main" val="1476348441"/>
                    </a:ext>
                  </a:extLst>
                </a:gridCol>
                <a:gridCol w="1108668">
                  <a:extLst>
                    <a:ext uri="{9D8B030D-6E8A-4147-A177-3AD203B41FA5}">
                      <a16:colId xmlns:a16="http://schemas.microsoft.com/office/drawing/2014/main" val="394590299"/>
                    </a:ext>
                  </a:extLst>
                </a:gridCol>
                <a:gridCol w="986828">
                  <a:extLst>
                    <a:ext uri="{9D8B030D-6E8A-4147-A177-3AD203B41FA5}">
                      <a16:colId xmlns:a16="http://schemas.microsoft.com/office/drawing/2014/main" val="4191117803"/>
                    </a:ext>
                  </a:extLst>
                </a:gridCol>
                <a:gridCol w="1502334">
                  <a:extLst>
                    <a:ext uri="{9D8B030D-6E8A-4147-A177-3AD203B41FA5}">
                      <a16:colId xmlns:a16="http://schemas.microsoft.com/office/drawing/2014/main" val="957588062"/>
                    </a:ext>
                  </a:extLst>
                </a:gridCol>
                <a:gridCol w="1367614">
                  <a:extLst>
                    <a:ext uri="{9D8B030D-6E8A-4147-A177-3AD203B41FA5}">
                      <a16:colId xmlns:a16="http://schemas.microsoft.com/office/drawing/2014/main" val="703029190"/>
                    </a:ext>
                  </a:extLst>
                </a:gridCol>
                <a:gridCol w="1303699">
                  <a:extLst>
                    <a:ext uri="{9D8B030D-6E8A-4147-A177-3AD203B41FA5}">
                      <a16:colId xmlns:a16="http://schemas.microsoft.com/office/drawing/2014/main" val="4023750365"/>
                    </a:ext>
                  </a:extLst>
                </a:gridCol>
                <a:gridCol w="984647">
                  <a:extLst>
                    <a:ext uri="{9D8B030D-6E8A-4147-A177-3AD203B41FA5}">
                      <a16:colId xmlns:a16="http://schemas.microsoft.com/office/drawing/2014/main" val="747583305"/>
                    </a:ext>
                  </a:extLst>
                </a:gridCol>
              </a:tblGrid>
              <a:tr h="320717">
                <a:tc>
                  <a:txBody>
                    <a:bodyPr/>
                    <a:lstStyle/>
                    <a:p>
                      <a:r>
                        <a:rPr lang="en-US"/>
                        <a:t>Features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Dynamic Encryption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Automatic Message Deletion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Real-Time Communication Requirement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Anti-Screenshot Measures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Google/Email Authentication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Backup </a:t>
                      </a:r>
                    </a:p>
                    <a:p>
                      <a:r>
                        <a:rPr lang="en-US" sz="1200" b="1" dirty="0"/>
                        <a:t>on Server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6248929"/>
                  </a:ext>
                </a:extLst>
              </a:tr>
              <a:tr h="591607">
                <a:tc>
                  <a:txBody>
                    <a:bodyPr/>
                    <a:lstStyle/>
                    <a:p>
                      <a:r>
                        <a:rPr lang="en-US" sz="1400" dirty="0"/>
                        <a:t>Signal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 </a:t>
                      </a:r>
                      <a:r>
                        <a:rPr lang="en-US" sz="1800" dirty="0"/>
                        <a:t>!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542302"/>
                  </a:ext>
                </a:extLst>
              </a:tr>
              <a:tr h="591607">
                <a:tc>
                  <a:txBody>
                    <a:bodyPr/>
                    <a:lstStyle/>
                    <a:p>
                      <a:r>
                        <a:rPr lang="en-US" dirty="0"/>
                        <a:t>Telegram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dirty="0"/>
                        <a:t> !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789763"/>
                  </a:ext>
                </a:extLst>
              </a:tr>
              <a:tr h="591607">
                <a:tc>
                  <a:txBody>
                    <a:bodyPr/>
                    <a:lstStyle/>
                    <a:p>
                      <a:r>
                        <a:rPr lang="en-US" dirty="0"/>
                        <a:t>WhatsApp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4642130"/>
                  </a:ext>
                </a:extLst>
              </a:tr>
              <a:tr h="591607">
                <a:tc>
                  <a:txBody>
                    <a:bodyPr/>
                    <a:lstStyle/>
                    <a:p>
                      <a:r>
                        <a:rPr lang="en-US" dirty="0"/>
                        <a:t>Botim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858142"/>
                  </a:ext>
                </a:extLst>
              </a:tr>
              <a:tr h="591607">
                <a:tc>
                  <a:txBody>
                    <a:bodyPr/>
                    <a:lstStyle/>
                    <a:p>
                      <a:r>
                        <a:rPr lang="en-US" dirty="0"/>
                        <a:t>Snapchat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 !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1437838"/>
                  </a:ext>
                </a:extLst>
              </a:tr>
              <a:tr h="591607">
                <a:tc>
                  <a:txBody>
                    <a:bodyPr/>
                    <a:lstStyle/>
                    <a:p>
                      <a:r>
                        <a:rPr lang="en-US" dirty="0"/>
                        <a:t>Our system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48879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23D3F1F-5866-DEFD-298F-8258C81A7309}"/>
              </a:ext>
            </a:extLst>
          </p:cNvPr>
          <p:cNvSpPr txBox="1"/>
          <p:nvPr/>
        </p:nvSpPr>
        <p:spPr>
          <a:xfrm>
            <a:off x="2715720" y="5292691"/>
            <a:ext cx="880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exists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3E29EA-DF27-266D-91DC-E289F270E525}"/>
              </a:ext>
            </a:extLst>
          </p:cNvPr>
          <p:cNvSpPr/>
          <p:nvPr/>
        </p:nvSpPr>
        <p:spPr>
          <a:xfrm>
            <a:off x="1827672" y="5350599"/>
            <a:ext cx="651849" cy="42551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✔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54F92C-BB43-F8EA-2487-845BD07EAF61}"/>
              </a:ext>
            </a:extLst>
          </p:cNvPr>
          <p:cNvSpPr/>
          <p:nvPr/>
        </p:nvSpPr>
        <p:spPr>
          <a:xfrm>
            <a:off x="3875181" y="5350599"/>
            <a:ext cx="651849" cy="42551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✘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91EF03-EBAB-F910-9DF1-39D768AE2212}"/>
              </a:ext>
            </a:extLst>
          </p:cNvPr>
          <p:cNvSpPr/>
          <p:nvPr/>
        </p:nvSpPr>
        <p:spPr>
          <a:xfrm>
            <a:off x="5836468" y="5341545"/>
            <a:ext cx="651849" cy="42551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    </a:t>
            </a:r>
            <a:r>
              <a:rPr lang="en-US" sz="1400" dirty="0">
                <a:solidFill>
                  <a:schemeClr val="tx1"/>
                </a:solidFill>
              </a:rPr>
              <a:t>!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AE71D4-78FB-EF29-B387-616A48691EF9}"/>
              </a:ext>
            </a:extLst>
          </p:cNvPr>
          <p:cNvSpPr txBox="1"/>
          <p:nvPr/>
        </p:nvSpPr>
        <p:spPr>
          <a:xfrm>
            <a:off x="6620240" y="5292691"/>
            <a:ext cx="1369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exists to some extent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24D680-BBC7-66D2-C4CF-D680E27C7482}"/>
              </a:ext>
            </a:extLst>
          </p:cNvPr>
          <p:cNvSpPr txBox="1"/>
          <p:nvPr/>
        </p:nvSpPr>
        <p:spPr>
          <a:xfrm>
            <a:off x="4709164" y="5194546"/>
            <a:ext cx="9451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doesn't exists</a:t>
            </a:r>
          </a:p>
        </p:txBody>
      </p:sp>
    </p:spTree>
    <p:extLst>
      <p:ext uri="{BB962C8B-B14F-4D97-AF65-F5344CB8AC3E}">
        <p14:creationId xmlns:p14="http://schemas.microsoft.com/office/powerpoint/2010/main" val="3044386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>
            <a:spLocks noGrp="1"/>
          </p:cNvSpPr>
          <p:nvPr>
            <p:ph type="title"/>
          </p:nvPr>
        </p:nvSpPr>
        <p:spPr>
          <a:xfrm>
            <a:off x="-1234704" y="1656032"/>
            <a:ext cx="8297502" cy="2395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4000" b="1" dirty="0"/>
              <a:t>PROBLEM STATEMENT</a:t>
            </a:r>
            <a:endParaRPr sz="4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2159A2-7C5F-42EA-C7BF-F00CDD9C7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768" y="1478708"/>
            <a:ext cx="2750061" cy="275006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668991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1285</TotalTime>
  <Words>1650</Words>
  <Application>Microsoft Office PowerPoint</Application>
  <PresentationFormat>On-screen Show (4:3)</PresentationFormat>
  <Paragraphs>382</Paragraphs>
  <Slides>40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-apple-system</vt:lpstr>
      <vt:lpstr>Arial</vt:lpstr>
      <vt:lpstr>Calibri</vt:lpstr>
      <vt:lpstr>Helvetica</vt:lpstr>
      <vt:lpstr>Times New Roman</vt:lpstr>
      <vt:lpstr>Office Theme</vt:lpstr>
      <vt:lpstr>Final Year Project Proposal</vt:lpstr>
      <vt:lpstr>Project Team</vt:lpstr>
      <vt:lpstr>Table of Content</vt:lpstr>
      <vt:lpstr>OPPORTUNITIES  AND  STAKEHOLDERS </vt:lpstr>
      <vt:lpstr>OPPORTUNITIES </vt:lpstr>
      <vt:lpstr>STAKEHOLDERS</vt:lpstr>
      <vt:lpstr>EXISTING SYSTEMS</vt:lpstr>
      <vt:lpstr>Existing Systems  </vt:lpstr>
      <vt:lpstr>PROBLEM STATEMENT</vt:lpstr>
      <vt:lpstr>PROBLEM STATEMENT</vt:lpstr>
      <vt:lpstr>PROPOSED SOLUTION</vt:lpstr>
      <vt:lpstr>PROPOSED SOLUTION</vt:lpstr>
      <vt:lpstr>PROPOSED  ARCHITECTURE</vt:lpstr>
      <vt:lpstr>PROPOSED ARCHITECTURE</vt:lpstr>
      <vt:lpstr>PROJECT  SCOPE</vt:lpstr>
      <vt:lpstr>PROJECT SCOPE</vt:lpstr>
      <vt:lpstr>PROGRESS REPORT SUMMARY</vt:lpstr>
      <vt:lpstr>REQUIREMENTS</vt:lpstr>
      <vt:lpstr>REQUIREMENTS</vt:lpstr>
      <vt:lpstr>HARDWARE REQUIREMENTS</vt:lpstr>
      <vt:lpstr>SOFTWARE REQUIREMENTS</vt:lpstr>
      <vt:lpstr>Design Summary</vt:lpstr>
      <vt:lpstr>Real-Time Communication</vt:lpstr>
      <vt:lpstr>GOOGLE  AUTHORIZATION</vt:lpstr>
      <vt:lpstr>TESTING </vt:lpstr>
      <vt:lpstr>Testing without Internet case 1  </vt:lpstr>
      <vt:lpstr>Testing without Internet case 2  </vt:lpstr>
      <vt:lpstr>Testing without Internet case 3  </vt:lpstr>
      <vt:lpstr>Testing the online/offline status case 1 </vt:lpstr>
      <vt:lpstr>ENDEAVOUR </vt:lpstr>
      <vt:lpstr>PowerPoint Presentation</vt:lpstr>
      <vt:lpstr>PowerPoint Presentation</vt:lpstr>
      <vt:lpstr>NEXT STEPS </vt:lpstr>
      <vt:lpstr>NEXT STEPS</vt:lpstr>
      <vt:lpstr>PROTOTYPE </vt:lpstr>
      <vt:lpstr>PROTOTYPE</vt:lpstr>
      <vt:lpstr>PROTOTYPE</vt:lpstr>
      <vt:lpstr>REFERENCES</vt:lpstr>
      <vt:lpstr>REFERENCES</vt:lpstr>
      <vt:lpstr>THANK YOU!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 Proposal</dc:title>
  <dc:creator>Khan</dc:creator>
  <cp:lastModifiedBy>HAMZA ZAWARI</cp:lastModifiedBy>
  <cp:revision>50</cp:revision>
  <dcterms:created xsi:type="dcterms:W3CDTF">2013-01-22T07:04:44Z</dcterms:created>
  <dcterms:modified xsi:type="dcterms:W3CDTF">2024-12-24T15:44:26Z</dcterms:modified>
</cp:coreProperties>
</file>