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2" r:id="rId5"/>
    <p:sldId id="264" r:id="rId6"/>
    <p:sldId id="273" r:id="rId7"/>
    <p:sldId id="281" r:id="rId8"/>
    <p:sldId id="277" r:id="rId9"/>
    <p:sldId id="282" r:id="rId10"/>
    <p:sldId id="265" r:id="rId11"/>
    <p:sldId id="267" r:id="rId12"/>
    <p:sldId id="274" r:id="rId13"/>
    <p:sldId id="284" r:id="rId14"/>
    <p:sldId id="276" r:id="rId15"/>
    <p:sldId id="285" r:id="rId16"/>
    <p:sldId id="286" r:id="rId17"/>
    <p:sldId id="288" r:id="rId18"/>
    <p:sldId id="290" r:id="rId19"/>
    <p:sldId id="289" r:id="rId20"/>
    <p:sldId id="291" r:id="rId21"/>
    <p:sldId id="292" r:id="rId22"/>
    <p:sldId id="295" r:id="rId23"/>
    <p:sldId id="294" r:id="rId24"/>
    <p:sldId id="313" r:id="rId25"/>
    <p:sldId id="314" r:id="rId26"/>
    <p:sldId id="310" r:id="rId27"/>
    <p:sldId id="312" r:id="rId28"/>
    <p:sldId id="315" r:id="rId29"/>
    <p:sldId id="311" r:id="rId30"/>
    <p:sldId id="297" r:id="rId31"/>
    <p:sldId id="296" r:id="rId32"/>
    <p:sldId id="299" r:id="rId33"/>
    <p:sldId id="298" r:id="rId34"/>
    <p:sldId id="300" r:id="rId35"/>
    <p:sldId id="302" r:id="rId36"/>
    <p:sldId id="303" r:id="rId37"/>
    <p:sldId id="301" r:id="rId38"/>
    <p:sldId id="307" r:id="rId39"/>
    <p:sldId id="306" r:id="rId40"/>
    <p:sldId id="308" r:id="rId41"/>
    <p:sldId id="280" r:id="rId42"/>
    <p:sldId id="287" r:id="rId43"/>
    <p:sldId id="309" r:id="rId4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726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769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020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82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8D109D21-0315-0959-411E-EFE240D7A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4B1C1655-9386-D3B6-6E03-A95E303BF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6D88E77F-447E-DFDC-6FF2-C12BBA64D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50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634FEB0B-E629-553E-6EE6-D7E79AFA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45E133FD-2D55-1AF3-706F-3841E1D7D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65090BC0-56ED-063F-B307-00ECFE7BA1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721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82838894-0F64-C322-99B6-B8809826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3B73EF40-3632-C454-5FD2-A140D9A19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A8E3A875-4610-40E0-741A-D86698E59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45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52EB26C0-82BA-CEEB-BD74-D339491B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477E97ED-4408-D3E5-2583-5FAAEF6D5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ED167955-9FA2-4822-66CF-AF65E7C818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2531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325F212F-234C-3565-C376-F6075C747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8948E796-05B9-98C9-C671-5DE6AAC6C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5C6FE480-777C-21F0-AE01-3747CF8AD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5197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6776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302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72B725E8-2FF4-D30B-7E72-00D4A40FE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51ED4F13-AC81-82F0-A65C-C5422E6AB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A33E6678-9FDD-DD93-5DE2-CC0BF5827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701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581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482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5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3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shgear.com/769717/snapchat-is-not-private-nor-is-it-saf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sapp.com/legal/privacy-policy-ee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legram.org/privacy?setln=fa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Final Year Project Proposal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67797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500" dirty="0">
                <a:solidFill>
                  <a:schemeClr val="tx1"/>
                </a:solidFill>
              </a:rPr>
              <a:t>SELF-DESTRUCT MESSENGER 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500" dirty="0">
                <a:solidFill>
                  <a:schemeClr val="tx1"/>
                </a:solidFill>
              </a:rPr>
              <a:t>(SDM)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Supervised By: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Jawaid Iqbal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A966-FA79-4640-40F2-28BA36FE5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531" y="1248023"/>
            <a:ext cx="674415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Encryption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a single key for all communications.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vulnerability if the key is compromised.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message storage can lead to unauthorized access.[2][6]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Poses risks of message recovery by unintended parties.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[2][6]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Real-Time Requirement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allowed even if one party is offline.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lead to potential security compromises.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Anti-Screenshot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screenshot prevention features.[3]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unauthorized sharing of sensitive information.[3]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296802" y="2420011"/>
            <a:ext cx="6429924" cy="177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</a:t>
            </a:r>
            <a:endParaRPr dirty="0"/>
          </a:p>
        </p:txBody>
      </p:sp>
      <p:pic>
        <p:nvPicPr>
          <p:cNvPr id="3" name="Picture 2" descr="A computer hardware and a lock&#10;&#10;Description automatically generated with medium confidence">
            <a:extLst>
              <a:ext uri="{FF2B5EF4-FFF2-40B4-BE49-F238E27FC236}">
                <a16:creationId xmlns:a16="http://schemas.microsoft.com/office/drawing/2014/main" id="{920FD84C-F08C-F963-654E-340157B9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02" y="1340243"/>
            <a:ext cx="3024141" cy="30241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91A0BF-1347-9184-D1B9-372A20745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06" y="1238307"/>
            <a:ext cx="800190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Constantly changing encryption keys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data security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even if a key is compromised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Message Deletion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self-delete after a set time or event.[1]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risk of sensitive information exposure.[2]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 Requirement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instant message or data exchange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time-sensitive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Anti-Screenshot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or detects unauthorized screenshots.[3]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content from being shared without permission.[3]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4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/>
              <a:t>PROPOSED </a:t>
            </a:r>
            <a:br>
              <a:rPr lang="en-US" sz="4000" b="1" dirty="0"/>
            </a:br>
            <a:r>
              <a:rPr lang="en-US" sz="4000" b="1" dirty="0"/>
              <a:t>ARCHITECTURE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668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A1F11-A0D7-880C-8B1A-88D58B66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5" y="920572"/>
            <a:ext cx="7901810" cy="4918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58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PROJECT </a:t>
            </a:r>
            <a:br>
              <a:rPr lang="en-US" b="1" dirty="0"/>
            </a:br>
            <a:r>
              <a:rPr lang="en-US" b="1" dirty="0"/>
              <a:t>SCOPE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789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6DB9-A705-122A-6759-BB9F3725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5466" y="328959"/>
            <a:ext cx="8229600" cy="1143000"/>
          </a:xfrm>
        </p:spPr>
        <p:txBody>
          <a:bodyPr/>
          <a:lstStyle/>
          <a:p>
            <a:r>
              <a:rPr lang="en-US" sz="4000" b="1" dirty="0"/>
              <a:t>PROJECT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8BF633-2974-38DE-5367-DCCA1BD19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9149" y="1387628"/>
            <a:ext cx="8464177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only authorized users can access the system.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Key Exchange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Safely transfers encryption keys between communicating parties.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unique encryption keys for each session to secure communication.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live, secure exchanges between users in real time.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Message Deletion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Deletes messages once a session ends or users disconnect.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Anti-Screenshot 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Prevents users from capturing screenshots of conversations.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&amp; Experience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creating an intuitive, user-friendly interface.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simple and secure space for text-based real-time communication.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Status Indicators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real-time information about session activity or user presence.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&amp;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Blueprint for integrating all components with scalability and security.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Testing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Assesses system vulnerabilities through rigorous testing methodologies.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system functionality and security post-launch with continuous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monitoring. </a:t>
            </a:r>
          </a:p>
        </p:txBody>
      </p:sp>
    </p:spTree>
    <p:extLst>
      <p:ext uri="{BB962C8B-B14F-4D97-AF65-F5344CB8AC3E}">
        <p14:creationId xmlns:p14="http://schemas.microsoft.com/office/powerpoint/2010/main" val="327766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36ED-640B-ECA0-77FC-8F2CA65A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8BA3-9D58-13F3-7234-B7C1008E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217" y="32895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PROGRESS REPORT SUMMARY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85A1C7-F629-C12F-B683-9471AC7DD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398353" y="1588705"/>
            <a:ext cx="9144000" cy="159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sz="2400" b="1" dirty="0">
                <a:latin typeface="+mn-lt"/>
              </a:rPr>
              <a:t>Requirements</a:t>
            </a:r>
          </a:p>
          <a:p>
            <a:pPr lvl="1" eaLnBrk="1" hangingPunct="1"/>
            <a:r>
              <a:rPr lang="en-US" sz="2400" b="1" dirty="0">
                <a:latin typeface="+mn-lt"/>
              </a:rPr>
              <a:t>Software System (Design + Implementation + Testing)</a:t>
            </a:r>
          </a:p>
          <a:p>
            <a:pPr lvl="1" eaLnBrk="1" hangingPunct="1"/>
            <a:r>
              <a:rPr lang="en-US" sz="2400" b="1" dirty="0">
                <a:latin typeface="+mn-lt"/>
              </a:rPr>
              <a:t>Endeavour (Team + Work + Way of Working)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ic on a paper&#10;&#10;Description automatically generated with medium confidence">
            <a:extLst>
              <a:ext uri="{FF2B5EF4-FFF2-40B4-BE49-F238E27FC236}">
                <a16:creationId xmlns:a16="http://schemas.microsoft.com/office/drawing/2014/main" id="{1176D974-5D8E-6280-1525-EAD4CF4E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44" y="3300761"/>
            <a:ext cx="2051705" cy="20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1F3D3CF6-47E4-AFB0-C5B9-DBDFDF381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B1894737-810B-D29C-50A2-49506480C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1559F-B9F4-A5AD-2A4F-5987B779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6619-F110-9327-59AC-5E4B8EFD4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08C8-C99A-3A3E-2AC6-5491885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016" y="292745"/>
            <a:ext cx="4191754" cy="1143000"/>
          </a:xfrm>
        </p:spPr>
        <p:txBody>
          <a:bodyPr/>
          <a:lstStyle/>
          <a:p>
            <a:pPr lvl="1" eaLnBrk="1" hangingPunct="1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DE4F7-E005-6534-1315-C0273011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4" y="1274275"/>
            <a:ext cx="9030832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1" dirty="0">
                <a:latin typeface="+mn-lt"/>
              </a:rPr>
              <a:t>Core 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 secure, real-time communication between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ephemeral messaging with automatic deletion.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 dynamic encryption to mitigate risks associated with static keys.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Anti-screenshot measures to prevent content capture.</a:t>
            </a:r>
          </a:p>
          <a:p>
            <a:pPr marL="11430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Real-time chat accessible only when both parties are online.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Anti-screenshot measures to prevent content capture.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Secure user authentication with robust access control.</a:t>
            </a:r>
          </a:p>
          <a:p>
            <a:pPr marL="11430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performance with minimal latency for real-time messaging.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Scalability to handle an increasing number of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Reliable and intuitive user interface for ease of use.</a:t>
            </a:r>
          </a:p>
          <a:p>
            <a:pPr marL="11430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just">
              <a:buNone/>
            </a:pPr>
            <a:endParaRPr lang="en-US" sz="16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7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Muhammad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Aatif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Khan </a:t>
            </a:r>
            <a:r>
              <a:rPr lang="en-US" dirty="0"/>
              <a:t>(38587)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Hamza Zawari Khalid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/>
              <a:t>(35772)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Syed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Abdurrehman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/>
              <a:t>(31980)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5DD8-2C6E-AE85-AADA-786DC6F0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7A0-0F6A-4D10-F7C2-FEDABE79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695" y="292744"/>
            <a:ext cx="6581870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HARDWARE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D00C7-3F56-8A12-B5B8-76C18BCF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4" y="1274275"/>
            <a:ext cx="34290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Development Machine Requirements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Processor: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Quad-core or higher.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RAM: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Minimum of 8 GB, recommended 16 GB for multitasking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Storage: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At least 10 GB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Operating System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Windows, macOS, or Linux</a:t>
            </a:r>
          </a:p>
          <a:p>
            <a:pPr marL="114300" indent="0" algn="just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Device Requirements for Testing</a:t>
            </a:r>
          </a:p>
          <a:p>
            <a:pPr marL="114300" indent="0" algn="just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Physical Devices: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Android: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Version 5.0 (Lollipop) or higher. 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iOS: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Version 11.0 or higher. </a:t>
            </a:r>
          </a:p>
          <a:p>
            <a:pPr marL="114300" indent="0" algn="just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Emulators: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Android Virtual Device (AVD) and iOS Simulator to replicate various environments for compatibility testing.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09217-C375-FD17-12DE-CAE9B0AA81E4}"/>
              </a:ext>
            </a:extLst>
          </p:cNvPr>
          <p:cNvSpPr txBox="1"/>
          <p:nvPr/>
        </p:nvSpPr>
        <p:spPr>
          <a:xfrm>
            <a:off x="4097826" y="1274275"/>
            <a:ext cx="4014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End-User Device Requirements</a:t>
            </a:r>
          </a:p>
          <a:p>
            <a:pPr algn="just"/>
            <a:r>
              <a:rPr lang="en-US" sz="1200" b="1" dirty="0"/>
              <a:t>Operating System:</a:t>
            </a:r>
          </a:p>
          <a:p>
            <a:pPr algn="just"/>
            <a:r>
              <a:rPr lang="en-US" dirty="0"/>
              <a:t> </a:t>
            </a:r>
            <a:r>
              <a:rPr lang="en-US" sz="1200" b="1" dirty="0"/>
              <a:t>• Android: </a:t>
            </a:r>
            <a:r>
              <a:rPr lang="en-US" sz="1200" dirty="0"/>
              <a:t>Version 8.0 (Oreo) or higher. </a:t>
            </a:r>
            <a:r>
              <a:rPr lang="en-US" sz="1200" b="1" dirty="0"/>
              <a:t>• iOS: </a:t>
            </a:r>
            <a:r>
              <a:rPr lang="en-US" sz="1200" dirty="0"/>
              <a:t>Version 11.0 or higher.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sz="1200" b="1" dirty="0"/>
              <a:t>Hardware: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Processor: </a:t>
            </a:r>
            <a:r>
              <a:rPr lang="en-US" sz="1200" dirty="0"/>
              <a:t>Octa-core for Android, A10 chip or higher for iOS.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RAM: </a:t>
            </a:r>
            <a:r>
              <a:rPr lang="en-US" sz="1200" dirty="0"/>
              <a:t>Minimum of 3 GB to handle encryption and multitasking.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 Storage: </a:t>
            </a:r>
            <a:r>
              <a:rPr lang="en-US" sz="1200" dirty="0"/>
              <a:t>200 MB of free space for app data.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Display: </a:t>
            </a:r>
            <a:r>
              <a:rPr lang="en-US" sz="1200" dirty="0"/>
              <a:t>720p or higher for clear UI. </a:t>
            </a:r>
          </a:p>
          <a:p>
            <a:pPr algn="just"/>
            <a:endParaRPr lang="en-US" dirty="0"/>
          </a:p>
          <a:p>
            <a:pPr algn="just"/>
            <a:r>
              <a:rPr lang="en-US" sz="1200" b="1" dirty="0"/>
              <a:t>Connectivity: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Network: </a:t>
            </a:r>
            <a:r>
              <a:rPr lang="en-US" sz="1200" dirty="0">
                <a:solidFill>
                  <a:schemeClr val="tx1"/>
                </a:solidFill>
              </a:rPr>
              <a:t>Reliable internet connection (Wi-Fi or 4G/5G) for real-time messaging.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FDEE4-6AAB-6C83-867C-EA630179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D2BC-76E4-62B3-AEE0-84B00DCC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475" y="319904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SOFTWARE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F96A6-CAB5-A987-1F9C-752A758F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3328"/>
            <a:ext cx="91440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Android studio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React Native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Expo Framework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JavaScript</a:t>
            </a:r>
            <a:endParaRPr lang="en-US" sz="1200" b="1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Visual Studio Code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Code Spell checker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Jira and bitbucket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Material Icon Them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YAML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Firebase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Firebase Realtime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Firebase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0466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37AFA-67EC-FAFD-A16F-0D49DE4F5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9A80-56CD-4AE3-E76C-9E7066F4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0158" y="192034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Design Summary</a:t>
            </a:r>
            <a:endParaRPr lang="it-IT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A7EC6-7576-56AB-0612-A4E0E15F73D2}"/>
              </a:ext>
            </a:extLst>
          </p:cNvPr>
          <p:cNvSpPr/>
          <p:nvPr/>
        </p:nvSpPr>
        <p:spPr>
          <a:xfrm>
            <a:off x="271604" y="1687724"/>
            <a:ext cx="1038885" cy="421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Splash</a:t>
            </a:r>
          </a:p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208B5-8D61-7318-C93A-E9D8695E4ABB}"/>
              </a:ext>
            </a:extLst>
          </p:cNvPr>
          <p:cNvSpPr/>
          <p:nvPr/>
        </p:nvSpPr>
        <p:spPr>
          <a:xfrm>
            <a:off x="5724054" y="1726023"/>
            <a:ext cx="968721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Sign-In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4C4DD-0F9D-0F98-5EAC-72B218E52408}"/>
              </a:ext>
            </a:extLst>
          </p:cNvPr>
          <p:cNvSpPr/>
          <p:nvPr/>
        </p:nvSpPr>
        <p:spPr>
          <a:xfrm>
            <a:off x="7254089" y="1720167"/>
            <a:ext cx="1425921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Firebase Auth Updates User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F900D-EA9F-3EE7-7782-FC322D856FCA}"/>
              </a:ext>
            </a:extLst>
          </p:cNvPr>
          <p:cNvSpPr/>
          <p:nvPr/>
        </p:nvSpPr>
        <p:spPr>
          <a:xfrm>
            <a:off x="4076322" y="1720168"/>
            <a:ext cx="1127158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LoginScreen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0A185-6D50-3D38-29EF-F96800A1763F}"/>
              </a:ext>
            </a:extLst>
          </p:cNvPr>
          <p:cNvSpPr/>
          <p:nvPr/>
        </p:nvSpPr>
        <p:spPr>
          <a:xfrm>
            <a:off x="2043818" y="2885626"/>
            <a:ext cx="1113577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HomeScreen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FFDBF-2B16-1961-FD93-C6F419F6E8AA}"/>
              </a:ext>
            </a:extLst>
          </p:cNvPr>
          <p:cNvSpPr/>
          <p:nvPr/>
        </p:nvSpPr>
        <p:spPr>
          <a:xfrm>
            <a:off x="3621385" y="3696462"/>
            <a:ext cx="1127158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ChatScreen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537EB-3080-287A-3C6C-FD1491D62C53}"/>
              </a:ext>
            </a:extLst>
          </p:cNvPr>
          <p:cNvSpPr/>
          <p:nvPr/>
        </p:nvSpPr>
        <p:spPr>
          <a:xfrm>
            <a:off x="2067582" y="3696461"/>
            <a:ext cx="1066047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Add 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9932C-F872-5EC3-3E37-DD49999393A5}"/>
              </a:ext>
            </a:extLst>
          </p:cNvPr>
          <p:cNvSpPr/>
          <p:nvPr/>
        </p:nvSpPr>
        <p:spPr>
          <a:xfrm>
            <a:off x="271604" y="3696462"/>
            <a:ext cx="1276539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ProfileScreen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BEEDD-BAA9-9A03-704F-D64851EEE73C}"/>
              </a:ext>
            </a:extLst>
          </p:cNvPr>
          <p:cNvSpPr/>
          <p:nvPr/>
        </p:nvSpPr>
        <p:spPr>
          <a:xfrm>
            <a:off x="6061295" y="5152189"/>
            <a:ext cx="1425920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SignOut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from Firebase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2514B-9DB5-451E-72E1-0A22E7665A05}"/>
              </a:ext>
            </a:extLst>
          </p:cNvPr>
          <p:cNvSpPr/>
          <p:nvPr/>
        </p:nvSpPr>
        <p:spPr>
          <a:xfrm>
            <a:off x="3522929" y="4586348"/>
            <a:ext cx="1326333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Send Message via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EF42D-4D68-15EC-DA51-FA830F991B5A}"/>
              </a:ext>
            </a:extLst>
          </p:cNvPr>
          <p:cNvSpPr/>
          <p:nvPr/>
        </p:nvSpPr>
        <p:spPr>
          <a:xfrm>
            <a:off x="417586" y="4586347"/>
            <a:ext cx="968721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Logout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D7351EF-960E-AF37-BCEB-CB40A4E28898}"/>
              </a:ext>
            </a:extLst>
          </p:cNvPr>
          <p:cNvSpPr/>
          <p:nvPr/>
        </p:nvSpPr>
        <p:spPr>
          <a:xfrm>
            <a:off x="1840117" y="1327090"/>
            <a:ext cx="1520982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Logged In?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F8BCC3-5269-6865-8B9C-19C17C058BE5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1310489" y="1898590"/>
            <a:ext cx="529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FE6753-7619-AB87-2CAE-0B6CCEE31415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361099" y="1898590"/>
            <a:ext cx="7152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B218C9-BEA1-0C7E-F485-A1EDB4606E9A}"/>
              </a:ext>
            </a:extLst>
          </p:cNvPr>
          <p:cNvCxnSpPr/>
          <p:nvPr/>
        </p:nvCxnSpPr>
        <p:spPr>
          <a:xfrm flipV="1">
            <a:off x="5203480" y="1899717"/>
            <a:ext cx="529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67A28-A5D9-47D4-FBA6-37DC89F431B1}"/>
              </a:ext>
            </a:extLst>
          </p:cNvPr>
          <p:cNvCxnSpPr/>
          <p:nvPr/>
        </p:nvCxnSpPr>
        <p:spPr>
          <a:xfrm flipV="1">
            <a:off x="6708618" y="1902356"/>
            <a:ext cx="529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059366-0CDA-6688-6941-6DD12E4D3C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00606" y="2470091"/>
            <a:ext cx="1" cy="415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2DE929-DB66-CE1C-8B33-9D0B6C4BCB19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909874" y="3064048"/>
            <a:ext cx="1133944" cy="6324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9AA69D-7D41-D1FC-CF7B-53C6F0B3EE66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3157395" y="3064048"/>
            <a:ext cx="1027569" cy="6324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6BE7EA-0F9D-6C11-AACF-78662DADCC93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16200000" flipH="1">
            <a:off x="3919009" y="4319260"/>
            <a:ext cx="533043" cy="11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761BE6-4FDE-C5BE-722F-A3F2F087259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600606" y="3242469"/>
            <a:ext cx="1" cy="453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FA797-2DBB-D86E-68FD-E5ED80948CF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01946" y="4053305"/>
            <a:ext cx="7928" cy="51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FE91CE-C7BC-16BA-9FED-7F436A3D26BF}"/>
              </a:ext>
            </a:extLst>
          </p:cNvPr>
          <p:cNvCxnSpPr>
            <a:stCxn id="17" idx="2"/>
            <a:endCxn id="14" idx="1"/>
          </p:cNvCxnSpPr>
          <p:nvPr/>
        </p:nvCxnSpPr>
        <p:spPr>
          <a:xfrm rot="16200000" flipH="1">
            <a:off x="3287911" y="2557226"/>
            <a:ext cx="387421" cy="51593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E32722B-3471-97AD-F92C-E5A8022B3DD1}"/>
              </a:ext>
            </a:extLst>
          </p:cNvPr>
          <p:cNvCxnSpPr>
            <a:stCxn id="14" idx="2"/>
            <a:endCxn id="6" idx="1"/>
          </p:cNvCxnSpPr>
          <p:nvPr/>
        </p:nvCxnSpPr>
        <p:spPr>
          <a:xfrm rot="5400000" flipH="1">
            <a:off x="1717709" y="452487"/>
            <a:ext cx="3610441" cy="6502651"/>
          </a:xfrm>
          <a:prstGeom prst="bentConnector4">
            <a:avLst>
              <a:gd name="adj1" fmla="val -6332"/>
              <a:gd name="adj2" fmla="val 103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D929-3E61-9B01-AB1B-23F1D7AA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4587-2C37-FA4D-FF73-23743196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812" y="0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Real-Time Communication</a:t>
            </a:r>
            <a:endParaRPr lang="it-IT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230DB-757C-6688-538D-C31820468BFD}"/>
              </a:ext>
            </a:extLst>
          </p:cNvPr>
          <p:cNvSpPr/>
          <p:nvPr/>
        </p:nvSpPr>
        <p:spPr>
          <a:xfrm>
            <a:off x="543205" y="1285777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Opens Chat 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35B0A-7B1B-236B-5F68-43FC467BAEFF}"/>
              </a:ext>
            </a:extLst>
          </p:cNvPr>
          <p:cNvSpPr/>
          <p:nvPr/>
        </p:nvSpPr>
        <p:spPr>
          <a:xfrm>
            <a:off x="2270156" y="1285778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Stream Sends Updated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835D1-D648-768E-0031-FB8C6BAA3952}"/>
              </a:ext>
            </a:extLst>
          </p:cNvPr>
          <p:cNvSpPr/>
          <p:nvPr/>
        </p:nvSpPr>
        <p:spPr>
          <a:xfrm>
            <a:off x="6541126" y="1285777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Wait for Changes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8E1671-E8D4-BE28-8BCE-DF1274883C07}"/>
              </a:ext>
            </a:extLst>
          </p:cNvPr>
          <p:cNvSpPr/>
          <p:nvPr/>
        </p:nvSpPr>
        <p:spPr>
          <a:xfrm>
            <a:off x="4186850" y="5336260"/>
            <a:ext cx="1470434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Api.sendMessage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to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3F0E8-2E80-EC76-3CFC-6B341A816CA3}"/>
              </a:ext>
            </a:extLst>
          </p:cNvPr>
          <p:cNvSpPr/>
          <p:nvPr/>
        </p:nvSpPr>
        <p:spPr>
          <a:xfrm>
            <a:off x="4320012" y="4633485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Sends Message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965D3-786B-B4F7-A5A5-68BF56EB4DB0}"/>
              </a:ext>
            </a:extLst>
          </p:cNvPr>
          <p:cNvSpPr/>
          <p:nvPr/>
        </p:nvSpPr>
        <p:spPr>
          <a:xfrm>
            <a:off x="4257392" y="3914113"/>
            <a:ext cx="1329350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UI Updates with New Messages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0533A-E706-11B0-8303-4ADB9535D1A0}"/>
              </a:ext>
            </a:extLst>
          </p:cNvPr>
          <p:cNvSpPr/>
          <p:nvPr/>
        </p:nvSpPr>
        <p:spPr>
          <a:xfrm>
            <a:off x="4320012" y="3194741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UI Updates for All Users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47263-0EA6-0BE9-D942-9C0572790257}"/>
              </a:ext>
            </a:extLst>
          </p:cNvPr>
          <p:cNvSpPr/>
          <p:nvPr/>
        </p:nvSpPr>
        <p:spPr>
          <a:xfrm>
            <a:off x="4320012" y="2475369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Stream Sends Updated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FB371-242A-BD60-2973-A275DC9D3233}"/>
              </a:ext>
            </a:extLst>
          </p:cNvPr>
          <p:cNvSpPr/>
          <p:nvPr/>
        </p:nvSpPr>
        <p:spPr>
          <a:xfrm>
            <a:off x="543205" y="5336260"/>
            <a:ext cx="1412342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Message Added to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9852-459C-E2C7-FEEE-4236C88A660C}"/>
              </a:ext>
            </a:extLst>
          </p:cNvPr>
          <p:cNvSpPr/>
          <p:nvPr/>
        </p:nvSpPr>
        <p:spPr>
          <a:xfrm>
            <a:off x="543205" y="4229850"/>
            <a:ext cx="1412342" cy="556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Updates Other Clients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8419D6C-5EFF-ACB5-D4E7-FD5100FC89CB}"/>
              </a:ext>
            </a:extLst>
          </p:cNvPr>
          <p:cNvSpPr/>
          <p:nvPr/>
        </p:nvSpPr>
        <p:spPr>
          <a:xfrm>
            <a:off x="3978998" y="948537"/>
            <a:ext cx="1855960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Document Changes?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AFE39-4DA1-088B-DC54-D1013264D39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47316" y="1520036"/>
            <a:ext cx="5228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DB5AE8-23A0-0712-F703-308DD5D813AC}"/>
              </a:ext>
            </a:extLst>
          </p:cNvPr>
          <p:cNvCxnSpPr/>
          <p:nvPr/>
        </p:nvCxnSpPr>
        <p:spPr>
          <a:xfrm>
            <a:off x="3456158" y="1499090"/>
            <a:ext cx="5228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FDF1FB-D514-9188-DB36-F2025F1B98AC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5834958" y="1520036"/>
            <a:ext cx="7061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A37978-0A60-41B0-39D1-29A5A470A4E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906978" y="2091537"/>
            <a:ext cx="15090" cy="383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B891A-B8EF-3A8D-43A7-30D4457B8E9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922068" y="2943886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D1D2A4-C7C8-ACAE-26FC-E797E650CCBB}"/>
              </a:ext>
            </a:extLst>
          </p:cNvPr>
          <p:cNvCxnSpPr>
            <a:cxnSpLocks/>
          </p:cNvCxnSpPr>
          <p:nvPr/>
        </p:nvCxnSpPr>
        <p:spPr>
          <a:xfrm>
            <a:off x="4902452" y="3651941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BE2EC2-F98E-6748-DA80-3CE13F102E79}"/>
              </a:ext>
            </a:extLst>
          </p:cNvPr>
          <p:cNvCxnSpPr>
            <a:cxnSpLocks/>
          </p:cNvCxnSpPr>
          <p:nvPr/>
        </p:nvCxnSpPr>
        <p:spPr>
          <a:xfrm>
            <a:off x="4902452" y="4382630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ADD4A-37C9-7038-5069-7E978E5758C9}"/>
              </a:ext>
            </a:extLst>
          </p:cNvPr>
          <p:cNvCxnSpPr>
            <a:cxnSpLocks/>
          </p:cNvCxnSpPr>
          <p:nvPr/>
        </p:nvCxnSpPr>
        <p:spPr>
          <a:xfrm>
            <a:off x="4894908" y="5085405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DB065B-A482-67F6-9A66-EA38A19E2A6B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1955547" y="5570519"/>
            <a:ext cx="2231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EA5553-998C-9396-E322-6457E3305A2E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1249376" y="4786264"/>
            <a:ext cx="0" cy="549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97C88BC-9048-B945-461F-733DB49AC798}"/>
              </a:ext>
            </a:extLst>
          </p:cNvPr>
          <p:cNvCxnSpPr>
            <a:cxnSpLocks/>
            <a:stCxn id="12" idx="1"/>
            <a:endCxn id="5" idx="2"/>
          </p:cNvCxnSpPr>
          <p:nvPr/>
        </p:nvCxnSpPr>
        <p:spPr>
          <a:xfrm rot="10800000" flipH="1">
            <a:off x="543204" y="1754295"/>
            <a:ext cx="2329007" cy="3816224"/>
          </a:xfrm>
          <a:prstGeom prst="bentConnector4">
            <a:avLst>
              <a:gd name="adj1" fmla="val -9815"/>
              <a:gd name="adj2" fmla="val 530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57B67A-3728-4B21-C08D-8456BBA64E03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1955547" y="3429000"/>
            <a:ext cx="2364465" cy="107905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6B3C2E-FE50-F5A8-C8DD-AAFA457E6987}"/>
              </a:ext>
            </a:extLst>
          </p:cNvPr>
          <p:cNvSpPr txBox="1"/>
          <p:nvPr/>
        </p:nvSpPr>
        <p:spPr>
          <a:xfrm>
            <a:off x="4866236" y="2081942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C8B0C-5E10-6FFD-58AA-C826210676D0}"/>
              </a:ext>
            </a:extLst>
          </p:cNvPr>
          <p:cNvSpPr txBox="1"/>
          <p:nvPr/>
        </p:nvSpPr>
        <p:spPr>
          <a:xfrm>
            <a:off x="5821375" y="1228931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9454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E974F-CACE-ACCC-DFAF-6E60F57FA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5D8D-B4F4-E4BB-A7F8-28C10D68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4621" y="-10087"/>
            <a:ext cx="7297093" cy="1143000"/>
          </a:xfrm>
        </p:spPr>
        <p:txBody>
          <a:bodyPr/>
          <a:lstStyle/>
          <a:p>
            <a:pPr marL="203200">
              <a:buSzPts val="3200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endParaRPr lang="it-IT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2433F9-819A-D0D5-0FE1-80BFF0EBD09F}"/>
              </a:ext>
            </a:extLst>
          </p:cNvPr>
          <p:cNvSpPr/>
          <p:nvPr/>
        </p:nvSpPr>
        <p:spPr>
          <a:xfrm>
            <a:off x="1245833" y="1278383"/>
            <a:ext cx="1109708" cy="47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21C15-08D4-2691-E62F-6F2054AD7399}"/>
              </a:ext>
            </a:extLst>
          </p:cNvPr>
          <p:cNvSpPr/>
          <p:nvPr/>
        </p:nvSpPr>
        <p:spPr>
          <a:xfrm>
            <a:off x="6233605" y="1278383"/>
            <a:ext cx="1109708" cy="47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A9010-09FF-714D-9709-9D43840C2CE5}"/>
              </a:ext>
            </a:extLst>
          </p:cNvPr>
          <p:cNvSpPr/>
          <p:nvPr/>
        </p:nvSpPr>
        <p:spPr>
          <a:xfrm>
            <a:off x="5193437" y="2450237"/>
            <a:ext cx="967666" cy="408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18B57-6B12-976A-6BC2-0BA6FDE7F814}"/>
              </a:ext>
            </a:extLst>
          </p:cNvPr>
          <p:cNvSpPr/>
          <p:nvPr/>
        </p:nvSpPr>
        <p:spPr>
          <a:xfrm>
            <a:off x="7751507" y="2442838"/>
            <a:ext cx="1090652" cy="408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89133-92BB-55B9-B33B-2C1E41948FEC}"/>
              </a:ext>
            </a:extLst>
          </p:cNvPr>
          <p:cNvSpPr/>
          <p:nvPr/>
        </p:nvSpPr>
        <p:spPr>
          <a:xfrm>
            <a:off x="6472472" y="2450236"/>
            <a:ext cx="967666" cy="408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08818-5554-B453-405B-C2E9A82AFD0D}"/>
              </a:ext>
            </a:extLst>
          </p:cNvPr>
          <p:cNvSpPr/>
          <p:nvPr/>
        </p:nvSpPr>
        <p:spPr>
          <a:xfrm>
            <a:off x="5123896" y="3528874"/>
            <a:ext cx="1109709" cy="47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Created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86666-2D5E-A53E-8FE5-C06F3CB41378}"/>
              </a:ext>
            </a:extLst>
          </p:cNvPr>
          <p:cNvSpPr/>
          <p:nvPr/>
        </p:nvSpPr>
        <p:spPr>
          <a:xfrm>
            <a:off x="7028625" y="4918228"/>
            <a:ext cx="1109709" cy="47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 Password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93EC975-D879-8727-813A-D30ABFB6CA70}"/>
              </a:ext>
            </a:extLst>
          </p:cNvPr>
          <p:cNvSpPr/>
          <p:nvPr/>
        </p:nvSpPr>
        <p:spPr>
          <a:xfrm>
            <a:off x="7427796" y="2968840"/>
            <a:ext cx="311369" cy="28260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3C6364-9567-F5A6-99DC-866F25729839}"/>
              </a:ext>
            </a:extLst>
          </p:cNvPr>
          <p:cNvCxnSpPr>
            <a:stCxn id="7" idx="2"/>
            <a:endCxn id="10" idx="2"/>
          </p:cNvCxnSpPr>
          <p:nvPr/>
        </p:nvCxnSpPr>
        <p:spPr>
          <a:xfrm rot="16200000" flipH="1">
            <a:off x="7086919" y="2727994"/>
            <a:ext cx="251535" cy="5127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89B756-0FA9-6E6A-1603-D66792C3177C}"/>
              </a:ext>
            </a:extLst>
          </p:cNvPr>
          <p:cNvCxnSpPr>
            <a:stCxn id="6" idx="2"/>
          </p:cNvCxnSpPr>
          <p:nvPr/>
        </p:nvCxnSpPr>
        <p:spPr>
          <a:xfrm rot="5400000">
            <a:off x="7894704" y="2708014"/>
            <a:ext cx="258932" cy="5453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589A39-4AF5-9634-84FA-8677758B4648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7583480" y="3213987"/>
            <a:ext cx="1" cy="1704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0057E6-1C17-E0A8-E937-D324DA4211E5}"/>
              </a:ext>
            </a:extLst>
          </p:cNvPr>
          <p:cNvCxnSpPr>
            <a:stCxn id="4" idx="2"/>
          </p:cNvCxnSpPr>
          <p:nvPr/>
        </p:nvCxnSpPr>
        <p:spPr>
          <a:xfrm>
            <a:off x="6788459" y="1748900"/>
            <a:ext cx="0" cy="693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0C21FDA-356A-7F20-4D2C-C817BB2E4674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5400000">
            <a:off x="6633470" y="2814122"/>
            <a:ext cx="550146" cy="13498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D6C9C9-C7E6-6D52-BD4D-544F1739F719}"/>
              </a:ext>
            </a:extLst>
          </p:cNvPr>
          <p:cNvSpPr txBox="1"/>
          <p:nvPr/>
        </p:nvSpPr>
        <p:spPr>
          <a:xfrm>
            <a:off x="6630536" y="3496320"/>
            <a:ext cx="79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29D400-AC5A-9C08-A983-23E0B4FA5D1A}"/>
              </a:ext>
            </a:extLst>
          </p:cNvPr>
          <p:cNvSpPr txBox="1"/>
          <p:nvPr/>
        </p:nvSpPr>
        <p:spPr>
          <a:xfrm>
            <a:off x="7505637" y="3813220"/>
            <a:ext cx="796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br>
              <a:rPr lang="en-US" dirty="0"/>
            </a:br>
            <a:r>
              <a:rPr lang="en-US" dirty="0"/>
              <a:t>SAME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FDB41-8C2B-C0C2-7952-902A5BE5B5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77270" y="1748900"/>
            <a:ext cx="1111189" cy="7013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BCA2A3-8FDC-5027-5321-922BC17804B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88459" y="1748900"/>
            <a:ext cx="1508374" cy="693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E2F2F8-2DF2-4244-624E-D00E544A8068}"/>
              </a:ext>
            </a:extLst>
          </p:cNvPr>
          <p:cNvSpPr txBox="1"/>
          <p:nvPr/>
        </p:nvSpPr>
        <p:spPr>
          <a:xfrm>
            <a:off x="7542646" y="1132913"/>
            <a:ext cx="1109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fields have to be fill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E539C6-6831-E0D7-71C0-76D0BE977C7D}"/>
              </a:ext>
            </a:extLst>
          </p:cNvPr>
          <p:cNvSpPr/>
          <p:nvPr/>
        </p:nvSpPr>
        <p:spPr>
          <a:xfrm>
            <a:off x="6668069" y="1677880"/>
            <a:ext cx="240777" cy="1936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0C3F56-184D-97A4-AFCC-40B1CB35D63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465468" y="5153486"/>
            <a:ext cx="256315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C311F3-6A32-E35A-2A81-FF3482317B05}"/>
              </a:ext>
            </a:extLst>
          </p:cNvPr>
          <p:cNvCxnSpPr/>
          <p:nvPr/>
        </p:nvCxnSpPr>
        <p:spPr>
          <a:xfrm flipV="1">
            <a:off x="4474346" y="1871577"/>
            <a:ext cx="0" cy="32819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E4F719-5243-9543-B3D8-121B18578D95}"/>
              </a:ext>
            </a:extLst>
          </p:cNvPr>
          <p:cNvCxnSpPr>
            <a:endCxn id="41" idx="3"/>
          </p:cNvCxnSpPr>
          <p:nvPr/>
        </p:nvCxnSpPr>
        <p:spPr>
          <a:xfrm flipV="1">
            <a:off x="4474346" y="1843211"/>
            <a:ext cx="2228984" cy="28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7CC29E-78EE-7397-DA20-104A46191F07}"/>
              </a:ext>
            </a:extLst>
          </p:cNvPr>
          <p:cNvSpPr/>
          <p:nvPr/>
        </p:nvSpPr>
        <p:spPr>
          <a:xfrm>
            <a:off x="397547" y="2025583"/>
            <a:ext cx="967666" cy="408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88E97C-FC2B-617C-8BA6-4F34D282909A}"/>
              </a:ext>
            </a:extLst>
          </p:cNvPr>
          <p:cNvSpPr/>
          <p:nvPr/>
        </p:nvSpPr>
        <p:spPr>
          <a:xfrm>
            <a:off x="2280952" y="2034462"/>
            <a:ext cx="967666" cy="408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B86D574E-349D-69BF-E794-096E24407DB4}"/>
              </a:ext>
            </a:extLst>
          </p:cNvPr>
          <p:cNvSpPr/>
          <p:nvPr/>
        </p:nvSpPr>
        <p:spPr>
          <a:xfrm>
            <a:off x="1141922" y="2528290"/>
            <a:ext cx="1508254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Authenticated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From mail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EC14DB-4161-9999-0818-27508BBC07CE}"/>
              </a:ext>
            </a:extLst>
          </p:cNvPr>
          <p:cNvSpPr/>
          <p:nvPr/>
        </p:nvSpPr>
        <p:spPr>
          <a:xfrm>
            <a:off x="2991078" y="2932453"/>
            <a:ext cx="962898" cy="355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5533BF-425F-4549-8B29-6E94FA472685}"/>
              </a:ext>
            </a:extLst>
          </p:cNvPr>
          <p:cNvSpPr/>
          <p:nvPr/>
        </p:nvSpPr>
        <p:spPr>
          <a:xfrm>
            <a:off x="1414600" y="4057231"/>
            <a:ext cx="962898" cy="5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is sent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0A031A-6A1C-5ADF-191A-FC7325F59D82}"/>
              </a:ext>
            </a:extLst>
          </p:cNvPr>
          <p:cNvSpPr/>
          <p:nvPr/>
        </p:nvSpPr>
        <p:spPr>
          <a:xfrm>
            <a:off x="1414600" y="5021200"/>
            <a:ext cx="962898" cy="558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with link 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E468B4-034A-BEC5-1016-9BA0EFA1CCBA}"/>
              </a:ext>
            </a:extLst>
          </p:cNvPr>
          <p:cNvCxnSpPr>
            <a:stCxn id="3" idx="2"/>
            <a:endCxn id="50" idx="0"/>
          </p:cNvCxnSpPr>
          <p:nvPr/>
        </p:nvCxnSpPr>
        <p:spPr>
          <a:xfrm>
            <a:off x="1800687" y="1748900"/>
            <a:ext cx="964098" cy="28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CF6609-C352-5830-174E-25A7A20B15CB}"/>
              </a:ext>
            </a:extLst>
          </p:cNvPr>
          <p:cNvCxnSpPr>
            <a:stCxn id="3" idx="2"/>
            <a:endCxn id="49" idx="0"/>
          </p:cNvCxnSpPr>
          <p:nvPr/>
        </p:nvCxnSpPr>
        <p:spPr>
          <a:xfrm flipH="1">
            <a:off x="881380" y="1748900"/>
            <a:ext cx="919307" cy="27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9F1C26B-3F66-AAEB-89AA-5C211DD320E7}"/>
              </a:ext>
            </a:extLst>
          </p:cNvPr>
          <p:cNvSpPr/>
          <p:nvPr/>
        </p:nvSpPr>
        <p:spPr>
          <a:xfrm>
            <a:off x="1686757" y="1677880"/>
            <a:ext cx="234320" cy="1936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48C24B-6CF8-32DC-9FF3-8A19B21555C9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1365213" y="2229770"/>
            <a:ext cx="915739" cy="88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1E5A56-BF3E-C53F-BEFC-2F20CB26EC4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96049" y="2238649"/>
            <a:ext cx="0" cy="289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05A778-C398-C563-D99D-D00481D486AC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650176" y="3099790"/>
            <a:ext cx="340902" cy="10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FE84E69-7E62-3C3B-8817-8BF2296E8355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>
            <a:off x="1896049" y="3671290"/>
            <a:ext cx="0" cy="385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0719CA-B3C6-0592-AC2A-64E6F9BC407C}"/>
              </a:ext>
            </a:extLst>
          </p:cNvPr>
          <p:cNvCxnSpPr/>
          <p:nvPr/>
        </p:nvCxnSpPr>
        <p:spPr>
          <a:xfrm>
            <a:off x="1896049" y="4615648"/>
            <a:ext cx="0" cy="385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BAACC9-0750-9954-ABDA-6FCCD27AFA91}"/>
              </a:ext>
            </a:extLst>
          </p:cNvPr>
          <p:cNvCxnSpPr>
            <a:cxnSpLocks/>
          </p:cNvCxnSpPr>
          <p:nvPr/>
        </p:nvCxnSpPr>
        <p:spPr>
          <a:xfrm flipH="1">
            <a:off x="195309" y="5287092"/>
            <a:ext cx="1219291" cy="133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5807314-529A-CAC4-5AB0-771A189E1933}"/>
              </a:ext>
            </a:extLst>
          </p:cNvPr>
          <p:cNvCxnSpPr/>
          <p:nvPr/>
        </p:nvCxnSpPr>
        <p:spPr>
          <a:xfrm flipV="1">
            <a:off x="186431" y="1774728"/>
            <a:ext cx="0" cy="352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25CD28E-E41E-0EFD-DFF2-7F71DDA2ED4E}"/>
              </a:ext>
            </a:extLst>
          </p:cNvPr>
          <p:cNvCxnSpPr>
            <a:endCxn id="66" idx="2"/>
          </p:cNvCxnSpPr>
          <p:nvPr/>
        </p:nvCxnSpPr>
        <p:spPr>
          <a:xfrm>
            <a:off x="186431" y="1774728"/>
            <a:ext cx="150032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6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862EE-FAB5-D377-5263-22BA0F23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8D80-DD11-1FDD-451A-C97E16E9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840" y="0"/>
            <a:ext cx="7297093" cy="1143000"/>
          </a:xfrm>
        </p:spPr>
        <p:txBody>
          <a:bodyPr/>
          <a:lstStyle/>
          <a:p>
            <a:pPr marL="203200">
              <a:buSzPts val="3200"/>
            </a:pPr>
            <a:r>
              <a:rPr lang="en-US" sz="4000" b="1" dirty="0"/>
              <a:t>PRESENCE-BASED ENCRYPTION</a:t>
            </a:r>
            <a:endParaRPr lang="it-IT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618E5-794A-BBA9-C6E7-89296DEF53BB}"/>
              </a:ext>
            </a:extLst>
          </p:cNvPr>
          <p:cNvSpPr/>
          <p:nvPr/>
        </p:nvSpPr>
        <p:spPr>
          <a:xfrm>
            <a:off x="568170" y="1269507"/>
            <a:ext cx="1562470" cy="63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A Online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8903-9704-E0CC-C43E-7FE68C013BC9}"/>
              </a:ext>
            </a:extLst>
          </p:cNvPr>
          <p:cNvSpPr/>
          <p:nvPr/>
        </p:nvSpPr>
        <p:spPr>
          <a:xfrm>
            <a:off x="5894772" y="1269507"/>
            <a:ext cx="1633491" cy="630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B Offline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0C2CE-A339-FA4D-A615-B6F1E405781A}"/>
              </a:ext>
            </a:extLst>
          </p:cNvPr>
          <p:cNvSpPr/>
          <p:nvPr/>
        </p:nvSpPr>
        <p:spPr>
          <a:xfrm>
            <a:off x="523781" y="2789808"/>
            <a:ext cx="1651247" cy="639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A Online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4F240-39C7-131F-C04A-5A572B23FE62}"/>
              </a:ext>
            </a:extLst>
          </p:cNvPr>
          <p:cNvSpPr/>
          <p:nvPr/>
        </p:nvSpPr>
        <p:spPr>
          <a:xfrm>
            <a:off x="5983549" y="2789808"/>
            <a:ext cx="1633491" cy="630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B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on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DE4ED5C-9A37-F477-2D54-FB03F662827C}"/>
              </a:ext>
            </a:extLst>
          </p:cNvPr>
          <p:cNvSpPr/>
          <p:nvPr/>
        </p:nvSpPr>
        <p:spPr>
          <a:xfrm>
            <a:off x="6103397" y="3815179"/>
            <a:ext cx="1393794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B Goes Offline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D3D94C-F7BD-2E09-9220-EE8469671A87}"/>
              </a:ext>
            </a:extLst>
          </p:cNvPr>
          <p:cNvSpPr/>
          <p:nvPr/>
        </p:nvSpPr>
        <p:spPr>
          <a:xfrm>
            <a:off x="4182209" y="3973867"/>
            <a:ext cx="1179904" cy="825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Store Encrypted Message in Database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FB3BB-674B-FE2F-E41B-B0C0F3CE53F5}"/>
              </a:ext>
            </a:extLst>
          </p:cNvPr>
          <p:cNvSpPr/>
          <p:nvPr/>
        </p:nvSpPr>
        <p:spPr>
          <a:xfrm>
            <a:off x="5894772" y="5175681"/>
            <a:ext cx="2055183" cy="630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 All Messages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47663-65D3-A2CF-CD38-1EAE94CD5849}"/>
              </a:ext>
            </a:extLst>
          </p:cNvPr>
          <p:cNvCxnSpPr/>
          <p:nvPr/>
        </p:nvCxnSpPr>
        <p:spPr>
          <a:xfrm>
            <a:off x="2175028" y="1349406"/>
            <a:ext cx="3719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70120-C367-1DF5-F677-322E08F21074}"/>
              </a:ext>
            </a:extLst>
          </p:cNvPr>
          <p:cNvCxnSpPr/>
          <p:nvPr/>
        </p:nvCxnSpPr>
        <p:spPr>
          <a:xfrm flipH="1">
            <a:off x="2130640" y="1713390"/>
            <a:ext cx="37641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9B3DC4-C488-A2E3-007C-C91139911A06}"/>
              </a:ext>
            </a:extLst>
          </p:cNvPr>
          <p:cNvCxnSpPr>
            <a:cxnSpLocks/>
          </p:cNvCxnSpPr>
          <p:nvPr/>
        </p:nvCxnSpPr>
        <p:spPr>
          <a:xfrm flipV="1">
            <a:off x="2175028" y="2866378"/>
            <a:ext cx="3808521" cy="4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3E2D25-1D34-745E-AF6F-C4E6683E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800294" y="3420123"/>
            <a:ext cx="1" cy="395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FA2C61-73CD-E01B-43D9-B51237402221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362113" y="4386679"/>
            <a:ext cx="7412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D5B0EA-7A9B-C278-90F1-7708AC0FB456}"/>
              </a:ext>
            </a:extLst>
          </p:cNvPr>
          <p:cNvCxnSpPr>
            <a:stCxn id="11" idx="2"/>
          </p:cNvCxnSpPr>
          <p:nvPr/>
        </p:nvCxnSpPr>
        <p:spPr>
          <a:xfrm>
            <a:off x="6800294" y="4958179"/>
            <a:ext cx="0" cy="217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9CA2EA-3873-2934-0B26-7305A50F9BC1}"/>
              </a:ext>
            </a:extLst>
          </p:cNvPr>
          <p:cNvCxnSpPr/>
          <p:nvPr/>
        </p:nvCxnSpPr>
        <p:spPr>
          <a:xfrm flipH="1">
            <a:off x="3648722" y="1132913"/>
            <a:ext cx="781235" cy="7669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EB8E6-1CF1-8F9E-C120-D8CA7B14D6A5}"/>
              </a:ext>
            </a:extLst>
          </p:cNvPr>
          <p:cNvSpPr txBox="1"/>
          <p:nvPr/>
        </p:nvSpPr>
        <p:spPr>
          <a:xfrm>
            <a:off x="2778709" y="1362478"/>
            <a:ext cx="2512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Send Messages not possible 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5349B-3E88-8D04-57C9-2AE2C9F603C3}"/>
              </a:ext>
            </a:extLst>
          </p:cNvPr>
          <p:cNvSpPr txBox="1"/>
          <p:nvPr/>
        </p:nvSpPr>
        <p:spPr>
          <a:xfrm>
            <a:off x="6800294" y="3437878"/>
            <a:ext cx="205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Store Encrypted Message in Database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4E3295-EB0C-0E03-6A51-5ACB1C29CDC1}"/>
              </a:ext>
            </a:extLst>
          </p:cNvPr>
          <p:cNvSpPr txBox="1"/>
          <p:nvPr/>
        </p:nvSpPr>
        <p:spPr>
          <a:xfrm>
            <a:off x="6829148" y="4914071"/>
            <a:ext cx="741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E960D9-43AC-2D07-F23D-7B7249E0598F}"/>
              </a:ext>
            </a:extLst>
          </p:cNvPr>
          <p:cNvSpPr txBox="1"/>
          <p:nvPr/>
        </p:nvSpPr>
        <p:spPr>
          <a:xfrm>
            <a:off x="5499716" y="4147123"/>
            <a:ext cx="466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2A9E843B-ADE7-A7A7-089E-FA43EBCD2AB6}"/>
              </a:ext>
            </a:extLst>
          </p:cNvPr>
          <p:cNvSpPr/>
          <p:nvPr/>
        </p:nvSpPr>
        <p:spPr>
          <a:xfrm>
            <a:off x="600070" y="3843469"/>
            <a:ext cx="1393794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 A Goes Offline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FB4437-55AD-9FF3-37F6-CD954FB9B6BD}"/>
              </a:ext>
            </a:extLst>
          </p:cNvPr>
          <p:cNvSpPr/>
          <p:nvPr/>
        </p:nvSpPr>
        <p:spPr>
          <a:xfrm>
            <a:off x="391445" y="5203971"/>
            <a:ext cx="2055183" cy="630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 All Messages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2778A7-BE4D-26EE-2B8D-5A41E061123C}"/>
              </a:ext>
            </a:extLst>
          </p:cNvPr>
          <p:cNvCxnSpPr>
            <a:endCxn id="35" idx="0"/>
          </p:cNvCxnSpPr>
          <p:nvPr/>
        </p:nvCxnSpPr>
        <p:spPr>
          <a:xfrm flipH="1">
            <a:off x="1296967" y="3448413"/>
            <a:ext cx="1" cy="395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034974-9587-6C72-B39A-B8E646F8C467}"/>
              </a:ext>
            </a:extLst>
          </p:cNvPr>
          <p:cNvCxnSpPr>
            <a:stCxn id="35" idx="2"/>
          </p:cNvCxnSpPr>
          <p:nvPr/>
        </p:nvCxnSpPr>
        <p:spPr>
          <a:xfrm>
            <a:off x="1296967" y="4986469"/>
            <a:ext cx="0" cy="217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A4D6DD-51F5-FD23-28D7-B2E51D1D8C52}"/>
              </a:ext>
            </a:extLst>
          </p:cNvPr>
          <p:cNvSpPr txBox="1"/>
          <p:nvPr/>
        </p:nvSpPr>
        <p:spPr>
          <a:xfrm>
            <a:off x="1296967" y="3466168"/>
            <a:ext cx="205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Store Encrypted Message in Database 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C74319-8D3F-2EAC-3D67-296E6EECC869}"/>
              </a:ext>
            </a:extLst>
          </p:cNvPr>
          <p:cNvSpPr txBox="1"/>
          <p:nvPr/>
        </p:nvSpPr>
        <p:spPr>
          <a:xfrm>
            <a:off x="1325821" y="4942361"/>
            <a:ext cx="741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Yes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2BC194-9E0A-0C29-DA60-A5473A6162FA}"/>
              </a:ext>
            </a:extLst>
          </p:cNvPr>
          <p:cNvCxnSpPr>
            <a:stCxn id="35" idx="3"/>
            <a:endCxn id="12" idx="1"/>
          </p:cNvCxnSpPr>
          <p:nvPr/>
        </p:nvCxnSpPr>
        <p:spPr>
          <a:xfrm flipV="1">
            <a:off x="1993864" y="4386679"/>
            <a:ext cx="2188345" cy="28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A423DC-3AA8-12B2-622D-1F14DED47E99}"/>
              </a:ext>
            </a:extLst>
          </p:cNvPr>
          <p:cNvSpPr txBox="1"/>
          <p:nvPr/>
        </p:nvSpPr>
        <p:spPr>
          <a:xfrm>
            <a:off x="2744025" y="4147123"/>
            <a:ext cx="466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A842EB-BAAB-3043-DBE9-2D07AFDB0E05}"/>
              </a:ext>
            </a:extLst>
          </p:cNvPr>
          <p:cNvCxnSpPr>
            <a:cxnSpLocks/>
          </p:cNvCxnSpPr>
          <p:nvPr/>
        </p:nvCxnSpPr>
        <p:spPr>
          <a:xfrm flipH="1">
            <a:off x="2175028" y="3241829"/>
            <a:ext cx="38085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0E808C-5402-F171-E31F-3A858F2E5DE2}"/>
              </a:ext>
            </a:extLst>
          </p:cNvPr>
          <p:cNvSpPr txBox="1"/>
          <p:nvPr/>
        </p:nvSpPr>
        <p:spPr>
          <a:xfrm>
            <a:off x="3088036" y="2892334"/>
            <a:ext cx="1831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Send Messages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50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8D4A5-CDAA-6EF3-A9FF-6E6855DF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F548-E220-3E19-699C-ADDA634F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593" y="-63353"/>
            <a:ext cx="7297093" cy="1143000"/>
          </a:xfrm>
        </p:spPr>
        <p:txBody>
          <a:bodyPr/>
          <a:lstStyle/>
          <a:p>
            <a:pPr marL="203200">
              <a:buSzPts val="3200"/>
            </a:pPr>
            <a:r>
              <a:rPr lang="en-US" sz="4000" b="1" dirty="0"/>
              <a:t>Encryption And Decryption</a:t>
            </a:r>
            <a:endParaRPr lang="it-IT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80224E-F79C-75B5-4980-82DE8770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37" y="2428442"/>
            <a:ext cx="1000558" cy="1000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6D9EE7-0E15-9319-CC4E-00F5A9D1D60F}"/>
              </a:ext>
            </a:extLst>
          </p:cNvPr>
          <p:cNvSpPr txBox="1"/>
          <p:nvPr/>
        </p:nvSpPr>
        <p:spPr>
          <a:xfrm>
            <a:off x="490892" y="3515558"/>
            <a:ext cx="80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EC750E-0089-D85C-FAF6-E90890F9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37" y="2428442"/>
            <a:ext cx="1000558" cy="10005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82E3D38-F8B4-F4FC-BBF7-4DAFE7F017AC}"/>
              </a:ext>
            </a:extLst>
          </p:cNvPr>
          <p:cNvSpPr txBox="1"/>
          <p:nvPr/>
        </p:nvSpPr>
        <p:spPr>
          <a:xfrm>
            <a:off x="7958491" y="3515557"/>
            <a:ext cx="902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828DAAC-5606-3A3E-D38D-58C4F8AB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592" y="3002753"/>
            <a:ext cx="560917" cy="5389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F84E57-0AD3-D5DB-FF75-747A88E34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02" y="3982035"/>
            <a:ext cx="538920" cy="538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2C5337-89E2-2A48-A1CC-9D711C3F6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680" y="3982035"/>
            <a:ext cx="538920" cy="5389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7D9D5B-BFC2-02CC-85AB-F63F0489A5AF}"/>
              </a:ext>
            </a:extLst>
          </p:cNvPr>
          <p:cNvSpPr txBox="1"/>
          <p:nvPr/>
        </p:nvSpPr>
        <p:spPr>
          <a:xfrm>
            <a:off x="353902" y="4678531"/>
            <a:ext cx="66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B9A7D2-B6D9-C2BC-521E-B9E0AD499D48}"/>
              </a:ext>
            </a:extLst>
          </p:cNvPr>
          <p:cNvSpPr txBox="1"/>
          <p:nvPr/>
        </p:nvSpPr>
        <p:spPr>
          <a:xfrm>
            <a:off x="1062793" y="4678531"/>
            <a:ext cx="66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8E7504-3896-90E9-F5C5-27EC0E4A3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485" y="3185716"/>
            <a:ext cx="280127" cy="28012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54C0414-C085-E6B4-5AA0-EA15B58DB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905" y="2247940"/>
            <a:ext cx="538920" cy="53892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704786-F4E9-A919-43C4-0E5C4716C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825" y="2261381"/>
            <a:ext cx="538920" cy="53892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7FA49CD-8435-157D-45B3-8021E6D82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094" y="2346571"/>
            <a:ext cx="280127" cy="28012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6C87E81-5B18-D781-8BB7-4CFAC6D89D84}"/>
              </a:ext>
            </a:extLst>
          </p:cNvPr>
          <p:cNvSpPr txBox="1"/>
          <p:nvPr/>
        </p:nvSpPr>
        <p:spPr>
          <a:xfrm>
            <a:off x="2389933" y="2786860"/>
            <a:ext cx="662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RPK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072D8C-C36C-F43F-B925-68BFD7F910A2}"/>
              </a:ext>
            </a:extLst>
          </p:cNvPr>
          <p:cNvSpPr txBox="1"/>
          <p:nvPr/>
        </p:nvSpPr>
        <p:spPr>
          <a:xfrm>
            <a:off x="1845092" y="2786860"/>
            <a:ext cx="662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30C54C-690A-632A-85BC-52EE6F5E06B9}"/>
              </a:ext>
            </a:extLst>
          </p:cNvPr>
          <p:cNvCxnSpPr>
            <a:stCxn id="23" idx="3"/>
            <a:endCxn id="54" idx="1"/>
          </p:cNvCxnSpPr>
          <p:nvPr/>
        </p:nvCxnSpPr>
        <p:spPr>
          <a:xfrm flipV="1">
            <a:off x="1393795" y="2517400"/>
            <a:ext cx="394110" cy="41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192429-499F-F7DA-B417-7060C51F1448}"/>
              </a:ext>
            </a:extLst>
          </p:cNvPr>
          <p:cNvCxnSpPr>
            <a:cxnSpLocks/>
          </p:cNvCxnSpPr>
          <p:nvPr/>
        </p:nvCxnSpPr>
        <p:spPr>
          <a:xfrm>
            <a:off x="393237" y="3888419"/>
            <a:ext cx="1197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5BFD315-7A5A-EBF3-3BA9-7F1AAA0259E5}"/>
              </a:ext>
            </a:extLst>
          </p:cNvPr>
          <p:cNvCxnSpPr>
            <a:cxnSpLocks/>
          </p:cNvCxnSpPr>
          <p:nvPr/>
        </p:nvCxnSpPr>
        <p:spPr>
          <a:xfrm>
            <a:off x="1590850" y="3888419"/>
            <a:ext cx="0" cy="109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C75F15-E1AC-EEC5-0694-5C6C6EB66396}"/>
              </a:ext>
            </a:extLst>
          </p:cNvPr>
          <p:cNvCxnSpPr>
            <a:cxnSpLocks/>
          </p:cNvCxnSpPr>
          <p:nvPr/>
        </p:nvCxnSpPr>
        <p:spPr>
          <a:xfrm flipH="1">
            <a:off x="393237" y="4986308"/>
            <a:ext cx="1197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D7D4FE-EE71-7110-DDAF-5F45D4BADE3A}"/>
              </a:ext>
            </a:extLst>
          </p:cNvPr>
          <p:cNvCxnSpPr/>
          <p:nvPr/>
        </p:nvCxnSpPr>
        <p:spPr>
          <a:xfrm>
            <a:off x="393237" y="3888419"/>
            <a:ext cx="0" cy="109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9FB232C9-0794-9527-315B-D6DBD930B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5051" y="1618567"/>
            <a:ext cx="430168" cy="43016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C6E0CEE-4ABB-F97B-C891-8E459870D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949" y="1618567"/>
            <a:ext cx="430168" cy="43016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94C0FA1-60AB-B10D-FF70-34B2112D6208}"/>
              </a:ext>
            </a:extLst>
          </p:cNvPr>
          <p:cNvSpPr txBox="1"/>
          <p:nvPr/>
        </p:nvSpPr>
        <p:spPr>
          <a:xfrm>
            <a:off x="1742196" y="1392687"/>
            <a:ext cx="662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EPR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411E0C-0FB6-38E7-E4DF-57E5180AB929}"/>
              </a:ext>
            </a:extLst>
          </p:cNvPr>
          <p:cNvSpPr txBox="1"/>
          <p:nvPr/>
        </p:nvSpPr>
        <p:spPr>
          <a:xfrm>
            <a:off x="2364488" y="1382517"/>
            <a:ext cx="662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EPK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455DDAA-E249-9340-BE26-59E6F6726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8113" y="3141833"/>
            <a:ext cx="430168" cy="43016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29FEE6F-7907-F2D3-A1B5-DEE5FA8EB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015" y="3087457"/>
            <a:ext cx="538920" cy="53892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CDEAE22-1412-EE87-B6B4-FB77EACDE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6843" y="3225156"/>
            <a:ext cx="256674" cy="25667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6686F2A-6B6E-7400-BFEA-6A3E95C5BE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8506" y="3008199"/>
            <a:ext cx="523734" cy="52373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AEDAC1E-0EFE-2A13-2EF5-F2976175E2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3805" y="2952065"/>
            <a:ext cx="589608" cy="58960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6DEDACD-017C-37BD-D844-6FABE7072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804" y="3195214"/>
            <a:ext cx="325927" cy="32592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D8517E7-BFA5-538B-40BE-F15C5473120E}"/>
              </a:ext>
            </a:extLst>
          </p:cNvPr>
          <p:cNvCxnSpPr/>
          <p:nvPr/>
        </p:nvCxnSpPr>
        <p:spPr>
          <a:xfrm>
            <a:off x="1742196" y="2247940"/>
            <a:ext cx="9749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A73EE2-6B1B-4B3C-6845-856907E2371E}"/>
              </a:ext>
            </a:extLst>
          </p:cNvPr>
          <p:cNvCxnSpPr>
            <a:endCxn id="78" idx="2"/>
          </p:cNvCxnSpPr>
          <p:nvPr/>
        </p:nvCxnSpPr>
        <p:spPr>
          <a:xfrm flipH="1" flipV="1">
            <a:off x="1910135" y="2048735"/>
            <a:ext cx="319521" cy="19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BE4F44C-064F-F096-A33F-1B8D96C6BBC8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2224583" y="2048735"/>
            <a:ext cx="277450" cy="19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D3315CC-14A1-34FD-3F91-D316F214921C}"/>
              </a:ext>
            </a:extLst>
          </p:cNvPr>
          <p:cNvCxnSpPr>
            <a:endCxn id="82" idx="1"/>
          </p:cNvCxnSpPr>
          <p:nvPr/>
        </p:nvCxnSpPr>
        <p:spPr>
          <a:xfrm>
            <a:off x="1296140" y="3172326"/>
            <a:ext cx="561973" cy="18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119013-8C9C-B6C5-CA88-67DBFC01C888}"/>
              </a:ext>
            </a:extLst>
          </p:cNvPr>
          <p:cNvCxnSpPr>
            <a:stCxn id="83" idx="3"/>
            <a:endCxn id="85" idx="1"/>
          </p:cNvCxnSpPr>
          <p:nvPr/>
        </p:nvCxnSpPr>
        <p:spPr>
          <a:xfrm flipV="1">
            <a:off x="3051935" y="3353493"/>
            <a:ext cx="314908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6F1157-5C08-9395-261E-AA31A838A519}"/>
              </a:ext>
            </a:extLst>
          </p:cNvPr>
          <p:cNvCxnSpPr>
            <a:stCxn id="85" idx="3"/>
          </p:cNvCxnSpPr>
          <p:nvPr/>
        </p:nvCxnSpPr>
        <p:spPr>
          <a:xfrm>
            <a:off x="3623517" y="3353493"/>
            <a:ext cx="291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90D5D5-2F73-37DE-DF4C-28A9DEA101CD}"/>
              </a:ext>
            </a:extLst>
          </p:cNvPr>
          <p:cNvCxnSpPr>
            <a:cxnSpLocks/>
          </p:cNvCxnSpPr>
          <p:nvPr/>
        </p:nvCxnSpPr>
        <p:spPr>
          <a:xfrm flipV="1">
            <a:off x="4400509" y="3348984"/>
            <a:ext cx="297997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8531A95-7863-C6CE-F846-C5C5C1939F07}"/>
              </a:ext>
            </a:extLst>
          </p:cNvPr>
          <p:cNvCxnSpPr/>
          <p:nvPr/>
        </p:nvCxnSpPr>
        <p:spPr>
          <a:xfrm flipV="1">
            <a:off x="5125727" y="3335810"/>
            <a:ext cx="297997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778EB16-5C5D-F150-17EA-858A5FD283A4}"/>
              </a:ext>
            </a:extLst>
          </p:cNvPr>
          <p:cNvCxnSpPr>
            <a:cxnSpLocks/>
          </p:cNvCxnSpPr>
          <p:nvPr/>
        </p:nvCxnSpPr>
        <p:spPr>
          <a:xfrm flipV="1">
            <a:off x="6087407" y="3077754"/>
            <a:ext cx="375142" cy="29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D16C8A-D7C6-1252-321E-B5B8E80F4EFD}"/>
              </a:ext>
            </a:extLst>
          </p:cNvPr>
          <p:cNvCxnSpPr>
            <a:cxnSpLocks/>
          </p:cNvCxnSpPr>
          <p:nvPr/>
        </p:nvCxnSpPr>
        <p:spPr>
          <a:xfrm>
            <a:off x="6087407" y="3372558"/>
            <a:ext cx="416300" cy="18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077574-80C7-F0E9-772B-A750670A88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2051" y="2728245"/>
            <a:ext cx="349509" cy="34950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0D97812-3DC4-7EC8-C61C-57AA2843F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783" y="3418112"/>
            <a:ext cx="307777" cy="30777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A9C84C9-1884-6801-BE7B-5422A6885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3091" y="3912358"/>
            <a:ext cx="307777" cy="30777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F204E9B-8B3F-D75A-AA55-1D91D8175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560" y="3870626"/>
            <a:ext cx="366085" cy="36608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A606A1F-6FF2-0E5E-7837-C3F10FA60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662" y="3926182"/>
            <a:ext cx="280127" cy="28012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C6B7B7E7-FF2B-23E3-F567-28897A80F1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115" y="4518761"/>
            <a:ext cx="256674" cy="256674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941B6BB-8601-F750-A24D-B8419A251721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6694726" y="4206309"/>
            <a:ext cx="11726" cy="31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B0B3BEA-93A3-E19A-96C7-29E0CE1E64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3203" y="4061956"/>
            <a:ext cx="349509" cy="349509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2F2F636-E15D-00D3-1142-988CE45D41E1}"/>
              </a:ext>
            </a:extLst>
          </p:cNvPr>
          <p:cNvCxnSpPr>
            <a:stCxn id="118" idx="3"/>
          </p:cNvCxnSpPr>
          <p:nvPr/>
        </p:nvCxnSpPr>
        <p:spPr>
          <a:xfrm>
            <a:off x="6834789" y="4647098"/>
            <a:ext cx="507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F42F38D-BD62-AF56-4D51-1D603ADD8989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7337958" y="4411465"/>
            <a:ext cx="4085" cy="23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9EE7B685-47BC-2FED-0C1B-5624C4A4C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413" y="2733293"/>
            <a:ext cx="560917" cy="538920"/>
          </a:xfrm>
          <a:prstGeom prst="rect">
            <a:avLst/>
          </a:prstGeom>
        </p:spPr>
      </p:pic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6DF760B-A234-1E33-1A65-FE73CAC8949D}"/>
              </a:ext>
            </a:extLst>
          </p:cNvPr>
          <p:cNvCxnSpPr>
            <a:cxnSpLocks/>
            <a:stCxn id="129" idx="0"/>
            <a:endCxn id="135" idx="2"/>
          </p:cNvCxnSpPr>
          <p:nvPr/>
        </p:nvCxnSpPr>
        <p:spPr>
          <a:xfrm flipH="1" flipV="1">
            <a:off x="7330872" y="3272213"/>
            <a:ext cx="7086" cy="78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02BBF44-006F-BFE6-23E2-DFCAD746FE51}"/>
              </a:ext>
            </a:extLst>
          </p:cNvPr>
          <p:cNvSpPr txBox="1"/>
          <p:nvPr/>
        </p:nvSpPr>
        <p:spPr>
          <a:xfrm>
            <a:off x="4498226" y="2828954"/>
            <a:ext cx="9555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392EC9-8AD8-EA19-0F33-BA6129338FF4}"/>
              </a:ext>
            </a:extLst>
          </p:cNvPr>
          <p:cNvSpPr txBox="1"/>
          <p:nvPr/>
        </p:nvSpPr>
        <p:spPr>
          <a:xfrm>
            <a:off x="5369010" y="2457058"/>
            <a:ext cx="8106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Ciphertext 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+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 EPK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2CB8F4-CA5B-EE06-CF54-D15E4B6C5E4D}"/>
              </a:ext>
            </a:extLst>
          </p:cNvPr>
          <p:cNvSpPr txBox="1"/>
          <p:nvPr/>
        </p:nvSpPr>
        <p:spPr>
          <a:xfrm>
            <a:off x="6159893" y="2537937"/>
            <a:ext cx="9555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CCB6941-0242-E948-F344-60724DE3A22B}"/>
              </a:ext>
            </a:extLst>
          </p:cNvPr>
          <p:cNvSpPr txBox="1"/>
          <p:nvPr/>
        </p:nvSpPr>
        <p:spPr>
          <a:xfrm>
            <a:off x="6455138" y="3185716"/>
            <a:ext cx="5149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EPK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D5433D3-EF09-3D5D-C533-C581DCEC51B4}"/>
              </a:ext>
            </a:extLst>
          </p:cNvPr>
          <p:cNvSpPr txBox="1"/>
          <p:nvPr/>
        </p:nvSpPr>
        <p:spPr>
          <a:xfrm>
            <a:off x="6137949" y="4206309"/>
            <a:ext cx="5149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EPK</a:t>
            </a:r>
            <a:endParaRPr lang="en-US" sz="11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35782AE-778D-B8AB-57E8-E49F260FBF41}"/>
              </a:ext>
            </a:extLst>
          </p:cNvPr>
          <p:cNvSpPr txBox="1"/>
          <p:nvPr/>
        </p:nvSpPr>
        <p:spPr>
          <a:xfrm>
            <a:off x="6760853" y="4212293"/>
            <a:ext cx="66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RPR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D89A0D1-4505-DB33-2027-E2B0C129D414}"/>
              </a:ext>
            </a:extLst>
          </p:cNvPr>
          <p:cNvSpPr txBox="1"/>
          <p:nvPr/>
        </p:nvSpPr>
        <p:spPr>
          <a:xfrm>
            <a:off x="3198314" y="3501084"/>
            <a:ext cx="641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shared secret key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FF40F07-3C19-BD0A-DCF6-A772E25090EC}"/>
              </a:ext>
            </a:extLst>
          </p:cNvPr>
          <p:cNvSpPr txBox="1"/>
          <p:nvPr/>
        </p:nvSpPr>
        <p:spPr>
          <a:xfrm>
            <a:off x="6416223" y="4761870"/>
            <a:ext cx="641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shared secret key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95E38A0-DF36-C79A-4C46-7B9E84D5EB3A}"/>
              </a:ext>
            </a:extLst>
          </p:cNvPr>
          <p:cNvSpPr txBox="1"/>
          <p:nvPr/>
        </p:nvSpPr>
        <p:spPr>
          <a:xfrm>
            <a:off x="6978500" y="3888085"/>
            <a:ext cx="9555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391E2AD-9631-DBEE-6439-248CC9655C52}"/>
              </a:ext>
            </a:extLst>
          </p:cNvPr>
          <p:cNvCxnSpPr>
            <a:cxnSpLocks/>
          </p:cNvCxnSpPr>
          <p:nvPr/>
        </p:nvCxnSpPr>
        <p:spPr>
          <a:xfrm flipH="1">
            <a:off x="7574253" y="3057222"/>
            <a:ext cx="34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302AEAA8-6AC6-488C-8AA5-7816748AA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273" y="3927673"/>
            <a:ext cx="538920" cy="53892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1D3BAD3B-695D-F83A-5CF6-6BE84716C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051" y="3927673"/>
            <a:ext cx="538920" cy="53892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E65EFC4B-4E66-789A-110A-A80B9C624250}"/>
              </a:ext>
            </a:extLst>
          </p:cNvPr>
          <p:cNvSpPr txBox="1"/>
          <p:nvPr/>
        </p:nvSpPr>
        <p:spPr>
          <a:xfrm>
            <a:off x="7744273" y="4624169"/>
            <a:ext cx="66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E58E381-54F8-33B8-0A59-32363B3026A5}"/>
              </a:ext>
            </a:extLst>
          </p:cNvPr>
          <p:cNvSpPr txBox="1"/>
          <p:nvPr/>
        </p:nvSpPr>
        <p:spPr>
          <a:xfrm>
            <a:off x="8453164" y="4624169"/>
            <a:ext cx="66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RPR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76A94A2-C678-788F-CEC8-4758751A9930}"/>
              </a:ext>
            </a:extLst>
          </p:cNvPr>
          <p:cNvCxnSpPr>
            <a:cxnSpLocks/>
          </p:cNvCxnSpPr>
          <p:nvPr/>
        </p:nvCxnSpPr>
        <p:spPr>
          <a:xfrm>
            <a:off x="7783607" y="3834057"/>
            <a:ext cx="1197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9D90024-FECD-63D4-D7D6-BB093B3F4EE2}"/>
              </a:ext>
            </a:extLst>
          </p:cNvPr>
          <p:cNvCxnSpPr>
            <a:cxnSpLocks/>
          </p:cNvCxnSpPr>
          <p:nvPr/>
        </p:nvCxnSpPr>
        <p:spPr>
          <a:xfrm>
            <a:off x="8981221" y="3834057"/>
            <a:ext cx="0" cy="109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518A7A8-42D1-4208-947F-54AD47B6819F}"/>
              </a:ext>
            </a:extLst>
          </p:cNvPr>
          <p:cNvCxnSpPr>
            <a:cxnSpLocks/>
          </p:cNvCxnSpPr>
          <p:nvPr/>
        </p:nvCxnSpPr>
        <p:spPr>
          <a:xfrm flipH="1">
            <a:off x="7783608" y="4931946"/>
            <a:ext cx="1197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0D4416-B8A5-0C5E-B7FD-0649B3DC3A72}"/>
              </a:ext>
            </a:extLst>
          </p:cNvPr>
          <p:cNvCxnSpPr/>
          <p:nvPr/>
        </p:nvCxnSpPr>
        <p:spPr>
          <a:xfrm>
            <a:off x="7783608" y="3834057"/>
            <a:ext cx="0" cy="1097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83DA91F-4E40-6D67-24E2-67EC1814BD97}"/>
              </a:ext>
            </a:extLst>
          </p:cNvPr>
          <p:cNvSpPr txBox="1"/>
          <p:nvPr/>
        </p:nvSpPr>
        <p:spPr>
          <a:xfrm>
            <a:off x="1777338" y="3541673"/>
            <a:ext cx="662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EPR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220865F-4011-8438-7ABC-31782CD0A309}"/>
              </a:ext>
            </a:extLst>
          </p:cNvPr>
          <p:cNvSpPr txBox="1"/>
          <p:nvPr/>
        </p:nvSpPr>
        <p:spPr>
          <a:xfrm>
            <a:off x="2596285" y="3567796"/>
            <a:ext cx="662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RPK</a:t>
            </a:r>
          </a:p>
        </p:txBody>
      </p:sp>
    </p:spTree>
    <p:extLst>
      <p:ext uri="{BB962C8B-B14F-4D97-AF65-F5344CB8AC3E}">
        <p14:creationId xmlns:p14="http://schemas.microsoft.com/office/powerpoint/2010/main" val="1805440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A89E1-A29D-69DC-7AE2-85AFDC66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F95172-CBE4-B842-521C-A589372A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8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38312-1714-D52E-9646-535F10950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F98-AD6C-406F-64B2-F94BF764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4621" y="-10087"/>
            <a:ext cx="7297093" cy="1143000"/>
          </a:xfrm>
        </p:spPr>
        <p:txBody>
          <a:bodyPr/>
          <a:lstStyle/>
          <a:p>
            <a:pPr marL="203200">
              <a:buSzPts val="3200"/>
            </a:pPr>
            <a:r>
              <a:rPr lang="it-IT" sz="4000" b="1" dirty="0"/>
              <a:t>GOOGLE </a:t>
            </a:r>
            <a:r>
              <a:rPr lang="en-US" sz="1600" b="1" i="0" dirty="0">
                <a:solidFill>
                  <a:srgbClr val="202124"/>
                </a:solidFill>
                <a:effectLst/>
              </a:rPr>
              <a:t>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endParaRPr lang="it-IT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62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900DA-A3A1-ADDB-B9B6-1ACBDEE4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6F63-61AA-6168-8DE0-4A6F82C0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4621" y="-10087"/>
            <a:ext cx="7297093" cy="1143000"/>
          </a:xfrm>
        </p:spPr>
        <p:txBody>
          <a:bodyPr/>
          <a:lstStyle/>
          <a:p>
            <a:pPr marL="203200">
              <a:buSzPts val="3200"/>
            </a:pPr>
            <a:r>
              <a:rPr lang="it-IT" sz="4000" b="1" dirty="0"/>
              <a:t>GOOGLE </a:t>
            </a:r>
            <a:r>
              <a:rPr lang="en-US" sz="1600" b="1" i="0" dirty="0">
                <a:solidFill>
                  <a:srgbClr val="202124"/>
                </a:solidFill>
                <a:effectLst/>
              </a:rPr>
              <a:t>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endParaRPr lang="it-IT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386722"/>
            <a:ext cx="8229600" cy="60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Opportunities and Stakeholders</a:t>
            </a:r>
            <a:endParaRPr sz="2800" dirty="0"/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Existing Systems 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Problem Statement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Proposed Solution 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Project Scope 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Progress Report Summary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Prototype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F2C7D51B-203C-C3CD-21F2-CD254876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A201C78B-33F7-EC95-9DCE-309A8A565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E7526-A20D-43EB-602C-C6ED5EB8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37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2FC2-579D-8EA6-DF0F-488DFECC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DE17-B479-E755-C008-9FA0CA08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20" y="121959"/>
            <a:ext cx="8811571" cy="1143000"/>
          </a:xfrm>
        </p:spPr>
        <p:txBody>
          <a:bodyPr/>
          <a:lstStyle/>
          <a:p>
            <a:pPr marL="203200">
              <a:buSzPts val="3200"/>
            </a:pPr>
            <a:r>
              <a:rPr lang="it-IT" sz="4000" b="1" dirty="0">
                <a:solidFill>
                  <a:schemeClr val="tx1"/>
                </a:solidFill>
              </a:rPr>
              <a:t>Testing 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 Module Testing</a:t>
            </a:r>
            <a:endParaRPr lang="it-IT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B87F6-AE35-6B22-9A10-7EC8C728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8" y="1149549"/>
            <a:ext cx="8478433" cy="30103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26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CAF3-87A5-2B2E-0B81-189FF8BE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D30-4315-938D-8000-CFFC8186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102"/>
            <a:ext cx="8447586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Contact-Based Messaging Permission Testing</a:t>
            </a:r>
            <a:endParaRPr lang="it-IT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08D42-D2F7-BA7E-08D0-8169C82E55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43" y="1327102"/>
            <a:ext cx="5012953" cy="35350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59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FA12-A76A-DEF8-093E-3CD1A7FA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7483-2707-E3BB-CF07-97438F01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633" y="18410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End-to-End Encryption Testing</a:t>
            </a:r>
            <a:endParaRPr lang="it-IT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01848-C55E-CA3C-3FEE-05CA4E2A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14" y="1327102"/>
            <a:ext cx="7106971" cy="35846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8AB0C-DA13-C549-7CC5-24AD794C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4" y="3271484"/>
            <a:ext cx="5430008" cy="2410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626C2A-B883-9E99-F4C8-15B2441EAAD6}"/>
              </a:ext>
            </a:extLst>
          </p:cNvPr>
          <p:cNvCxnSpPr/>
          <p:nvPr/>
        </p:nvCxnSpPr>
        <p:spPr>
          <a:xfrm flipH="1">
            <a:off x="5823751" y="3338004"/>
            <a:ext cx="461639" cy="319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63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C503-EB23-B6E3-4F20-F565A1E0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33F3-F573-955A-5F84-C00C715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230" y="0"/>
            <a:ext cx="9085102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3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Contact-Based Messaging Deletion</a:t>
            </a:r>
            <a:r>
              <a:rPr lang="en-US" sz="3600" b="1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Testing</a:t>
            </a:r>
            <a:endParaRPr lang="it-IT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9CBDE-843A-D2A9-B262-F10C1401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1" y="1058958"/>
            <a:ext cx="4598137" cy="34440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21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931921E-52F9-1810-A542-DC2DD658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EB67549B-063A-413A-3DE1-A1CCBC606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b="1" dirty="0"/>
              <a:t>ENDEAVOUR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77D88-50D4-4353-A174-A23BDB9D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630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59320419-6C0F-5258-8166-7F407C1D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226DA8-EE66-5886-CC7B-6FE3D984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8" y="517046"/>
            <a:ext cx="4623764" cy="461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34E9B-DF0C-B3E9-EE60-FC2EAB75F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963" y="982124"/>
            <a:ext cx="424113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8922-BAF0-787C-8CBC-A8032CD8E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9DCFF9-DE65-BE84-8485-AC078EAE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12621"/>
              </p:ext>
            </p:extLst>
          </p:nvPr>
        </p:nvGraphicFramePr>
        <p:xfrm>
          <a:off x="76956" y="64963"/>
          <a:ext cx="8795440" cy="5075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336">
                  <a:extLst>
                    <a:ext uri="{9D8B030D-6E8A-4147-A177-3AD203B41FA5}">
                      <a16:colId xmlns:a16="http://schemas.microsoft.com/office/drawing/2014/main" val="3560212139"/>
                    </a:ext>
                  </a:extLst>
                </a:gridCol>
                <a:gridCol w="2027119">
                  <a:extLst>
                    <a:ext uri="{9D8B030D-6E8A-4147-A177-3AD203B41FA5}">
                      <a16:colId xmlns:a16="http://schemas.microsoft.com/office/drawing/2014/main" val="2965135137"/>
                    </a:ext>
                  </a:extLst>
                </a:gridCol>
                <a:gridCol w="737646">
                  <a:extLst>
                    <a:ext uri="{9D8B030D-6E8A-4147-A177-3AD203B41FA5}">
                      <a16:colId xmlns:a16="http://schemas.microsoft.com/office/drawing/2014/main" val="2044224388"/>
                    </a:ext>
                  </a:extLst>
                </a:gridCol>
                <a:gridCol w="1295104">
                  <a:extLst>
                    <a:ext uri="{9D8B030D-6E8A-4147-A177-3AD203B41FA5}">
                      <a16:colId xmlns:a16="http://schemas.microsoft.com/office/drawing/2014/main" val="2282465747"/>
                    </a:ext>
                  </a:extLst>
                </a:gridCol>
                <a:gridCol w="2558924">
                  <a:extLst>
                    <a:ext uri="{9D8B030D-6E8A-4147-A177-3AD203B41FA5}">
                      <a16:colId xmlns:a16="http://schemas.microsoft.com/office/drawing/2014/main" val="1225511297"/>
                    </a:ext>
                  </a:extLst>
                </a:gridCol>
                <a:gridCol w="1495311">
                  <a:extLst>
                    <a:ext uri="{9D8B030D-6E8A-4147-A177-3AD203B41FA5}">
                      <a16:colId xmlns:a16="http://schemas.microsoft.com/office/drawing/2014/main" val="3832108998"/>
                    </a:ext>
                  </a:extLst>
                </a:gridCol>
              </a:tblGrid>
              <a:tr h="586552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/>
                      <a:r>
                        <a:rPr lang="en-US" sz="1000">
                          <a:effectLst/>
                        </a:rPr>
                        <a:t>WBS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/>
                      <a:r>
                        <a:rPr lang="en-US" sz="1000">
                          <a:effectLst/>
                        </a:rPr>
                        <a:t>WBS Deliverable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Duration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Tools/Technologies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Activity # Description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Responsible Team Member(s) &amp; Roles(s)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extLst>
                  <a:ext uri="{0D108BD9-81ED-4DB2-BD59-A6C34878D82A}">
                    <a16:rowId xmlns:a16="http://schemas.microsoft.com/office/drawing/2014/main" val="1127489347"/>
                  </a:ext>
                </a:extLst>
              </a:tr>
              <a:tr h="586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System Architecture &amp; Design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2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UML, Wireframes,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/>
                      <a:r>
                        <a:rPr lang="en-US" sz="1000" dirty="0">
                          <a:effectLst/>
                        </a:rPr>
                        <a:t>Draw.io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Design architecture, define system flow, UI/UX wireframes, and real-time flow.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 Hamza Zawari Khalid, Syed </a:t>
                      </a:r>
                      <a:r>
                        <a:rPr lang="en-US" sz="1000" dirty="0" err="1">
                          <a:effectLst/>
                        </a:rPr>
                        <a:t>Abdurrehman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08515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Frontend Development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4-6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React.js/Flutter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Build the web and/or mobile app interface, real-time messaging UI.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 err="1">
                          <a:effectLst/>
                        </a:rPr>
                        <a:t>SyedAbdurrehman</a:t>
                      </a:r>
                      <a:r>
                        <a:rPr lang="en-US" sz="1000" dirty="0">
                          <a:effectLst/>
                        </a:rPr>
                        <a:t> Hamza Zawari Khalid,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81973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Backend Development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6-8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 err="1">
                          <a:effectLst/>
                        </a:rPr>
                        <a:t>Java,C</a:t>
                      </a:r>
                      <a:r>
                        <a:rPr lang="en-US" sz="1000" dirty="0">
                          <a:effectLst/>
                        </a:rPr>
                        <a:t>++ others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Develop APIs, WebSocket handling, authentication, and encryption features.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Hamza Zawari Khalid, 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63875"/>
                  </a:ext>
                </a:extLst>
              </a:tr>
              <a:tr h="3450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Real-Time Communication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3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WebSocket, Firebase (Optional)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Implement WebSocket connections and real-time updates.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7237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Encryption Features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4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Crypto, OpenSSL, </a:t>
                      </a:r>
                      <a:r>
                        <a:rPr lang="en-US" sz="1000" dirty="0" err="1">
                          <a:effectLst/>
                        </a:rPr>
                        <a:t>PyCryptodome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Implement dynamic encryption, RSA/AES for key exchange and secure communication.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Hamza Zawari Khalid,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11869"/>
                  </a:ext>
                </a:extLst>
              </a:tr>
              <a:tr h="3450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Anti-Screenshot &amp; Privacy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2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Native APIs (Android/iOS)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Develop anti-screenshot features for mobile apps.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05349"/>
                  </a:ext>
                </a:extLst>
              </a:tr>
              <a:tr h="560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Database Integration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3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MongoDB, Redis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more could be added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Set up session management, user metadata, and encryption key storage.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 Hamza Zawari Khalid,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53326"/>
                  </a:ext>
                </a:extLst>
              </a:tr>
              <a:tr h="439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Testing &amp; Security Audits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/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4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OWASP ZAP, Pen Testing Tools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Conduct penetration testing, monitor security protocols, and test vulnerabilities.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Syed Abdurrehman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273984"/>
                  </a:ext>
                </a:extLst>
              </a:tr>
              <a:tr h="633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/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2 weeks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In Real time Environment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Deploy the app to production environments and ensure security with SSL/TLS.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Syed </a:t>
                      </a:r>
                      <a:r>
                        <a:rPr lang="en-US" sz="1000" dirty="0" err="1">
                          <a:effectLst/>
                        </a:rPr>
                        <a:t>Abdurrehman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79902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8130691-FFF0-9B70-E79C-A1DB42A50838}"/>
              </a:ext>
            </a:extLst>
          </p:cNvPr>
          <p:cNvSpPr/>
          <p:nvPr/>
        </p:nvSpPr>
        <p:spPr>
          <a:xfrm>
            <a:off x="310081" y="5380875"/>
            <a:ext cx="407406" cy="2716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C8-43D3-AF2E-D0A0-69E296B026FF}"/>
              </a:ext>
            </a:extLst>
          </p:cNvPr>
          <p:cNvSpPr/>
          <p:nvPr/>
        </p:nvSpPr>
        <p:spPr>
          <a:xfrm>
            <a:off x="7075284" y="5380875"/>
            <a:ext cx="407406" cy="2716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A32F7-883A-36EC-7183-1AF874C62D9A}"/>
              </a:ext>
            </a:extLst>
          </p:cNvPr>
          <p:cNvSpPr/>
          <p:nvPr/>
        </p:nvSpPr>
        <p:spPr>
          <a:xfrm>
            <a:off x="3691550" y="5392928"/>
            <a:ext cx="407406" cy="2716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65879-55AC-39DA-4B46-21E1B538F23C}"/>
              </a:ext>
            </a:extLst>
          </p:cNvPr>
          <p:cNvSpPr txBox="1"/>
          <p:nvPr/>
        </p:nvSpPr>
        <p:spPr>
          <a:xfrm>
            <a:off x="794440" y="5344764"/>
            <a:ext cx="1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&gt;40% and &lt;60%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04DD4-9419-5AEC-2A68-26766C4585A7}"/>
              </a:ext>
            </a:extLst>
          </p:cNvPr>
          <p:cNvSpPr txBox="1"/>
          <p:nvPr/>
        </p:nvSpPr>
        <p:spPr>
          <a:xfrm>
            <a:off x="7559643" y="5380896"/>
            <a:ext cx="1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8E2AD-1251-672B-329C-CC63B5393F81}"/>
              </a:ext>
            </a:extLst>
          </p:cNvPr>
          <p:cNvSpPr txBox="1"/>
          <p:nvPr/>
        </p:nvSpPr>
        <p:spPr>
          <a:xfrm>
            <a:off x="4178174" y="5362789"/>
            <a:ext cx="1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&gt;70% and &lt;80%</a:t>
            </a:r>
          </a:p>
        </p:txBody>
      </p:sp>
    </p:spTree>
    <p:extLst>
      <p:ext uri="{BB962C8B-B14F-4D97-AF65-F5344CB8AC3E}">
        <p14:creationId xmlns:p14="http://schemas.microsoft.com/office/powerpoint/2010/main" val="1059203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65A60A41-304A-5D04-0A81-DB2AD3EA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2C74011E-BDBB-A72F-8C11-95536C356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/>
            <a:r>
              <a:rPr lang="en-US" sz="4400" b="1" dirty="0"/>
              <a:t>PROTOTYPE</a:t>
            </a:r>
            <a:r>
              <a:rPr lang="en-US" sz="4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7E94C-3200-53A4-3D4C-B0A9FAC7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6158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462E9-BCC6-5501-DDB0-0664F569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6739CD5-EE3E-D888-7C62-0136F155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9045" y="-2397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PROTOTYPE</a:t>
            </a:r>
            <a:endParaRPr lang="it-IT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BCF5D-F5CF-5C77-7142-5ED5C0B1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3" y="966965"/>
            <a:ext cx="1637109" cy="3507381"/>
          </a:xfrm>
          <a:prstGeom prst="rect">
            <a:avLst/>
          </a:prstGeom>
          <a:ln w="38100">
            <a:solidFill>
              <a:srgbClr val="FFFFF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F2B17-5A20-6B66-9312-6CB82FD8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862" y="966965"/>
            <a:ext cx="1586076" cy="3507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9E772-AFB1-2CC4-A4B1-9223D83F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71" y="966965"/>
            <a:ext cx="1636111" cy="3507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152FA-B608-4A88-E213-8285FB2CD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082" y="966965"/>
            <a:ext cx="1614106" cy="3507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A966EB-8FD8-97FA-C825-99C8E430B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188" y="966965"/>
            <a:ext cx="1590615" cy="35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5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367074" y="2018923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OPPORTUNITIES </a:t>
            </a:r>
            <a:br>
              <a:rPr lang="en-US" b="1" dirty="0"/>
            </a:br>
            <a:r>
              <a:rPr lang="en-US" b="1" dirty="0"/>
              <a:t>AND</a:t>
            </a:r>
            <a:br>
              <a:rPr lang="en-US" b="1" dirty="0"/>
            </a:br>
            <a:r>
              <a:rPr lang="en-US" b="1" dirty="0"/>
              <a:t> STAKEHOLDERS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7D19-F368-3EB0-405B-43233792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374B4B8-93C7-87E4-27BA-AB4AA7E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9045" y="-2397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PROTOTYPE</a:t>
            </a:r>
            <a:endParaRPr lang="it-IT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EE334-4330-17A6-EDBD-70B676AC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3" y="1119028"/>
            <a:ext cx="1920891" cy="4172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039EC-0C61-1D51-1F6E-5154F931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73" y="1119027"/>
            <a:ext cx="1941663" cy="4172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53FBDE-147A-69D8-3125-DE739079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028" y="1119027"/>
            <a:ext cx="1848106" cy="4172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CE442F-4011-632A-57F8-03FBB7878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134" y="1119027"/>
            <a:ext cx="1878047" cy="41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30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</a:pPr>
            <a:r>
              <a:rPr lang="en-US" sz="4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75CA-D30B-FC98-24DC-C7A994C8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06" y="1004824"/>
            <a:ext cx="81707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Schnitzler, Theodor, et al. "Exploring user perceptions of deletion in mobile instant messaging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Cybersecurity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6.1 (2020): tyz016.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Heath, Howard, Áine MacDermott, and Alex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Akinbi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"Forensic analysis of ephemeral messaging applications: Disappearing messages or evidential data?." </a:t>
            </a:r>
            <a:r>
              <a:rPr lang="en-US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Forensic Science International: Digital Investigation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46 (2023): 301585.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Qiwei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Li, et al. "Feminist Interaction Techniques: Deterring Non-Consensual Screenshots with Interaction Techniques."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arXiv:2404.18867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https://www.slashgear.com/769717/snapchat-is-not-private-nor-is-it-safe/</a:t>
            </a: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66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</a:pPr>
            <a:r>
              <a:rPr lang="en-US" b="1" i="0" dirty="0">
                <a:solidFill>
                  <a:srgbClr val="373A3C"/>
                </a:solidFill>
                <a:effectLst/>
                <a:latin typeface="-apple-system"/>
              </a:rPr>
              <a:t>REFERENCES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75CA-D30B-FC98-24DC-C7A994C8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06" y="1203835"/>
            <a:ext cx="81707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https://www.whatsapp.com/legal/privacy-policy-eea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https://telegram.org/privacy?setln=fa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7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7FB268A6-1757-0DF7-E029-31C5A574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97E434FF-4A75-ABCE-3C9B-C9EDB5FE5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/>
            <a:r>
              <a:rPr lang="en-US" sz="4400" b="1" dirty="0"/>
              <a:t>THANK YOU!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4B543-C701-6EF7-2D20-88D25B93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000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OPPORTUNITIES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DFD-A111-8CF5-9647-A1C949C4B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69846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for Sensitive Communications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platform for confidential communication.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legal, medical, and corporate settings.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dynamic encryption and session-based message deletion.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Demand for Privacy-Centric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growing concerns over data privacy.[2]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opportunity in the privacy-focused market.[2]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for industries requiring high security.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 in Secure Messaging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secure communication technologies.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encryption, anti-screenshot measures, and real-time requirements.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Pioneering features set a new standard in secure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STAKEHOLDERS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07DDE1-BA79-ED70-14C0-497B5A35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76231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Government Agencies &amp; Law Enforcement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Need secure channels for sensitive data exchange, national security, and investigations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 secure tools for discussing vulnerabilities, threat intelligence, and confidential data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Businesses &amp; Corporations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Companies handling sensitive information (e.g., finance, healthcare, legal) need secure communication to comply with data regulations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Individuals who prioritize privacy, including legal professionals, healthcare providers, and executives</a:t>
            </a:r>
          </a:p>
        </p:txBody>
      </p:sp>
    </p:spTree>
    <p:extLst>
      <p:ext uri="{BB962C8B-B14F-4D97-AF65-F5344CB8AC3E}">
        <p14:creationId xmlns:p14="http://schemas.microsoft.com/office/powerpoint/2010/main" val="41242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/>
              <a:t>EXISTING SYSTEMS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603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Existing Systems </a:t>
            </a:r>
            <a:br>
              <a:rPr lang="en-US" dirty="0"/>
            </a:b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B7769C-3DF3-67A5-C604-10EAFEC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0917"/>
              </p:ext>
            </p:extLst>
          </p:nvPr>
        </p:nvGraphicFramePr>
        <p:xfrm>
          <a:off x="314906" y="1004824"/>
          <a:ext cx="8338026" cy="418972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84236">
                  <a:extLst>
                    <a:ext uri="{9D8B030D-6E8A-4147-A177-3AD203B41FA5}">
                      <a16:colId xmlns:a16="http://schemas.microsoft.com/office/drawing/2014/main" val="1476348441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394590299"/>
                    </a:ext>
                  </a:extLst>
                </a:gridCol>
                <a:gridCol w="986828">
                  <a:extLst>
                    <a:ext uri="{9D8B030D-6E8A-4147-A177-3AD203B41FA5}">
                      <a16:colId xmlns:a16="http://schemas.microsoft.com/office/drawing/2014/main" val="4191117803"/>
                    </a:ext>
                  </a:extLst>
                </a:gridCol>
                <a:gridCol w="1502334">
                  <a:extLst>
                    <a:ext uri="{9D8B030D-6E8A-4147-A177-3AD203B41FA5}">
                      <a16:colId xmlns:a16="http://schemas.microsoft.com/office/drawing/2014/main" val="957588062"/>
                    </a:ext>
                  </a:extLst>
                </a:gridCol>
                <a:gridCol w="1367614">
                  <a:extLst>
                    <a:ext uri="{9D8B030D-6E8A-4147-A177-3AD203B41FA5}">
                      <a16:colId xmlns:a16="http://schemas.microsoft.com/office/drawing/2014/main" val="703029190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4023750365"/>
                    </a:ext>
                  </a:extLst>
                </a:gridCol>
                <a:gridCol w="984647">
                  <a:extLst>
                    <a:ext uri="{9D8B030D-6E8A-4147-A177-3AD203B41FA5}">
                      <a16:colId xmlns:a16="http://schemas.microsoft.com/office/drawing/2014/main" val="747583305"/>
                    </a:ext>
                  </a:extLst>
                </a:gridCol>
              </a:tblGrid>
              <a:tr h="320717"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Dynamic Encryption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Automatic Message Deletion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Real-Time Communication Requirement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Anti-Screenshot Measures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Email Authentication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Backup </a:t>
                      </a:r>
                    </a:p>
                    <a:p>
                      <a:r>
                        <a:rPr lang="en-US" sz="1200" b="1" dirty="0"/>
                        <a:t>on Server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248929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sz="1400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42302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 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89763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642130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Botim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142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Snapchat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 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37838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Our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8879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3D3F1F-5866-DEFD-298F-8258C81A7309}"/>
              </a:ext>
            </a:extLst>
          </p:cNvPr>
          <p:cNvSpPr txBox="1"/>
          <p:nvPr/>
        </p:nvSpPr>
        <p:spPr>
          <a:xfrm>
            <a:off x="2715720" y="5292691"/>
            <a:ext cx="88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E29EA-DF27-266D-91DC-E289F270E525}"/>
              </a:ext>
            </a:extLst>
          </p:cNvPr>
          <p:cNvSpPr/>
          <p:nvPr/>
        </p:nvSpPr>
        <p:spPr>
          <a:xfrm>
            <a:off x="1827672" y="5350599"/>
            <a:ext cx="651849" cy="425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✔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4F92C-BB43-F8EA-2487-845BD07EAF61}"/>
              </a:ext>
            </a:extLst>
          </p:cNvPr>
          <p:cNvSpPr/>
          <p:nvPr/>
        </p:nvSpPr>
        <p:spPr>
          <a:xfrm>
            <a:off x="3875181" y="5350599"/>
            <a:ext cx="651849" cy="425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1EF03-EBAB-F910-9DF1-39D768AE2212}"/>
              </a:ext>
            </a:extLst>
          </p:cNvPr>
          <p:cNvSpPr/>
          <p:nvPr/>
        </p:nvSpPr>
        <p:spPr>
          <a:xfrm>
            <a:off x="5836468" y="5341545"/>
            <a:ext cx="651849" cy="425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E71D4-78FB-EF29-B387-616A48691EF9}"/>
              </a:ext>
            </a:extLst>
          </p:cNvPr>
          <p:cNvSpPr txBox="1"/>
          <p:nvPr/>
        </p:nvSpPr>
        <p:spPr>
          <a:xfrm>
            <a:off x="6620240" y="5292691"/>
            <a:ext cx="136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exists to some extent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4D680-BBC7-66D2-C4CF-D680E27C7482}"/>
              </a:ext>
            </a:extLst>
          </p:cNvPr>
          <p:cNvSpPr txBox="1"/>
          <p:nvPr/>
        </p:nvSpPr>
        <p:spPr>
          <a:xfrm>
            <a:off x="4709164" y="5194546"/>
            <a:ext cx="945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doesn't exists</a:t>
            </a:r>
          </a:p>
        </p:txBody>
      </p:sp>
    </p:spTree>
    <p:extLst>
      <p:ext uri="{BB962C8B-B14F-4D97-AF65-F5344CB8AC3E}">
        <p14:creationId xmlns:p14="http://schemas.microsoft.com/office/powerpoint/2010/main" val="30443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/>
              <a:t>PROBLEM STATEMENT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899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1689</Words>
  <Application>Microsoft Office PowerPoint</Application>
  <PresentationFormat>On-screen Show (4:3)</PresentationFormat>
  <Paragraphs>415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Arial</vt:lpstr>
      <vt:lpstr>Calibri</vt:lpstr>
      <vt:lpstr>Helvetica</vt:lpstr>
      <vt:lpstr>Times New Roman</vt:lpstr>
      <vt:lpstr>Office Theme</vt:lpstr>
      <vt:lpstr>Final Year Project Proposal</vt:lpstr>
      <vt:lpstr>Project Team</vt:lpstr>
      <vt:lpstr>Table of Content</vt:lpstr>
      <vt:lpstr>OPPORTUNITIES  AND  STAKEHOLDERS </vt:lpstr>
      <vt:lpstr>OPPORTUNITIES </vt:lpstr>
      <vt:lpstr>STAKEHOLDERS</vt:lpstr>
      <vt:lpstr>EXISTING SYSTEMS</vt:lpstr>
      <vt:lpstr>Existing Systems  </vt:lpstr>
      <vt:lpstr>PROBLEM STATEMENT</vt:lpstr>
      <vt:lpstr>PROBLEM STATEMENT</vt:lpstr>
      <vt:lpstr>PROPOSED SOLUTION</vt:lpstr>
      <vt:lpstr>PROPOSED SOLUTION</vt:lpstr>
      <vt:lpstr>PROPOSED  ARCHITECTURE</vt:lpstr>
      <vt:lpstr>PROPOSED ARCHITECTURE</vt:lpstr>
      <vt:lpstr>PROJECT  SCOPE</vt:lpstr>
      <vt:lpstr>PROJECT SCOPE</vt:lpstr>
      <vt:lpstr>PROGRESS REPORT SUMMARY</vt:lpstr>
      <vt:lpstr>REQUIREMENTS</vt:lpstr>
      <vt:lpstr>REQUIREMENTS</vt:lpstr>
      <vt:lpstr>HARDWARE REQUIREMENTS</vt:lpstr>
      <vt:lpstr>SOFTWARE REQUIREMENTS</vt:lpstr>
      <vt:lpstr>Design Summary</vt:lpstr>
      <vt:lpstr>Real-Time Communication</vt:lpstr>
      <vt:lpstr>AUTHORIZATION</vt:lpstr>
      <vt:lpstr>PRESENCE-BASED ENCRYPTION</vt:lpstr>
      <vt:lpstr>Encryption And Decryption</vt:lpstr>
      <vt:lpstr>PowerPoint Presentation</vt:lpstr>
      <vt:lpstr>GOOGLE  AUTHORIZATION</vt:lpstr>
      <vt:lpstr>GOOGLE  AUTHORIZATION</vt:lpstr>
      <vt:lpstr>TESTING </vt:lpstr>
      <vt:lpstr>Testing Authentication Module Testing</vt:lpstr>
      <vt:lpstr>Contact-Based Messaging Permission Testing</vt:lpstr>
      <vt:lpstr>End-to-End Encryption Testing</vt:lpstr>
      <vt:lpstr>Contact-Based Messaging Deletion Testing</vt:lpstr>
      <vt:lpstr>ENDEAVOUR </vt:lpstr>
      <vt:lpstr>PowerPoint Presentation</vt:lpstr>
      <vt:lpstr>PowerPoint Presentation</vt:lpstr>
      <vt:lpstr>PROTOTYPE </vt:lpstr>
      <vt:lpstr>PROTOTYPE</vt:lpstr>
      <vt:lpstr>PROTOTYPE</vt:lpstr>
      <vt:lpstr>REFERENCES</vt:lpstr>
      <vt:lpstr>REFERENCES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Osama Khalid</cp:lastModifiedBy>
  <cp:revision>71</cp:revision>
  <dcterms:created xsi:type="dcterms:W3CDTF">2013-01-22T07:04:44Z</dcterms:created>
  <dcterms:modified xsi:type="dcterms:W3CDTF">2025-05-13T15:36:18Z</dcterms:modified>
</cp:coreProperties>
</file>