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62" r:id="rId2"/>
    <p:sldId id="324" r:id="rId3"/>
    <p:sldId id="313" r:id="rId4"/>
    <p:sldId id="316" r:id="rId5"/>
    <p:sldId id="315" r:id="rId6"/>
    <p:sldId id="314" r:id="rId7"/>
    <p:sldId id="317" r:id="rId8"/>
    <p:sldId id="323" r:id="rId9"/>
    <p:sldId id="318" r:id="rId10"/>
    <p:sldId id="319" r:id="rId11"/>
    <p:sldId id="320" r:id="rId12"/>
    <p:sldId id="321" r:id="rId13"/>
    <p:sldId id="32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nsorboard.dev/experiment/4BHgjddaTQOpLBOztJDxag/#scala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ensorboard.dev/experiment/4BHgjddaTQOpLBOztJDxag/#scala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 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Github</a:t>
            </a:r>
            <a:endParaRPr lang="en-US" altLang="ko-KR" dirty="0"/>
          </a:p>
          <a:p>
            <a:pPr algn="r"/>
            <a:r>
              <a:rPr lang="en-US" altLang="ko-KR" dirty="0"/>
              <a:t>Pylon alley of </a:t>
            </a:r>
            <a:r>
              <a:rPr lang="en-US" altLang="ko-KR" dirty="0" err="1"/>
              <a:t>CarMaker</a:t>
            </a:r>
            <a:endParaRPr lang="en-US" altLang="ko-KR" dirty="0"/>
          </a:p>
          <a:p>
            <a:pPr algn="r"/>
            <a:r>
              <a:rPr lang="ko-KR" altLang="en-US" dirty="0"/>
              <a:t>기타 진행상황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9ED61-0645-19AA-00CE-D691B3BE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IPG-RL </a:t>
            </a:r>
            <a:r>
              <a:rPr lang="ko-KR" altLang="en-US" dirty="0"/>
              <a:t>결과 비교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C3058-AB78-EB30-7B34-E592A56F1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충돌</a:t>
            </a:r>
            <a:r>
              <a:rPr lang="en-US" altLang="ko-KR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: IPG 3</a:t>
            </a:r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회</a:t>
            </a:r>
            <a:r>
              <a:rPr lang="en-US" altLang="ko-KR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, RL 2</a:t>
            </a:r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회</a:t>
            </a:r>
            <a:endParaRPr lang="en-US" altLang="ko-KR" sz="1800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  <a:p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전체 걸린 시간</a:t>
            </a:r>
            <a:r>
              <a:rPr lang="en-US" altLang="ko-KR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: </a:t>
            </a:r>
            <a:r>
              <a:rPr lang="en-US" altLang="ko-KR" sz="1800" dirty="0"/>
              <a:t>IPG</a:t>
            </a:r>
            <a:r>
              <a:rPr lang="ko-KR" altLang="en-US" sz="1800" dirty="0"/>
              <a:t>가 </a:t>
            </a:r>
            <a:r>
              <a:rPr lang="en-US" altLang="ko-KR" sz="1800" dirty="0"/>
              <a:t>0.02</a:t>
            </a:r>
            <a:r>
              <a:rPr lang="ko-KR" altLang="en-US" sz="1800" dirty="0"/>
              <a:t>초 빠름</a:t>
            </a:r>
            <a:endParaRPr lang="en-US" altLang="ko-KR" sz="1800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  <a:p>
            <a:r>
              <a:rPr 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Roll rate, yaw rate, maximum lateral acceleration: IPG</a:t>
            </a:r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가 우세함</a:t>
            </a:r>
            <a:endParaRPr lang="en-US" sz="1800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A66EF39-2A45-E40E-CC35-4FC30643E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53280"/>
              </p:ext>
            </p:extLst>
          </p:nvPr>
        </p:nvGraphicFramePr>
        <p:xfrm>
          <a:off x="523504" y="4341640"/>
          <a:ext cx="10830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53">
                  <a:extLst>
                    <a:ext uri="{9D8B030D-6E8A-4147-A177-3AD203B41FA5}">
                      <a16:colId xmlns:a16="http://schemas.microsoft.com/office/drawing/2014/main" val="1564186598"/>
                    </a:ext>
                  </a:extLst>
                </a:gridCol>
                <a:gridCol w="5148943">
                  <a:extLst>
                    <a:ext uri="{9D8B030D-6E8A-4147-A177-3AD203B41FA5}">
                      <a16:colId xmlns:a16="http://schemas.microsoft.com/office/drawing/2014/main" val="131805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비교</a:t>
                      </a:r>
                      <a:endParaRPr lang="en-US" dirty="0">
                        <a:solidFill>
                          <a:schemeClr val="tx1"/>
                        </a:solidFill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설명</a:t>
                      </a:r>
                      <a:endParaRPr lang="en-US" dirty="0">
                        <a:solidFill>
                          <a:schemeClr val="tx1"/>
                        </a:solidFill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7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충돌여부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IPG 3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회</a:t>
                      </a:r>
                      <a:r>
                        <a:rPr lang="en-US" altLang="ko-KR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, RL 2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회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0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전체 </a:t>
                      </a:r>
                      <a:r>
                        <a:rPr lang="ko-KR" altLang="en-US" dirty="0" err="1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걸린시간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IPG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가 우세 </a:t>
                      </a:r>
                      <a:r>
                        <a:rPr lang="en-US" altLang="ko-KR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(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큰 차이 없음</a:t>
                      </a:r>
                      <a:r>
                        <a:rPr lang="en-US" altLang="ko-KR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)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72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Roll rate, yaw rate, maximum lateral acceleration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RL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이 우세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54256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C1E80F1D-1884-A40D-66F0-C504E57D7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" t="16303" b="1134"/>
          <a:stretch/>
        </p:blipFill>
        <p:spPr>
          <a:xfrm>
            <a:off x="2380128" y="3429001"/>
            <a:ext cx="7478771" cy="8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5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9ED61-0645-19AA-00CE-D691B3BE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IPG-RL </a:t>
            </a:r>
            <a:r>
              <a:rPr lang="ko-KR" altLang="en-US" dirty="0"/>
              <a:t>그래프 비교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87151E6-E69F-AE9E-4365-04AE3600B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569" y="1825625"/>
            <a:ext cx="8208861" cy="4351338"/>
          </a:xfrm>
        </p:spPr>
      </p:pic>
    </p:spTree>
    <p:extLst>
      <p:ext uri="{BB962C8B-B14F-4D97-AF65-F5344CB8AC3E}">
        <p14:creationId xmlns:p14="http://schemas.microsoft.com/office/powerpoint/2010/main" val="414522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1D3DE-B16D-2B0E-0181-84902DCD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IPG-RL </a:t>
            </a:r>
            <a:r>
              <a:rPr lang="ko-KR" altLang="en-US" dirty="0"/>
              <a:t>경로 비교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02A7E-8C73-C97B-960F-CEBBFFCEC8CD}"/>
              </a:ext>
            </a:extLst>
          </p:cNvPr>
          <p:cNvSpPr txBox="1"/>
          <p:nvPr/>
        </p:nvSpPr>
        <p:spPr>
          <a:xfrm>
            <a:off x="2136205" y="5880079"/>
            <a:ext cx="531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RL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의 동선이 더 </a:t>
            </a:r>
            <a:r>
              <a:rPr lang="ko-KR" altLang="en-US" dirty="0" err="1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이동량이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 적으며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, 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대신 변화량이 급격함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.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C098B78-6917-CB23-3A11-704C37780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542" y="1528741"/>
            <a:ext cx="8214915" cy="4351338"/>
          </a:xfrm>
        </p:spPr>
      </p:pic>
    </p:spTree>
    <p:extLst>
      <p:ext uri="{BB962C8B-B14F-4D97-AF65-F5344CB8AC3E}">
        <p14:creationId xmlns:p14="http://schemas.microsoft.com/office/powerpoint/2010/main" val="388452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73DD9-03C3-E484-DE11-FB5B626A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</a:t>
            </a:r>
            <a:r>
              <a:rPr lang="ko-KR" altLang="en-US" dirty="0"/>
              <a:t> 학습 데이터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85CE0D-679C-98D2-6A57-63A71F304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960" y="1825625"/>
            <a:ext cx="6848080" cy="4351338"/>
          </a:xfrm>
        </p:spPr>
      </p:pic>
    </p:spTree>
    <p:extLst>
      <p:ext uri="{BB962C8B-B14F-4D97-AF65-F5344CB8AC3E}">
        <p14:creationId xmlns:p14="http://schemas.microsoft.com/office/powerpoint/2010/main" val="241335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62DBF-E3C3-BC0D-1559-4893F974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SLALOM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7812A-34D4-1553-79BD-AE432209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1C85-EF8E-85A8-8D46-CA314779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SLALOM low </a:t>
            </a:r>
            <a:r>
              <a:rPr lang="ko-KR" altLang="en-US" dirty="0"/>
              <a:t>영역</a:t>
            </a:r>
            <a:r>
              <a:rPr lang="en-US" dirty="0"/>
              <a:t> </a:t>
            </a:r>
            <a:r>
              <a:rPr lang="ko-KR" altLang="en-US" dirty="0"/>
              <a:t>학습 결과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A4ED3-BA50-9152-E27C-6989425F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SLALOM_env_low.py</a:t>
            </a:r>
          </a:p>
          <a:p>
            <a:endParaRPr lang="en-US" altLang="ko-KR" sz="1400" dirty="0">
              <a:hlinkClick r:id="rId2"/>
            </a:endParaRPr>
          </a:p>
          <a:p>
            <a:r>
              <a:rPr lang="en-US" altLang="ko-KR" sz="1400" dirty="0">
                <a:hlinkClick r:id="rId2"/>
              </a:rPr>
              <a:t>https://tensorboard.dev/experiment/4BHgjddaTQOpLBOztJDxag/#scalars</a:t>
            </a:r>
            <a:endParaRPr lang="en-US" altLang="ko-KR" sz="1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005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9ED61-0645-19AA-00CE-D691B3BE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IPG-RL </a:t>
            </a:r>
            <a:r>
              <a:rPr lang="ko-KR" altLang="en-US" dirty="0"/>
              <a:t>결과 비교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C3058-AB78-EB30-7B34-E592A56F1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충돌</a:t>
            </a:r>
            <a:r>
              <a:rPr lang="en-US" altLang="ko-KR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: IPG, RL </a:t>
            </a:r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모두 하지 않음</a:t>
            </a:r>
            <a:endParaRPr lang="en-US" altLang="ko-KR" sz="1800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  <a:p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전체 걸린 시간</a:t>
            </a:r>
            <a:r>
              <a:rPr lang="en-US" altLang="ko-KR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: RL</a:t>
            </a:r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이 근소하게 빠르지만 큰 차이가 없음</a:t>
            </a:r>
            <a:endParaRPr lang="en-US" altLang="ko-KR" sz="1800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  <a:p>
            <a:r>
              <a:rPr 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Roll rate, yaw rate, maximum lateral acceleration: RL</a:t>
            </a:r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이 우세함</a:t>
            </a:r>
            <a:endParaRPr lang="en-US" sz="1800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B5FB0A-927E-FFD6-C73B-80ADF222F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97"/>
          <a:stretch/>
        </p:blipFill>
        <p:spPr>
          <a:xfrm>
            <a:off x="1317890" y="3471171"/>
            <a:ext cx="7430537" cy="632361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A66EF39-2A45-E40E-CC35-4FC30643E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350698"/>
              </p:ext>
            </p:extLst>
          </p:nvPr>
        </p:nvGraphicFramePr>
        <p:xfrm>
          <a:off x="523504" y="4341640"/>
          <a:ext cx="10830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53">
                  <a:extLst>
                    <a:ext uri="{9D8B030D-6E8A-4147-A177-3AD203B41FA5}">
                      <a16:colId xmlns:a16="http://schemas.microsoft.com/office/drawing/2014/main" val="1564186598"/>
                    </a:ext>
                  </a:extLst>
                </a:gridCol>
                <a:gridCol w="5148943">
                  <a:extLst>
                    <a:ext uri="{9D8B030D-6E8A-4147-A177-3AD203B41FA5}">
                      <a16:colId xmlns:a16="http://schemas.microsoft.com/office/drawing/2014/main" val="131805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비교</a:t>
                      </a:r>
                      <a:endParaRPr lang="en-US" dirty="0">
                        <a:solidFill>
                          <a:schemeClr val="tx1"/>
                        </a:solidFill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설명</a:t>
                      </a:r>
                      <a:endParaRPr lang="en-US" dirty="0">
                        <a:solidFill>
                          <a:schemeClr val="tx1"/>
                        </a:solidFill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7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충돌여부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err="1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둘다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 충돌하지 않음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0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전체 </a:t>
                      </a:r>
                      <a:r>
                        <a:rPr lang="ko-KR" altLang="en-US" dirty="0" err="1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걸린시간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RL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이 우세 </a:t>
                      </a:r>
                      <a:r>
                        <a:rPr lang="en-US" altLang="ko-KR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(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큰 차이 없음</a:t>
                      </a:r>
                      <a:r>
                        <a:rPr lang="en-US" altLang="ko-KR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)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72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Roll rate, yaw rate, maximum lateral acceleration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RL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이 우세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542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46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9ED61-0645-19AA-00CE-D691B3BE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IPG-RL </a:t>
            </a:r>
            <a:r>
              <a:rPr lang="ko-KR" altLang="en-US" dirty="0"/>
              <a:t>그래프 비교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FF18C3-EEB4-A7E4-9438-9A6174294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375" y="1825625"/>
            <a:ext cx="7985250" cy="4351338"/>
          </a:xfrm>
        </p:spPr>
      </p:pic>
    </p:spTree>
    <p:extLst>
      <p:ext uri="{BB962C8B-B14F-4D97-AF65-F5344CB8AC3E}">
        <p14:creationId xmlns:p14="http://schemas.microsoft.com/office/powerpoint/2010/main" val="231982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1D3DE-B16D-2B0E-0181-84902DCD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IPG-RL </a:t>
            </a:r>
            <a:r>
              <a:rPr lang="ko-KR" altLang="en-US" dirty="0"/>
              <a:t>경로 비교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02A7E-8C73-C97B-960F-CEBBFFCEC8CD}"/>
              </a:ext>
            </a:extLst>
          </p:cNvPr>
          <p:cNvSpPr txBox="1"/>
          <p:nvPr/>
        </p:nvSpPr>
        <p:spPr>
          <a:xfrm>
            <a:off x="2136205" y="5880079"/>
            <a:ext cx="7539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RL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의 출입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/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탈출 이동 경로가 더 짧음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.</a:t>
            </a:r>
            <a:endParaRPr lang="en-US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  <a:p>
            <a:r>
              <a:rPr 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RL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의 동선이 더 콘을 충돌하지 않으며 콘과 가까운 경로를 만들며 이동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.</a:t>
            </a:r>
          </a:p>
          <a:p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단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, RL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의 경우 탈출 이후 경로가 중앙선과 좀 더 먼 상태로 유지되는 경향이 있음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.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43533B4-DEFE-C36D-A4C0-10EA97C3D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205" y="1528741"/>
            <a:ext cx="7919589" cy="4351338"/>
          </a:xfrm>
        </p:spPr>
      </p:pic>
    </p:spTree>
    <p:extLst>
      <p:ext uri="{BB962C8B-B14F-4D97-AF65-F5344CB8AC3E}">
        <p14:creationId xmlns:p14="http://schemas.microsoft.com/office/powerpoint/2010/main" val="250019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73DD9-03C3-E484-DE11-FB5B626A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</a:t>
            </a:r>
            <a:r>
              <a:rPr lang="ko-KR" altLang="en-US" dirty="0"/>
              <a:t> 학습 데이터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85CE0D-679C-98D2-6A57-63A71F304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960" y="1825625"/>
            <a:ext cx="6848080" cy="4351338"/>
          </a:xfrm>
        </p:spPr>
      </p:pic>
    </p:spTree>
    <p:extLst>
      <p:ext uri="{BB962C8B-B14F-4D97-AF65-F5344CB8AC3E}">
        <p14:creationId xmlns:p14="http://schemas.microsoft.com/office/powerpoint/2010/main" val="426343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0F117-DB4A-BF04-FC00-4DF3F9D4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DLC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2308D-DAB6-80BA-AB92-F140ABEE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4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1C85-EF8E-85A8-8D46-CA314779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Lane Change low </a:t>
            </a:r>
            <a:r>
              <a:rPr lang="ko-KR" altLang="en-US" dirty="0"/>
              <a:t>영역</a:t>
            </a:r>
            <a:r>
              <a:rPr lang="en-US" dirty="0"/>
              <a:t> </a:t>
            </a:r>
            <a:r>
              <a:rPr lang="ko-KR" altLang="en-US" dirty="0"/>
              <a:t>학습 결과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A4ED3-BA50-9152-E27C-6989425F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DLC_env_low.py</a:t>
            </a:r>
          </a:p>
          <a:p>
            <a:endParaRPr lang="en-US" altLang="ko-KR" sz="1600" dirty="0">
              <a:hlinkClick r:id="rId2"/>
            </a:endParaRPr>
          </a:p>
          <a:p>
            <a:r>
              <a:rPr lang="en-US" altLang="ko-KR" sz="1600" dirty="0">
                <a:hlinkClick r:id="rId2"/>
              </a:rPr>
              <a:t>https://tensorboard.dev/experiment/4BHgjddaTQOpLBOztJDxag/#scalars</a:t>
            </a:r>
            <a:endParaRPr lang="en-US" altLang="ko-KR" sz="16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930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260</Words>
  <Application>Microsoft Office PowerPoint</Application>
  <PresentationFormat>와이드스크린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KoPubWorldDotum Bold</vt:lpstr>
      <vt:lpstr>KoPubWorldDotum Light</vt:lpstr>
      <vt:lpstr>맑은 고딕</vt:lpstr>
      <vt:lpstr>Arial</vt:lpstr>
      <vt:lpstr>Calibri</vt:lpstr>
      <vt:lpstr>Office 테마</vt:lpstr>
      <vt:lpstr>10월 16일  진행상황</vt:lpstr>
      <vt:lpstr>SLALOM</vt:lpstr>
      <vt:lpstr>SLALOM low 영역 학습 결과</vt:lpstr>
      <vt:lpstr>IPG-RL 결과 비교</vt:lpstr>
      <vt:lpstr>IPG-RL 그래프 비교</vt:lpstr>
      <vt:lpstr>IPG-RL 경로 비교</vt:lpstr>
      <vt:lpstr>RL 학습 데이터</vt:lpstr>
      <vt:lpstr>DLC</vt:lpstr>
      <vt:lpstr>Double Lane Change low 영역 학습 결과</vt:lpstr>
      <vt:lpstr>IPG-RL 결과 비교</vt:lpstr>
      <vt:lpstr>IPG-RL 그래프 비교</vt:lpstr>
      <vt:lpstr>IPG-RL 경로 비교</vt:lpstr>
      <vt:lpstr>RL 학습 데이터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재웅 한</cp:lastModifiedBy>
  <cp:revision>40</cp:revision>
  <dcterms:created xsi:type="dcterms:W3CDTF">2023-09-01T07:20:02Z</dcterms:created>
  <dcterms:modified xsi:type="dcterms:W3CDTF">2023-11-13T19:09:36Z</dcterms:modified>
</cp:coreProperties>
</file>