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62" r:id="rId2"/>
    <p:sldId id="327" r:id="rId3"/>
    <p:sldId id="325" r:id="rId4"/>
    <p:sldId id="326" r:id="rId5"/>
    <p:sldId id="328" r:id="rId6"/>
    <p:sldId id="330" r:id="rId7"/>
    <p:sldId id="329" r:id="rId8"/>
    <p:sldId id="333" r:id="rId9"/>
    <p:sldId id="331" r:id="rId10"/>
    <p:sldId id="332" r:id="rId11"/>
    <p:sldId id="335" r:id="rId12"/>
    <p:sldId id="336" r:id="rId13"/>
    <p:sldId id="33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D2347-B339-0250-4DDB-40598D5AB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19C2B-A5E7-69CF-94C6-9188C70423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A5232-C53E-4F47-9B1D-10DC02294D1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4BA5D-7545-BE85-0314-56E72E17F4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F1FDA-6230-5087-6C1D-648FD3E68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D2E2-C70F-492A-BDFD-A5CED305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AEE2-82AA-3C7B-F6EE-50168053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43EF3-5D61-115C-83AC-8EC73A2A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6643B-BD1E-E59C-A015-7E75B519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4F6AF-43E6-F389-B8DC-8E583F9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34740-2C07-D68D-0AE4-ECB11DC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E8667-D9DC-8C30-6E2A-C6A6EDC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5C9C4-383E-DF65-66F6-864A28EC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C2D70-3A7A-D605-4DC5-E3F4B0C8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A3606-504D-B4C3-DC63-B1B508E3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3903-0D11-E366-4D82-A09CDD86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FA438-B011-71BF-E421-3BD011E7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84AAF-54CE-935B-D08E-DB16D01C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0866-C863-684E-3E70-53B08E8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D272-A0F0-CF23-8297-6D4993C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B39E-C338-68F7-5B98-19DFA17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FEE4-FBC0-614B-D778-64F0F465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661F6-D6A1-E6A4-F99B-ED031A7B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>
              <a:defRPr sz="16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>
              <a:defRPr sz="1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1CA44-0DC6-973D-7A1F-80CAE95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265B-0214-2705-62F9-99230C8D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7B95-E276-63A1-DE4C-69282DA3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7817D5-DFB9-D19D-751D-86DCD3B157C6}"/>
              </a:ext>
            </a:extLst>
          </p:cNvPr>
          <p:cNvCxnSpPr/>
          <p:nvPr userDrawn="1"/>
        </p:nvCxnSpPr>
        <p:spPr>
          <a:xfrm>
            <a:off x="838200" y="1470991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0A452-F600-389E-0025-6326223D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CC028-1763-8D54-CE7B-1CB4392B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D11EC-EC64-9432-8C4E-71734AF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24241-4867-1D64-CF09-DE52A026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8D8EC-84BB-0A53-398A-6D38AE0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CF62ED-C183-8D4B-3CD8-61042108ABCA}"/>
              </a:ext>
            </a:extLst>
          </p:cNvPr>
          <p:cNvCxnSpPr/>
          <p:nvPr userDrawn="1"/>
        </p:nvCxnSpPr>
        <p:spPr>
          <a:xfrm>
            <a:off x="831850" y="4560930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C97E-C378-CDC2-71F4-2CB665E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20547-CC4D-6DFC-C352-ED326657E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AA55D-F460-4150-238B-0454DA8D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427E3-4E50-5F9C-A18C-918AC9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95B5B-E995-227D-EA2A-68FF6E82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140FE-A005-85F5-CB54-876CB350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0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6F6CF-E7C4-BF3B-4B91-30D9198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120E7-2119-EA0B-FE3F-53C8BD1C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C0A5E-CDF4-7CB3-17BB-F1B94490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C6A04-44D7-14BF-7CFF-C6D6C41FA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BDD25-A614-B3BE-1702-93867BDD8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BBAEB-077A-9D74-D978-487357B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600A0-8A14-7F25-78C0-9E8959F7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20AA5-D9FC-6C67-781A-FAB2C821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20F-331F-C144-3FD8-C45E2C4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CB98B-FF09-3A82-4585-B56182F9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78E8A-B622-9690-D82C-562D8696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7AC8F7-C2CE-66D2-0178-92F8FEC4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42A47D-96AA-0CB5-816B-F938F080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8F57-01C2-A94F-4C30-2395B56C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6E641-BBAD-FD80-1A8E-0AE66AF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9CEB-6222-1BF3-4616-92F3693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AD02-CFDF-8CEC-0982-C781A83A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7D541-852B-D8A9-792D-360A2416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B5A23-C502-BC4B-26E0-A9ECCA5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2B75-68FD-31C5-2743-3264FDA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CEC7B-B5A6-3F83-B840-4586061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3A18A-13EC-CFAB-5F5D-C1244921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8A71E-81C2-FE3B-2464-CED0DB7A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64427-3E6E-7F70-175E-37C85DC9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11805-E1B7-25AE-3F43-5296E22E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3FDB-F423-654C-C0B8-7199D194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F99EB-89CB-A86A-9BE2-A15321C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49A3D-B3C9-E50F-3104-415EAA6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8F050-0C2A-2985-E258-CC56523F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B2788-FD74-4FCF-6090-0C43870A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61EE-A626-44D1-8BBF-C441989EBD4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3B508-124D-4122-5334-1781FFC0B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D6FD7-A38F-8CD3-F779-01629D6F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Dotum Bold" panose="00000800000000000000" pitchFamily="2" charset="-127"/>
          <a:ea typeface="KoPubWorldDotum Bold" panose="00000800000000000000" pitchFamily="2" charset="-127"/>
          <a:cs typeface="KoPubWorldDotum Bold" panose="000008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A66-0E0B-14A2-0598-BEF998BB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 화요일 진행상황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CF7F2-3308-A025-7DFE-616D2A2DD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ko-KR" dirty="0"/>
              <a:t>RWS LANECHANGE</a:t>
            </a:r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sz="1900" dirty="0"/>
              <a:t>env5_low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99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10D25-866D-2C51-DB4E-FBBAC060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UTurn</a:t>
            </a:r>
            <a:r>
              <a:rPr lang="en-US" altLang="ko-KR" dirty="0"/>
              <a:t> - </a:t>
            </a:r>
            <a:r>
              <a:rPr lang="ko-KR" altLang="en-US" dirty="0"/>
              <a:t>학습결과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69DFF5-F98A-FC90-FC67-F4AED3A4F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477" y="1825625"/>
            <a:ext cx="7845046" cy="4351338"/>
          </a:xfrm>
        </p:spPr>
      </p:pic>
    </p:spTree>
    <p:extLst>
      <p:ext uri="{BB962C8B-B14F-4D97-AF65-F5344CB8AC3E}">
        <p14:creationId xmlns:p14="http://schemas.microsoft.com/office/powerpoint/2010/main" val="113122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SLALOM - RWS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2981262"/>
            <a:ext cx="11784070" cy="895475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IPG: </a:t>
            </a:r>
            <a:r>
              <a:rPr lang="en-US" altLang="ko-KR" dirty="0" err="1"/>
              <a:t>coner</a:t>
            </a:r>
            <a:r>
              <a:rPr lang="en-US" altLang="ko-KR" dirty="0"/>
              <a:t> cutting </a:t>
            </a:r>
            <a:r>
              <a:rPr lang="en-US" altLang="ko-KR" dirty="0" err="1"/>
              <a:t>coeff</a:t>
            </a:r>
            <a:r>
              <a:rPr lang="en-US" altLang="ko-KR" dirty="0"/>
              <a:t>. : 0.93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RL &gt; IPG </a:t>
            </a:r>
            <a:r>
              <a:rPr lang="ko-KR" altLang="en-US" dirty="0"/>
              <a:t>항목</a:t>
            </a:r>
            <a:endParaRPr lang="en-US" altLang="ko-KR" dirty="0"/>
          </a:p>
          <a:p>
            <a:pPr lvl="1"/>
            <a:r>
              <a:rPr lang="en-US" altLang="ko-KR" dirty="0"/>
              <a:t>Time, initial </a:t>
            </a:r>
            <a:r>
              <a:rPr lang="en-US" altLang="ko-KR" dirty="0" err="1"/>
              <a:t>carv</a:t>
            </a:r>
            <a:r>
              <a:rPr lang="en-US" altLang="ko-KR" dirty="0"/>
              <a:t>(</a:t>
            </a:r>
            <a:r>
              <a:rPr lang="ko-KR" altLang="en-US" dirty="0" err="1"/>
              <a:t>진입속도</a:t>
            </a:r>
            <a:r>
              <a:rPr lang="ko-KR" altLang="en-US" dirty="0"/>
              <a:t> </a:t>
            </a:r>
            <a:r>
              <a:rPr lang="en-US" altLang="ko-KR" dirty="0"/>
              <a:t>m/s), roll rate(</a:t>
            </a:r>
            <a:r>
              <a:rPr lang="en-US" altLang="ko-KR" dirty="0" err="1"/>
              <a:t>ipg</a:t>
            </a:r>
            <a:r>
              <a:rPr lang="ko-KR" altLang="en-US" dirty="0"/>
              <a:t>는 </a:t>
            </a:r>
            <a:r>
              <a:rPr lang="en-US" altLang="ko-KR" dirty="0"/>
              <a:t>100</a:t>
            </a:r>
            <a:r>
              <a:rPr lang="ko-KR" altLang="en-US" dirty="0"/>
              <a:t>배 해서 봐야함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SLALOM – IPG vs RL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245" y="1825625"/>
            <a:ext cx="764551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8281" y="1690688"/>
            <a:ext cx="4668728" cy="20397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72" y="3730481"/>
            <a:ext cx="6369806" cy="28467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9E171-80BD-F346-7C2F-55850095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LANE</a:t>
            </a:r>
            <a:r>
              <a:rPr lang="ko-KR" altLang="en-US" dirty="0"/>
              <a:t> </a:t>
            </a:r>
            <a:r>
              <a:rPr lang="en-US" altLang="ko-KR" dirty="0"/>
              <a:t>CHANGE - RWS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34D13-428E-782A-4F56-35733DBF1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CarMaker Settings</a:t>
            </a:r>
          </a:p>
          <a:p>
            <a:pPr lvl="1"/>
            <a:r>
              <a:rPr lang="en-US" altLang="ko-KR" dirty="0"/>
              <a:t>Initial Car velocity: 50 kph</a:t>
            </a:r>
          </a:p>
          <a:p>
            <a:pPr lvl="1"/>
            <a:r>
              <a:rPr lang="en-US" altLang="ko-KR" dirty="0"/>
              <a:t>0 m ~ 52 m</a:t>
            </a:r>
          </a:p>
          <a:p>
            <a:pPr lvl="2"/>
            <a:r>
              <a:rPr lang="en-US" altLang="ko-KR" dirty="0"/>
              <a:t>Longitudinal Dynamics: Speed Control 50kph, 0, 1.0</a:t>
            </a:r>
          </a:p>
          <a:p>
            <a:pPr lvl="2"/>
            <a:r>
              <a:rPr lang="en-US" altLang="ko-KR" dirty="0"/>
              <a:t>Lateral Dynamics: X (Not specified)</a:t>
            </a:r>
          </a:p>
          <a:p>
            <a:pPr lvl="1"/>
            <a:r>
              <a:rPr lang="en-US" altLang="ko-KR" dirty="0"/>
              <a:t>52m ~</a:t>
            </a:r>
          </a:p>
          <a:p>
            <a:pPr lvl="2"/>
            <a:r>
              <a:rPr lang="en-US" altLang="ko-KR" dirty="0"/>
              <a:t>Longitudinal Dynamics: Manual GBCP 0/0/0.2</a:t>
            </a:r>
          </a:p>
          <a:p>
            <a:pPr lvl="2"/>
            <a:r>
              <a:rPr lang="en-US" altLang="ko-KR" dirty="0"/>
              <a:t>Lateral Dynamics: X (Not specified)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성능지표는 </a:t>
            </a:r>
            <a:r>
              <a:rPr lang="en-US" altLang="ko-KR" dirty="0"/>
              <a:t>IPG &gt; RL</a:t>
            </a:r>
          </a:p>
          <a:p>
            <a:r>
              <a:rPr lang="ko-KR" altLang="en-US" dirty="0"/>
              <a:t>충돌횟수</a:t>
            </a:r>
            <a:r>
              <a:rPr lang="en-US" altLang="ko-KR" dirty="0"/>
              <a:t>: IPG 3</a:t>
            </a:r>
            <a:r>
              <a:rPr lang="ko-KR" altLang="en-US" dirty="0"/>
              <a:t>회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RL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회</a:t>
            </a:r>
            <a:endParaRPr lang="en-US" altLang="ko-KR" dirty="0"/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775A21AD-8712-D77D-FCF1-0B1AFCDC7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38200" y="4066571"/>
            <a:ext cx="10515600" cy="80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2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3A5EF-F04D-3D40-0C3A-9EA842FB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LANE CHANGE - IPG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61D812-E67C-3533-04F2-096AFC15B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555" y="1825625"/>
            <a:ext cx="7470890" cy="4351338"/>
          </a:xfrm>
        </p:spPr>
      </p:pic>
    </p:spTree>
    <p:extLst>
      <p:ext uri="{BB962C8B-B14F-4D97-AF65-F5344CB8AC3E}">
        <p14:creationId xmlns:p14="http://schemas.microsoft.com/office/powerpoint/2010/main" val="73400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D00F0-8863-5795-52D0-8C920E9D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LANE CHANGE - RL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4B3804-9DD7-3B17-CB7A-E9586C3EA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491" y="1825625"/>
            <a:ext cx="7485017" cy="4351338"/>
          </a:xfrm>
        </p:spPr>
      </p:pic>
    </p:spTree>
    <p:extLst>
      <p:ext uri="{BB962C8B-B14F-4D97-AF65-F5344CB8AC3E}">
        <p14:creationId xmlns:p14="http://schemas.microsoft.com/office/powerpoint/2010/main" val="116686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0634C-CE2A-EC35-EF1D-911BB178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BF0996-C8BF-7A94-7A35-D1B4A1C56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703" y="1878609"/>
            <a:ext cx="6478856" cy="2281146"/>
          </a:xfr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DD0B7B-FA0A-88C5-8BA8-4BB3517C2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704" y="4347676"/>
            <a:ext cx="6478856" cy="23188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271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4406E-D7E0-6D54-BC64-B623A6B8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535CF-5AD4-B624-C21D-613278751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</a:t>
            </a:r>
          </a:p>
          <a:p>
            <a:pPr lvl="1"/>
            <a:r>
              <a:rPr lang="ko-KR" altLang="en-US" dirty="0"/>
              <a:t>차량 동역학 정보</a:t>
            </a:r>
            <a:r>
              <a:rPr lang="en-US" altLang="ko-KR" dirty="0"/>
              <a:t>: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Reward:</a:t>
            </a:r>
          </a:p>
          <a:p>
            <a:pPr lvl="1"/>
            <a:r>
              <a:rPr lang="en-US" altLang="ko-KR" dirty="0" err="1"/>
              <a:t>devDist</a:t>
            </a:r>
            <a:r>
              <a:rPr lang="en-US" altLang="ko-KR" dirty="0"/>
              <a:t> X 100</a:t>
            </a:r>
          </a:p>
          <a:p>
            <a:pPr lvl="1"/>
            <a:r>
              <a:rPr lang="en-US" altLang="ko-KR" dirty="0" err="1"/>
              <a:t>devAng</a:t>
            </a:r>
            <a:r>
              <a:rPr lang="en-US" altLang="ko-KR" dirty="0"/>
              <a:t> X 500</a:t>
            </a:r>
          </a:p>
          <a:p>
            <a:pPr lvl="1"/>
            <a:r>
              <a:rPr lang="en-US" altLang="ko-KR" dirty="0"/>
              <a:t>Collision X 1000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77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5A89F-50D5-DE80-28A9-0CEAB422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RWS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E54019-884D-3D2A-234D-29C099330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RL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RWS X:</a:t>
            </a:r>
            <a:r>
              <a:rPr lang="ko-KR" altLang="en-US" dirty="0"/>
              <a:t> 콘 충돌</a:t>
            </a:r>
            <a:r>
              <a:rPr lang="en-US" altLang="ko-KR" dirty="0"/>
              <a:t> 1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en-US" altLang="ko-KR" dirty="0"/>
              <a:t>2) RL – RWS O: </a:t>
            </a:r>
            <a:r>
              <a:rPr lang="ko-KR" altLang="en-US" dirty="0"/>
              <a:t>콘 충돌 </a:t>
            </a:r>
            <a:r>
              <a:rPr lang="en-US" altLang="ko-KR" dirty="0"/>
              <a:t>0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en-US" altLang="ko-KR" dirty="0"/>
              <a:t>3) IPG – RWS X: </a:t>
            </a:r>
            <a:r>
              <a:rPr lang="ko-KR" altLang="en-US" dirty="0"/>
              <a:t>콘 충돌 </a:t>
            </a:r>
            <a:r>
              <a:rPr lang="en-US" altLang="ko-KR" dirty="0"/>
              <a:t>3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en-US" altLang="ko-KR" dirty="0"/>
              <a:t>4) IPG – RWS O: </a:t>
            </a:r>
            <a:r>
              <a:rPr lang="ko-KR" altLang="en-US" dirty="0"/>
              <a:t>콘 충돌 </a:t>
            </a:r>
            <a:r>
              <a:rPr lang="en-US" altLang="ko-KR" dirty="0"/>
              <a:t>3</a:t>
            </a:r>
            <a:r>
              <a:rPr lang="ko-KR" altLang="en-US" dirty="0"/>
              <a:t>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RWS</a:t>
            </a:r>
            <a:r>
              <a:rPr lang="ko-KR" altLang="en-US" dirty="0"/>
              <a:t>가 없는 차량의 경우 폭이 </a:t>
            </a:r>
            <a:r>
              <a:rPr lang="en-US" altLang="ko-KR" dirty="0"/>
              <a:t>1.568 m</a:t>
            </a:r>
          </a:p>
          <a:p>
            <a:pPr marL="0" indent="0">
              <a:buNone/>
            </a:pPr>
            <a:r>
              <a:rPr lang="en-US" altLang="ko-KR" dirty="0"/>
              <a:t>RWS</a:t>
            </a:r>
            <a:r>
              <a:rPr lang="ko-KR" altLang="en-US" dirty="0"/>
              <a:t>가 있는 차량의 경우 폭이 </a:t>
            </a:r>
            <a:r>
              <a:rPr lang="en-US" altLang="ko-KR" dirty="0"/>
              <a:t>1.8 m</a:t>
            </a:r>
          </a:p>
          <a:p>
            <a:pPr marL="0" indent="0">
              <a:buNone/>
            </a:pPr>
            <a:r>
              <a:rPr lang="en-US" altLang="ko-KR" dirty="0"/>
              <a:t> -&gt; </a:t>
            </a:r>
            <a:r>
              <a:rPr lang="ko-KR" altLang="en-US" dirty="0"/>
              <a:t>그러나</a:t>
            </a:r>
            <a:r>
              <a:rPr lang="en-US" altLang="ko-KR" dirty="0"/>
              <a:t> RWS</a:t>
            </a:r>
            <a:r>
              <a:rPr lang="ko-KR" altLang="en-US" dirty="0"/>
              <a:t>는 콘 충돌이 일어나지 않음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21E678C-049E-556B-311D-68536D334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49882"/>
              </p:ext>
            </p:extLst>
          </p:nvPr>
        </p:nvGraphicFramePr>
        <p:xfrm>
          <a:off x="5403273" y="1876302"/>
          <a:ext cx="5219862" cy="138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54">
                  <a:extLst>
                    <a:ext uri="{9D8B030D-6E8A-4147-A177-3AD203B41FA5}">
                      <a16:colId xmlns:a16="http://schemas.microsoft.com/office/drawing/2014/main" val="1205978018"/>
                    </a:ext>
                  </a:extLst>
                </a:gridCol>
                <a:gridCol w="1739954">
                  <a:extLst>
                    <a:ext uri="{9D8B030D-6E8A-4147-A177-3AD203B41FA5}">
                      <a16:colId xmlns:a16="http://schemas.microsoft.com/office/drawing/2014/main" val="512766211"/>
                    </a:ext>
                  </a:extLst>
                </a:gridCol>
                <a:gridCol w="1739954">
                  <a:extLst>
                    <a:ext uri="{9D8B030D-6E8A-4147-A177-3AD203B41FA5}">
                      <a16:colId xmlns:a16="http://schemas.microsoft.com/office/drawing/2014/main" val="2407440176"/>
                    </a:ext>
                  </a:extLst>
                </a:gridCol>
              </a:tblGrid>
              <a:tr h="460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콘 충돌 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RWS 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Dotum Light" panose="00000300000000000000" pitchFamily="2" charset="-127"/>
                        <a:ea typeface="KoPubDotum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RWS 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Dotum Light" panose="00000300000000000000" pitchFamily="2" charset="-127"/>
                        <a:ea typeface="KoPubDotum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5783"/>
                  </a:ext>
                </a:extLst>
              </a:tr>
              <a:tr h="460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IPG</a:t>
                      </a:r>
                      <a:endParaRPr lang="ko-KR" altLang="en-US" dirty="0">
                        <a:latin typeface="KoPubDotum Light" panose="00000300000000000000" pitchFamily="2" charset="-127"/>
                        <a:ea typeface="KoPubDotum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3</a:t>
                      </a:r>
                      <a:endParaRPr lang="ko-KR" altLang="en-US" dirty="0">
                        <a:latin typeface="KoPubDotum Light" panose="00000300000000000000" pitchFamily="2" charset="-127"/>
                        <a:ea typeface="KoPubDotum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3</a:t>
                      </a:r>
                      <a:endParaRPr lang="ko-KR" altLang="en-US" dirty="0">
                        <a:latin typeface="KoPubDotum Light" panose="00000300000000000000" pitchFamily="2" charset="-127"/>
                        <a:ea typeface="KoPubDotum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29704"/>
                  </a:ext>
                </a:extLst>
              </a:tr>
              <a:tr h="460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RL</a:t>
                      </a:r>
                      <a:endParaRPr lang="ko-KR" altLang="en-US" dirty="0">
                        <a:latin typeface="KoPubDotum Light" panose="00000300000000000000" pitchFamily="2" charset="-127"/>
                        <a:ea typeface="KoPubDotum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1</a:t>
                      </a:r>
                      <a:endParaRPr lang="ko-KR" altLang="en-US" dirty="0">
                        <a:latin typeface="KoPubDotum Light" panose="00000300000000000000" pitchFamily="2" charset="-127"/>
                        <a:ea typeface="KoPubDotum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0</a:t>
                      </a:r>
                      <a:endParaRPr lang="ko-KR" altLang="en-US" dirty="0">
                        <a:latin typeface="KoPubDotum Light" panose="00000300000000000000" pitchFamily="2" charset="-127"/>
                        <a:ea typeface="KoPubDotum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252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09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7BA79-F78A-BEC9-E8E6-7DB2BB6D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UTurn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F133F9-1FEC-2E2D-7213-2F7C0979E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360"/>
          <a:stretch/>
        </p:blipFill>
        <p:spPr>
          <a:xfrm>
            <a:off x="3751789" y="698165"/>
            <a:ext cx="7602011" cy="659482"/>
          </a:xfr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0808247-EE63-21D7-E30F-B95136953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82930"/>
              </p:ext>
            </p:extLst>
          </p:nvPr>
        </p:nvGraphicFramePr>
        <p:xfrm>
          <a:off x="412925" y="2766579"/>
          <a:ext cx="11426772" cy="3058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396">
                  <a:extLst>
                    <a:ext uri="{9D8B030D-6E8A-4147-A177-3AD203B41FA5}">
                      <a16:colId xmlns:a16="http://schemas.microsoft.com/office/drawing/2014/main" val="1854120993"/>
                    </a:ext>
                  </a:extLst>
                </a:gridCol>
                <a:gridCol w="1632396">
                  <a:extLst>
                    <a:ext uri="{9D8B030D-6E8A-4147-A177-3AD203B41FA5}">
                      <a16:colId xmlns:a16="http://schemas.microsoft.com/office/drawing/2014/main" val="1047248228"/>
                    </a:ext>
                  </a:extLst>
                </a:gridCol>
                <a:gridCol w="1632396">
                  <a:extLst>
                    <a:ext uri="{9D8B030D-6E8A-4147-A177-3AD203B41FA5}">
                      <a16:colId xmlns:a16="http://schemas.microsoft.com/office/drawing/2014/main" val="253879124"/>
                    </a:ext>
                  </a:extLst>
                </a:gridCol>
                <a:gridCol w="1632396">
                  <a:extLst>
                    <a:ext uri="{9D8B030D-6E8A-4147-A177-3AD203B41FA5}">
                      <a16:colId xmlns:a16="http://schemas.microsoft.com/office/drawing/2014/main" val="1842753280"/>
                    </a:ext>
                  </a:extLst>
                </a:gridCol>
                <a:gridCol w="1632396">
                  <a:extLst>
                    <a:ext uri="{9D8B030D-6E8A-4147-A177-3AD203B41FA5}">
                      <a16:colId xmlns:a16="http://schemas.microsoft.com/office/drawing/2014/main" val="2464451031"/>
                    </a:ext>
                  </a:extLst>
                </a:gridCol>
                <a:gridCol w="1632396">
                  <a:extLst>
                    <a:ext uri="{9D8B030D-6E8A-4147-A177-3AD203B41FA5}">
                      <a16:colId xmlns:a16="http://schemas.microsoft.com/office/drawing/2014/main" val="3858282190"/>
                    </a:ext>
                  </a:extLst>
                </a:gridCol>
                <a:gridCol w="1632396">
                  <a:extLst>
                    <a:ext uri="{9D8B030D-6E8A-4147-A177-3AD203B41FA5}">
                      <a16:colId xmlns:a16="http://schemas.microsoft.com/office/drawing/2014/main" val="324396924"/>
                    </a:ext>
                  </a:extLst>
                </a:gridCol>
              </a:tblGrid>
              <a:tr h="764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Roll 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Yaw 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Maximum</a:t>
                      </a:r>
                    </a:p>
                    <a:p>
                      <a:pPr latinLnBrk="1"/>
                      <a:r>
                        <a:rPr lang="en-US" altLang="ko-KR" dirty="0"/>
                        <a:t>Lateral acc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Total reward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01765"/>
                  </a:ext>
                </a:extLst>
              </a:tr>
              <a:tr h="764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Ipg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85.60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0.03243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0.039933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0.104414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-5.6e+06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735"/>
                  </a:ext>
                </a:extLst>
              </a:tr>
              <a:tr h="764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84.32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0.199780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0.058063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0.121330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-9.4e+06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892819"/>
                  </a:ext>
                </a:extLst>
              </a:tr>
              <a:tr h="764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Comparision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-1.495327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605.9639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45.402694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16.201446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6.7967e+01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337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85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F25EB-CE59-A2BD-9BB3-D827C0DB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UTurn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96038C-BD5E-D7FA-444C-18BFB6558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623" y="1825625"/>
            <a:ext cx="8194753" cy="4351338"/>
          </a:xfrm>
        </p:spPr>
      </p:pic>
    </p:spTree>
    <p:extLst>
      <p:ext uri="{BB962C8B-B14F-4D97-AF65-F5344CB8AC3E}">
        <p14:creationId xmlns:p14="http://schemas.microsoft.com/office/powerpoint/2010/main" val="187004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270</Words>
  <Application>Microsoft Office PowerPoint</Application>
  <PresentationFormat>와이드스크린</PresentationFormat>
  <Paragraphs>88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KoPubDotum Light</vt:lpstr>
      <vt:lpstr>KoPubWorldDotum Bold</vt:lpstr>
      <vt:lpstr>KoPubWorldDotum Light</vt:lpstr>
      <vt:lpstr>맑은 고딕</vt:lpstr>
      <vt:lpstr>Arial</vt:lpstr>
      <vt:lpstr>Calibri</vt:lpstr>
      <vt:lpstr>Office 테마</vt:lpstr>
      <vt:lpstr>11월 8일 화요일 진행상황</vt:lpstr>
      <vt:lpstr>LANE CHANGE - RWS</vt:lpstr>
      <vt:lpstr>LANE CHANGE - IPG</vt:lpstr>
      <vt:lpstr>LANE CHANGE - RL</vt:lpstr>
      <vt:lpstr>학습 결과</vt:lpstr>
      <vt:lpstr>PowerPoint 프레젠테이션</vt:lpstr>
      <vt:lpstr>RWS의 특징</vt:lpstr>
      <vt:lpstr>UTurn</vt:lpstr>
      <vt:lpstr>UTurn</vt:lpstr>
      <vt:lpstr>UTurn - 학습결과</vt:lpstr>
      <vt:lpstr>SLALOM - RWS</vt:lpstr>
      <vt:lpstr>SLALOM – IPG vs RL</vt:lpstr>
      <vt:lpstr>학습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CHANGE 결과 비교</dc:title>
  <dc:creator>한재웅</dc:creator>
  <cp:lastModifiedBy>한재웅</cp:lastModifiedBy>
  <cp:revision>72</cp:revision>
  <dcterms:created xsi:type="dcterms:W3CDTF">2023-09-01T07:20:02Z</dcterms:created>
  <dcterms:modified xsi:type="dcterms:W3CDTF">2023-11-20T11:54:56Z</dcterms:modified>
</cp:coreProperties>
</file>