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65" r:id="rId9"/>
    <p:sldId id="26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AA19-83CD-AA30-BBE9-4012EA52F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3A720-8553-F6F9-CF63-861502E81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DDBD9-9ABF-DE5D-E6DC-D3617EE0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D859C-E580-E8BC-F477-1D728550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6D-B67F-D9BF-A93E-8448980B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7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09962-F7FC-B888-EDFD-EFC09AD6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E6BFC-377E-BAC9-34F8-65F9E201B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21E21-9236-8911-1421-B5CE360D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2CC08-AE56-1853-CC69-1B1C243A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8BE6A-4FF5-E574-7217-6D9C1EE8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8F6CB-0D05-5D05-03DD-2EA5AB5DD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1846A-A923-F7B4-835B-06E0EECC2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55CBB-D816-C23F-C62F-973F5C1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29FC-70F3-F3EB-0138-8234195B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E2A20-464C-3F41-4D8B-342F9A0F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5CA-63EF-7ADA-916A-F139CD86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495375"/>
            <a:ext cx="10904913" cy="62027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466A3-2324-88F7-7CCB-5F39FAE5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1825625"/>
            <a:ext cx="10904913" cy="4351338"/>
          </a:xfrm>
        </p:spPr>
        <p:txBody>
          <a:bodyPr>
            <a:normAutofit/>
          </a:bodyPr>
          <a:lstStyle>
            <a:lvl1pPr>
              <a:defRPr lang="ko-KR" altLang="en-US" sz="1600" dirty="0" smtClean="0"/>
            </a:lvl1pPr>
            <a:lvl2pPr>
              <a:defRPr lang="ko-KR" altLang="en-US" sz="1400" dirty="0" smtClean="0"/>
            </a:lvl2pPr>
            <a:lvl3pPr>
              <a:defRPr lang="ko-KR" altLang="en-US" sz="1200" dirty="0" smtClean="0"/>
            </a:lvl3pPr>
            <a:lvl4pPr>
              <a:defRPr lang="ko-KR" altLang="en-US" sz="1100" dirty="0" smtClean="0"/>
            </a:lvl4pPr>
            <a:lvl5pPr>
              <a:defRPr lang="ko-KR" altLang="en-US" sz="1100" dirty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67575-44CD-C4BA-0948-16B4271E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3DE78-FD49-1BEB-C0B0-F19CB8D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A4FDB-4D35-F4A8-D8A3-42056547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8A8BE1-3303-68B1-7EB0-D9C99EF851FF}"/>
              </a:ext>
            </a:extLst>
          </p:cNvPr>
          <p:cNvCxnSpPr>
            <a:cxnSpLocks/>
          </p:cNvCxnSpPr>
          <p:nvPr userDrawn="1"/>
        </p:nvCxnSpPr>
        <p:spPr>
          <a:xfrm>
            <a:off x="0" y="120534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3CA9-E112-FE4F-5BCA-B6214996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7CE26-3558-7C6B-DF3C-6EF18FF7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B4882-3249-1446-94AF-FEAE85AB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AFF00-E720-92B6-CBD8-8E83FFBF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A2155-F5A4-033B-DFAA-D8867F1A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CECA-0C2C-0BF3-3302-3B06D14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8980-5E58-5C94-4775-D25FB9B91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908D-3219-962D-715A-4F44E2F2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B0811-7944-380C-7F61-093F372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4BE56-A07F-3C62-60BE-BAA753E7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48163-04CE-9CAA-490B-B12BADF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2ED66-46FA-EF07-0648-E3E2B94C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A1D8A-CC05-1FEA-9629-A4489EE6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691D5-038C-A38D-2A69-FADEDF8E4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3A9C6E-A6E2-0465-A172-2C5C82D23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AF1F8-FE11-6910-0C77-2BA821B0F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A3E638-AD2F-3747-CF89-C4138E00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D9851-8862-2878-CC0B-2FBFC7E5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A1B3E3-CD4A-E581-C1F9-2210C807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E082-ABD9-61A4-D55E-7EC44EB0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FADF4-2B55-9FF1-101F-C51F543B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DA224-4693-3023-C3D2-FB6936AA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D9DA14-E3CD-519E-CF51-0027EA26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050E37-26CC-FD52-8C5D-98BABE9D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F57BB6-8318-15A4-6CA5-D4F016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38CD9-864E-941E-F0C9-17F908EF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9FC2-10EB-E4CC-93F9-D5645B96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DFC1C-056C-3B7D-5A83-E4E1A760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F048C-66AA-685F-CEF5-64B0C12E6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7DDD1-2E68-87A8-72F0-B243F1C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5A2CB-280B-850C-7B94-162B532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853D0-807E-8F65-4501-632ADD0C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6016-35EA-0271-194E-0450B7D9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5909D4-1928-607F-04EC-E02F7013F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267DB-905C-8F22-9960-5B7FD2CC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BB121-8D6B-0A77-4FE7-ECF0CCDD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765D8-D320-AC3B-65F0-AA201778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DF17-0332-2B05-95A1-B6FD61A6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1E937-6FC6-C53C-9005-88B81CC9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7EFE7-2BF6-AF10-90B8-433576E5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FDCFA-EF49-E667-FE8D-39D802EE9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F60C-8ECA-46FC-B0F1-FB4D13C31334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D8E71-EF80-D53D-BDA3-79BCDED68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75C3D-77A0-5B52-F22B-E0AD02CC2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3205-DA34-859E-F552-F3CE6ACE3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1219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E2806-91FE-0246-408C-CD5DFFB1C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4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C779F-3BCF-1529-E013-D6AA4653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BF3B58-34D5-EAEF-5BD8-811D8087E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772" y="1825625"/>
            <a:ext cx="8193518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43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F781F-E0D2-D9FD-54BB-2E04274C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440A61-CB7B-CF40-3062-9A213CBCC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91" y="1825625"/>
            <a:ext cx="8253480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603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BF103-0040-B0DE-BB34-DA8983EE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6C4359-7FC4-07FD-E0E6-3FBAB9A6D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37" y="1825625"/>
            <a:ext cx="8117589" cy="4351338"/>
          </a:xfrm>
        </p:spPr>
      </p:pic>
    </p:spTree>
    <p:extLst>
      <p:ext uri="{BB962C8B-B14F-4D97-AF65-F5344CB8AC3E}">
        <p14:creationId xmlns:p14="http://schemas.microsoft.com/office/powerpoint/2010/main" val="42870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A7D3-ECF7-1701-D972-A6D9770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경로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BC02192-4A84-0C32-93B7-9BB41E354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194" y="1825625"/>
            <a:ext cx="7442675" cy="4351338"/>
          </a:xfrm>
        </p:spPr>
      </p:pic>
    </p:spTree>
    <p:extLst>
      <p:ext uri="{BB962C8B-B14F-4D97-AF65-F5344CB8AC3E}">
        <p14:creationId xmlns:p14="http://schemas.microsoft.com/office/powerpoint/2010/main" val="418498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E0C3D-C73E-ACB1-FD1D-650AF999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 / x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41E64C6-1343-4569-1B86-5EC37F106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530771"/>
              </p:ext>
            </p:extLst>
          </p:nvPr>
        </p:nvGraphicFramePr>
        <p:xfrm>
          <a:off x="449263" y="1825625"/>
          <a:ext cx="10904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268">
                  <a:extLst>
                    <a:ext uri="{9D8B030D-6E8A-4147-A177-3AD203B41FA5}">
                      <a16:colId xmlns:a16="http://schemas.microsoft.com/office/drawing/2014/main" val="2629768597"/>
                    </a:ext>
                  </a:extLst>
                </a:gridCol>
                <a:gridCol w="5452268">
                  <a:extLst>
                    <a:ext uri="{9D8B030D-6E8A-4147-A177-3AD203B41FA5}">
                      <a16:colId xmlns:a16="http://schemas.microsoft.com/office/drawing/2014/main" val="415884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1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3.457566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2.321792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38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3B493-C687-1FC2-CDBD-0ECFE248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SLALOM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224498E-C3EA-E8EF-7AD4-641D3C2C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569" y="2658659"/>
            <a:ext cx="7513298" cy="3987367"/>
          </a:xfrm>
          <a:ln>
            <a:solidFill>
              <a:schemeClr val="tx1"/>
            </a:solidFill>
          </a:ln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84E75BA-3A24-3C99-6719-3DF92A4B4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48000"/>
              </p:ext>
            </p:extLst>
          </p:nvPr>
        </p:nvGraphicFramePr>
        <p:xfrm>
          <a:off x="1073684" y="1329403"/>
          <a:ext cx="10158687" cy="12002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241">
                  <a:extLst>
                    <a:ext uri="{9D8B030D-6E8A-4147-A177-3AD203B41FA5}">
                      <a16:colId xmlns:a16="http://schemas.microsoft.com/office/drawing/2014/main" val="620353911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587391845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2397005817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2977948428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373563084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1414229877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274860746"/>
                    </a:ext>
                  </a:extLst>
                </a:gridCol>
              </a:tblGrid>
              <a:tr h="445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Name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Time (s)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Initial Car velocity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(100 m, kph)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Escape Car velocity</a:t>
                      </a:r>
                      <a:endParaRPr lang="ko-KR" altLang="en-US" sz="1000" b="0" dirty="0"/>
                    </a:p>
                    <a:p>
                      <a:pPr latinLnBrk="1"/>
                      <a:r>
                        <a:rPr lang="en-US" altLang="ko-KR" sz="1000" b="0" dirty="0"/>
                        <a:t>(370 m, kph)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Roll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Yaw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Maximum lateral acceleration (m/s^2)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5393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IPG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36.26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48.820820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50.081790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0.003602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0.089964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0.006562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8919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MPC-RL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35.99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48.732138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50.075539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0.019039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0.081882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0.003566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10620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+mn-lt"/>
                        </a:rPr>
                        <a:t>Comparision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-0.744622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-0.181647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-0.012480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428.575027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-8.984283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99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4F0C2-57B0-E34B-5AB6-C17EFE39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RAMP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4B5F6D-7B82-F560-BDCF-C3B6F27B1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65440"/>
              </p:ext>
            </p:extLst>
          </p:nvPr>
        </p:nvGraphicFramePr>
        <p:xfrm>
          <a:off x="2389240" y="1076163"/>
          <a:ext cx="7256205" cy="1150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241">
                  <a:extLst>
                    <a:ext uri="{9D8B030D-6E8A-4147-A177-3AD203B41FA5}">
                      <a16:colId xmlns:a16="http://schemas.microsoft.com/office/drawing/2014/main" val="620353911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587391845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2397005817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2977948428"/>
                    </a:ext>
                  </a:extLst>
                </a:gridCol>
                <a:gridCol w="1451241">
                  <a:extLst>
                    <a:ext uri="{9D8B030D-6E8A-4147-A177-3AD203B41FA5}">
                      <a16:colId xmlns:a16="http://schemas.microsoft.com/office/drawing/2014/main" val="373563084"/>
                    </a:ext>
                  </a:extLst>
                </a:gridCol>
              </a:tblGrid>
              <a:tr h="35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Name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Time (s)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Roll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Yaw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Maximum lateral acceleration (m/s^2)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5393"/>
                  </a:ext>
                </a:extLst>
              </a:tr>
              <a:tr h="198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IPG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8919"/>
                  </a:ext>
                </a:extLst>
              </a:tr>
              <a:tr h="198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MPC-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74.34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0.010547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0.081385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6.989681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10620"/>
                  </a:ext>
                </a:extLst>
              </a:tr>
              <a:tr h="198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Comparison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99568"/>
                  </a:ext>
                </a:extLst>
              </a:tr>
            </a:tbl>
          </a:graphicData>
        </a:graphic>
      </p:graphicFrame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57D6E9D-4BFF-75B4-F498-B49362179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964" y="2397863"/>
            <a:ext cx="8158758" cy="4351338"/>
          </a:xfrm>
        </p:spPr>
      </p:pic>
    </p:spTree>
    <p:extLst>
      <p:ext uri="{BB962C8B-B14F-4D97-AF65-F5344CB8AC3E}">
        <p14:creationId xmlns:p14="http://schemas.microsoft.com/office/powerpoint/2010/main" val="109295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444C-4FE6-32B3-9F96-E994180D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58C6D6-725D-2896-9C01-60AEA1152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669" y="1825625"/>
            <a:ext cx="8045724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805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192C-1D29-8693-E1B1-7A13FDE4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008AF7-4314-C867-46FA-5E62D9654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693" y="1825625"/>
            <a:ext cx="8147677" cy="4351338"/>
          </a:xfrm>
        </p:spPr>
      </p:pic>
    </p:spTree>
    <p:extLst>
      <p:ext uri="{BB962C8B-B14F-4D97-AF65-F5344CB8AC3E}">
        <p14:creationId xmlns:p14="http://schemas.microsoft.com/office/powerpoint/2010/main" val="403349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5658-2AFD-6500-304F-231C2065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8D1CDF-EC0E-14F4-293F-784169D2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248" y="1825625"/>
            <a:ext cx="8092567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828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45EBD-9EC1-4337-D5EA-376E687D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TOTAL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778459-9BDF-AE39-A62B-807C14C7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48678"/>
              </p:ext>
            </p:extLst>
          </p:nvPr>
        </p:nvGraphicFramePr>
        <p:xfrm>
          <a:off x="1073684" y="1329403"/>
          <a:ext cx="9586452" cy="12002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7742">
                  <a:extLst>
                    <a:ext uri="{9D8B030D-6E8A-4147-A177-3AD203B41FA5}">
                      <a16:colId xmlns:a16="http://schemas.microsoft.com/office/drawing/2014/main" val="620353911"/>
                    </a:ext>
                  </a:extLst>
                </a:gridCol>
                <a:gridCol w="1597742">
                  <a:extLst>
                    <a:ext uri="{9D8B030D-6E8A-4147-A177-3AD203B41FA5}">
                      <a16:colId xmlns:a16="http://schemas.microsoft.com/office/drawing/2014/main" val="587391845"/>
                    </a:ext>
                  </a:extLst>
                </a:gridCol>
                <a:gridCol w="1597742">
                  <a:extLst>
                    <a:ext uri="{9D8B030D-6E8A-4147-A177-3AD203B41FA5}">
                      <a16:colId xmlns:a16="http://schemas.microsoft.com/office/drawing/2014/main" val="2397005817"/>
                    </a:ext>
                  </a:extLst>
                </a:gridCol>
                <a:gridCol w="1597742">
                  <a:extLst>
                    <a:ext uri="{9D8B030D-6E8A-4147-A177-3AD203B41FA5}">
                      <a16:colId xmlns:a16="http://schemas.microsoft.com/office/drawing/2014/main" val="2977948428"/>
                    </a:ext>
                  </a:extLst>
                </a:gridCol>
                <a:gridCol w="1597742">
                  <a:extLst>
                    <a:ext uri="{9D8B030D-6E8A-4147-A177-3AD203B41FA5}">
                      <a16:colId xmlns:a16="http://schemas.microsoft.com/office/drawing/2014/main" val="373563084"/>
                    </a:ext>
                  </a:extLst>
                </a:gridCol>
                <a:gridCol w="1597742">
                  <a:extLst>
                    <a:ext uri="{9D8B030D-6E8A-4147-A177-3AD203B41FA5}">
                      <a16:colId xmlns:a16="http://schemas.microsoft.com/office/drawing/2014/main" val="2290863836"/>
                    </a:ext>
                  </a:extLst>
                </a:gridCol>
              </a:tblGrid>
              <a:tr h="445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Name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Time (s)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Roll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Yaw rate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Maximum lateral acceleration (m/s^2)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+mn-lt"/>
                        </a:rPr>
                        <a:t>Cone Collision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5393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IPG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175.13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0.000896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0.048501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0.006107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6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8919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MPC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175.27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0.001010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0.049388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0.004830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2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10620"/>
                  </a:ext>
                </a:extLst>
              </a:tr>
              <a:tr h="190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+mn-lt"/>
                        </a:rPr>
                        <a:t>Comparision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0.079941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102.6989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1.828120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-20.9104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lt"/>
                        </a:rPr>
                        <a:t>-4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9956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666AC97-1C5B-65F6-3628-3E4F9DCB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73" y="2642008"/>
            <a:ext cx="7686860" cy="4084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18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143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1219 Report</vt:lpstr>
      <vt:lpstr>1. 경로</vt:lpstr>
      <vt:lpstr>y / x</vt:lpstr>
      <vt:lpstr>SLALOM</vt:lpstr>
      <vt:lpstr>RAMP</vt:lpstr>
      <vt:lpstr>PowerPoint 프레젠테이션</vt:lpstr>
      <vt:lpstr>PowerPoint 프레젠테이션</vt:lpstr>
      <vt:lpstr>PowerPoint 프레젠테이션</vt:lpstr>
      <vt:lpstr>TOTAL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한재웅</dc:creator>
  <cp:lastModifiedBy>한재웅</cp:lastModifiedBy>
  <cp:revision>9</cp:revision>
  <dcterms:created xsi:type="dcterms:W3CDTF">2023-12-16T15:20:48Z</dcterms:created>
  <dcterms:modified xsi:type="dcterms:W3CDTF">2023-12-22T19:23:29Z</dcterms:modified>
</cp:coreProperties>
</file>