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16" r:id="rId3"/>
    <p:sldId id="417" r:id="rId4"/>
    <p:sldId id="418" r:id="rId5"/>
    <p:sldId id="420" r:id="rId6"/>
    <p:sldId id="424" r:id="rId7"/>
    <p:sldId id="419" r:id="rId8"/>
    <p:sldId id="423" r:id="rId9"/>
    <p:sldId id="421" r:id="rId10"/>
    <p:sldId id="425" r:id="rId11"/>
    <p:sldId id="259" r:id="rId12"/>
    <p:sldId id="414" r:id="rId13"/>
    <p:sldId id="42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6C0C-A75A-4BCF-89ED-59C385AFF30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43F20-6911-41F7-93C6-7A0655834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B8E7-DFFA-E39E-BB8D-B9E7E2DF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E4D3E-5894-090A-7EFB-3706E2E25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38567-56C5-3872-12F8-FC8B082C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0C5C4-41D1-55C1-A6CA-77EED53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CFC9A-B973-F9B4-7A55-2C73091E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E51A-BE57-DD82-293E-82BBD1A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93CD0-9EE2-E7C1-9C91-CC2DD796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DB10D-1889-5C66-2E75-EE20E6AA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F4F07-6B3E-C231-5737-D7679020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4B434-E9A5-88A1-8CCD-761961A7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66931D-10A3-C686-9841-9A86743E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0477F-B591-553A-CAE5-7DABFF3D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ECFFC-5A10-FF19-6700-E1551D2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C71A7-52CC-F4AB-D978-5AD15970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CF649-49AD-122F-7B04-CDC6300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9ED7-0EF5-3DD6-A2A6-BF538F7E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B8B8-E2AE-3300-35BA-C32DAA5D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6827E-C1A0-49AC-7BA9-E0814A1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9408-6137-8A1A-AACC-08002F43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23E5-05B4-EC26-394C-FC9D5D61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5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1AC8-1459-6A54-FE31-64111DB1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3B2D3-4B56-CD74-E317-355E6B33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22CCB-A64D-EAC6-C11A-8A45CE62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B2CF5-F6F6-81D6-904F-79F2F9A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82A72-62D7-738C-0986-89E4D682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3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91E9B-EABE-F67C-A1E4-2C94E614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D4F10-6753-907A-040E-099E7BDE3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FFDF5-3064-7711-A9FE-ACAEFA26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8C376-36F3-CD8F-44C0-A450FF5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39AB3-399C-DAAE-46BD-D9F4BF43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CF447-0CD2-3528-99D3-2EF7D66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6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9632-3A4D-E3A2-90A5-9F5ED1E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ABDFF-5B92-48A3-C405-D840326F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0E523-68E5-093A-5AC6-42174F82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C2E8A1-8E83-5050-C871-C5EE77686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CC797A-5138-C3A4-32A5-D134B202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068DF-AE9D-6658-62F7-FC0827DB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753EA-0B5D-7680-6265-CF9523D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583D6F-1232-4515-C6A8-43190339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3D591-F4CC-B578-182A-C7396098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677B8-69CA-ACD1-A59E-F68375C5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E325CB-D51F-A9BF-FCD7-8CA44F4C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2D58C-BDC3-ACBF-D781-EA3AF5B9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6E9C71-84B0-D87D-F986-6487B809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656CC-08E8-520C-4135-1019002E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2DD-732C-CA78-C192-DA7E1CB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BFC18-6A2C-97B8-3C96-01EFE757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56B52-134B-B81E-2509-208D718D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41543-BA7F-8443-54DE-6CD16C0B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AEA0B-F634-505B-27D2-FF568736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0C290-414A-4975-CF04-43DBE672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A25AF-7118-2D6E-4529-E2B1C6ED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3F068-8A12-0750-8E49-A3DE1DD9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78ABCA-2C9F-CC79-6069-CC24E4AC0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F7487-BE5F-B74F-039F-8BBA091D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CCDEC-50DD-0563-D00E-971B0581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01899-473F-353C-4BE8-87726C78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1E0F7-659A-8689-8138-6F347BD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A7F28C-2361-45CD-0F8C-B0A5BD86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AB095-FD0B-F737-F033-67697A68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4D8F7-B2D3-8A0D-855C-B6548B45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F628-114F-4AEE-9B49-C7D08DEC67B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9528E-C348-ABDC-02A9-81DF8CB7E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F0D33-3D8C-58A5-C3E2-28ED9B95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2EA413-8635-60ED-C20D-868754372BE4}"/>
              </a:ext>
            </a:extLst>
          </p:cNvPr>
          <p:cNvSpPr/>
          <p:nvPr/>
        </p:nvSpPr>
        <p:spPr>
          <a:xfrm>
            <a:off x="358815" y="358815"/>
            <a:ext cx="11474370" cy="6140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0D3781B-2B8A-5543-3BDE-5C2A28799CF2}"/>
              </a:ext>
            </a:extLst>
          </p:cNvPr>
          <p:cNvGrpSpPr/>
          <p:nvPr/>
        </p:nvGrpSpPr>
        <p:grpSpPr>
          <a:xfrm>
            <a:off x="0" y="0"/>
            <a:ext cx="12194162" cy="6858000"/>
            <a:chOff x="0" y="0"/>
            <a:chExt cx="12194162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A3245D-14E3-E0B3-A5D4-FD02531ED6BA}"/>
                </a:ext>
              </a:extLst>
            </p:cNvPr>
            <p:cNvSpPr/>
            <p:nvPr/>
          </p:nvSpPr>
          <p:spPr>
            <a:xfrm>
              <a:off x="1192192" y="0"/>
              <a:ext cx="9807616" cy="119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2BE00D8-3E0E-E283-4BE5-AFCB83649F98}"/>
                </a:ext>
              </a:extLst>
            </p:cNvPr>
            <p:cNvSpPr/>
            <p:nvPr/>
          </p:nvSpPr>
          <p:spPr>
            <a:xfrm>
              <a:off x="1192192" y="5665808"/>
              <a:ext cx="9807616" cy="119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5F3C984-FDD5-6BD1-2D2C-5ACEA7FDDC0F}"/>
                </a:ext>
              </a:extLst>
            </p:cNvPr>
            <p:cNvSpPr/>
            <p:nvPr/>
          </p:nvSpPr>
          <p:spPr>
            <a:xfrm>
              <a:off x="0" y="1192192"/>
              <a:ext cx="1192192" cy="4473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02BE625-BD54-082E-A432-73C4C2850E3C}"/>
                </a:ext>
              </a:extLst>
            </p:cNvPr>
            <p:cNvSpPr/>
            <p:nvPr/>
          </p:nvSpPr>
          <p:spPr>
            <a:xfrm>
              <a:off x="11001970" y="1192192"/>
              <a:ext cx="1192192" cy="4473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1C539E-43BA-72A5-7983-D76AB9D71B46}"/>
              </a:ext>
            </a:extLst>
          </p:cNvPr>
          <p:cNvGrpSpPr/>
          <p:nvPr/>
        </p:nvGrpSpPr>
        <p:grpSpPr>
          <a:xfrm>
            <a:off x="358814" y="2967335"/>
            <a:ext cx="11474371" cy="833377"/>
            <a:chOff x="1927503" y="2865018"/>
            <a:chExt cx="8336994" cy="4096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AE5433-FB6C-D54E-48EE-48B72CBC5372}"/>
                </a:ext>
              </a:extLst>
            </p:cNvPr>
            <p:cNvSpPr txBox="1"/>
            <p:nvPr/>
          </p:nvSpPr>
          <p:spPr>
            <a:xfrm>
              <a:off x="1927503" y="2865018"/>
              <a:ext cx="8336994" cy="242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spc="-100" dirty="0">
                  <a:latin typeface="KoPubWorldDotum Bold" panose="00000800000000000000" pitchFamily="2" charset="-127"/>
                  <a:ea typeface="KoPubWorldDotum Bold" panose="00000800000000000000" pitchFamily="2" charset="-127"/>
                  <a:cs typeface="KoPubWorldDotum Bold" panose="00000800000000000000" pitchFamily="2" charset="-127"/>
                </a:rPr>
                <a:t>Reinforcement Learning-based Vehicle Simulation in CarMaker Environment</a:t>
              </a:r>
              <a:endParaRPr lang="ko-KR" altLang="en-US" sz="2600" spc="-100" dirty="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946769-D0E7-8AFA-10D6-4BBC228B8E00}"/>
                </a:ext>
              </a:extLst>
            </p:cNvPr>
            <p:cNvSpPr txBox="1"/>
            <p:nvPr/>
          </p:nvSpPr>
          <p:spPr>
            <a:xfrm>
              <a:off x="1927503" y="3093113"/>
              <a:ext cx="8336994" cy="18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CarMaker</a:t>
              </a:r>
              <a:r>
                <a:rPr lang="ko-KR" altLang="en-US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환경에서의 강화학습 기반 차량 시뮬레이션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06ED03-444A-445B-15CA-CAB168E95748}"/>
              </a:ext>
            </a:extLst>
          </p:cNvPr>
          <p:cNvSpPr txBox="1"/>
          <p:nvPr/>
        </p:nvSpPr>
        <p:spPr>
          <a:xfrm>
            <a:off x="1927503" y="5677129"/>
            <a:ext cx="83369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지도교수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최종은</a:t>
            </a:r>
            <a:endParaRPr lang="en-US" altLang="ko-KR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저자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한재웅</a:t>
            </a:r>
          </a:p>
        </p:txBody>
      </p:sp>
    </p:spTree>
    <p:extLst>
      <p:ext uri="{BB962C8B-B14F-4D97-AF65-F5344CB8AC3E}">
        <p14:creationId xmlns:p14="http://schemas.microsoft.com/office/powerpoint/2010/main" val="388034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44609" y="632206"/>
            <a:ext cx="2947633" cy="5277147"/>
            <a:chOff x="325601" y="632206"/>
            <a:chExt cx="2957559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52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42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CarMaker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 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8" y="1503095"/>
              <a:ext cx="273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8" y="1845995"/>
              <a:ext cx="2739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28" y="2536149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선정 및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4828" y="2879049"/>
              <a:ext cx="2748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평가 기준 설정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325601" y="3221949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학습 결과 및 결과 분석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533038" y="3567026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시나리오별 학습 결과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46204" y="3913500"/>
              <a:ext cx="2726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3.2 IPG Driver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와의 성능 비교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329947" y="42564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추가연구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531411" y="45993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4.1 Hierarchical RL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방법론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19960" y="4938774"/>
              <a:ext cx="2752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추가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533040" y="52894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533038" y="56323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25601" y="2194646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1.2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강화학습 환경 제작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321076" y="1164541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Parallel Computing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기반의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Deep RL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605693"/>
            <a:ext cx="364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10" name="내용 개체 틀 38">
            <a:extLst>
              <a:ext uri="{FF2B5EF4-FFF2-40B4-BE49-F238E27FC236}">
                <a16:creationId xmlns:a16="http://schemas.microsoft.com/office/drawing/2014/main" id="{285A8BA0-E421-C4D0-D142-712AC802F14C}"/>
              </a:ext>
            </a:extLst>
          </p:cNvPr>
          <p:cNvSpPr txBox="1">
            <a:spLocks/>
          </p:cNvSpPr>
          <p:nvPr/>
        </p:nvSpPr>
        <p:spPr>
          <a:xfrm>
            <a:off x="3321075" y="1503095"/>
            <a:ext cx="5746987" cy="31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SAC, PPO, A3C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 다양한 강화학습 모델이 있는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stable-baselines3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이용</a:t>
            </a:r>
            <a:endParaRPr 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9B3F1D3-17DC-D4D2-8C7F-577D443D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22"/>
          <a:stretch/>
        </p:blipFill>
        <p:spPr>
          <a:xfrm>
            <a:off x="5880914" y="2429618"/>
            <a:ext cx="2398217" cy="29483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17EEB00-2F88-50D3-A236-A909DFCF0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1"/>
          <a:stretch/>
        </p:blipFill>
        <p:spPr>
          <a:xfrm>
            <a:off x="3230445" y="2429618"/>
            <a:ext cx="2398217" cy="294833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E87B9DA-0BB7-36C6-9170-A29A627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383" y="2417445"/>
            <a:ext cx="2981960" cy="923207"/>
          </a:xfrm>
          <a:prstGeom prst="rect">
            <a:avLst/>
          </a:prstGeom>
        </p:spPr>
      </p:pic>
      <p:sp>
        <p:nvSpPr>
          <p:cNvPr id="28" name="내용 개체 틀 38">
            <a:extLst>
              <a:ext uri="{FF2B5EF4-FFF2-40B4-BE49-F238E27FC236}">
                <a16:creationId xmlns:a16="http://schemas.microsoft.com/office/drawing/2014/main" id="{3D5DE2CE-8F8E-BADE-4E5F-4C8B12B0851A}"/>
              </a:ext>
            </a:extLst>
          </p:cNvPr>
          <p:cNvSpPr txBox="1">
            <a:spLocks/>
          </p:cNvSpPr>
          <p:nvPr/>
        </p:nvSpPr>
        <p:spPr>
          <a:xfrm>
            <a:off x="3641934" y="5408842"/>
            <a:ext cx="1579000" cy="26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CMControlNode</a:t>
            </a:r>
            <a:endParaRPr lang="en-US" sz="1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내용 개체 틀 38">
            <a:extLst>
              <a:ext uri="{FF2B5EF4-FFF2-40B4-BE49-F238E27FC236}">
                <a16:creationId xmlns:a16="http://schemas.microsoft.com/office/drawing/2014/main" id="{81B4A2CF-B631-9321-8FF2-273FC971F37D}"/>
              </a:ext>
            </a:extLst>
          </p:cNvPr>
          <p:cNvSpPr txBox="1">
            <a:spLocks/>
          </p:cNvSpPr>
          <p:nvPr/>
        </p:nvSpPr>
        <p:spPr>
          <a:xfrm>
            <a:off x="6288637" y="5408842"/>
            <a:ext cx="1579000" cy="26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CaMakerEnv</a:t>
            </a:r>
            <a:endParaRPr lang="en-US" sz="1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내용 개체 틀 38">
            <a:extLst>
              <a:ext uri="{FF2B5EF4-FFF2-40B4-BE49-F238E27FC236}">
                <a16:creationId xmlns:a16="http://schemas.microsoft.com/office/drawing/2014/main" id="{7841A7D6-B321-956C-A69B-783146C585DD}"/>
              </a:ext>
            </a:extLst>
          </p:cNvPr>
          <p:cNvSpPr txBox="1">
            <a:spLocks/>
          </p:cNvSpPr>
          <p:nvPr/>
        </p:nvSpPr>
        <p:spPr>
          <a:xfrm>
            <a:off x="9141807" y="3371542"/>
            <a:ext cx="1579000" cy="26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Train</a:t>
            </a:r>
          </a:p>
        </p:txBody>
      </p:sp>
      <p:sp>
        <p:nvSpPr>
          <p:cNvPr id="32" name="내용 개체 틀 38">
            <a:extLst>
              <a:ext uri="{FF2B5EF4-FFF2-40B4-BE49-F238E27FC236}">
                <a16:creationId xmlns:a16="http://schemas.microsoft.com/office/drawing/2014/main" id="{C14537B8-C8D4-B15B-B95A-B389F93BD3AB}"/>
              </a:ext>
            </a:extLst>
          </p:cNvPr>
          <p:cNvSpPr txBox="1">
            <a:spLocks/>
          </p:cNvSpPr>
          <p:nvPr/>
        </p:nvSpPr>
        <p:spPr>
          <a:xfrm>
            <a:off x="3230445" y="5792529"/>
            <a:ext cx="2398217" cy="293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000" dirty="0"/>
              <a:t>Simulink - CarMaker</a:t>
            </a:r>
            <a:r>
              <a:rPr lang="ko-KR" altLang="en-US" sz="1000" dirty="0"/>
              <a:t>와 직접 연동을 위한 클래스</a:t>
            </a:r>
            <a:endParaRPr lang="en-US" sz="1000" dirty="0"/>
          </a:p>
        </p:txBody>
      </p:sp>
      <p:sp>
        <p:nvSpPr>
          <p:cNvPr id="33" name="내용 개체 틀 38">
            <a:extLst>
              <a:ext uri="{FF2B5EF4-FFF2-40B4-BE49-F238E27FC236}">
                <a16:creationId xmlns:a16="http://schemas.microsoft.com/office/drawing/2014/main" id="{A7798F0C-3361-6B4A-27CE-A9C8C7C9B28B}"/>
              </a:ext>
            </a:extLst>
          </p:cNvPr>
          <p:cNvSpPr txBox="1">
            <a:spLocks/>
          </p:cNvSpPr>
          <p:nvPr/>
        </p:nvSpPr>
        <p:spPr>
          <a:xfrm>
            <a:off x="5880914" y="5725377"/>
            <a:ext cx="2398217" cy="56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dirty="0"/>
              <a:t>강화학습에 사용할 수 있는  </a:t>
            </a:r>
            <a:r>
              <a:rPr lang="en-US" altLang="ko-KR" sz="900" dirty="0"/>
              <a:t>Gym Env </a:t>
            </a:r>
            <a:r>
              <a:rPr lang="ko-KR" altLang="en-US" sz="900" dirty="0"/>
              <a:t>기반</a:t>
            </a:r>
            <a:r>
              <a:rPr lang="en-US" altLang="ko-KR" sz="900" dirty="0"/>
              <a:t>CarMaker </a:t>
            </a:r>
            <a:r>
              <a:rPr lang="ko-KR" altLang="en-US" sz="900" dirty="0"/>
              <a:t>연동 클래스</a:t>
            </a:r>
            <a:endParaRPr lang="en-US" sz="900" dirty="0"/>
          </a:p>
        </p:txBody>
      </p:sp>
      <p:sp>
        <p:nvSpPr>
          <p:cNvPr id="34" name="내용 개체 틀 38">
            <a:extLst>
              <a:ext uri="{FF2B5EF4-FFF2-40B4-BE49-F238E27FC236}">
                <a16:creationId xmlns:a16="http://schemas.microsoft.com/office/drawing/2014/main" id="{EDE241AD-BAD5-F35D-6B73-A88C78A08192}"/>
              </a:ext>
            </a:extLst>
          </p:cNvPr>
          <p:cNvSpPr txBox="1">
            <a:spLocks/>
          </p:cNvSpPr>
          <p:nvPr/>
        </p:nvSpPr>
        <p:spPr>
          <a:xfrm>
            <a:off x="8531382" y="3575999"/>
            <a:ext cx="3249135" cy="623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900" dirty="0"/>
              <a:t>Simulink - CarMaker</a:t>
            </a:r>
            <a:r>
              <a:rPr lang="ko-KR" altLang="en-US" sz="900" dirty="0"/>
              <a:t>와 직접 연동을 위한 코드</a:t>
            </a:r>
            <a:endParaRPr lang="en-US" altLang="ko-KR" sz="900" dirty="0"/>
          </a:p>
          <a:p>
            <a:pPr marL="0" indent="0" algn="ctr">
              <a:buNone/>
            </a:pPr>
            <a:r>
              <a:rPr lang="en-US" sz="900" dirty="0"/>
              <a:t>Parallel Computing</a:t>
            </a:r>
            <a:r>
              <a:rPr lang="ko-KR" altLang="en-US" sz="900" dirty="0"/>
              <a:t>을 구현하기 위해 </a:t>
            </a:r>
            <a:r>
              <a:rPr lang="ko-KR" altLang="en-US" sz="900" dirty="0" err="1"/>
              <a:t>벡터화된</a:t>
            </a:r>
            <a:r>
              <a:rPr lang="ko-KR" altLang="en-US" sz="900" dirty="0"/>
              <a:t> 모니터 사용</a:t>
            </a:r>
            <a:endParaRPr 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C05D28-2E9D-E6E5-4026-1EF7D07A8579}"/>
              </a:ext>
            </a:extLst>
          </p:cNvPr>
          <p:cNvSpPr/>
          <p:nvPr/>
        </p:nvSpPr>
        <p:spPr>
          <a:xfrm>
            <a:off x="264470" y="3561423"/>
            <a:ext cx="1694076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05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36425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330284" y="632206"/>
            <a:ext cx="3312243" cy="5277147"/>
            <a:chOff x="330283" y="632206"/>
            <a:chExt cx="3387467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81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지난 발표 요약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7" y="15030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7" y="1845995"/>
              <a:ext cx="31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6C857D-8A3B-D073-9959-A082B2A13C33}"/>
                </a:ext>
              </a:extLst>
            </p:cNvPr>
            <p:cNvSpPr txBox="1"/>
            <p:nvPr/>
          </p:nvSpPr>
          <p:spPr>
            <a:xfrm>
              <a:off x="330283" y="2188895"/>
              <a:ext cx="338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진행 상황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37" y="25361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3037" y="2860215"/>
              <a:ext cx="31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735790" y="32219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330283" y="35706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진행 상황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33037" y="39135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735791" y="42564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735790" y="45993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33037" y="49465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735791" y="52894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735790" y="56323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770754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진행 상황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972810" y="1164541"/>
            <a:ext cx="29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1.1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강화학습 환경 제작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31329CB-A0DD-74E9-9C7E-385FB98D8A21}"/>
              </a:ext>
            </a:extLst>
          </p:cNvPr>
          <p:cNvGrpSpPr/>
          <p:nvPr/>
        </p:nvGrpSpPr>
        <p:grpSpPr>
          <a:xfrm>
            <a:off x="8442961" y="0"/>
            <a:ext cx="3749039" cy="6851915"/>
            <a:chOff x="8442961" y="0"/>
            <a:chExt cx="3749039" cy="68519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0F1061-3A3A-5A4C-95B0-894863F68DE7}"/>
                </a:ext>
              </a:extLst>
            </p:cNvPr>
            <p:cNvSpPr txBox="1"/>
            <p:nvPr/>
          </p:nvSpPr>
          <p:spPr>
            <a:xfrm>
              <a:off x="11751547" y="6574916"/>
              <a:ext cx="440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5FEBCBB-215C-DE16-D660-C301151290E6}"/>
                </a:ext>
              </a:extLst>
            </p:cNvPr>
            <p:cNvSpPr/>
            <p:nvPr/>
          </p:nvSpPr>
          <p:spPr>
            <a:xfrm>
              <a:off x="11751547" y="0"/>
              <a:ext cx="440453" cy="6574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063889-D12C-FBB4-C817-D57FF11EF139}"/>
                </a:ext>
              </a:extLst>
            </p:cNvPr>
            <p:cNvSpPr txBox="1"/>
            <p:nvPr/>
          </p:nvSpPr>
          <p:spPr>
            <a:xfrm>
              <a:off x="8442961" y="6574916"/>
              <a:ext cx="3308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카메이커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어쩌구에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관한 연구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15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36425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330284" y="632206"/>
            <a:ext cx="3312243" cy="5277147"/>
            <a:chOff x="330283" y="632206"/>
            <a:chExt cx="3387467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81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지난 발표 요약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7" y="1503095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7" y="1845995"/>
              <a:ext cx="31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6C857D-8A3B-D073-9959-A082B2A13C33}"/>
                </a:ext>
              </a:extLst>
            </p:cNvPr>
            <p:cNvSpPr txBox="1"/>
            <p:nvPr/>
          </p:nvSpPr>
          <p:spPr>
            <a:xfrm>
              <a:off x="330283" y="2188895"/>
              <a:ext cx="338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진행 상황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37" y="25361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3037" y="2860215"/>
              <a:ext cx="31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735790" y="3221949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330283" y="35706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진행 상황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33037" y="39135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735791" y="42564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735790" y="4599300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33037" y="49465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735791" y="52894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735790" y="5632354"/>
              <a:ext cx="298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제목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770754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진행 상황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972810" y="1164541"/>
            <a:ext cx="29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1.1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강화학습 환경 제작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31329CB-A0DD-74E9-9C7E-385FB98D8A21}"/>
              </a:ext>
            </a:extLst>
          </p:cNvPr>
          <p:cNvGrpSpPr/>
          <p:nvPr/>
        </p:nvGrpSpPr>
        <p:grpSpPr>
          <a:xfrm>
            <a:off x="8442961" y="0"/>
            <a:ext cx="3749039" cy="6851915"/>
            <a:chOff x="8442961" y="0"/>
            <a:chExt cx="3749039" cy="68519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0F1061-3A3A-5A4C-95B0-894863F68DE7}"/>
                </a:ext>
              </a:extLst>
            </p:cNvPr>
            <p:cNvSpPr txBox="1"/>
            <p:nvPr/>
          </p:nvSpPr>
          <p:spPr>
            <a:xfrm>
              <a:off x="11751547" y="6574916"/>
              <a:ext cx="440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5FEBCBB-215C-DE16-D660-C301151290E6}"/>
                </a:ext>
              </a:extLst>
            </p:cNvPr>
            <p:cNvSpPr/>
            <p:nvPr/>
          </p:nvSpPr>
          <p:spPr>
            <a:xfrm>
              <a:off x="11751547" y="0"/>
              <a:ext cx="440453" cy="6574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063889-D12C-FBB4-C817-D57FF11EF139}"/>
                </a:ext>
              </a:extLst>
            </p:cNvPr>
            <p:cNvSpPr txBox="1"/>
            <p:nvPr/>
          </p:nvSpPr>
          <p:spPr>
            <a:xfrm>
              <a:off x="8442961" y="6574916"/>
              <a:ext cx="3308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카메이커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어쩌구에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관한 연구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43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1EDB67D-188F-E61C-126F-9061A2943192}"/>
              </a:ext>
            </a:extLst>
          </p:cNvPr>
          <p:cNvCxnSpPr>
            <a:cxnSpLocks/>
          </p:cNvCxnSpPr>
          <p:nvPr/>
        </p:nvCxnSpPr>
        <p:spPr>
          <a:xfrm>
            <a:off x="-3714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BCB219-3803-A9E5-02A6-D4B8D641B37A}"/>
              </a:ext>
            </a:extLst>
          </p:cNvPr>
          <p:cNvSpPr txBox="1"/>
          <p:nvPr/>
        </p:nvSpPr>
        <p:spPr>
          <a:xfrm>
            <a:off x="128227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1.1 Title </a:t>
            </a:r>
            <a:r>
              <a:rPr lang="en-US" altLang="ko-KR" sz="2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Title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Title</a:t>
            </a:r>
            <a:endParaRPr lang="ko-KR" altLang="en-US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AD974C-AE06-A5F4-A82F-C756B349DFA2}"/>
              </a:ext>
            </a:extLst>
          </p:cNvPr>
          <p:cNvSpPr txBox="1"/>
          <p:nvPr/>
        </p:nvSpPr>
        <p:spPr>
          <a:xfrm>
            <a:off x="330283" y="1164541"/>
            <a:ext cx="29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Subtitle </a:t>
            </a:r>
            <a:r>
              <a:rPr lang="en-US" altLang="ko-KR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Subtitle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Subtitle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71E450-1452-DBAE-2E30-0E743AAA049F}"/>
              </a:ext>
            </a:extLst>
          </p:cNvPr>
          <p:cNvGrpSpPr/>
          <p:nvPr/>
        </p:nvGrpSpPr>
        <p:grpSpPr>
          <a:xfrm>
            <a:off x="8442961" y="0"/>
            <a:ext cx="3749039" cy="6851915"/>
            <a:chOff x="8442961" y="0"/>
            <a:chExt cx="3749039" cy="685191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997E73-75D3-12C2-EB25-66F7579CBF03}"/>
                </a:ext>
              </a:extLst>
            </p:cNvPr>
            <p:cNvSpPr txBox="1"/>
            <p:nvPr/>
          </p:nvSpPr>
          <p:spPr>
            <a:xfrm>
              <a:off x="11751547" y="6574916"/>
              <a:ext cx="440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E4BF34D-1C5A-0B35-6BF2-46C57C75D7D5}"/>
                </a:ext>
              </a:extLst>
            </p:cNvPr>
            <p:cNvSpPr/>
            <p:nvPr/>
          </p:nvSpPr>
          <p:spPr>
            <a:xfrm>
              <a:off x="11751547" y="0"/>
              <a:ext cx="440453" cy="6574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BF4E7F-B6E1-6141-25E9-893F1ACC0E18}"/>
                </a:ext>
              </a:extLst>
            </p:cNvPr>
            <p:cNvSpPr txBox="1"/>
            <p:nvPr/>
          </p:nvSpPr>
          <p:spPr>
            <a:xfrm>
              <a:off x="8442961" y="6574916"/>
              <a:ext cx="3308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카메이커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err="1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어쩌구에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관한 연구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9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44609" y="632206"/>
            <a:ext cx="2947633" cy="5277147"/>
            <a:chOff x="325601" y="632206"/>
            <a:chExt cx="2957559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52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42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CarMaker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 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8" y="1503095"/>
              <a:ext cx="273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8" y="1845995"/>
              <a:ext cx="2739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28" y="2536149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선정 및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4828" y="2879049"/>
              <a:ext cx="2748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평가 기준 설정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325601" y="3221949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학습 결과 및 결과 분석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533038" y="3567026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시나리오별 학습 결과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46204" y="3913500"/>
              <a:ext cx="2726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3.2 IPG Driver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와의 성능 비교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329947" y="42564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추가연구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531411" y="45993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4.1 Hierarchical RL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방법론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19960" y="4938774"/>
              <a:ext cx="2752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추가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533040" y="52894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533038" y="56323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25601" y="2194646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1.1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송수신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321076" y="1164541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CarMaker – Simulink – Python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송수신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574916"/>
            <a:ext cx="364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40BC18-66E2-BCCD-BD5C-E55065164714}"/>
              </a:ext>
            </a:extLst>
          </p:cNvPr>
          <p:cNvSpPr/>
          <p:nvPr/>
        </p:nvSpPr>
        <p:spPr>
          <a:xfrm>
            <a:off x="264471" y="1510362"/>
            <a:ext cx="1920240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8B9696-0754-D7C8-0EC0-CAEAF5BC577F}"/>
              </a:ext>
            </a:extLst>
          </p:cNvPr>
          <p:cNvGrpSpPr/>
          <p:nvPr/>
        </p:nvGrpSpPr>
        <p:grpSpPr>
          <a:xfrm>
            <a:off x="9222176" y="1585430"/>
            <a:ext cx="2150917" cy="2113371"/>
            <a:chOff x="5787848" y="4121480"/>
            <a:chExt cx="2707610" cy="26603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9D90DB8-DA31-13F5-0714-6EFDF1F2E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8400" y="4121480"/>
              <a:ext cx="1786507" cy="23116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F66A12-76F3-3339-5E3A-D3B66E709845}"/>
                </a:ext>
              </a:extLst>
            </p:cNvPr>
            <p:cNvSpPr txBox="1"/>
            <p:nvPr/>
          </p:nvSpPr>
          <p:spPr>
            <a:xfrm>
              <a:off x="5787848" y="6433173"/>
              <a:ext cx="2707610" cy="3486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&lt; Simulink  - TCP/IP Send&gt;</a:t>
              </a:r>
              <a:endParaRPr lang="en-US" sz="12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ECE611-37BF-6665-A8EA-215D5826B290}"/>
              </a:ext>
            </a:extLst>
          </p:cNvPr>
          <p:cNvGrpSpPr/>
          <p:nvPr/>
        </p:nvGrpSpPr>
        <p:grpSpPr>
          <a:xfrm>
            <a:off x="5505413" y="4158318"/>
            <a:ext cx="2108915" cy="2138818"/>
            <a:chOff x="3437285" y="4121480"/>
            <a:chExt cx="2654739" cy="269238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C0CC60D-D0CA-17D1-86ED-926B391F9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3674" y="4121480"/>
              <a:ext cx="2217296" cy="23135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50447B-4E90-9FE3-E6E0-8256F2CF33D2}"/>
                </a:ext>
              </a:extLst>
            </p:cNvPr>
            <p:cNvSpPr txBox="1"/>
            <p:nvPr/>
          </p:nvSpPr>
          <p:spPr>
            <a:xfrm>
              <a:off x="3437285" y="6459910"/>
              <a:ext cx="2654739" cy="353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&lt;Simulink TCP/IP Receive&gt;</a:t>
              </a:r>
              <a:endParaRPr lang="en-US" sz="12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CBADF3-CAC7-A585-7565-713201DEDD10}"/>
              </a:ext>
            </a:extLst>
          </p:cNvPr>
          <p:cNvGrpSpPr/>
          <p:nvPr/>
        </p:nvGrpSpPr>
        <p:grpSpPr>
          <a:xfrm>
            <a:off x="3238121" y="1871441"/>
            <a:ext cx="2355332" cy="1658854"/>
            <a:chOff x="3248020" y="1748497"/>
            <a:chExt cx="2355332" cy="16588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E90921-971A-1A1E-36E5-49F7332D7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8020" y="1748497"/>
              <a:ext cx="2355332" cy="13770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3E06E0-65BD-F5A8-8898-31D9573D7985}"/>
                </a:ext>
              </a:extLst>
            </p:cNvPr>
            <p:cNvSpPr txBox="1"/>
            <p:nvPr/>
          </p:nvSpPr>
          <p:spPr>
            <a:xfrm>
              <a:off x="3859971" y="3130352"/>
              <a:ext cx="11314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&lt;CarMaker&gt;</a:t>
              </a:r>
              <a:endParaRPr lang="en-US" sz="12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E3A114-1FF1-08F9-E846-360C3C5FDF18}"/>
              </a:ext>
            </a:extLst>
          </p:cNvPr>
          <p:cNvGrpSpPr/>
          <p:nvPr/>
        </p:nvGrpSpPr>
        <p:grpSpPr>
          <a:xfrm>
            <a:off x="6389605" y="1845995"/>
            <a:ext cx="2355332" cy="1668763"/>
            <a:chOff x="6424060" y="1735060"/>
            <a:chExt cx="2355332" cy="166876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FDDEB64-0FA3-29C4-FBE1-53989C25C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4060" y="1735060"/>
              <a:ext cx="2355332" cy="1390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1E78F9-A4CC-1B0A-3BB1-F80E0EC22AFF}"/>
                </a:ext>
              </a:extLst>
            </p:cNvPr>
            <p:cNvSpPr txBox="1"/>
            <p:nvPr/>
          </p:nvSpPr>
          <p:spPr>
            <a:xfrm>
              <a:off x="7036011" y="3126824"/>
              <a:ext cx="11314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&lt;Simulink&gt;</a:t>
              </a:r>
              <a:endParaRPr lang="en-US" sz="12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89EB33-DD65-7F6A-2285-F30171ECA006}"/>
              </a:ext>
            </a:extLst>
          </p:cNvPr>
          <p:cNvGrpSpPr/>
          <p:nvPr/>
        </p:nvGrpSpPr>
        <p:grpSpPr>
          <a:xfrm>
            <a:off x="9359112" y="4665976"/>
            <a:ext cx="1877043" cy="1491556"/>
            <a:chOff x="8933670" y="4773245"/>
            <a:chExt cx="1877043" cy="1491556"/>
          </a:xfrm>
        </p:grpSpPr>
        <p:pic>
          <p:nvPicPr>
            <p:cNvPr id="17" name="Picture 12" descr="Python] 특징, 주석, 변수">
              <a:extLst>
                <a:ext uri="{FF2B5EF4-FFF2-40B4-BE49-F238E27FC236}">
                  <a16:creationId xmlns:a16="http://schemas.microsoft.com/office/drawing/2014/main" id="{43B0663E-5359-8782-7ADA-2B00B3BA6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670" y="4773245"/>
              <a:ext cx="1877043" cy="121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39AA97-C864-CACF-E751-63E9012441A5}"/>
                </a:ext>
              </a:extLst>
            </p:cNvPr>
            <p:cNvSpPr txBox="1"/>
            <p:nvPr/>
          </p:nvSpPr>
          <p:spPr>
            <a:xfrm>
              <a:off x="9486784" y="5987802"/>
              <a:ext cx="88904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&lt;Python&gt;</a:t>
              </a:r>
              <a:endParaRPr lang="en-US" sz="1200" dirty="0"/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BBF2B503-2C6E-F7E4-9505-8BED4248119E}"/>
              </a:ext>
            </a:extLst>
          </p:cNvPr>
          <p:cNvSpPr/>
          <p:nvPr/>
        </p:nvSpPr>
        <p:spPr>
          <a:xfrm>
            <a:off x="10055318" y="3796240"/>
            <a:ext cx="484632" cy="64877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695242E-70B4-E75B-CFF7-3B5E89D5ABF2}"/>
              </a:ext>
            </a:extLst>
          </p:cNvPr>
          <p:cNvSpPr/>
          <p:nvPr/>
        </p:nvSpPr>
        <p:spPr>
          <a:xfrm rot="16200000">
            <a:off x="5827798" y="2289174"/>
            <a:ext cx="365760" cy="54864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C8BB7422-04CC-6318-5E2B-C97A9A59A637}"/>
              </a:ext>
            </a:extLst>
          </p:cNvPr>
          <p:cNvSpPr/>
          <p:nvPr/>
        </p:nvSpPr>
        <p:spPr>
          <a:xfrm rot="16200000">
            <a:off x="8990647" y="2280298"/>
            <a:ext cx="365760" cy="54864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C6EDE45-0CC9-5F24-99B5-55986B038234}"/>
              </a:ext>
            </a:extLst>
          </p:cNvPr>
          <p:cNvSpPr/>
          <p:nvPr/>
        </p:nvSpPr>
        <p:spPr>
          <a:xfrm rot="5400000" flipH="1">
            <a:off x="8180929" y="4641754"/>
            <a:ext cx="373393" cy="13716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1D9673B-122A-0675-DC9E-1D93899CB03E}"/>
              </a:ext>
            </a:extLst>
          </p:cNvPr>
          <p:cNvGrpSpPr/>
          <p:nvPr/>
        </p:nvGrpSpPr>
        <p:grpSpPr>
          <a:xfrm>
            <a:off x="4207314" y="4192174"/>
            <a:ext cx="1097280" cy="1097280"/>
            <a:chOff x="2034930" y="4038864"/>
            <a:chExt cx="1349192" cy="1038348"/>
          </a:xfrm>
        </p:grpSpPr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D658A96-DF31-13E8-3029-A084FB89E48F}"/>
                </a:ext>
              </a:extLst>
            </p:cNvPr>
            <p:cNvSpPr/>
            <p:nvPr/>
          </p:nvSpPr>
          <p:spPr>
            <a:xfrm rot="10800000" flipH="1">
              <a:off x="2034930" y="4038864"/>
              <a:ext cx="373393" cy="1038348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6D1037-F496-5C28-E999-29884B67A7F1}"/>
                </a:ext>
              </a:extLst>
            </p:cNvPr>
            <p:cNvSpPr/>
            <p:nvPr/>
          </p:nvSpPr>
          <p:spPr>
            <a:xfrm rot="16200000">
              <a:off x="2667641" y="4360730"/>
              <a:ext cx="181628" cy="12513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08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44609" y="632206"/>
            <a:ext cx="2947633" cy="5277147"/>
            <a:chOff x="325601" y="632206"/>
            <a:chExt cx="2957559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52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42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CarMaker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 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8" y="1503095"/>
              <a:ext cx="273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8" y="1845995"/>
              <a:ext cx="2739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28" y="2536149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선정 및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4828" y="2879049"/>
              <a:ext cx="2748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평가 기준 설정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325601" y="3221949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학습 결과 및 결과 분석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533038" y="3567026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시나리오별 학습 결과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46204" y="3913500"/>
              <a:ext cx="2726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3.2 IPG Driver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와의 성능 비교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329947" y="42564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추가연구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531411" y="45993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4.1 Hierarchical RL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방법론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19960" y="4938774"/>
              <a:ext cx="2752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추가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533040" y="52894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533038" y="56323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25601" y="2194646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2.1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테스트 시나리오 선정 및 제작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574916"/>
            <a:ext cx="364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40BC18-66E2-BCCD-BD5C-E55065164714}"/>
              </a:ext>
            </a:extLst>
          </p:cNvPr>
          <p:cNvSpPr/>
          <p:nvPr/>
        </p:nvSpPr>
        <p:spPr>
          <a:xfrm>
            <a:off x="264470" y="2528369"/>
            <a:ext cx="2256307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A5B330-AFA3-9CBD-2F26-F07320EB231B}"/>
              </a:ext>
            </a:extLst>
          </p:cNvPr>
          <p:cNvSpPr txBox="1"/>
          <p:nvPr/>
        </p:nvSpPr>
        <p:spPr>
          <a:xfrm>
            <a:off x="3181801" y="1613852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1) Lane Change (ISO)</a:t>
            </a:r>
            <a:endParaRPr lang="ko-KR" altLang="en-US" sz="1400" dirty="0">
              <a:latin typeface="KoPubDotum Light" panose="00000300000000000000" pitchFamily="2" charset="-127"/>
              <a:ea typeface="KoPubDotum Light" panose="000003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E68A1C-754C-C646-B430-1BB2CDDDA30A}"/>
              </a:ext>
            </a:extLst>
          </p:cNvPr>
          <p:cNvSpPr txBox="1"/>
          <p:nvPr/>
        </p:nvSpPr>
        <p:spPr>
          <a:xfrm>
            <a:off x="7466674" y="1613852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2) SLALOM</a:t>
            </a:r>
            <a:endParaRPr lang="ko-KR" altLang="en-US" sz="1400" dirty="0">
              <a:latin typeface="KoPubDotum Light" panose="00000300000000000000" pitchFamily="2" charset="-127"/>
              <a:ea typeface="KoPubDotum Light" panose="000003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EB18A2-9FCB-7E0D-740B-675307DAFA8E}"/>
              </a:ext>
            </a:extLst>
          </p:cNvPr>
          <p:cNvSpPr txBox="1"/>
          <p:nvPr/>
        </p:nvSpPr>
        <p:spPr>
          <a:xfrm>
            <a:off x="3181801" y="3803994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3) </a:t>
            </a:r>
            <a:r>
              <a:rPr lang="en-US" altLang="ko-KR" sz="1400" dirty="0" err="1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UTurn</a:t>
            </a:r>
            <a:endParaRPr lang="ko-KR" altLang="en-US" sz="1400" dirty="0">
              <a:latin typeface="KoPubDotum Light" panose="00000300000000000000" pitchFamily="2" charset="-127"/>
              <a:ea typeface="KoPubDotum Light" panose="000003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42F7C-4FD8-C02E-3A8F-474A0D29AF61}"/>
              </a:ext>
            </a:extLst>
          </p:cNvPr>
          <p:cNvSpPr txBox="1"/>
          <p:nvPr/>
        </p:nvSpPr>
        <p:spPr>
          <a:xfrm>
            <a:off x="7466674" y="3803994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4) CRC (</a:t>
            </a:r>
            <a:r>
              <a:rPr lang="ko-KR" altLang="en-US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정상원선회</a:t>
            </a:r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400" dirty="0">
              <a:latin typeface="KoPubDotum Light" panose="00000300000000000000" pitchFamily="2" charset="-127"/>
              <a:ea typeface="KoPubDotum Light" panose="000003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BD9E15B-7ED9-C5E6-42BC-4D8CA321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77" y="1950875"/>
            <a:ext cx="3799806" cy="144520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B8E8C55-52D0-E21E-8D0C-7082B51D8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502" y="4401378"/>
            <a:ext cx="3512553" cy="119802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66A1872-F979-96B1-CA1A-B28563066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670" y="4190499"/>
            <a:ext cx="3339466" cy="17271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04F1DC22-7260-CECC-8A41-624A4E175A13}"/>
              </a:ext>
            </a:extLst>
          </p:cNvPr>
          <p:cNvGrpSpPr/>
          <p:nvPr/>
        </p:nvGrpSpPr>
        <p:grpSpPr>
          <a:xfrm>
            <a:off x="7427380" y="1987091"/>
            <a:ext cx="4124325" cy="1113297"/>
            <a:chOff x="318134" y="3998609"/>
            <a:chExt cx="4124325" cy="1113297"/>
          </a:xfrm>
        </p:grpSpPr>
        <p:pic>
          <p:nvPicPr>
            <p:cNvPr id="36" name="Picture 2" descr="Torque Distribution Algorithm for an Independently Driven Electric Vehicle  Using a Fuzzy Control Method: Driving Stability and E">
              <a:extLst>
                <a:ext uri="{FF2B5EF4-FFF2-40B4-BE49-F238E27FC236}">
                  <a16:creationId xmlns:a16="http://schemas.microsoft.com/office/drawing/2014/main" id="{25911013-56FC-15AE-2678-8D13D0EDED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4" y="3998609"/>
              <a:ext cx="3907157" cy="87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FAD8AA-8B42-BD82-9450-AC6E1F63FDC1}"/>
                </a:ext>
              </a:extLst>
            </p:cNvPr>
            <p:cNvSpPr txBox="1"/>
            <p:nvPr/>
          </p:nvSpPr>
          <p:spPr>
            <a:xfrm>
              <a:off x="318134" y="4896462"/>
              <a:ext cx="41243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/>
                <a:t>https://pdfs.semanticscholar.org/1af3/ca8f38ea45956a8fbf3399cbc43b1c0370b6.pdf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02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44609" y="632206"/>
            <a:ext cx="2947633" cy="5277147"/>
            <a:chOff x="325601" y="632206"/>
            <a:chExt cx="2957559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52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42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CarMaker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 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8" y="1503095"/>
              <a:ext cx="273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8" y="1845995"/>
              <a:ext cx="2739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28" y="2536149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선정 및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4828" y="2879049"/>
              <a:ext cx="2748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평가 기준 설정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325601" y="3221949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학습 결과 및 결과 분석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533038" y="3567026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시나리오별 학습 결과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46204" y="3913500"/>
              <a:ext cx="2726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3.2 IPG Driver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와의 성능 비교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329947" y="42564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추가연구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531411" y="45993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4.1 Hierarchical RL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방법론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19960" y="4938774"/>
              <a:ext cx="2752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추가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533040" y="52894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533038" y="56323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25601" y="2194646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2.1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테스트 시나리오 선정 및 제작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574916"/>
            <a:ext cx="364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40BC18-66E2-BCCD-BD5C-E55065164714}"/>
              </a:ext>
            </a:extLst>
          </p:cNvPr>
          <p:cNvSpPr/>
          <p:nvPr/>
        </p:nvSpPr>
        <p:spPr>
          <a:xfrm>
            <a:off x="264470" y="2528369"/>
            <a:ext cx="2256307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76AA9-0879-0899-54FB-62D57A7F5A33}"/>
              </a:ext>
            </a:extLst>
          </p:cNvPr>
          <p:cNvSpPr txBox="1"/>
          <p:nvPr/>
        </p:nvSpPr>
        <p:spPr>
          <a:xfrm>
            <a:off x="3181801" y="1613852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5) 8</a:t>
            </a:r>
            <a:r>
              <a:rPr lang="ko-KR" altLang="en-US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자 선회반복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672E6-7C33-8C2C-3F83-B1D43595A71D}"/>
              </a:ext>
            </a:extLst>
          </p:cNvPr>
          <p:cNvSpPr txBox="1"/>
          <p:nvPr/>
        </p:nvSpPr>
        <p:spPr>
          <a:xfrm>
            <a:off x="7466674" y="1613852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6) Parking Scenario</a:t>
            </a:r>
            <a:endParaRPr lang="ko-KR" altLang="en-US" sz="1400" dirty="0">
              <a:latin typeface="KoPubDotum Light" panose="00000300000000000000" pitchFamily="2" charset="-127"/>
              <a:ea typeface="KoPubDotum Light" panose="000003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67260-21B3-4E39-33B2-A7FD02668E56}"/>
              </a:ext>
            </a:extLst>
          </p:cNvPr>
          <p:cNvSpPr txBox="1"/>
          <p:nvPr/>
        </p:nvSpPr>
        <p:spPr>
          <a:xfrm>
            <a:off x="3181801" y="3803994"/>
            <a:ext cx="298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7) </a:t>
            </a:r>
            <a:r>
              <a:rPr lang="ko-KR" altLang="en-US" sz="1400" dirty="0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카운터 </a:t>
            </a:r>
            <a:r>
              <a:rPr lang="ko-KR" altLang="en-US" sz="1400" dirty="0" err="1">
                <a:latin typeface="KoPubDotum Light" panose="00000300000000000000" pitchFamily="2" charset="-127"/>
                <a:ea typeface="KoPubDotum Light" panose="00000300000000000000" pitchFamily="2" charset="-127"/>
                <a:cs typeface="KoPubWorld돋움체 Bold" panose="00000800000000000000" pitchFamily="2" charset="-127"/>
              </a:rPr>
              <a:t>스티어</a:t>
            </a:r>
            <a:endParaRPr lang="ko-KR" altLang="en-US" sz="1400" dirty="0">
              <a:latin typeface="KoPubDotum Light" panose="00000300000000000000" pitchFamily="2" charset="-127"/>
              <a:ea typeface="KoPubDotum Light" panose="000003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EE2F33-C447-C145-5776-70A4ECF0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0" y="1884222"/>
            <a:ext cx="3205075" cy="15204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3DA8F6-C91B-16AE-C0E6-A93812F99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674" y="1862929"/>
            <a:ext cx="2686052" cy="1463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D62D85-7751-9FC3-2974-4661D752B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801" y="4111771"/>
            <a:ext cx="3716759" cy="14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7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44609" y="632206"/>
            <a:ext cx="2947633" cy="5277147"/>
            <a:chOff x="325601" y="632206"/>
            <a:chExt cx="2957559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52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42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CarMaker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 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8" y="1503095"/>
              <a:ext cx="273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8" y="1845995"/>
              <a:ext cx="2739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28" y="2536149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선정 및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4828" y="2879049"/>
              <a:ext cx="2748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평가 기준 설정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325601" y="3221949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학습 결과 및 결과 분석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533038" y="3567026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시나리오별 학습 결과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46204" y="3913500"/>
              <a:ext cx="2726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3.2 IPG Driver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와의 성능 비교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329947" y="42564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추가연구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531411" y="45993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4.1 Hierarchical RL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방법론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19960" y="4938774"/>
              <a:ext cx="2752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추가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533040" y="52894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533038" y="56323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25601" y="2194646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1.2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강화학습 환경 제작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321076" y="1164541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Parallel Computing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기반의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Deep RL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605693"/>
            <a:ext cx="364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40BC18-66E2-BCCD-BD5C-E55065164714}"/>
              </a:ext>
            </a:extLst>
          </p:cNvPr>
          <p:cNvSpPr/>
          <p:nvPr/>
        </p:nvSpPr>
        <p:spPr>
          <a:xfrm>
            <a:off x="264470" y="1831035"/>
            <a:ext cx="1582865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38">
            <a:extLst>
              <a:ext uri="{FF2B5EF4-FFF2-40B4-BE49-F238E27FC236}">
                <a16:creationId xmlns:a16="http://schemas.microsoft.com/office/drawing/2014/main" id="{285A8BA0-E421-C4D0-D142-712AC802F14C}"/>
              </a:ext>
            </a:extLst>
          </p:cNvPr>
          <p:cNvSpPr txBox="1">
            <a:spLocks/>
          </p:cNvSpPr>
          <p:nvPr/>
        </p:nvSpPr>
        <p:spPr>
          <a:xfrm>
            <a:off x="3282740" y="3472284"/>
            <a:ext cx="3734633" cy="117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많은 수의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Worker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각각 시뮬레이션을 진행하고 이 때 얻은 데이터를 모아서 학습을 진행하는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Parallel Simulation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기반 방법론을 적용하여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시뮬레이터와 연동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C0C1BB-071A-1A16-7C6C-62EC5BA18333}"/>
              </a:ext>
            </a:extLst>
          </p:cNvPr>
          <p:cNvGrpSpPr/>
          <p:nvPr/>
        </p:nvGrpSpPr>
        <p:grpSpPr>
          <a:xfrm>
            <a:off x="7570850" y="2194646"/>
            <a:ext cx="3771900" cy="3616220"/>
            <a:chOff x="4038600" y="2694506"/>
            <a:chExt cx="3771900" cy="36162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E3EE46-34D6-E527-9A67-A3C1E00B1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8605" y="2694506"/>
              <a:ext cx="3446636" cy="333922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B461F2-60C6-5480-107D-FC40A2EF8755}"/>
                </a:ext>
              </a:extLst>
            </p:cNvPr>
            <p:cNvSpPr txBox="1"/>
            <p:nvPr/>
          </p:nvSpPr>
          <p:spPr>
            <a:xfrm>
              <a:off x="4038600" y="6033727"/>
              <a:ext cx="37719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atin typeface="KoPubWorldDotum Light" panose="00000300000000000000" pitchFamily="2" charset="-127"/>
                  <a:ea typeface="KoPubWorldDotum Light" panose="00000300000000000000" pitchFamily="2" charset="-127"/>
                  <a:cs typeface="KoPubWorldDotum Light" panose="00000300000000000000" pitchFamily="2" charset="-127"/>
                </a:rPr>
                <a:t>Parallel Computing</a:t>
              </a:r>
              <a:r>
                <a:rPr lang="ko-KR" altLang="en-US" sz="1200" dirty="0">
                  <a:latin typeface="KoPubWorldDotum Light" panose="00000300000000000000" pitchFamily="2" charset="-127"/>
                  <a:ea typeface="KoPubWorldDotum Light" panose="00000300000000000000" pitchFamily="2" charset="-127"/>
                  <a:cs typeface="KoPubWorldDotum Light" panose="00000300000000000000" pitchFamily="2" charset="-127"/>
                </a:rPr>
                <a:t>이 적용된 강화학습 환경 구성도 </a:t>
              </a:r>
              <a:r>
                <a:rPr lang="en-US" altLang="ko-KR" sz="1200" dirty="0">
                  <a:latin typeface="KoPubWorldDotum Light" panose="00000300000000000000" pitchFamily="2" charset="-127"/>
                  <a:ea typeface="KoPubWorldDotum Light" panose="00000300000000000000" pitchFamily="2" charset="-127"/>
                  <a:cs typeface="KoPubWorldDotum Light" panose="00000300000000000000" pitchFamily="2" charset="-127"/>
                </a:rPr>
                <a:t>(A3C)</a:t>
              </a:r>
              <a:endParaRPr lang="en-US" sz="12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33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44609" y="632206"/>
            <a:ext cx="2947633" cy="5277147"/>
            <a:chOff x="325601" y="632206"/>
            <a:chExt cx="2957559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52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42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CarMaker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 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8" y="1503095"/>
              <a:ext cx="273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8" y="1845995"/>
              <a:ext cx="2739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28" y="2536149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선정 및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4828" y="2879049"/>
              <a:ext cx="2748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평가 기준 설정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325601" y="3221949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학습 결과 및 결과 분석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533038" y="3567026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시나리오별 학습 결과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46204" y="3913500"/>
              <a:ext cx="2726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3.2 IPG Driver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와의 성능 비교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329947" y="42564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추가연구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531411" y="45993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4.1 Hierarchical RL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방법론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19960" y="4938774"/>
              <a:ext cx="2752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추가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533040" y="52894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533038" y="56323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25601" y="2194646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1.2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강화학습 환경 제작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321076" y="1164541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Parallel Computing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기반의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Deep RL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605693"/>
            <a:ext cx="364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10" name="내용 개체 틀 38">
            <a:extLst>
              <a:ext uri="{FF2B5EF4-FFF2-40B4-BE49-F238E27FC236}">
                <a16:creationId xmlns:a16="http://schemas.microsoft.com/office/drawing/2014/main" id="{285A8BA0-E421-C4D0-D142-712AC802F14C}"/>
              </a:ext>
            </a:extLst>
          </p:cNvPr>
          <p:cNvSpPr txBox="1">
            <a:spLocks/>
          </p:cNvSpPr>
          <p:nvPr/>
        </p:nvSpPr>
        <p:spPr>
          <a:xfrm>
            <a:off x="3321075" y="1503039"/>
            <a:ext cx="5746987" cy="31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SAC, PPO, A3C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 다양한 강화학습 모델이 있는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stable-baselines3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이용</a:t>
            </a:r>
            <a:endParaRPr 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C05D28-2E9D-E6E5-4026-1EF7D07A8579}"/>
              </a:ext>
            </a:extLst>
          </p:cNvPr>
          <p:cNvSpPr/>
          <p:nvPr/>
        </p:nvSpPr>
        <p:spPr>
          <a:xfrm>
            <a:off x="264470" y="1831035"/>
            <a:ext cx="1582865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AB4AFBD-E61B-17A9-6582-840107F80F8A}"/>
              </a:ext>
            </a:extLst>
          </p:cNvPr>
          <p:cNvSpPr/>
          <p:nvPr/>
        </p:nvSpPr>
        <p:spPr>
          <a:xfrm>
            <a:off x="9068062" y="3496984"/>
            <a:ext cx="2073876" cy="5499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CMControlNode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730B2CB-C3AF-CC4B-DD59-9516C55CF518}"/>
              </a:ext>
            </a:extLst>
          </p:cNvPr>
          <p:cNvSpPr/>
          <p:nvPr/>
        </p:nvSpPr>
        <p:spPr>
          <a:xfrm>
            <a:off x="6235065" y="3508328"/>
            <a:ext cx="2073876" cy="5499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CarMakerEnv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D32C14-BED8-8685-5660-95CC86D1A0AE}"/>
              </a:ext>
            </a:extLst>
          </p:cNvPr>
          <p:cNvSpPr/>
          <p:nvPr/>
        </p:nvSpPr>
        <p:spPr>
          <a:xfrm>
            <a:off x="3342809" y="3484860"/>
            <a:ext cx="2073876" cy="5499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내용 개체 틀 38">
            <a:extLst>
              <a:ext uri="{FF2B5EF4-FFF2-40B4-BE49-F238E27FC236}">
                <a16:creationId xmlns:a16="http://schemas.microsoft.com/office/drawing/2014/main" id="{E1287546-F487-2933-3BE8-133D49E20FB7}"/>
              </a:ext>
            </a:extLst>
          </p:cNvPr>
          <p:cNvSpPr txBox="1">
            <a:spLocks/>
          </p:cNvSpPr>
          <p:nvPr/>
        </p:nvSpPr>
        <p:spPr>
          <a:xfrm>
            <a:off x="8954090" y="4190499"/>
            <a:ext cx="2398217" cy="293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000" dirty="0"/>
              <a:t>Simulink - CarMaker</a:t>
            </a:r>
            <a:r>
              <a:rPr lang="ko-KR" altLang="en-US" sz="1000" dirty="0"/>
              <a:t>와 직접 연동을 위한 클래스</a:t>
            </a:r>
            <a:endParaRPr lang="en-US" sz="1000" dirty="0"/>
          </a:p>
        </p:txBody>
      </p:sp>
      <p:sp>
        <p:nvSpPr>
          <p:cNvPr id="3" name="내용 개체 틀 38">
            <a:extLst>
              <a:ext uri="{FF2B5EF4-FFF2-40B4-BE49-F238E27FC236}">
                <a16:creationId xmlns:a16="http://schemas.microsoft.com/office/drawing/2014/main" id="{DB3870DD-42C3-1330-4A4D-27B14544D402}"/>
              </a:ext>
            </a:extLst>
          </p:cNvPr>
          <p:cNvSpPr txBox="1">
            <a:spLocks/>
          </p:cNvSpPr>
          <p:nvPr/>
        </p:nvSpPr>
        <p:spPr>
          <a:xfrm>
            <a:off x="6029028" y="4159752"/>
            <a:ext cx="2398217" cy="56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dirty="0"/>
              <a:t>강화학습에 사용할 수 있는  </a:t>
            </a:r>
            <a:r>
              <a:rPr lang="en-US" altLang="ko-KR" sz="900" dirty="0"/>
              <a:t>Gym Env </a:t>
            </a:r>
            <a:r>
              <a:rPr lang="ko-KR" altLang="en-US" sz="900" dirty="0"/>
              <a:t>기반</a:t>
            </a:r>
            <a:r>
              <a:rPr lang="en-US" altLang="ko-KR" sz="900" dirty="0"/>
              <a:t>CarMaker </a:t>
            </a:r>
            <a:r>
              <a:rPr lang="ko-KR" altLang="en-US" sz="900" dirty="0"/>
              <a:t>연동 클래스</a:t>
            </a:r>
            <a:endParaRPr lang="en-US" sz="900" dirty="0"/>
          </a:p>
        </p:txBody>
      </p:sp>
      <p:sp>
        <p:nvSpPr>
          <p:cNvPr id="5" name="내용 개체 틀 38">
            <a:extLst>
              <a:ext uri="{FF2B5EF4-FFF2-40B4-BE49-F238E27FC236}">
                <a16:creationId xmlns:a16="http://schemas.microsoft.com/office/drawing/2014/main" id="{1E3D2A33-7353-0F11-C551-0F7E49C1A64F}"/>
              </a:ext>
            </a:extLst>
          </p:cNvPr>
          <p:cNvSpPr txBox="1">
            <a:spLocks/>
          </p:cNvSpPr>
          <p:nvPr/>
        </p:nvSpPr>
        <p:spPr>
          <a:xfrm>
            <a:off x="2779893" y="4144005"/>
            <a:ext cx="3249135" cy="623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900" dirty="0"/>
              <a:t>Simulink - CarMaker</a:t>
            </a:r>
            <a:r>
              <a:rPr lang="ko-KR" altLang="en-US" sz="900" dirty="0"/>
              <a:t>와 직접 연동을 위한 코드</a:t>
            </a:r>
            <a:endParaRPr lang="en-US" altLang="ko-KR" sz="900" dirty="0"/>
          </a:p>
          <a:p>
            <a:pPr marL="0" indent="0" algn="ctr">
              <a:buNone/>
            </a:pPr>
            <a:r>
              <a:rPr lang="en-US" sz="900" dirty="0"/>
              <a:t>Parallel Computing</a:t>
            </a:r>
            <a:r>
              <a:rPr lang="ko-KR" altLang="en-US" sz="900" dirty="0"/>
              <a:t>을 구현하기 위해 </a:t>
            </a:r>
            <a:r>
              <a:rPr lang="ko-KR" altLang="en-US" sz="900" dirty="0" err="1"/>
              <a:t>벡터화된</a:t>
            </a:r>
            <a:r>
              <a:rPr lang="ko-KR" altLang="en-US" sz="900" dirty="0"/>
              <a:t> 모니터 사용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6670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44609" y="632206"/>
            <a:ext cx="2947633" cy="5277147"/>
            <a:chOff x="325601" y="632206"/>
            <a:chExt cx="2957559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52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42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CarMaker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 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8" y="1503095"/>
              <a:ext cx="273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8" y="1845995"/>
              <a:ext cx="2739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28" y="2536149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선정 및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4828" y="2879049"/>
              <a:ext cx="2748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평가 기준 설정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325601" y="3221949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학습 결과 및 결과 분석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533038" y="3567026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시나리오별 학습 결과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46204" y="3913500"/>
              <a:ext cx="2726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3.2 IPG Driver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와의 성능 비교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329947" y="42564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추가연구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531411" y="45993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4.1 Hierarchical RL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방법론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19960" y="4938774"/>
              <a:ext cx="2752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추가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533040" y="52894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533038" y="56323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25601" y="2194646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1.2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강화학습 환경 제작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321076" y="1164541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Parallel Computing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기반의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Deep RL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605693"/>
            <a:ext cx="364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10" name="내용 개체 틀 38">
            <a:extLst>
              <a:ext uri="{FF2B5EF4-FFF2-40B4-BE49-F238E27FC236}">
                <a16:creationId xmlns:a16="http://schemas.microsoft.com/office/drawing/2014/main" id="{285A8BA0-E421-C4D0-D142-712AC802F14C}"/>
              </a:ext>
            </a:extLst>
          </p:cNvPr>
          <p:cNvSpPr txBox="1">
            <a:spLocks/>
          </p:cNvSpPr>
          <p:nvPr/>
        </p:nvSpPr>
        <p:spPr>
          <a:xfrm>
            <a:off x="3321075" y="1503039"/>
            <a:ext cx="5746987" cy="31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SAC, PPO, A3C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 다양한 강화학습 모델이 있는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stable-baselines3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이용</a:t>
            </a:r>
            <a:endParaRPr 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C05D28-2E9D-E6E5-4026-1EF7D07A8579}"/>
              </a:ext>
            </a:extLst>
          </p:cNvPr>
          <p:cNvSpPr/>
          <p:nvPr/>
        </p:nvSpPr>
        <p:spPr>
          <a:xfrm>
            <a:off x="264470" y="1831035"/>
            <a:ext cx="1582865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AB4AFBD-E61B-17A9-6582-840107F80F8A}"/>
              </a:ext>
            </a:extLst>
          </p:cNvPr>
          <p:cNvSpPr/>
          <p:nvPr/>
        </p:nvSpPr>
        <p:spPr>
          <a:xfrm>
            <a:off x="9068062" y="3496984"/>
            <a:ext cx="2073876" cy="5499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CMControlNode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730B2CB-C3AF-CC4B-DD59-9516C55CF518}"/>
              </a:ext>
            </a:extLst>
          </p:cNvPr>
          <p:cNvSpPr/>
          <p:nvPr/>
        </p:nvSpPr>
        <p:spPr>
          <a:xfrm>
            <a:off x="6235065" y="3508328"/>
            <a:ext cx="2073876" cy="5499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CarMakerEnv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D32C14-BED8-8685-5660-95CC86D1A0AE}"/>
              </a:ext>
            </a:extLst>
          </p:cNvPr>
          <p:cNvSpPr/>
          <p:nvPr/>
        </p:nvSpPr>
        <p:spPr>
          <a:xfrm>
            <a:off x="3342809" y="3484860"/>
            <a:ext cx="2073876" cy="5499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300CB793-617A-CD85-AB77-135F89F44E62}"/>
              </a:ext>
            </a:extLst>
          </p:cNvPr>
          <p:cNvSpPr/>
          <p:nvPr/>
        </p:nvSpPr>
        <p:spPr>
          <a:xfrm>
            <a:off x="5550242" y="3624090"/>
            <a:ext cx="599146" cy="318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U자형 63">
            <a:extLst>
              <a:ext uri="{FF2B5EF4-FFF2-40B4-BE49-F238E27FC236}">
                <a16:creationId xmlns:a16="http://schemas.microsoft.com/office/drawing/2014/main" id="{F0BA0B82-68A4-F01F-5D82-20565C50AFC1}"/>
              </a:ext>
            </a:extLst>
          </p:cNvPr>
          <p:cNvSpPr/>
          <p:nvPr/>
        </p:nvSpPr>
        <p:spPr>
          <a:xfrm>
            <a:off x="7123041" y="2500150"/>
            <a:ext cx="3349309" cy="87782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4271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화살표: U자형 64">
            <a:extLst>
              <a:ext uri="{FF2B5EF4-FFF2-40B4-BE49-F238E27FC236}">
                <a16:creationId xmlns:a16="http://schemas.microsoft.com/office/drawing/2014/main" id="{AA2FAB45-44ED-9112-78A3-0C34B1731071}"/>
              </a:ext>
            </a:extLst>
          </p:cNvPr>
          <p:cNvSpPr/>
          <p:nvPr/>
        </p:nvSpPr>
        <p:spPr>
          <a:xfrm flipH="1" flipV="1">
            <a:off x="7123040" y="4146423"/>
            <a:ext cx="3349309" cy="87782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4271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5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44609" y="632206"/>
            <a:ext cx="2947633" cy="5277147"/>
            <a:chOff x="325601" y="632206"/>
            <a:chExt cx="2957559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52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42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CarMaker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 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8" y="1503095"/>
              <a:ext cx="273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8" y="1845995"/>
              <a:ext cx="2739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28" y="2536149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선정 및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4828" y="2879049"/>
              <a:ext cx="2748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평가 기준 설정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325601" y="3221949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학습 결과 및 결과 분석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533038" y="3567026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시나리오별 학습 결과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46204" y="3913500"/>
              <a:ext cx="2726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3.2 IPG Driver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와의 성능 비교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329947" y="42564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추가연구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531411" y="45993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4.1 Hierarchical RL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방법론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19960" y="4938774"/>
              <a:ext cx="2752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추가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533040" y="52894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533038" y="56323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25601" y="2194646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1.2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강화학습 환경 제작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321076" y="1164541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Parallel Computing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기반의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Deep RL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605693"/>
            <a:ext cx="364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10" name="내용 개체 틀 38">
            <a:extLst>
              <a:ext uri="{FF2B5EF4-FFF2-40B4-BE49-F238E27FC236}">
                <a16:creationId xmlns:a16="http://schemas.microsoft.com/office/drawing/2014/main" id="{285A8BA0-E421-C4D0-D142-712AC802F14C}"/>
              </a:ext>
            </a:extLst>
          </p:cNvPr>
          <p:cNvSpPr txBox="1">
            <a:spLocks/>
          </p:cNvSpPr>
          <p:nvPr/>
        </p:nvSpPr>
        <p:spPr>
          <a:xfrm>
            <a:off x="3321075" y="1503039"/>
            <a:ext cx="5746987" cy="31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SAC, PPO, A3C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 다양한 강화학습 모델이 있는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stable-baselines3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이용</a:t>
            </a:r>
            <a:endParaRPr 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9B3F1D3-17DC-D4D2-8C7F-577D443D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22"/>
          <a:stretch/>
        </p:blipFill>
        <p:spPr>
          <a:xfrm>
            <a:off x="5880914" y="2429618"/>
            <a:ext cx="2398217" cy="29483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17EEB00-2F88-50D3-A236-A909DFCF0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1"/>
          <a:stretch/>
        </p:blipFill>
        <p:spPr>
          <a:xfrm>
            <a:off x="3230445" y="2429618"/>
            <a:ext cx="2398217" cy="294833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E87B9DA-0BB7-36C6-9170-A29A627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383" y="2417445"/>
            <a:ext cx="2981960" cy="923207"/>
          </a:xfrm>
          <a:prstGeom prst="rect">
            <a:avLst/>
          </a:prstGeom>
        </p:spPr>
      </p:pic>
      <p:sp>
        <p:nvSpPr>
          <p:cNvPr id="28" name="내용 개체 틀 38">
            <a:extLst>
              <a:ext uri="{FF2B5EF4-FFF2-40B4-BE49-F238E27FC236}">
                <a16:creationId xmlns:a16="http://schemas.microsoft.com/office/drawing/2014/main" id="{3D5DE2CE-8F8E-BADE-4E5F-4C8B12B0851A}"/>
              </a:ext>
            </a:extLst>
          </p:cNvPr>
          <p:cNvSpPr txBox="1">
            <a:spLocks/>
          </p:cNvSpPr>
          <p:nvPr/>
        </p:nvSpPr>
        <p:spPr>
          <a:xfrm>
            <a:off x="3641934" y="5408842"/>
            <a:ext cx="1579000" cy="26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CMControlNode</a:t>
            </a:r>
            <a:endParaRPr lang="en-US" sz="1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내용 개체 틀 38">
            <a:extLst>
              <a:ext uri="{FF2B5EF4-FFF2-40B4-BE49-F238E27FC236}">
                <a16:creationId xmlns:a16="http://schemas.microsoft.com/office/drawing/2014/main" id="{81B4A2CF-B631-9321-8FF2-273FC971F37D}"/>
              </a:ext>
            </a:extLst>
          </p:cNvPr>
          <p:cNvSpPr txBox="1">
            <a:spLocks/>
          </p:cNvSpPr>
          <p:nvPr/>
        </p:nvSpPr>
        <p:spPr>
          <a:xfrm>
            <a:off x="6288637" y="5408842"/>
            <a:ext cx="1579000" cy="26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CaMakerEnv</a:t>
            </a:r>
            <a:endParaRPr lang="en-US" sz="1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내용 개체 틀 38">
            <a:extLst>
              <a:ext uri="{FF2B5EF4-FFF2-40B4-BE49-F238E27FC236}">
                <a16:creationId xmlns:a16="http://schemas.microsoft.com/office/drawing/2014/main" id="{7841A7D6-B321-956C-A69B-783146C585DD}"/>
              </a:ext>
            </a:extLst>
          </p:cNvPr>
          <p:cNvSpPr txBox="1">
            <a:spLocks/>
          </p:cNvSpPr>
          <p:nvPr/>
        </p:nvSpPr>
        <p:spPr>
          <a:xfrm>
            <a:off x="9141807" y="3371542"/>
            <a:ext cx="1579000" cy="26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Train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C05D28-2E9D-E6E5-4026-1EF7D07A8579}"/>
              </a:ext>
            </a:extLst>
          </p:cNvPr>
          <p:cNvSpPr/>
          <p:nvPr/>
        </p:nvSpPr>
        <p:spPr>
          <a:xfrm>
            <a:off x="264470" y="1831035"/>
            <a:ext cx="1582865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72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5A6BC3-E167-AA16-DF24-F15D89213E80}"/>
              </a:ext>
            </a:extLst>
          </p:cNvPr>
          <p:cNvCxnSpPr>
            <a:cxnSpLocks/>
          </p:cNvCxnSpPr>
          <p:nvPr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3ED086-2BD3-E134-9F18-B2C7350B07EA}"/>
              </a:ext>
            </a:extLst>
          </p:cNvPr>
          <p:cNvSpPr/>
          <p:nvPr/>
        </p:nvSpPr>
        <p:spPr>
          <a:xfrm>
            <a:off x="0" y="0"/>
            <a:ext cx="298195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3BF436-9F24-D374-4F75-CA5A67AA0CF6}"/>
              </a:ext>
            </a:extLst>
          </p:cNvPr>
          <p:cNvGrpSpPr/>
          <p:nvPr/>
        </p:nvGrpSpPr>
        <p:grpSpPr>
          <a:xfrm>
            <a:off x="44609" y="632206"/>
            <a:ext cx="2947633" cy="5277147"/>
            <a:chOff x="325601" y="632206"/>
            <a:chExt cx="2957559" cy="52771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06EF8F-6B5D-6BF7-BD79-D6A8A2066EFB}"/>
                </a:ext>
              </a:extLst>
            </p:cNvPr>
            <p:cNvSpPr txBox="1"/>
            <p:nvPr/>
          </p:nvSpPr>
          <p:spPr>
            <a:xfrm>
              <a:off x="330283" y="632206"/>
              <a:ext cx="2952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&lt;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목차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&gt;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5DCA44-6104-A527-72F2-72AC03556915}"/>
                </a:ext>
              </a:extLst>
            </p:cNvPr>
            <p:cNvSpPr txBox="1"/>
            <p:nvPr/>
          </p:nvSpPr>
          <p:spPr>
            <a:xfrm>
              <a:off x="330283" y="1160195"/>
              <a:ext cx="2942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CarMaker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 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051331-1F16-13C4-FBEE-EB27FA0BD74A}"/>
                </a:ext>
              </a:extLst>
            </p:cNvPr>
            <p:cNvSpPr txBox="1"/>
            <p:nvPr/>
          </p:nvSpPr>
          <p:spPr>
            <a:xfrm>
              <a:off x="533038" y="1503095"/>
              <a:ext cx="273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송수신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5EF305-DC46-1233-D98A-BF5928278D35}"/>
                </a:ext>
              </a:extLst>
            </p:cNvPr>
            <p:cNvSpPr txBox="1"/>
            <p:nvPr/>
          </p:nvSpPr>
          <p:spPr>
            <a:xfrm>
              <a:off x="533038" y="1845995"/>
              <a:ext cx="2739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강화학습 환경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1C08CC-E0C7-0EEE-A8EF-4EAEEE106C60}"/>
                </a:ext>
              </a:extLst>
            </p:cNvPr>
            <p:cNvSpPr txBox="1"/>
            <p:nvPr/>
          </p:nvSpPr>
          <p:spPr>
            <a:xfrm>
              <a:off x="533028" y="2536149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선정 및 제작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8DC937-49D3-4FAD-C8CB-81395F64B6FD}"/>
                </a:ext>
              </a:extLst>
            </p:cNvPr>
            <p:cNvSpPr txBox="1"/>
            <p:nvPr/>
          </p:nvSpPr>
          <p:spPr>
            <a:xfrm>
              <a:off x="534828" y="2879049"/>
              <a:ext cx="2748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평가 기준 설정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45255-FC84-24E8-4A61-C1C945D9C910}"/>
                </a:ext>
              </a:extLst>
            </p:cNvPr>
            <p:cNvSpPr txBox="1"/>
            <p:nvPr/>
          </p:nvSpPr>
          <p:spPr>
            <a:xfrm>
              <a:off x="325601" y="3221949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학습 결과 및 결과 분석</a:t>
              </a:r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11F9C0-F077-9CBB-986E-B55FBB04EA95}"/>
                </a:ext>
              </a:extLst>
            </p:cNvPr>
            <p:cNvSpPr txBox="1"/>
            <p:nvPr/>
          </p:nvSpPr>
          <p:spPr>
            <a:xfrm>
              <a:off x="533038" y="3567026"/>
              <a:ext cx="2750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3.1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시나리오별 학습 결과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770B9A-00D3-B6A2-C6AF-DD463F6CAE7A}"/>
                </a:ext>
              </a:extLst>
            </p:cNvPr>
            <p:cNvSpPr txBox="1"/>
            <p:nvPr/>
          </p:nvSpPr>
          <p:spPr>
            <a:xfrm>
              <a:off x="546204" y="3913500"/>
              <a:ext cx="2726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3.2 IPG Driver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와의 성능 비교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24E734-1CC8-C606-70DC-A0E261152C31}"/>
                </a:ext>
              </a:extLst>
            </p:cNvPr>
            <p:cNvSpPr txBox="1"/>
            <p:nvPr/>
          </p:nvSpPr>
          <p:spPr>
            <a:xfrm>
              <a:off x="329947" y="42564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추가연구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C05768-188E-7EF3-ABB6-6D34D0E35E88}"/>
                </a:ext>
              </a:extLst>
            </p:cNvPr>
            <p:cNvSpPr txBox="1"/>
            <p:nvPr/>
          </p:nvSpPr>
          <p:spPr>
            <a:xfrm>
              <a:off x="531411" y="4599300"/>
              <a:ext cx="274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4.1 Hierarchical RL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방법론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18F56-B179-D33C-F6B3-3321B77D8ED0}"/>
                </a:ext>
              </a:extLst>
            </p:cNvPr>
            <p:cNvSpPr txBox="1"/>
            <p:nvPr/>
          </p:nvSpPr>
          <p:spPr>
            <a:xfrm>
              <a:off x="519960" y="4938774"/>
              <a:ext cx="2752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4.2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 추가 적용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B60E9C-DC6F-4B95-4243-D1F09B6709BC}"/>
                </a:ext>
              </a:extLst>
            </p:cNvPr>
            <p:cNvSpPr txBox="1"/>
            <p:nvPr/>
          </p:nvSpPr>
          <p:spPr>
            <a:xfrm>
              <a:off x="533040" y="52894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713D5E-3A8E-33E2-9C56-AFEF8CCE7469}"/>
                </a:ext>
              </a:extLst>
            </p:cNvPr>
            <p:cNvSpPr txBox="1"/>
            <p:nvPr/>
          </p:nvSpPr>
          <p:spPr>
            <a:xfrm>
              <a:off x="533038" y="5632354"/>
              <a:ext cx="2739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1C813D-D99A-F479-8807-98003BF0E715}"/>
                </a:ext>
              </a:extLst>
            </p:cNvPr>
            <p:cNvSpPr txBox="1"/>
            <p:nvPr/>
          </p:nvSpPr>
          <p:spPr>
            <a:xfrm>
              <a:off x="325601" y="2194646"/>
              <a:ext cx="253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테스트 시나리오</a:t>
              </a:r>
              <a:endPara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CF2C9D4-F879-F1C6-6EF5-EE3F0E73D537}"/>
              </a:ext>
            </a:extLst>
          </p:cNvPr>
          <p:cNvSpPr txBox="1"/>
          <p:nvPr/>
        </p:nvSpPr>
        <p:spPr>
          <a:xfrm>
            <a:off x="3119021" y="534543"/>
            <a:ext cx="57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3.1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시나리오별 학습 결과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0B82C0-CF5B-9807-F404-2A7A35D68AC2}"/>
              </a:ext>
            </a:extLst>
          </p:cNvPr>
          <p:cNvSpPr txBox="1"/>
          <p:nvPr/>
        </p:nvSpPr>
        <p:spPr>
          <a:xfrm>
            <a:off x="3321076" y="1164541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Lane Change (ISO 3888-2)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1061-3A3A-5A4C-95B0-894863F68DE7}"/>
              </a:ext>
            </a:extLst>
          </p:cNvPr>
          <p:cNvSpPr txBox="1"/>
          <p:nvPr/>
        </p:nvSpPr>
        <p:spPr>
          <a:xfrm>
            <a:off x="11751547" y="6574916"/>
            <a:ext cx="44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FEBCBB-215C-DE16-D660-C301151290E6}"/>
              </a:ext>
            </a:extLst>
          </p:cNvPr>
          <p:cNvSpPr/>
          <p:nvPr/>
        </p:nvSpPr>
        <p:spPr>
          <a:xfrm>
            <a:off x="11751547" y="0"/>
            <a:ext cx="440453" cy="657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63889-D12C-FBB4-C817-D57FF11EF139}"/>
              </a:ext>
            </a:extLst>
          </p:cNvPr>
          <p:cNvSpPr txBox="1"/>
          <p:nvPr/>
        </p:nvSpPr>
        <p:spPr>
          <a:xfrm>
            <a:off x="8111067" y="6605693"/>
            <a:ext cx="3640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CarMaker </a:t>
            </a:r>
            <a:r>
              <a:rPr lang="ko-KR" altLang="en-US" sz="8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환경에서의 강화학습 기반 차량 시뮬레이션</a:t>
            </a:r>
          </a:p>
        </p:txBody>
      </p:sp>
      <p:sp>
        <p:nvSpPr>
          <p:cNvPr id="10" name="내용 개체 틀 38">
            <a:extLst>
              <a:ext uri="{FF2B5EF4-FFF2-40B4-BE49-F238E27FC236}">
                <a16:creationId xmlns:a16="http://schemas.microsoft.com/office/drawing/2014/main" id="{285A8BA0-E421-C4D0-D142-712AC802F14C}"/>
              </a:ext>
            </a:extLst>
          </p:cNvPr>
          <p:cNvSpPr txBox="1">
            <a:spLocks/>
          </p:cNvSpPr>
          <p:nvPr/>
        </p:nvSpPr>
        <p:spPr>
          <a:xfrm>
            <a:off x="3321075" y="1503095"/>
            <a:ext cx="5746987" cy="31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SAC, PPO, A3C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 다양한 강화학습 모델이 있는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stable-baselines3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이용</a:t>
            </a:r>
            <a:endParaRPr 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C05D28-2E9D-E6E5-4026-1EF7D07A8579}"/>
              </a:ext>
            </a:extLst>
          </p:cNvPr>
          <p:cNvSpPr/>
          <p:nvPr/>
        </p:nvSpPr>
        <p:spPr>
          <a:xfrm>
            <a:off x="264470" y="3561423"/>
            <a:ext cx="1694076" cy="27124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95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1092</Words>
  <Application>Microsoft Office PowerPoint</Application>
  <PresentationFormat>와이드스크린</PresentationFormat>
  <Paragraphs>237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KoPubDotum Light</vt:lpstr>
      <vt:lpstr>KoPubWorld돋움체 Medium</vt:lpstr>
      <vt:lpstr>맑은 고딕</vt:lpstr>
      <vt:lpstr>Arial</vt:lpstr>
      <vt:lpstr>KoPubWorldDotum Bold</vt:lpstr>
      <vt:lpstr>KoPubWorldDotum Light</vt:lpstr>
      <vt:lpstr>KoPubWorld돋움체 Bold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이소운</dc:creator>
  <cp:lastModifiedBy>한재웅</cp:lastModifiedBy>
  <cp:revision>12</cp:revision>
  <dcterms:created xsi:type="dcterms:W3CDTF">2023-10-26T12:20:42Z</dcterms:created>
  <dcterms:modified xsi:type="dcterms:W3CDTF">2023-10-26T15:54:06Z</dcterms:modified>
</cp:coreProperties>
</file>