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306" r:id="rId3"/>
    <p:sldId id="309" r:id="rId4"/>
    <p:sldId id="325" r:id="rId5"/>
    <p:sldId id="324" r:id="rId6"/>
    <p:sldId id="314" r:id="rId7"/>
    <p:sldId id="317" r:id="rId8"/>
    <p:sldId id="319" r:id="rId9"/>
    <p:sldId id="326" r:id="rId10"/>
    <p:sldId id="321" r:id="rId11"/>
    <p:sldId id="320" r:id="rId12"/>
    <p:sldId id="327" r:id="rId13"/>
    <p:sldId id="322" r:id="rId14"/>
    <p:sldId id="323" r:id="rId15"/>
    <p:sldId id="311" r:id="rId16"/>
    <p:sldId id="316" r:id="rId17"/>
    <p:sldId id="315" r:id="rId18"/>
    <p:sldId id="313" r:id="rId19"/>
  </p:sldIdLst>
  <p:sldSz cx="13004800" cy="9753600"/>
  <p:notesSz cx="13004800" cy="9753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B1F"/>
    <a:srgbClr val="BDC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9" autoAdjust="0"/>
    <p:restoredTop sz="96261" autoAdjust="0"/>
  </p:normalViewPr>
  <p:slideViewPr>
    <p:cSldViewPr>
      <p:cViewPr varScale="1">
        <p:scale>
          <a:sx n="96" d="100"/>
          <a:sy n="96" d="100"/>
        </p:scale>
        <p:origin x="117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54940A5-D549-416E-82D8-EF13869FA25D}" type="datetimeFigureOut">
              <a:rPr lang="ko-KR" altLang="en-US" smtClean="0"/>
              <a:t>2024-01-31</a:t>
            </a:fld>
            <a:endParaRPr lang="ko-KR" altLang="en-US"/>
          </a:p>
        </p:txBody>
      </p:sp>
      <p:sp>
        <p:nvSpPr>
          <p:cNvPr id="4" name="슬라이드 이미지 개체 틀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15E379A2-52E3-4F4A-8743-F07D02140E24}" type="slidenum">
              <a:rPr lang="ko-KR" altLang="en-US" smtClean="0"/>
              <a:t>‹#›</a:t>
            </a:fld>
            <a:endParaRPr lang="ko-KR" altLang="en-US"/>
          </a:p>
        </p:txBody>
      </p:sp>
    </p:spTree>
    <p:extLst>
      <p:ext uri="{BB962C8B-B14F-4D97-AF65-F5344CB8AC3E}">
        <p14:creationId xmlns:p14="http://schemas.microsoft.com/office/powerpoint/2010/main" val="40247264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2</a:t>
            </a:fld>
            <a:endParaRPr lang="ko-KR" altLang="en-US"/>
          </a:p>
        </p:txBody>
      </p:sp>
    </p:spTree>
    <p:extLst>
      <p:ext uri="{BB962C8B-B14F-4D97-AF65-F5344CB8AC3E}">
        <p14:creationId xmlns:p14="http://schemas.microsoft.com/office/powerpoint/2010/main" val="319761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11</a:t>
            </a:fld>
            <a:endParaRPr lang="ko-KR" altLang="en-US"/>
          </a:p>
        </p:txBody>
      </p:sp>
    </p:spTree>
    <p:extLst>
      <p:ext uri="{BB962C8B-B14F-4D97-AF65-F5344CB8AC3E}">
        <p14:creationId xmlns:p14="http://schemas.microsoft.com/office/powerpoint/2010/main" val="446962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12</a:t>
            </a:fld>
            <a:endParaRPr lang="ko-KR" altLang="en-US"/>
          </a:p>
        </p:txBody>
      </p:sp>
    </p:spTree>
    <p:extLst>
      <p:ext uri="{BB962C8B-B14F-4D97-AF65-F5344CB8AC3E}">
        <p14:creationId xmlns:p14="http://schemas.microsoft.com/office/powerpoint/2010/main" val="825872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13</a:t>
            </a:fld>
            <a:endParaRPr lang="ko-KR" altLang="en-US"/>
          </a:p>
        </p:txBody>
      </p:sp>
    </p:spTree>
    <p:extLst>
      <p:ext uri="{BB962C8B-B14F-4D97-AF65-F5344CB8AC3E}">
        <p14:creationId xmlns:p14="http://schemas.microsoft.com/office/powerpoint/2010/main" val="1652059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14</a:t>
            </a:fld>
            <a:endParaRPr lang="ko-KR" altLang="en-US"/>
          </a:p>
        </p:txBody>
      </p:sp>
    </p:spTree>
    <p:extLst>
      <p:ext uri="{BB962C8B-B14F-4D97-AF65-F5344CB8AC3E}">
        <p14:creationId xmlns:p14="http://schemas.microsoft.com/office/powerpoint/2010/main" val="47978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15</a:t>
            </a:fld>
            <a:endParaRPr lang="ko-KR" altLang="en-US"/>
          </a:p>
        </p:txBody>
      </p:sp>
    </p:spTree>
    <p:extLst>
      <p:ext uri="{BB962C8B-B14F-4D97-AF65-F5344CB8AC3E}">
        <p14:creationId xmlns:p14="http://schemas.microsoft.com/office/powerpoint/2010/main" val="2786272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16</a:t>
            </a:fld>
            <a:endParaRPr lang="ko-KR" altLang="en-US"/>
          </a:p>
        </p:txBody>
      </p:sp>
    </p:spTree>
    <p:extLst>
      <p:ext uri="{BB962C8B-B14F-4D97-AF65-F5344CB8AC3E}">
        <p14:creationId xmlns:p14="http://schemas.microsoft.com/office/powerpoint/2010/main" val="137821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17</a:t>
            </a:fld>
            <a:endParaRPr lang="ko-KR" altLang="en-US"/>
          </a:p>
        </p:txBody>
      </p:sp>
    </p:spTree>
    <p:extLst>
      <p:ext uri="{BB962C8B-B14F-4D97-AF65-F5344CB8AC3E}">
        <p14:creationId xmlns:p14="http://schemas.microsoft.com/office/powerpoint/2010/main" val="2415500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18</a:t>
            </a:fld>
            <a:endParaRPr lang="ko-KR" altLang="en-US"/>
          </a:p>
        </p:txBody>
      </p:sp>
    </p:spTree>
    <p:extLst>
      <p:ext uri="{BB962C8B-B14F-4D97-AF65-F5344CB8AC3E}">
        <p14:creationId xmlns:p14="http://schemas.microsoft.com/office/powerpoint/2010/main" val="135893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3</a:t>
            </a:fld>
            <a:endParaRPr lang="ko-KR" altLang="en-US"/>
          </a:p>
        </p:txBody>
      </p:sp>
    </p:spTree>
    <p:extLst>
      <p:ext uri="{BB962C8B-B14F-4D97-AF65-F5344CB8AC3E}">
        <p14:creationId xmlns:p14="http://schemas.microsoft.com/office/powerpoint/2010/main" val="223695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4</a:t>
            </a:fld>
            <a:endParaRPr lang="ko-KR" altLang="en-US"/>
          </a:p>
        </p:txBody>
      </p:sp>
    </p:spTree>
    <p:extLst>
      <p:ext uri="{BB962C8B-B14F-4D97-AF65-F5344CB8AC3E}">
        <p14:creationId xmlns:p14="http://schemas.microsoft.com/office/powerpoint/2010/main" val="204968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5</a:t>
            </a:fld>
            <a:endParaRPr lang="ko-KR" altLang="en-US"/>
          </a:p>
        </p:txBody>
      </p:sp>
    </p:spTree>
    <p:extLst>
      <p:ext uri="{BB962C8B-B14F-4D97-AF65-F5344CB8AC3E}">
        <p14:creationId xmlns:p14="http://schemas.microsoft.com/office/powerpoint/2010/main" val="52360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6</a:t>
            </a:fld>
            <a:endParaRPr lang="ko-KR" altLang="en-US"/>
          </a:p>
        </p:txBody>
      </p:sp>
    </p:spTree>
    <p:extLst>
      <p:ext uri="{BB962C8B-B14F-4D97-AF65-F5344CB8AC3E}">
        <p14:creationId xmlns:p14="http://schemas.microsoft.com/office/powerpoint/2010/main" val="208528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7</a:t>
            </a:fld>
            <a:endParaRPr lang="ko-KR" altLang="en-US"/>
          </a:p>
        </p:txBody>
      </p:sp>
    </p:spTree>
    <p:extLst>
      <p:ext uri="{BB962C8B-B14F-4D97-AF65-F5344CB8AC3E}">
        <p14:creationId xmlns:p14="http://schemas.microsoft.com/office/powerpoint/2010/main" val="180260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8</a:t>
            </a:fld>
            <a:endParaRPr lang="ko-KR" altLang="en-US"/>
          </a:p>
        </p:txBody>
      </p:sp>
    </p:spTree>
    <p:extLst>
      <p:ext uri="{BB962C8B-B14F-4D97-AF65-F5344CB8AC3E}">
        <p14:creationId xmlns:p14="http://schemas.microsoft.com/office/powerpoint/2010/main" val="254916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9</a:t>
            </a:fld>
            <a:endParaRPr lang="ko-KR" altLang="en-US"/>
          </a:p>
        </p:txBody>
      </p:sp>
    </p:spTree>
    <p:extLst>
      <p:ext uri="{BB962C8B-B14F-4D97-AF65-F5344CB8AC3E}">
        <p14:creationId xmlns:p14="http://schemas.microsoft.com/office/powerpoint/2010/main" val="1674934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10</a:t>
            </a:fld>
            <a:endParaRPr lang="ko-KR" altLang="en-US"/>
          </a:p>
        </p:txBody>
      </p:sp>
    </p:spTree>
    <p:extLst>
      <p:ext uri="{BB962C8B-B14F-4D97-AF65-F5344CB8AC3E}">
        <p14:creationId xmlns:p14="http://schemas.microsoft.com/office/powerpoint/2010/main" val="318948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651696" y="4069803"/>
            <a:ext cx="7701406" cy="60452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ACB7AB-7364-40E4-B78F-AC9F2972BE20}" type="datetime1">
              <a:rPr lang="en-US" altLang="ko-KR" smtClean="0"/>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6C558B-EAEA-4EF5-9399-5D8AB03E5667}" type="datetime1">
              <a:rPr lang="en-US" altLang="ko-KR" smtClean="0"/>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E064E0E-3A79-4D2E-B854-3E3839FD5FC9}" type="datetime1">
              <a:rPr lang="en-US" altLang="ko-KR" smtClean="0"/>
              <a:t>1/31/2024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DF252F-5407-4AEA-973D-CF6231B4087D}" type="datetime1">
              <a:rPr lang="en-US" altLang="ko-KR" smtClean="0"/>
              <a:t>1/31/2024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331009-162D-4C9E-9435-71AA30759F67}" type="datetime1">
              <a:rPr lang="en-US" altLang="ko-KR" smtClean="0"/>
              <a:t>1/31/2024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013785" y="144389"/>
            <a:ext cx="1816594" cy="554585"/>
          </a:xfrm>
          <a:prstGeom prst="rect">
            <a:avLst/>
          </a:prstGeom>
        </p:spPr>
      </p:pic>
      <p:sp>
        <p:nvSpPr>
          <p:cNvPr id="17" name="bg object 17"/>
          <p:cNvSpPr/>
          <p:nvPr/>
        </p:nvSpPr>
        <p:spPr>
          <a:xfrm>
            <a:off x="151811" y="863600"/>
            <a:ext cx="12701270" cy="0"/>
          </a:xfrm>
          <a:custGeom>
            <a:avLst/>
            <a:gdLst/>
            <a:ahLst/>
            <a:cxnLst/>
            <a:rect l="l" t="t" r="r" b="b"/>
            <a:pathLst>
              <a:path w="12701270">
                <a:moveTo>
                  <a:pt x="0" y="0"/>
                </a:moveTo>
                <a:lnTo>
                  <a:pt x="12701181" y="0"/>
                </a:lnTo>
              </a:path>
            </a:pathLst>
          </a:custGeom>
          <a:ln w="38100">
            <a:solidFill>
              <a:srgbClr val="004D7F"/>
            </a:solidFill>
          </a:ln>
        </p:spPr>
        <p:txBody>
          <a:bodyPr wrap="square" lIns="0" tIns="0" rIns="0" bIns="0" rtlCol="0"/>
          <a:lstStyle/>
          <a:p>
            <a:endParaRPr/>
          </a:p>
        </p:txBody>
      </p:sp>
      <p:sp>
        <p:nvSpPr>
          <p:cNvPr id="2" name="Holder 2"/>
          <p:cNvSpPr>
            <a:spLocks noGrp="1"/>
          </p:cNvSpPr>
          <p:nvPr>
            <p:ph type="title"/>
          </p:nvPr>
        </p:nvSpPr>
        <p:spPr>
          <a:xfrm>
            <a:off x="143560" y="381000"/>
            <a:ext cx="1391920"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0D095A66-CD1E-4C74-AB6E-361AA158CC4C}" type="datetime1">
              <a:rPr lang="en-US" altLang="ko-KR" smtClean="0"/>
              <a:t>1/31/2024</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8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30.png"/><Relationship Id="rId4" Type="http://schemas.openxmlformats.org/officeDocument/2006/relationships/image" Target="../media/image320.png"/></Relationships>
</file>

<file path=ppt/slides/_rels/slide1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becominghuman.ai/the-very-basics-of-reinforcement-learning-154f28a790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baeldung.com/cs/ml-policy-reinforcement-learn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untitledtblog.tistory.com/13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0.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77138" y="4203351"/>
            <a:ext cx="8850630" cy="597599"/>
          </a:xfrm>
          <a:prstGeom prst="rect">
            <a:avLst/>
          </a:prstGeom>
        </p:spPr>
        <p:txBody>
          <a:bodyPr vert="horz" wrap="square" lIns="0" tIns="12700" rIns="0" bIns="0" rtlCol="0">
            <a:spAutoFit/>
          </a:bodyPr>
          <a:lstStyle/>
          <a:p>
            <a:pPr marL="12700" algn="ctr">
              <a:lnSpc>
                <a:spcPct val="100000"/>
              </a:lnSpc>
              <a:spcBef>
                <a:spcPts val="100"/>
              </a:spcBef>
            </a:pPr>
            <a:r>
              <a:rPr lang="en-US" sz="3800" b="0" spc="195">
                <a:latin typeface="Arial" panose="020B0604020202020204" pitchFamily="34" charset="0"/>
                <a:cs typeface="Arial" panose="020B0604020202020204" pitchFamily="34" charset="0"/>
              </a:rPr>
              <a:t>Introduction to RL – Part</a:t>
            </a:r>
            <a:r>
              <a:rPr lang="ko-KR" altLang="en-US" sz="3800" b="0" spc="195">
                <a:latin typeface="Arial" panose="020B0604020202020204" pitchFamily="34" charset="0"/>
                <a:cs typeface="Arial" panose="020B0604020202020204" pitchFamily="34" charset="0"/>
              </a:rPr>
              <a:t> </a:t>
            </a:r>
            <a:r>
              <a:rPr lang="en-US" altLang="ko-KR" sz="3800" b="0" spc="195">
                <a:latin typeface="Arial" panose="020B0604020202020204" pitchFamily="34" charset="0"/>
                <a:cs typeface="Arial" panose="020B0604020202020204" pitchFamily="34" charset="0"/>
              </a:rPr>
              <a:t>1</a:t>
            </a:r>
            <a:endParaRPr sz="3800" b="0">
              <a:latin typeface="Arial" panose="020B0604020202020204" pitchFamily="34" charset="0"/>
              <a:cs typeface="Arial" panose="020B0604020202020204" pitchFamily="34" charset="0"/>
            </a:endParaRPr>
          </a:p>
        </p:txBody>
      </p:sp>
      <p:sp>
        <p:nvSpPr>
          <p:cNvPr id="3" name="object 3"/>
          <p:cNvSpPr txBox="1"/>
          <p:nvPr/>
        </p:nvSpPr>
        <p:spPr>
          <a:xfrm>
            <a:off x="4806441" y="5772150"/>
            <a:ext cx="3392170"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Arial"/>
                <a:cs typeface="Arial"/>
              </a:rPr>
              <a:t>TA</a:t>
            </a:r>
            <a:r>
              <a:rPr sz="3000" spc="-50">
                <a:latin typeface="Arial"/>
                <a:cs typeface="Arial"/>
              </a:rPr>
              <a:t>.</a:t>
            </a:r>
            <a:r>
              <a:rPr sz="3000" spc="10">
                <a:latin typeface="Arial"/>
                <a:cs typeface="Arial"/>
              </a:rPr>
              <a:t> </a:t>
            </a:r>
            <a:r>
              <a:rPr lang="en-US" sz="3000" spc="10">
                <a:latin typeface="Arial"/>
                <a:cs typeface="Arial"/>
              </a:rPr>
              <a:t>Bogyeong Suh</a:t>
            </a:r>
            <a:endParaRPr sz="3000">
              <a:latin typeface="Arial"/>
              <a:cs typeface="Arial"/>
            </a:endParaRPr>
          </a:p>
        </p:txBody>
      </p:sp>
      <p:pic>
        <p:nvPicPr>
          <p:cNvPr id="4" name="object 4"/>
          <p:cNvPicPr/>
          <p:nvPr/>
        </p:nvPicPr>
        <p:blipFill>
          <a:blip r:embed="rId2" cstate="print"/>
          <a:stretch>
            <a:fillRect/>
          </a:stretch>
        </p:blipFill>
        <p:spPr>
          <a:xfrm>
            <a:off x="11013785" y="144389"/>
            <a:ext cx="1816594" cy="554585"/>
          </a:xfrm>
          <a:prstGeom prst="rect">
            <a:avLst/>
          </a:prstGeom>
        </p:spPr>
      </p:pic>
      <p:sp>
        <p:nvSpPr>
          <p:cNvPr id="5" name="object 5"/>
          <p:cNvSpPr/>
          <p:nvPr/>
        </p:nvSpPr>
        <p:spPr>
          <a:xfrm>
            <a:off x="2077138" y="4908550"/>
            <a:ext cx="8850630" cy="0"/>
          </a:xfrm>
          <a:custGeom>
            <a:avLst/>
            <a:gdLst/>
            <a:ahLst/>
            <a:cxnLst/>
            <a:rect l="l" t="t" r="r" b="b"/>
            <a:pathLst>
              <a:path w="8850630">
                <a:moveTo>
                  <a:pt x="0" y="0"/>
                </a:moveTo>
                <a:lnTo>
                  <a:pt x="8850523" y="0"/>
                </a:lnTo>
              </a:path>
            </a:pathLst>
          </a:custGeom>
          <a:ln w="38100">
            <a:solidFill>
              <a:srgbClr val="004D7F"/>
            </a:solidFill>
          </a:ln>
        </p:spPr>
        <p:txBody>
          <a:bodyPr wrap="square" lIns="0" tIns="0" rIns="0" bIns="0" rtlCol="0"/>
          <a:lstStyle/>
          <a:p>
            <a:endParaRPr/>
          </a:p>
        </p:txBody>
      </p:sp>
      <p:sp>
        <p:nvSpPr>
          <p:cNvPr id="6" name="object 6"/>
          <p:cNvSpPr txBox="1"/>
          <p:nvPr/>
        </p:nvSpPr>
        <p:spPr>
          <a:xfrm>
            <a:off x="137464" y="8995092"/>
            <a:ext cx="2473325" cy="616585"/>
          </a:xfrm>
          <a:prstGeom prst="rect">
            <a:avLst/>
          </a:prstGeom>
        </p:spPr>
        <p:txBody>
          <a:bodyPr vert="horz" wrap="square" lIns="0" tIns="12700" rIns="0" bIns="0" rtlCol="0">
            <a:spAutoFit/>
          </a:bodyPr>
          <a:lstStyle/>
          <a:p>
            <a:pPr marL="12700">
              <a:lnSpc>
                <a:spcPts val="2325"/>
              </a:lnSpc>
              <a:spcBef>
                <a:spcPts val="100"/>
              </a:spcBef>
            </a:pPr>
            <a:r>
              <a:rPr sz="2200" spc="-10" dirty="0">
                <a:latin typeface="Gill Sans MT"/>
                <a:cs typeface="Gill Sans MT"/>
              </a:rPr>
              <a:t>Machine</a:t>
            </a:r>
            <a:r>
              <a:rPr sz="2200" spc="-130" dirty="0">
                <a:latin typeface="Gill Sans MT"/>
                <a:cs typeface="Gill Sans MT"/>
              </a:rPr>
              <a:t> </a:t>
            </a:r>
            <a:r>
              <a:rPr sz="2200" spc="-10" dirty="0">
                <a:latin typeface="Gill Sans MT"/>
                <a:cs typeface="Gill Sans MT"/>
              </a:rPr>
              <a:t>Learning</a:t>
            </a:r>
            <a:r>
              <a:rPr sz="2200" spc="-120" dirty="0">
                <a:latin typeface="Gill Sans MT"/>
                <a:cs typeface="Gill Sans MT"/>
              </a:rPr>
              <a:t> </a:t>
            </a:r>
            <a:r>
              <a:rPr sz="2200" spc="-50" dirty="0">
                <a:latin typeface="Gill Sans MT"/>
                <a:cs typeface="Gill Sans MT"/>
              </a:rPr>
              <a:t>&amp;</a:t>
            </a:r>
            <a:endParaRPr sz="2200">
              <a:latin typeface="Gill Sans MT"/>
              <a:cs typeface="Gill Sans MT"/>
            </a:endParaRPr>
          </a:p>
          <a:p>
            <a:pPr marL="19050">
              <a:lnSpc>
                <a:spcPts val="2325"/>
              </a:lnSpc>
            </a:pPr>
            <a:r>
              <a:rPr sz="2200" dirty="0">
                <a:latin typeface="Gill Sans MT"/>
                <a:cs typeface="Gill Sans MT"/>
              </a:rPr>
              <a:t>Control</a:t>
            </a:r>
            <a:r>
              <a:rPr sz="2200" spc="-25" dirty="0">
                <a:latin typeface="Gill Sans MT"/>
                <a:cs typeface="Gill Sans MT"/>
              </a:rPr>
              <a:t> </a:t>
            </a:r>
            <a:r>
              <a:rPr sz="2200" dirty="0">
                <a:latin typeface="Gill Sans MT"/>
                <a:cs typeface="Gill Sans MT"/>
              </a:rPr>
              <a:t>Systems</a:t>
            </a:r>
            <a:r>
              <a:rPr sz="2200" spc="-25" dirty="0">
                <a:latin typeface="Gill Sans MT"/>
                <a:cs typeface="Gill Sans MT"/>
              </a:rPr>
              <a:t> </a:t>
            </a:r>
            <a:r>
              <a:rPr sz="2200" spc="-20" dirty="0">
                <a:latin typeface="Gill Sans MT"/>
                <a:cs typeface="Gill Sans MT"/>
              </a:rPr>
              <a:t>Lab.</a:t>
            </a:r>
            <a:endParaRPr sz="2200">
              <a:latin typeface="Gill Sans MT"/>
              <a:cs typeface="Gill Sans MT"/>
            </a:endParaRPr>
          </a:p>
        </p:txBody>
      </p:sp>
      <p:sp>
        <p:nvSpPr>
          <p:cNvPr id="7" name="슬라이드 번호 개체 틀 6">
            <a:extLst>
              <a:ext uri="{FF2B5EF4-FFF2-40B4-BE49-F238E27FC236}">
                <a16:creationId xmlns:a16="http://schemas.microsoft.com/office/drawing/2014/main" id="{042ECA89-E3B7-B4A1-33B9-C6C58B84D815}"/>
              </a:ext>
            </a:extLst>
          </p:cNvPr>
          <p:cNvSpPr>
            <a:spLocks noGrp="1"/>
          </p:cNvSpPr>
          <p:nvPr>
            <p:ph type="sldNum" sz="quarter" idx="7"/>
          </p:nvPr>
        </p:nvSpPr>
        <p:spPr/>
        <p:txBody>
          <a:bodyPr/>
          <a:lstStyle/>
          <a:p>
            <a:fld id="{B6F15528-21DE-4FAA-801E-634DDDAF4B2B}" type="slidenum">
              <a:rPr lang="en-US" altLang="ko-KR" smtClean="0"/>
              <a:t>1</a:t>
            </a:fld>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10</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754184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7" name="그림 6">
            <a:extLst>
              <a:ext uri="{FF2B5EF4-FFF2-40B4-BE49-F238E27FC236}">
                <a16:creationId xmlns:a16="http://schemas.microsoft.com/office/drawing/2014/main" id="{6CC02E81-A368-C95A-DA25-F18A9739501B}"/>
              </a:ext>
            </a:extLst>
          </p:cNvPr>
          <p:cNvPicPr>
            <a:picLocks noChangeAspect="1"/>
          </p:cNvPicPr>
          <p:nvPr/>
        </p:nvPicPr>
        <p:blipFill>
          <a:blip r:embed="rId3"/>
          <a:stretch>
            <a:fillRect/>
          </a:stretch>
        </p:blipFill>
        <p:spPr>
          <a:xfrm>
            <a:off x="3073400" y="1143000"/>
            <a:ext cx="7086600" cy="5347162"/>
          </a:xfrm>
          <a:prstGeom prst="rect">
            <a:avLst/>
          </a:prstGeom>
        </p:spPr>
      </p:pic>
      <p:pic>
        <p:nvPicPr>
          <p:cNvPr id="5" name="그림 4">
            <a:extLst>
              <a:ext uri="{FF2B5EF4-FFF2-40B4-BE49-F238E27FC236}">
                <a16:creationId xmlns:a16="http://schemas.microsoft.com/office/drawing/2014/main" id="{97786B9B-0B65-BF89-C226-0CF58FC9F4DB}"/>
              </a:ext>
            </a:extLst>
          </p:cNvPr>
          <p:cNvPicPr>
            <a:picLocks noChangeAspect="1"/>
          </p:cNvPicPr>
          <p:nvPr/>
        </p:nvPicPr>
        <p:blipFill>
          <a:blip r:embed="rId4"/>
          <a:stretch>
            <a:fillRect/>
          </a:stretch>
        </p:blipFill>
        <p:spPr>
          <a:xfrm>
            <a:off x="0" y="6297155"/>
            <a:ext cx="13004800" cy="2313445"/>
          </a:xfrm>
          <a:prstGeom prst="rect">
            <a:avLst/>
          </a:prstGeom>
        </p:spPr>
      </p:pic>
      <p:sp>
        <p:nvSpPr>
          <p:cNvPr id="11" name="TextBox 10">
            <a:extLst>
              <a:ext uri="{FF2B5EF4-FFF2-40B4-BE49-F238E27FC236}">
                <a16:creationId xmlns:a16="http://schemas.microsoft.com/office/drawing/2014/main" id="{AA25EDDB-1F50-1CD6-EBD1-D79F62726397}"/>
              </a:ext>
            </a:extLst>
          </p:cNvPr>
          <p:cNvSpPr txBox="1"/>
          <p:nvPr/>
        </p:nvSpPr>
        <p:spPr>
          <a:xfrm>
            <a:off x="5281612" y="8763000"/>
            <a:ext cx="2670175" cy="415498"/>
          </a:xfrm>
          <a:prstGeom prst="rect">
            <a:avLst/>
          </a:prstGeom>
          <a:noFill/>
        </p:spPr>
        <p:txBody>
          <a:bodyPr wrap="square">
            <a:spAutoFit/>
          </a:bodyPr>
          <a:lstStyle/>
          <a:p>
            <a:r>
              <a:rPr kumimoji="0" lang="en-US" altLang="ko-KR" sz="2100" b="1" i="0" u="none" strike="noStrike" kern="0" cap="none" spc="0" normalizeH="0" baseline="0" noProof="0">
                <a:ln>
                  <a:noFill/>
                </a:ln>
                <a:solidFill>
                  <a:sysClr val="windowText" lastClr="000000"/>
                </a:solidFill>
                <a:effectLst/>
                <a:uLnTx/>
                <a:uFillTx/>
                <a:latin typeface="Arial"/>
                <a:cs typeface="Arial"/>
              </a:rPr>
              <a:t>Policy Evaluation</a:t>
            </a:r>
            <a:endParaRPr lang="ko-KR" altLang="en-US"/>
          </a:p>
        </p:txBody>
      </p:sp>
    </p:spTree>
    <p:extLst>
      <p:ext uri="{BB962C8B-B14F-4D97-AF65-F5344CB8AC3E}">
        <p14:creationId xmlns:p14="http://schemas.microsoft.com/office/powerpoint/2010/main" val="246174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a:xfrm>
            <a:off x="9363456" y="9040310"/>
            <a:ext cx="2991104" cy="487680"/>
          </a:xfrm>
        </p:spPr>
        <p:txBody>
          <a:bodyPr/>
          <a:lstStyle/>
          <a:p>
            <a:fld id="{B6F15528-21DE-4FAA-801E-634DDDAF4B2B}" type="slidenum">
              <a:rPr lang="en-US" altLang="ko-KR" smtClean="0"/>
              <a:t>11</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4" name="그림 3">
            <a:extLst>
              <a:ext uri="{FF2B5EF4-FFF2-40B4-BE49-F238E27FC236}">
                <a16:creationId xmlns:a16="http://schemas.microsoft.com/office/drawing/2014/main" id="{C1BB3372-9D83-3599-4CC1-DDC467A87557}"/>
              </a:ext>
            </a:extLst>
          </p:cNvPr>
          <p:cNvPicPr>
            <a:picLocks noChangeAspect="1"/>
          </p:cNvPicPr>
          <p:nvPr/>
        </p:nvPicPr>
        <p:blipFill rotWithShape="1">
          <a:blip r:embed="rId3"/>
          <a:srcRect r="10195" b="45659"/>
          <a:stretch/>
        </p:blipFill>
        <p:spPr>
          <a:xfrm>
            <a:off x="73691" y="1918647"/>
            <a:ext cx="6009619" cy="3040518"/>
          </a:xfrm>
          <a:prstGeom prst="rect">
            <a:avLst/>
          </a:prstGeom>
        </p:spPr>
      </p:pic>
      <p:pic>
        <p:nvPicPr>
          <p:cNvPr id="6" name="그림 5">
            <a:extLst>
              <a:ext uri="{FF2B5EF4-FFF2-40B4-BE49-F238E27FC236}">
                <a16:creationId xmlns:a16="http://schemas.microsoft.com/office/drawing/2014/main" id="{15E4C496-B57E-15DD-C6F2-1EBF8744D5D6}"/>
              </a:ext>
            </a:extLst>
          </p:cNvPr>
          <p:cNvPicPr>
            <a:picLocks noChangeAspect="1"/>
          </p:cNvPicPr>
          <p:nvPr/>
        </p:nvPicPr>
        <p:blipFill>
          <a:blip r:embed="rId4"/>
          <a:stretch>
            <a:fillRect/>
          </a:stretch>
        </p:blipFill>
        <p:spPr>
          <a:xfrm>
            <a:off x="3591306" y="5486400"/>
            <a:ext cx="5772150" cy="2867025"/>
          </a:xfrm>
          <a:prstGeom prst="rect">
            <a:avLst/>
          </a:prstGeom>
        </p:spPr>
      </p:pic>
      <p:pic>
        <p:nvPicPr>
          <p:cNvPr id="7" name="그림 6">
            <a:extLst>
              <a:ext uri="{FF2B5EF4-FFF2-40B4-BE49-F238E27FC236}">
                <a16:creationId xmlns:a16="http://schemas.microsoft.com/office/drawing/2014/main" id="{CA148413-AA51-6AE6-BA5F-EAEB0F9C40E3}"/>
              </a:ext>
            </a:extLst>
          </p:cNvPr>
          <p:cNvPicPr>
            <a:picLocks noChangeAspect="1"/>
          </p:cNvPicPr>
          <p:nvPr/>
        </p:nvPicPr>
        <p:blipFill rotWithShape="1">
          <a:blip r:embed="rId3"/>
          <a:srcRect t="56137"/>
          <a:stretch/>
        </p:blipFill>
        <p:spPr>
          <a:xfrm>
            <a:off x="5911844" y="2002114"/>
            <a:ext cx="7092956" cy="2601364"/>
          </a:xfrm>
          <a:prstGeom prst="rect">
            <a:avLst/>
          </a:prstGeom>
        </p:spPr>
      </p:pic>
      <p:sp>
        <p:nvSpPr>
          <p:cNvPr id="9" name="TextBox 8">
            <a:extLst>
              <a:ext uri="{FF2B5EF4-FFF2-40B4-BE49-F238E27FC236}">
                <a16:creationId xmlns:a16="http://schemas.microsoft.com/office/drawing/2014/main" id="{C572B398-C9A9-0269-14EB-EB5DA23AF8BC}"/>
              </a:ext>
            </a:extLst>
          </p:cNvPr>
          <p:cNvSpPr txBox="1"/>
          <p:nvPr/>
        </p:nvSpPr>
        <p:spPr>
          <a:xfrm>
            <a:off x="5281612" y="8763000"/>
            <a:ext cx="3125788" cy="415498"/>
          </a:xfrm>
          <a:prstGeom prst="rect">
            <a:avLst/>
          </a:prstGeom>
          <a:noFill/>
        </p:spPr>
        <p:txBody>
          <a:bodyPr wrap="square">
            <a:spAutoFit/>
          </a:bodyPr>
          <a:lstStyle/>
          <a:p>
            <a:r>
              <a:rPr kumimoji="0" lang="en-US" altLang="ko-KR" sz="2100" b="1" i="0" u="none" strike="noStrike" kern="0" cap="none" spc="0" normalizeH="0" baseline="0" noProof="0">
                <a:ln>
                  <a:noFill/>
                </a:ln>
                <a:solidFill>
                  <a:sysClr val="windowText" lastClr="000000"/>
                </a:solidFill>
                <a:effectLst/>
                <a:uLnTx/>
                <a:uFillTx/>
                <a:latin typeface="Arial"/>
                <a:cs typeface="Arial"/>
              </a:rPr>
              <a:t>Policy </a:t>
            </a:r>
            <a:r>
              <a:rPr lang="en-US" altLang="ko-KR" sz="2100" b="1">
                <a:latin typeface="Arial"/>
                <a:cs typeface="Arial"/>
              </a:rPr>
              <a:t>Improvement</a:t>
            </a:r>
            <a:endParaRPr lang="ko-KR" altLang="en-US"/>
          </a:p>
        </p:txBody>
      </p:sp>
    </p:spTree>
    <p:extLst>
      <p:ext uri="{BB962C8B-B14F-4D97-AF65-F5344CB8AC3E}">
        <p14:creationId xmlns:p14="http://schemas.microsoft.com/office/powerpoint/2010/main" val="2197847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a:xfrm>
            <a:off x="9363456" y="9040310"/>
            <a:ext cx="2991104" cy="487680"/>
          </a:xfrm>
        </p:spPr>
        <p:txBody>
          <a:bodyPr/>
          <a:lstStyle/>
          <a:p>
            <a:fld id="{B6F15528-21DE-4FAA-801E-634DDDAF4B2B}" type="slidenum">
              <a:rPr lang="en-US" altLang="ko-KR" smtClean="0"/>
              <a:t>12</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5" name="그림 4">
            <a:extLst>
              <a:ext uri="{FF2B5EF4-FFF2-40B4-BE49-F238E27FC236}">
                <a16:creationId xmlns:a16="http://schemas.microsoft.com/office/drawing/2014/main" id="{ACA69400-4079-F5D6-950C-3F9ED0B4B72A}"/>
              </a:ext>
            </a:extLst>
          </p:cNvPr>
          <p:cNvPicPr>
            <a:picLocks noChangeAspect="1"/>
          </p:cNvPicPr>
          <p:nvPr/>
        </p:nvPicPr>
        <p:blipFill>
          <a:blip r:embed="rId3"/>
          <a:stretch>
            <a:fillRect/>
          </a:stretch>
        </p:blipFill>
        <p:spPr>
          <a:xfrm>
            <a:off x="418432" y="1853179"/>
            <a:ext cx="12167936" cy="5638800"/>
          </a:xfrm>
          <a:prstGeom prst="rect">
            <a:avLst/>
          </a:prstGeom>
        </p:spPr>
      </p:pic>
    </p:spTree>
    <p:extLst>
      <p:ext uri="{BB962C8B-B14F-4D97-AF65-F5344CB8AC3E}">
        <p14:creationId xmlns:p14="http://schemas.microsoft.com/office/powerpoint/2010/main" val="135241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13</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7248138"/>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Value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Instead of summing all possible states’ value functions, we only take the max value.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Thus, policy improvement is included in the iteration itself, because we choose the action with maximum value function.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Policy evaluation in value iteration (which finds the true value function) implies the improvement to optimal policy.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73FF5B-2647-2F96-EC79-2F3ECF73C9A1}"/>
                  </a:ext>
                </a:extLst>
              </p:cNvPr>
              <p:cNvSpPr txBox="1"/>
              <p:nvPr/>
            </p:nvSpPr>
            <p:spPr>
              <a:xfrm>
                <a:off x="243253" y="3505200"/>
                <a:ext cx="5952270" cy="8965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rPr>
                            <m:t>)</m:t>
                          </m:r>
                        </m:e>
                      </m:nary>
                    </m:oMath>
                  </m:oMathPara>
                </a14:m>
                <a:endParaRPr lang="ko-KR" altLang="en-US" sz="2400"/>
              </a:p>
            </p:txBody>
          </p:sp>
        </mc:Choice>
        <mc:Fallback xmlns="">
          <p:sp>
            <p:nvSpPr>
              <p:cNvPr id="3" name="TextBox 2">
                <a:extLst>
                  <a:ext uri="{FF2B5EF4-FFF2-40B4-BE49-F238E27FC236}">
                    <a16:creationId xmlns:a16="http://schemas.microsoft.com/office/drawing/2014/main" id="{D773FF5B-2647-2F96-EC79-2F3ECF73C9A1}"/>
                  </a:ext>
                </a:extLst>
              </p:cNvPr>
              <p:cNvSpPr txBox="1">
                <a:spLocks noRot="1" noChangeAspect="1" noMove="1" noResize="1" noEditPoints="1" noAdjustHandles="1" noChangeArrowheads="1" noChangeShapeType="1" noTextEdit="1"/>
              </p:cNvSpPr>
              <p:nvPr/>
            </p:nvSpPr>
            <p:spPr>
              <a:xfrm>
                <a:off x="243253" y="3505200"/>
                <a:ext cx="5952270" cy="896592"/>
              </a:xfrm>
              <a:prstGeom prst="rect">
                <a:avLst/>
              </a:prstGeom>
              <a:blipFill>
                <a:blip r:embed="rId3"/>
                <a:stretch>
                  <a:fillRect/>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507AEADA-5CE8-3674-36D4-2505E0A9241C}"/>
              </a:ext>
            </a:extLst>
          </p:cNvPr>
          <p:cNvSpPr txBox="1"/>
          <p:nvPr/>
        </p:nvSpPr>
        <p:spPr>
          <a:xfrm>
            <a:off x="1832390" y="4789035"/>
            <a:ext cx="1831975" cy="369332"/>
          </a:xfrm>
          <a:prstGeom prst="rect">
            <a:avLst/>
          </a:prstGeom>
          <a:noFill/>
        </p:spPr>
        <p:txBody>
          <a:bodyPr wrap="square">
            <a:spAutoFit/>
          </a:bodyPr>
          <a:lstStyle/>
          <a:p>
            <a:r>
              <a:rPr kumimoji="0" lang="en-US" altLang="ko-KR" sz="1800" b="1" i="0" u="none" strike="noStrike" kern="0" cap="none" spc="0" normalizeH="0" baseline="0" noProof="0">
                <a:ln>
                  <a:noFill/>
                </a:ln>
                <a:solidFill>
                  <a:sysClr val="windowText" lastClr="000000"/>
                </a:solidFill>
                <a:effectLst/>
                <a:uLnTx/>
                <a:uFillTx/>
                <a:latin typeface="Arial"/>
                <a:cs typeface="Arial"/>
              </a:rPr>
              <a:t>Policy Iteration</a:t>
            </a:r>
            <a:endParaRPr lang="ko-KR" altLang="en-US"/>
          </a:p>
        </p:txBody>
      </p:sp>
      <p:sp>
        <p:nvSpPr>
          <p:cNvPr id="7" name="화살표: 오른쪽 6">
            <a:extLst>
              <a:ext uri="{FF2B5EF4-FFF2-40B4-BE49-F238E27FC236}">
                <a16:creationId xmlns:a16="http://schemas.microsoft.com/office/drawing/2014/main" id="{A9CF302C-63FB-FB38-FAC7-9342D52A0F80}"/>
              </a:ext>
            </a:extLst>
          </p:cNvPr>
          <p:cNvSpPr/>
          <p:nvPr/>
        </p:nvSpPr>
        <p:spPr>
          <a:xfrm>
            <a:off x="6654800" y="3802225"/>
            <a:ext cx="609600" cy="378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37D8F9-0D2F-603C-409B-A7D90150AC0F}"/>
                  </a:ext>
                </a:extLst>
              </p:cNvPr>
              <p:cNvSpPr txBox="1"/>
              <p:nvPr/>
            </p:nvSpPr>
            <p:spPr>
              <a:xfrm>
                <a:off x="7674811" y="3538595"/>
                <a:ext cx="5317289" cy="982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lim>
                          </m:limLow>
                        </m:fName>
                        <m:e>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func>
                    </m:oMath>
                  </m:oMathPara>
                </a14:m>
                <a:endParaRPr lang="ko-KR" altLang="en-US" sz="2400"/>
              </a:p>
            </p:txBody>
          </p:sp>
        </mc:Choice>
        <mc:Fallback xmlns="">
          <p:sp>
            <p:nvSpPr>
              <p:cNvPr id="9" name="TextBox 8">
                <a:extLst>
                  <a:ext uri="{FF2B5EF4-FFF2-40B4-BE49-F238E27FC236}">
                    <a16:creationId xmlns:a16="http://schemas.microsoft.com/office/drawing/2014/main" id="{A037D8F9-0D2F-603C-409B-A7D90150AC0F}"/>
                  </a:ext>
                </a:extLst>
              </p:cNvPr>
              <p:cNvSpPr txBox="1">
                <a:spLocks noRot="1" noChangeAspect="1" noMove="1" noResize="1" noEditPoints="1" noAdjustHandles="1" noChangeArrowheads="1" noChangeShapeType="1" noTextEdit="1"/>
              </p:cNvSpPr>
              <p:nvPr/>
            </p:nvSpPr>
            <p:spPr>
              <a:xfrm>
                <a:off x="7674811" y="3538595"/>
                <a:ext cx="5317289" cy="982320"/>
              </a:xfrm>
              <a:prstGeom prst="rect">
                <a:avLst/>
              </a:prstGeom>
              <a:blipFill>
                <a:blip r:embed="rId4"/>
                <a:stretch>
                  <a:fillRect/>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A77D5E12-7EE6-DB6F-D7DB-28A119D1DC8B}"/>
              </a:ext>
            </a:extLst>
          </p:cNvPr>
          <p:cNvSpPr txBox="1"/>
          <p:nvPr/>
        </p:nvSpPr>
        <p:spPr>
          <a:xfrm>
            <a:off x="9169400" y="4902823"/>
            <a:ext cx="1831975" cy="369332"/>
          </a:xfrm>
          <a:prstGeom prst="rect">
            <a:avLst/>
          </a:prstGeom>
          <a:noFill/>
        </p:spPr>
        <p:txBody>
          <a:bodyPr wrap="square">
            <a:spAutoFit/>
          </a:bodyPr>
          <a:lstStyle/>
          <a:p>
            <a:r>
              <a:rPr kumimoji="0" lang="en-US" altLang="ko-KR" sz="1800" b="1" i="0" u="none" strike="noStrike" kern="0" cap="none" spc="0" normalizeH="0" baseline="0" noProof="0">
                <a:ln>
                  <a:noFill/>
                </a:ln>
                <a:solidFill>
                  <a:sysClr val="windowText" lastClr="000000"/>
                </a:solidFill>
                <a:effectLst/>
                <a:uLnTx/>
                <a:uFillTx/>
                <a:latin typeface="Arial"/>
                <a:cs typeface="Arial"/>
              </a:rPr>
              <a:t>Value Iteration</a:t>
            </a:r>
            <a:endParaRPr lang="ko-KR" altLang="en-US"/>
          </a:p>
        </p:txBody>
      </p:sp>
    </p:spTree>
    <p:extLst>
      <p:ext uri="{BB962C8B-B14F-4D97-AF65-F5344CB8AC3E}">
        <p14:creationId xmlns:p14="http://schemas.microsoft.com/office/powerpoint/2010/main" val="98028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14</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461665"/>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Value Iteration</a:t>
            </a:r>
          </a:p>
        </p:txBody>
      </p:sp>
      <p:sp>
        <p:nvSpPr>
          <p:cNvPr id="7" name="화살표: 오른쪽 6">
            <a:extLst>
              <a:ext uri="{FF2B5EF4-FFF2-40B4-BE49-F238E27FC236}">
                <a16:creationId xmlns:a16="http://schemas.microsoft.com/office/drawing/2014/main" id="{A9CF302C-63FB-FB38-FAC7-9342D52A0F80}"/>
              </a:ext>
            </a:extLst>
          </p:cNvPr>
          <p:cNvSpPr/>
          <p:nvPr/>
        </p:nvSpPr>
        <p:spPr>
          <a:xfrm>
            <a:off x="6654800" y="2593058"/>
            <a:ext cx="609600" cy="378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DEEF6872-900A-C307-6D85-C2C50E9FD33F}"/>
              </a:ext>
            </a:extLst>
          </p:cNvPr>
          <p:cNvPicPr>
            <a:picLocks noChangeAspect="1"/>
          </p:cNvPicPr>
          <p:nvPr/>
        </p:nvPicPr>
        <p:blipFill>
          <a:blip r:embed="rId3"/>
          <a:stretch>
            <a:fillRect/>
          </a:stretch>
        </p:blipFill>
        <p:spPr>
          <a:xfrm>
            <a:off x="2582862" y="1028700"/>
            <a:ext cx="7839075" cy="5857875"/>
          </a:xfrm>
          <a:prstGeom prst="rect">
            <a:avLst/>
          </a:prstGeom>
        </p:spPr>
      </p:pic>
      <p:pic>
        <p:nvPicPr>
          <p:cNvPr id="5" name="그림 4">
            <a:extLst>
              <a:ext uri="{FF2B5EF4-FFF2-40B4-BE49-F238E27FC236}">
                <a16:creationId xmlns:a16="http://schemas.microsoft.com/office/drawing/2014/main" id="{ADC384FA-510A-A3C6-EEA6-D726C773A772}"/>
              </a:ext>
            </a:extLst>
          </p:cNvPr>
          <p:cNvPicPr>
            <a:picLocks noChangeAspect="1"/>
          </p:cNvPicPr>
          <p:nvPr/>
        </p:nvPicPr>
        <p:blipFill>
          <a:blip r:embed="rId4"/>
          <a:stretch>
            <a:fillRect/>
          </a:stretch>
        </p:blipFill>
        <p:spPr>
          <a:xfrm>
            <a:off x="2608262" y="7038213"/>
            <a:ext cx="7924800" cy="2276475"/>
          </a:xfrm>
          <a:prstGeom prst="rect">
            <a:avLst/>
          </a:prstGeom>
        </p:spPr>
      </p:pic>
    </p:spTree>
    <p:extLst>
      <p:ext uri="{BB962C8B-B14F-4D97-AF65-F5344CB8AC3E}">
        <p14:creationId xmlns:p14="http://schemas.microsoft.com/office/powerpoint/2010/main" val="228840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Types of Reinforcement Learning</a:t>
            </a:r>
            <a:endParaRPr lang="en-US" altLang="ko-KR" sz="2400">
              <a:latin typeface="Calibri"/>
              <a:cs typeface="Calibri"/>
            </a:endParaRPr>
          </a:p>
        </p:txBody>
      </p:sp>
      <p:sp>
        <p:nvSpPr>
          <p:cNvPr id="4" name="object 4"/>
          <p:cNvSpPr txBox="1"/>
          <p:nvPr/>
        </p:nvSpPr>
        <p:spPr>
          <a:xfrm>
            <a:off x="255953" y="988014"/>
            <a:ext cx="12098607" cy="452688"/>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Taxonomy of RL algorithms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15</a:t>
            </a:fld>
            <a:endParaRPr lang="ko-KR" altLang="en-US"/>
          </a:p>
        </p:txBody>
      </p:sp>
      <p:pic>
        <p:nvPicPr>
          <p:cNvPr id="5" name="그림 4">
            <a:extLst>
              <a:ext uri="{FF2B5EF4-FFF2-40B4-BE49-F238E27FC236}">
                <a16:creationId xmlns:a16="http://schemas.microsoft.com/office/drawing/2014/main" id="{55C61BBA-6EB4-6B12-6FDD-3259B00BCF6D}"/>
              </a:ext>
            </a:extLst>
          </p:cNvPr>
          <p:cNvPicPr>
            <a:picLocks noChangeAspect="1"/>
          </p:cNvPicPr>
          <p:nvPr/>
        </p:nvPicPr>
        <p:blipFill>
          <a:blip r:embed="rId3"/>
          <a:stretch>
            <a:fillRect/>
          </a:stretch>
        </p:blipFill>
        <p:spPr>
          <a:xfrm>
            <a:off x="1780381" y="1755591"/>
            <a:ext cx="9444038" cy="505115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2D8509C-4ED3-4DFD-0D63-DE6339C56F99}"/>
                  </a:ext>
                </a:extLst>
              </p:cNvPr>
              <p:cNvSpPr txBox="1"/>
              <p:nvPr/>
            </p:nvSpPr>
            <p:spPr>
              <a:xfrm>
                <a:off x="255953" y="6934200"/>
                <a:ext cx="11811000" cy="1965410"/>
              </a:xfrm>
              <a:prstGeom prst="rect">
                <a:avLst/>
              </a:prstGeom>
              <a:noFill/>
            </p:spPr>
            <p:txBody>
              <a:bodyPr wrap="square">
                <a:spAutoFit/>
              </a:bodyPr>
              <a:lstStyle/>
              <a:p>
                <a:pPr marL="12065">
                  <a:spcBef>
                    <a:spcPts val="910"/>
                  </a:spcBef>
                  <a:tabLst>
                    <a:tab pos="335280" algn="l"/>
                    <a:tab pos="335915" algn="l"/>
                  </a:tabLst>
                  <a:defRPr/>
                </a:pPr>
                <a:r>
                  <a:rPr lang="en-US" altLang="ko-KR" sz="2100" b="1">
                    <a:latin typeface="Arial"/>
                    <a:cs typeface="Arial"/>
                  </a:rPr>
                  <a:t>Model-free vs Model-based</a:t>
                </a:r>
              </a:p>
              <a:p>
                <a:pPr marL="354965" indent="-342900">
                  <a:spcBef>
                    <a:spcPts val="910"/>
                  </a:spcBef>
                  <a:buFontTx/>
                  <a:buChar char="-"/>
                  <a:tabLst>
                    <a:tab pos="335280" algn="l"/>
                    <a:tab pos="335915" algn="l"/>
                  </a:tabLst>
                  <a:defRPr/>
                </a:pPr>
                <a:r>
                  <a:rPr lang="en-US" altLang="ko-KR" sz="2100">
                    <a:latin typeface="Arial"/>
                    <a:cs typeface="Arial"/>
                  </a:rPr>
                  <a:t>Do the agent have access to (or learns) a model of the environment? Can we know the function which predicts state transitions (</a:t>
                </a:r>
                <a14:m>
                  <m:oMath xmlns:m="http://schemas.openxmlformats.org/officeDocument/2006/math">
                    <m:sSubSup>
                      <m:sSubSupPr>
                        <m:ctrlPr>
                          <a:rPr lang="en-US" altLang="ko-KR" sz="2100" b="0" i="1" smtClean="0">
                            <a:latin typeface="Cambria Math" panose="02040503050406030204" pitchFamily="18" charset="0"/>
                            <a:cs typeface="Arial"/>
                          </a:rPr>
                        </m:ctrlPr>
                      </m:sSubSupPr>
                      <m:e>
                        <m:r>
                          <a:rPr lang="en-US" altLang="ko-KR" sz="2100" b="0" i="1" smtClean="0">
                            <a:latin typeface="Cambria Math" panose="02040503050406030204" pitchFamily="18" charset="0"/>
                            <a:cs typeface="Arial"/>
                          </a:rPr>
                          <m:t>𝑃</m:t>
                        </m:r>
                      </m:e>
                      <m:sub>
                        <m:r>
                          <a:rPr lang="en-US" altLang="ko-KR" sz="2100" b="0" i="1" smtClean="0">
                            <a:latin typeface="Cambria Math" panose="02040503050406030204" pitchFamily="18" charset="0"/>
                            <a:cs typeface="Arial"/>
                          </a:rPr>
                          <m:t>𝑠</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sub>
                      <m:sup>
                        <m:r>
                          <a:rPr lang="en-US" altLang="ko-KR" sz="2100" b="0" i="1" smtClean="0">
                            <a:latin typeface="Cambria Math" panose="02040503050406030204" pitchFamily="18" charset="0"/>
                            <a:cs typeface="Arial"/>
                          </a:rPr>
                          <m:t>𝑎</m:t>
                        </m:r>
                      </m:sup>
                    </m:sSubSup>
                  </m:oMath>
                </a14:m>
                <a:r>
                  <a:rPr lang="en-US" altLang="ko-KR" sz="2100">
                    <a:latin typeface="Arial"/>
                    <a:cs typeface="Arial"/>
                  </a:rPr>
                  <a:t>) and rewards </a:t>
                </a:r>
                <a14:m>
                  <m:oMath xmlns:m="http://schemas.openxmlformats.org/officeDocument/2006/math">
                    <m:r>
                      <a:rPr lang="en-US" altLang="ko-KR" sz="2100" b="0" i="1" smtClean="0">
                        <a:latin typeface="Cambria Math" panose="02040503050406030204" pitchFamily="18" charset="0"/>
                        <a:cs typeface="Arial"/>
                      </a:rPr>
                      <m:t>(</m:t>
                    </m:r>
                    <m:sSubSup>
                      <m:sSubSupPr>
                        <m:ctrlPr>
                          <a:rPr lang="en-US" altLang="ko-KR" sz="2100" b="0" i="1" smtClean="0">
                            <a:latin typeface="Cambria Math" panose="02040503050406030204" pitchFamily="18" charset="0"/>
                            <a:cs typeface="Arial"/>
                          </a:rPr>
                        </m:ctrlPr>
                      </m:sSubSup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𝑠</m:t>
                        </m:r>
                      </m:sub>
                      <m:sup>
                        <m:r>
                          <a:rPr lang="en-US" altLang="ko-KR" sz="2100" b="0" i="1" smtClean="0">
                            <a:latin typeface="Cambria Math" panose="02040503050406030204" pitchFamily="18" charset="0"/>
                            <a:cs typeface="Arial"/>
                          </a:rPr>
                          <m:t>𝑎</m:t>
                        </m:r>
                      </m:sup>
                    </m:sSubSup>
                    <m:r>
                      <a:rPr lang="en-US" altLang="ko-KR" sz="2100" b="0" i="1" smtClean="0">
                        <a:latin typeface="Cambria Math" panose="02040503050406030204" pitchFamily="18" charset="0"/>
                        <a:cs typeface="Arial"/>
                      </a:rPr>
                      <m:t>)</m:t>
                    </m:r>
                  </m:oMath>
                </a14:m>
                <a:r>
                  <a:rPr lang="en-US" altLang="ko-KR" sz="2100">
                    <a:latin typeface="Arial"/>
                    <a:cs typeface="Arial"/>
                  </a:rPr>
                  <a:t>?</a:t>
                </a:r>
              </a:p>
              <a:p>
                <a:pPr marL="354965" indent="-342900">
                  <a:spcBef>
                    <a:spcPts val="910"/>
                  </a:spcBef>
                  <a:buFontTx/>
                  <a:buChar char="-"/>
                  <a:tabLst>
                    <a:tab pos="335280" algn="l"/>
                    <a:tab pos="335915" algn="l"/>
                  </a:tabLst>
                  <a:defRPr/>
                </a:pPr>
                <a:r>
                  <a:rPr lang="en-US" altLang="ko-KR" sz="2100">
                    <a:latin typeface="Arial"/>
                    <a:cs typeface="Arial"/>
                  </a:rPr>
                  <a:t>While model-free methods forego the potential gains in sample efficiency from using a model, they tend to be easier to implement and tune.</a:t>
                </a:r>
              </a:p>
            </p:txBody>
          </p:sp>
        </mc:Choice>
        <mc:Fallback>
          <p:sp>
            <p:nvSpPr>
              <p:cNvPr id="6" name="TextBox 5">
                <a:extLst>
                  <a:ext uri="{FF2B5EF4-FFF2-40B4-BE49-F238E27FC236}">
                    <a16:creationId xmlns:a16="http://schemas.microsoft.com/office/drawing/2014/main" id="{B2D8509C-4ED3-4DFD-0D63-DE6339C56F99}"/>
                  </a:ext>
                </a:extLst>
              </p:cNvPr>
              <p:cNvSpPr txBox="1">
                <a:spLocks noRot="1" noChangeAspect="1" noMove="1" noResize="1" noEditPoints="1" noAdjustHandles="1" noChangeArrowheads="1" noChangeShapeType="1" noTextEdit="1"/>
              </p:cNvSpPr>
              <p:nvPr/>
            </p:nvSpPr>
            <p:spPr>
              <a:xfrm>
                <a:off x="255953" y="6934200"/>
                <a:ext cx="11811000" cy="1965410"/>
              </a:xfrm>
              <a:prstGeom prst="rect">
                <a:avLst/>
              </a:prstGeom>
              <a:blipFill>
                <a:blip r:embed="rId4"/>
                <a:stretch>
                  <a:fillRect l="-516" t="-2174" r="-929" b="-496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0092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Types of Reinforcement Learning</a:t>
            </a:r>
            <a:endParaRPr lang="en-US" altLang="ko-KR" sz="2400">
              <a:latin typeface="Calibri"/>
              <a:cs typeface="Calibri"/>
            </a:endParaRPr>
          </a:p>
        </p:txBody>
      </p:sp>
      <p:sp>
        <p:nvSpPr>
          <p:cNvPr id="4" name="object 4"/>
          <p:cNvSpPr txBox="1"/>
          <p:nvPr/>
        </p:nvSpPr>
        <p:spPr>
          <a:xfrm>
            <a:off x="255953" y="988014"/>
            <a:ext cx="12098607" cy="452688"/>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Taxonomy of RL algorithms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16</a:t>
            </a:fld>
            <a:endParaRPr lang="ko-KR" altLang="en-US"/>
          </a:p>
        </p:txBody>
      </p:sp>
      <p:pic>
        <p:nvPicPr>
          <p:cNvPr id="5" name="그림 4">
            <a:extLst>
              <a:ext uri="{FF2B5EF4-FFF2-40B4-BE49-F238E27FC236}">
                <a16:creationId xmlns:a16="http://schemas.microsoft.com/office/drawing/2014/main" id="{55C61BBA-6EB4-6B12-6FDD-3259B00BCF6D}"/>
              </a:ext>
            </a:extLst>
          </p:cNvPr>
          <p:cNvPicPr>
            <a:picLocks noChangeAspect="1"/>
          </p:cNvPicPr>
          <p:nvPr/>
        </p:nvPicPr>
        <p:blipFill>
          <a:blip r:embed="rId3"/>
          <a:stretch>
            <a:fillRect/>
          </a:stretch>
        </p:blipFill>
        <p:spPr>
          <a:xfrm>
            <a:off x="7340600" y="1143000"/>
            <a:ext cx="5550725" cy="29688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D8509C-4ED3-4DFD-0D63-DE6339C56F99}"/>
                  </a:ext>
                </a:extLst>
              </p:cNvPr>
              <p:cNvSpPr txBox="1"/>
              <p:nvPr/>
            </p:nvSpPr>
            <p:spPr>
              <a:xfrm>
                <a:off x="143559" y="4983176"/>
                <a:ext cx="12714509" cy="1731243"/>
              </a:xfrm>
              <a:prstGeom prst="rect">
                <a:avLst/>
              </a:prstGeom>
              <a:noFill/>
            </p:spPr>
            <p:txBody>
              <a:bodyPr wrap="square">
                <a:spAutoFit/>
              </a:bodyPr>
              <a:lstStyle/>
              <a:p>
                <a:pPr marL="12065">
                  <a:spcBef>
                    <a:spcPts val="910"/>
                  </a:spcBef>
                  <a:tabLst>
                    <a:tab pos="335280" algn="l"/>
                    <a:tab pos="335915" algn="l"/>
                  </a:tabLst>
                  <a:defRPr/>
                </a:pPr>
                <a:r>
                  <a:rPr lang="en-US" altLang="ko-KR" sz="2100" b="1">
                    <a:latin typeface="Arial"/>
                    <a:cs typeface="Arial"/>
                  </a:rPr>
                  <a:t>Policy Optimization (Policy-based RL)</a:t>
                </a:r>
              </a:p>
              <a:p>
                <a:pPr marL="354965" indent="-342900">
                  <a:spcBef>
                    <a:spcPts val="910"/>
                  </a:spcBef>
                  <a:buFontTx/>
                  <a:buChar char="-"/>
                  <a:tabLst>
                    <a:tab pos="335280" algn="l"/>
                    <a:tab pos="335915" algn="l"/>
                  </a:tabLst>
                  <a:defRPr/>
                </a:pPr>
                <a:r>
                  <a:rPr lang="en-US" altLang="ko-KR" sz="2100">
                    <a:latin typeface="Arial"/>
                    <a:cs typeface="Arial"/>
                  </a:rPr>
                  <a:t>Without learning Q-function, we will directly approximate the policy itself, by parameterizing the policy.</a:t>
                </a:r>
              </a:p>
              <a:p>
                <a:pPr marL="354965" indent="-342900">
                  <a:spcBef>
                    <a:spcPts val="910"/>
                  </a:spcBef>
                  <a:buFontTx/>
                  <a:buChar char="-"/>
                  <a:tabLst>
                    <a:tab pos="335280" algn="l"/>
                    <a:tab pos="335915" algn="l"/>
                  </a:tabLst>
                  <a:defRPr/>
                </a:pPr>
                <a:r>
                  <a:rPr lang="en-US" altLang="ko-KR" sz="2100">
                    <a:latin typeface="Arial"/>
                    <a:cs typeface="Arial"/>
                  </a:rPr>
                  <a:t>Optimize the parameters </a:t>
                </a:r>
                <a14:m>
                  <m:oMath xmlns:m="http://schemas.openxmlformats.org/officeDocument/2006/math">
                    <m:r>
                      <a:rPr lang="en-US" altLang="ko-KR" sz="2100" b="0" i="1" smtClean="0">
                        <a:latin typeface="Cambria Math" panose="02040503050406030204" pitchFamily="18" charset="0"/>
                        <a:cs typeface="Arial"/>
                      </a:rPr>
                      <m:t>𝜃</m:t>
                    </m:r>
                  </m:oMath>
                </a14:m>
                <a:r>
                  <a:rPr lang="en-US" altLang="ko-KR" sz="2100">
                    <a:latin typeface="Arial"/>
                    <a:cs typeface="Arial"/>
                  </a:rPr>
                  <a:t> defining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𝜃</m:t>
                        </m:r>
                      </m:sub>
                    </m:sSub>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𝑎</m:t>
                        </m:r>
                      </m:e>
                      <m:e>
                        <m:r>
                          <a:rPr lang="en-US" altLang="ko-KR" sz="2100" b="0" i="1" smtClean="0">
                            <a:latin typeface="Cambria Math" panose="02040503050406030204" pitchFamily="18" charset="0"/>
                            <a:cs typeface="Arial"/>
                          </a:rPr>
                          <m:t>𝑠</m:t>
                        </m:r>
                      </m:e>
                    </m:d>
                  </m:oMath>
                </a14:m>
                <a:r>
                  <a:rPr lang="en-US" altLang="ko-KR" sz="2100">
                    <a:latin typeface="Arial"/>
                    <a:cs typeface="Arial"/>
                  </a:rPr>
                  <a:t> by gradient ascent on the performance objective </a:t>
                </a:r>
                <a14:m>
                  <m:oMath xmlns:m="http://schemas.openxmlformats.org/officeDocument/2006/math">
                    <m:r>
                      <a:rPr lang="en-US" altLang="ko-KR" sz="2100" b="0" i="1" smtClean="0">
                        <a:latin typeface="Cambria Math" panose="02040503050406030204" pitchFamily="18" charset="0"/>
                        <a:cs typeface="Arial"/>
                      </a:rPr>
                      <m:t>𝐽</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𝜃</m:t>
                        </m:r>
                      </m:sub>
                    </m:sSub>
                    <m:r>
                      <a:rPr lang="en-US" altLang="ko-KR" sz="2100" b="0" i="1" smtClean="0">
                        <a:latin typeface="Cambria Math" panose="02040503050406030204" pitchFamily="18" charset="0"/>
                        <a:cs typeface="Arial"/>
                      </a:rPr>
                      <m:t>)</m:t>
                    </m:r>
                  </m:oMath>
                </a14:m>
                <a:r>
                  <a:rPr lang="en-US" altLang="ko-KR" sz="2100">
                    <a:latin typeface="Arial"/>
                    <a:cs typeface="Arial"/>
                  </a:rPr>
                  <a:t>.</a:t>
                </a:r>
              </a:p>
              <a:p>
                <a:pPr marL="354965" indent="-342900">
                  <a:spcBef>
                    <a:spcPts val="910"/>
                  </a:spcBef>
                  <a:buFontTx/>
                  <a:buChar char="-"/>
                  <a:tabLst>
                    <a:tab pos="335280" algn="l"/>
                    <a:tab pos="335915" algn="l"/>
                  </a:tabLst>
                  <a:defRPr/>
                </a:pPr>
                <a:r>
                  <a:rPr lang="en-US" altLang="ko-KR" sz="2100">
                    <a:solidFill>
                      <a:schemeClr val="accent2"/>
                    </a:solidFill>
                    <a:latin typeface="Arial"/>
                    <a:cs typeface="Arial"/>
                  </a:rPr>
                  <a:t>Pros</a:t>
                </a:r>
                <a:r>
                  <a:rPr lang="en-US" altLang="ko-KR" sz="2100">
                    <a:latin typeface="Arial"/>
                    <a:cs typeface="Arial"/>
                  </a:rPr>
                  <a:t>: It can handle continuous action spaces efficiently, and learn stochastic policies</a:t>
                </a:r>
              </a:p>
            </p:txBody>
          </p:sp>
        </mc:Choice>
        <mc:Fallback xmlns="">
          <p:sp>
            <p:nvSpPr>
              <p:cNvPr id="6" name="TextBox 5">
                <a:extLst>
                  <a:ext uri="{FF2B5EF4-FFF2-40B4-BE49-F238E27FC236}">
                    <a16:creationId xmlns:a16="http://schemas.microsoft.com/office/drawing/2014/main" id="{B2D8509C-4ED3-4DFD-0D63-DE6339C56F99}"/>
                  </a:ext>
                </a:extLst>
              </p:cNvPr>
              <p:cNvSpPr txBox="1">
                <a:spLocks noRot="1" noChangeAspect="1" noMove="1" noResize="1" noEditPoints="1" noAdjustHandles="1" noChangeArrowheads="1" noChangeShapeType="1" noTextEdit="1"/>
              </p:cNvSpPr>
              <p:nvPr/>
            </p:nvSpPr>
            <p:spPr>
              <a:xfrm>
                <a:off x="143559" y="4983176"/>
                <a:ext cx="12714509" cy="1731243"/>
              </a:xfrm>
              <a:prstGeom prst="rect">
                <a:avLst/>
              </a:prstGeom>
              <a:blipFill>
                <a:blip r:embed="rId4"/>
                <a:stretch>
                  <a:fillRect l="-480" t="-2113" b="-5986"/>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45591EF4-2BC3-2686-3055-12CF67C8EAE7}"/>
              </a:ext>
            </a:extLst>
          </p:cNvPr>
          <p:cNvSpPr txBox="1"/>
          <p:nvPr/>
        </p:nvSpPr>
        <p:spPr>
          <a:xfrm>
            <a:off x="146732" y="7348372"/>
            <a:ext cx="12317047" cy="2054409"/>
          </a:xfrm>
          <a:prstGeom prst="rect">
            <a:avLst/>
          </a:prstGeom>
          <a:noFill/>
        </p:spPr>
        <p:txBody>
          <a:bodyPr wrap="square">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b="1">
                <a:latin typeface="Arial"/>
                <a:cs typeface="Arial"/>
              </a:rPr>
              <a:t>Interpolating between Policy Optimization and Q-learning</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There are trade-off between the strengths and weaknesses of either methods.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e.g) SAC: maintain both a policy (the actor) and a value function (the critic), using the value function to critique the policy’s action and adjust the policy parameters accordingly. </a:t>
            </a:r>
          </a:p>
        </p:txBody>
      </p:sp>
      <p:sp>
        <p:nvSpPr>
          <p:cNvPr id="16" name="TextBox 15">
            <a:extLst>
              <a:ext uri="{FF2B5EF4-FFF2-40B4-BE49-F238E27FC236}">
                <a16:creationId xmlns:a16="http://schemas.microsoft.com/office/drawing/2014/main" id="{BE1459C7-6961-91DC-8BDE-D9FE928BC290}"/>
              </a:ext>
            </a:extLst>
          </p:cNvPr>
          <p:cNvSpPr txBox="1"/>
          <p:nvPr/>
        </p:nvSpPr>
        <p:spPr>
          <a:xfrm>
            <a:off x="143559" y="6749836"/>
            <a:ext cx="12635372" cy="738664"/>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chemeClr val="accent1"/>
                </a:solidFill>
                <a:effectLst/>
                <a:uLnTx/>
                <a:uFillTx/>
                <a:latin typeface="Arial"/>
                <a:cs typeface="Arial"/>
              </a:rPr>
              <a:t>Cons</a:t>
            </a:r>
            <a:r>
              <a:rPr kumimoji="0" lang="en-US" altLang="ko-KR" sz="2100" b="0" i="0" u="none" strike="noStrike" kern="0" cap="none" spc="0" normalizeH="0" baseline="0" noProof="0">
                <a:ln>
                  <a:noFill/>
                </a:ln>
                <a:solidFill>
                  <a:sysClr val="windowText" lastClr="000000"/>
                </a:solidFill>
                <a:effectLst/>
                <a:uLnTx/>
                <a:uFillTx/>
                <a:latin typeface="Arial"/>
                <a:cs typeface="Arial"/>
              </a:rPr>
              <a:t>: May converge slowly as it has to explore the environment thoroughly to estimate the policy gradient accurately </a:t>
            </a:r>
          </a:p>
        </p:txBody>
      </p:sp>
      <p:sp>
        <p:nvSpPr>
          <p:cNvPr id="3" name="직사각형 2">
            <a:extLst>
              <a:ext uri="{FF2B5EF4-FFF2-40B4-BE49-F238E27FC236}">
                <a16:creationId xmlns:a16="http://schemas.microsoft.com/office/drawing/2014/main" id="{4B453231-9DB3-5655-940C-2A1AEB1CA18A}"/>
              </a:ext>
            </a:extLst>
          </p:cNvPr>
          <p:cNvSpPr/>
          <p:nvPr/>
        </p:nvSpPr>
        <p:spPr>
          <a:xfrm>
            <a:off x="7874000" y="2362200"/>
            <a:ext cx="2133600" cy="60960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8F3500-D0DB-87A1-1CCE-72C17704C625}"/>
                  </a:ext>
                </a:extLst>
              </p:cNvPr>
              <p:cNvSpPr txBox="1"/>
              <p:nvPr/>
            </p:nvSpPr>
            <p:spPr>
              <a:xfrm>
                <a:off x="143560" y="1751886"/>
                <a:ext cx="7071947" cy="2700739"/>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Q-Learning (Value-based RL)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Learn a Q-value function </a:t>
                </a:r>
                <a14:m>
                  <m:oMath xmlns:m="http://schemas.openxmlformats.org/officeDocument/2006/math">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𝑄</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𝜃</m:t>
                        </m:r>
                      </m:sub>
                    </m:sSub>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oMath>
                </a14:m>
                <a:r>
                  <a:rPr kumimoji="0" lang="en-US" altLang="ko-KR" sz="2100" b="0" i="0" u="none" strike="noStrike" kern="0" cap="none" spc="0" normalizeH="0" baseline="0" noProof="0">
                    <a:ln>
                      <a:noFill/>
                    </a:ln>
                    <a:solidFill>
                      <a:sysClr val="windowText" lastClr="000000"/>
                    </a:solidFill>
                    <a:effectLst/>
                    <a:uLnTx/>
                    <a:uFillTx/>
                    <a:latin typeface="Arial"/>
                    <a:cs typeface="Arial"/>
                  </a:rPr>
                  <a:t> and then </a:t>
                </a:r>
                <a:r>
                  <a:rPr lang="en-US" altLang="ko-KR" sz="2100">
                    <a:latin typeface="Arial"/>
                    <a:cs typeface="Arial"/>
                  </a:rPr>
                  <a:t>find optimal policy</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rgbClr val="C0504D"/>
                    </a:solidFill>
                    <a:effectLst/>
                    <a:uLnTx/>
                    <a:uFillTx/>
                    <a:latin typeface="Arial"/>
                    <a:cs typeface="Arial"/>
                  </a:rPr>
                  <a:t>Pros</a:t>
                </a:r>
                <a:r>
                  <a:rPr kumimoji="0" lang="en-US" altLang="ko-KR" sz="2100" b="0" i="0" u="none" strike="noStrike" kern="0" cap="none" spc="0" normalizeH="0" baseline="0" noProof="0">
                    <a:ln>
                      <a:noFill/>
                    </a:ln>
                    <a:solidFill>
                      <a:sysClr val="windowText" lastClr="000000"/>
                    </a:solidFill>
                    <a:effectLst/>
                    <a:uLnTx/>
                    <a:uFillTx/>
                    <a:latin typeface="Arial"/>
                    <a:cs typeface="Arial"/>
                  </a:rPr>
                  <a:t>: More sample-efficient as it bootstraps from its current knowledge.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rgbClr val="4F81BD"/>
                    </a:solidFill>
                    <a:effectLst/>
                    <a:uLnTx/>
                    <a:uFillTx/>
                    <a:latin typeface="Arial"/>
                    <a:cs typeface="Arial"/>
                  </a:rPr>
                  <a:t>Cons</a:t>
                </a:r>
                <a:r>
                  <a:rPr kumimoji="0" lang="en-US" altLang="ko-KR" sz="2100" b="0" i="0" u="none" strike="noStrike" kern="0" cap="none" spc="0" normalizeH="0" baseline="0" noProof="0">
                    <a:ln>
                      <a:noFill/>
                    </a:ln>
                    <a:solidFill>
                      <a:sysClr val="windowText" lastClr="000000"/>
                    </a:solidFill>
                    <a:effectLst/>
                    <a:uLnTx/>
                    <a:uFillTx/>
                    <a:latin typeface="Arial"/>
                    <a:cs typeface="Arial"/>
                  </a:rPr>
                  <a:t>: We can find only one optimal policy because we choose the optimal policy based upon the Q function.</a:t>
                </a:r>
              </a:p>
            </p:txBody>
          </p:sp>
        </mc:Choice>
        <mc:Fallback xmlns="">
          <p:sp>
            <p:nvSpPr>
              <p:cNvPr id="12" name="TextBox 11">
                <a:extLst>
                  <a:ext uri="{FF2B5EF4-FFF2-40B4-BE49-F238E27FC236}">
                    <a16:creationId xmlns:a16="http://schemas.microsoft.com/office/drawing/2014/main" id="{428F3500-D0DB-87A1-1CCE-72C17704C625}"/>
                  </a:ext>
                </a:extLst>
              </p:cNvPr>
              <p:cNvSpPr txBox="1">
                <a:spLocks noRot="1" noChangeAspect="1" noMove="1" noResize="1" noEditPoints="1" noAdjustHandles="1" noChangeArrowheads="1" noChangeShapeType="1" noTextEdit="1"/>
              </p:cNvSpPr>
              <p:nvPr/>
            </p:nvSpPr>
            <p:spPr>
              <a:xfrm>
                <a:off x="143560" y="1751886"/>
                <a:ext cx="7071947" cy="2700739"/>
              </a:xfrm>
              <a:prstGeom prst="rect">
                <a:avLst/>
              </a:prstGeom>
              <a:blipFill>
                <a:blip r:embed="rId5"/>
                <a:stretch>
                  <a:fillRect l="-862" t="-1354" r="-948" b="-36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9249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Appendix - Types of Reinforcement Learning</a:t>
            </a:r>
            <a:endParaRPr lang="en-US" altLang="ko-KR" sz="2400">
              <a:latin typeface="Calibri"/>
              <a:cs typeface="Calibri"/>
            </a:endParaRPr>
          </a:p>
        </p:txBody>
      </p:sp>
      <mc:AlternateContent xmlns:mc="http://schemas.openxmlformats.org/markup-compatibility/2006" xmlns:a14="http://schemas.microsoft.com/office/drawing/2010/main">
        <mc:Choice Requires="a14">
          <p:sp>
            <p:nvSpPr>
              <p:cNvPr id="4" name="object 4"/>
              <p:cNvSpPr txBox="1"/>
              <p:nvPr/>
            </p:nvSpPr>
            <p:spPr>
              <a:xfrm>
                <a:off x="254502" y="963907"/>
                <a:ext cx="12098607" cy="860107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Multi-Armed Bandit</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Agent faces a choice between several actions, but is uncertain about the rewards each action will yield. Over time, agent updates its estimate of the action’s expected reward.</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14:m>
                  <m:oMath xmlns:m="http://schemas.openxmlformats.org/officeDocument/2006/math">
                    <m:r>
                      <a:rPr lang="ko-KR" altLang="en-US" sz="2100" i="1" smtClean="0">
                        <a:latin typeface="Cambria Math" panose="02040503050406030204" pitchFamily="18" charset="0"/>
                        <a:cs typeface="Arial"/>
                      </a:rPr>
                      <m:t>𝜀</m:t>
                    </m:r>
                  </m:oMath>
                </a14:m>
                <a:r>
                  <a:rPr lang="en-US" altLang="ko-KR" sz="2100">
                    <a:latin typeface="Arial"/>
                    <a:cs typeface="Arial"/>
                  </a:rPr>
                  <a:t>-greedy or UCB strategies can be used to dictate how the agent balances exploration (trying new action) and exploitation (choose action with the highest estimated reward)</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Markov Decision Process (MDP)</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 Models the environment where each state has associated actions the agent can take.</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Temporal Difference Learning (TD Learning)</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-The agent updates its value estimates based on the most recent time step, using the difference between the estimated value of the current state and the estimated value of the next state (temporal difference)</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Q-Learning</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-Model-free-off-policy algorithm. After taking an action in a state and observing the reward and next state, the agent updates the Q-values </a:t>
                </a:r>
                <a14:m>
                  <m:oMath xmlns:m="http://schemas.openxmlformats.org/officeDocument/2006/math">
                    <m:r>
                      <a:rPr lang="en-US" altLang="ko-KR" sz="2100" b="0" i="1" smtClean="0">
                        <a:latin typeface="Cambria Math" panose="02040503050406030204" pitchFamily="18" charset="0"/>
                        <a:cs typeface="Arial"/>
                      </a:rPr>
                      <m:t>𝑄</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r>
                      <a:rPr lang="en-US" altLang="ko-KR" sz="2100" b="0" i="1" smtClean="0">
                        <a:latin typeface="Cambria Math" panose="02040503050406030204" pitchFamily="18" charset="0"/>
                        <a:cs typeface="Arial"/>
                      </a:rPr>
                      <m:t>)</m:t>
                    </m:r>
                  </m:oMath>
                </a14:m>
                <a:r>
                  <a:rPr lang="en-US" altLang="ko-KR" sz="2100">
                    <a:latin typeface="Arial"/>
                    <a:cs typeface="Arial"/>
                  </a:rPr>
                  <a:t> of taken action in the current state.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-Q-value represents the expected cumulative discounted future reward the agent will receive starting from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taking 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and then following an optimal policy thereafter.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-Update is done using the maximum Q-value of the next state, which represents the agent’s estimate of future rewards</a:t>
                </a:r>
              </a:p>
            </p:txBody>
          </p:sp>
        </mc:Choice>
        <mc:Fallback xmlns="">
          <p:sp>
            <p:nvSpPr>
              <p:cNvPr id="4" name="object 4"/>
              <p:cNvSpPr txBox="1">
                <a:spLocks noRot="1" noChangeAspect="1" noMove="1" noResize="1" noEditPoints="1" noAdjustHandles="1" noChangeArrowheads="1" noChangeShapeType="1" noTextEdit="1"/>
              </p:cNvSpPr>
              <p:nvPr/>
            </p:nvSpPr>
            <p:spPr>
              <a:xfrm>
                <a:off x="254502" y="963907"/>
                <a:ext cx="12098607" cy="8601073"/>
              </a:xfrm>
              <a:prstGeom prst="rect">
                <a:avLst/>
              </a:prstGeom>
              <a:blipFill>
                <a:blip r:embed="rId3"/>
                <a:stretch>
                  <a:fillRect l="-1462" r="-151" b="-921"/>
                </a:stretch>
              </a:blipFill>
            </p:spPr>
            <p:txBody>
              <a:bodyPr/>
              <a:lstStyle/>
              <a:p>
                <a:r>
                  <a:rPr lang="ko-KR" altLang="en-US">
                    <a:noFill/>
                  </a:rPr>
                  <a:t> </a:t>
                </a:r>
              </a:p>
            </p:txBody>
          </p:sp>
        </mc:Fallback>
      </mc:AlternateContent>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17</a:t>
            </a:fld>
            <a:endParaRPr lang="ko-KR" altLang="en-US"/>
          </a:p>
        </p:txBody>
      </p:sp>
    </p:spTree>
    <p:extLst>
      <p:ext uri="{BB962C8B-B14F-4D97-AF65-F5344CB8AC3E}">
        <p14:creationId xmlns:p14="http://schemas.microsoft.com/office/powerpoint/2010/main" val="174918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Appendix - Types of Reinforcement Learning</a:t>
            </a:r>
            <a:endParaRPr lang="en-US" altLang="ko-KR" sz="2400">
              <a:latin typeface="Calibri"/>
              <a:cs typeface="Calibri"/>
            </a:endParaRPr>
          </a:p>
        </p:txBody>
      </p:sp>
      <p:sp>
        <p:nvSpPr>
          <p:cNvPr id="4" name="object 4"/>
          <p:cNvSpPr txBox="1"/>
          <p:nvPr/>
        </p:nvSpPr>
        <p:spPr>
          <a:xfrm>
            <a:off x="254502" y="963907"/>
            <a:ext cx="12098607" cy="5277086"/>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State-Action-Reward-State-Action (SARSA)</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-Instead of using maximum Q-value of the next state as in Q-learning, it uses the Q-value of the action that’s actually taken next.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Deep Reinforcement Learning (Deep RL)</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-Combines neural networks with RL. A neural network approximates the value function or Q-function, and the parameters of the neural network are updated to minimize the difference between the predicted and target values or Q-values.</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Inverse Reinforcement Learning (Inverse RL)</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-Instead of learning a policy from given rewards, it seeks to understand the reward function by observing an expert’s behavior. Once the reward function is estimated, the agent can then use standard RL techniques to determine the optimal policy. </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18</a:t>
            </a:fld>
            <a:endParaRPr lang="ko-KR" altLang="en-US"/>
          </a:p>
        </p:txBody>
      </p:sp>
    </p:spTree>
    <p:extLst>
      <p:ext uri="{BB962C8B-B14F-4D97-AF65-F5344CB8AC3E}">
        <p14:creationId xmlns:p14="http://schemas.microsoft.com/office/powerpoint/2010/main" val="319371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sz="2400" b="1" spc="95">
                <a:latin typeface="Calibri"/>
                <a:cs typeface="Calibri"/>
              </a:rPr>
              <a:t>Definition</a:t>
            </a:r>
            <a:endParaRPr sz="2400">
              <a:latin typeface="Calibri"/>
              <a:cs typeface="Calibri"/>
            </a:endParaRPr>
          </a:p>
        </p:txBody>
      </p:sp>
      <p:sp>
        <p:nvSpPr>
          <p:cNvPr id="4" name="object 4"/>
          <p:cNvSpPr txBox="1"/>
          <p:nvPr/>
        </p:nvSpPr>
        <p:spPr>
          <a:xfrm>
            <a:off x="254502" y="963907"/>
            <a:ext cx="12098607" cy="8116324"/>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Reinforcement Learning </a:t>
            </a: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Goal-oriented Learning, where the primary objective is to </a:t>
            </a:r>
            <a:r>
              <a:rPr lang="en-US" altLang="ko-KR" sz="2100" b="1">
                <a:latin typeface="Arial"/>
                <a:cs typeface="Arial"/>
              </a:rPr>
              <a:t>train models to make sequences of decisions by discovering strategies that maximize a reward signal</a:t>
            </a:r>
          </a:p>
          <a:p>
            <a:pPr marL="354965" indent="-342900">
              <a:spcBef>
                <a:spcPts val="910"/>
              </a:spcBef>
              <a:buFontTx/>
              <a:buChar char="-"/>
              <a:tabLst>
                <a:tab pos="335280" algn="l"/>
                <a:tab pos="335915" algn="l"/>
              </a:tabLst>
              <a:defRPr/>
            </a:pPr>
            <a:r>
              <a:rPr lang="en-US" altLang="ko-KR" sz="2100">
                <a:latin typeface="Arial"/>
                <a:cs typeface="Arial"/>
              </a:rPr>
              <a:t>Two primary entities in RL are </a:t>
            </a:r>
            <a:r>
              <a:rPr lang="en-US" altLang="ko-KR" sz="2100" b="1">
                <a:latin typeface="Arial"/>
                <a:cs typeface="Arial"/>
              </a:rPr>
              <a:t>agent</a:t>
            </a:r>
            <a:r>
              <a:rPr lang="en-US" altLang="ko-KR" sz="2100">
                <a:latin typeface="Arial"/>
                <a:cs typeface="Arial"/>
              </a:rPr>
              <a:t> and </a:t>
            </a:r>
            <a:r>
              <a:rPr lang="en-US" altLang="ko-KR" sz="2100" b="1">
                <a:latin typeface="Arial"/>
                <a:cs typeface="Arial"/>
              </a:rPr>
              <a:t>environment</a:t>
            </a:r>
            <a:r>
              <a:rPr lang="en-US" altLang="ko-KR" sz="2100">
                <a:latin typeface="Arial"/>
                <a:cs typeface="Arial"/>
              </a:rPr>
              <a:t>. Agent learns and make decisions, and environment is where the agent operates.</a:t>
            </a:r>
          </a:p>
          <a:p>
            <a:pPr marL="354965" indent="-342900">
              <a:spcBef>
                <a:spcPts val="910"/>
              </a:spcBef>
              <a:buFontTx/>
              <a:buChar char="-"/>
              <a:tabLst>
                <a:tab pos="335280" algn="l"/>
                <a:tab pos="335915" algn="l"/>
              </a:tabLst>
              <a:defRPr/>
            </a:pPr>
            <a:r>
              <a:rPr lang="en-US" altLang="ko-KR" sz="2100">
                <a:latin typeface="Arial"/>
                <a:cs typeface="Arial"/>
              </a:rPr>
              <a:t>Agent interacts with the environment, takes an action based on a policy, receives a reward and observes the next state.</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2</a:t>
            </a:fld>
            <a:endParaRPr lang="ko-KR" altLang="en-US"/>
          </a:p>
        </p:txBody>
      </p:sp>
      <p:pic>
        <p:nvPicPr>
          <p:cNvPr id="5" name="그림 4">
            <a:extLst>
              <a:ext uri="{FF2B5EF4-FFF2-40B4-BE49-F238E27FC236}">
                <a16:creationId xmlns:a16="http://schemas.microsoft.com/office/drawing/2014/main" id="{0779DCFF-9360-71D0-1E2F-7C54119BF1EB}"/>
              </a:ext>
            </a:extLst>
          </p:cNvPr>
          <p:cNvPicPr>
            <a:picLocks noChangeAspect="1"/>
          </p:cNvPicPr>
          <p:nvPr/>
        </p:nvPicPr>
        <p:blipFill>
          <a:blip r:embed="rId3"/>
          <a:stretch>
            <a:fillRect/>
          </a:stretch>
        </p:blipFill>
        <p:spPr>
          <a:xfrm>
            <a:off x="638991" y="2286000"/>
            <a:ext cx="5481638" cy="3682380"/>
          </a:xfrm>
          <a:prstGeom prst="rect">
            <a:avLst/>
          </a:prstGeom>
        </p:spPr>
      </p:pic>
      <p:sp>
        <p:nvSpPr>
          <p:cNvPr id="7" name="TextBox 6">
            <a:extLst>
              <a:ext uri="{FF2B5EF4-FFF2-40B4-BE49-F238E27FC236}">
                <a16:creationId xmlns:a16="http://schemas.microsoft.com/office/drawing/2014/main" id="{B6EEFA37-FEDD-4E75-66E8-6E2F930D8547}"/>
              </a:ext>
            </a:extLst>
          </p:cNvPr>
          <p:cNvSpPr txBox="1"/>
          <p:nvPr/>
        </p:nvSpPr>
        <p:spPr>
          <a:xfrm>
            <a:off x="3120402" y="6105733"/>
            <a:ext cx="6763995" cy="307777"/>
          </a:xfrm>
          <a:prstGeom prst="rect">
            <a:avLst/>
          </a:prstGeom>
          <a:noFill/>
        </p:spPr>
        <p:txBody>
          <a:bodyPr wrap="square">
            <a:spAutoFit/>
          </a:bodyPr>
          <a:lstStyle/>
          <a:p>
            <a:r>
              <a:rPr lang="ko-KR" altLang="en-US" sz="1400">
                <a:hlinkClick r:id="rId4"/>
              </a:rPr>
              <a:t>https://becominghuman.ai/the-very-basics-of-reinforcement-learning-154f28a79071</a:t>
            </a:r>
            <a:r>
              <a:rPr lang="ko-KR" altLang="en-US" sz="1400"/>
              <a:t> </a:t>
            </a:r>
          </a:p>
        </p:txBody>
      </p:sp>
      <p:pic>
        <p:nvPicPr>
          <p:cNvPr id="10" name="그림 9">
            <a:extLst>
              <a:ext uri="{FF2B5EF4-FFF2-40B4-BE49-F238E27FC236}">
                <a16:creationId xmlns:a16="http://schemas.microsoft.com/office/drawing/2014/main" id="{1F1DBA68-D82A-30CA-2747-86E85355206A}"/>
              </a:ext>
            </a:extLst>
          </p:cNvPr>
          <p:cNvPicPr>
            <a:picLocks noChangeAspect="1"/>
          </p:cNvPicPr>
          <p:nvPr/>
        </p:nvPicPr>
        <p:blipFill>
          <a:blip r:embed="rId5"/>
          <a:stretch>
            <a:fillRect/>
          </a:stretch>
        </p:blipFill>
        <p:spPr>
          <a:xfrm>
            <a:off x="6944106" y="2488890"/>
            <a:ext cx="5044694" cy="3416092"/>
          </a:xfrm>
          <a:prstGeom prst="rect">
            <a:avLst/>
          </a:prstGeom>
        </p:spPr>
      </p:pic>
    </p:spTree>
    <p:extLst>
      <p:ext uri="{BB962C8B-B14F-4D97-AF65-F5344CB8AC3E}">
        <p14:creationId xmlns:p14="http://schemas.microsoft.com/office/powerpoint/2010/main" val="302800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Reinforcement Learning</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3</a:t>
            </a:fld>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2542D-5097-6EC1-1AD4-96E8D726CC48}"/>
                  </a:ext>
                </a:extLst>
              </p:cNvPr>
              <p:cNvSpPr txBox="1"/>
              <p:nvPr/>
            </p:nvSpPr>
            <p:spPr>
              <a:xfrm>
                <a:off x="398305" y="1800055"/>
                <a:ext cx="11811000" cy="1731243"/>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States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A representation of the situation or environment at a given time.</a:t>
                </a:r>
              </a:p>
              <a:p>
                <a:pPr marL="354965" indent="-342900">
                  <a:spcBef>
                    <a:spcPts val="910"/>
                  </a:spcBef>
                  <a:buFontTx/>
                  <a:buChar char="-"/>
                  <a:tabLst>
                    <a:tab pos="335280" algn="l"/>
                    <a:tab pos="335915" algn="l"/>
                  </a:tabLst>
                  <a:defRPr/>
                </a:pPr>
                <a:r>
                  <a:rPr lang="en-US" altLang="ko-KR" sz="2100">
                    <a:latin typeface="Arial"/>
                    <a:cs typeface="Arial"/>
                  </a:rPr>
                  <a:t>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Decisions made by the agent that affect the environment.</a:t>
                </a:r>
              </a:p>
              <a:p>
                <a:pPr marL="354965" indent="-342900">
                  <a:spcBef>
                    <a:spcPts val="910"/>
                  </a:spcBef>
                  <a:buFontTx/>
                  <a:buChar char="-"/>
                  <a:tabLst>
                    <a:tab pos="335280" algn="l"/>
                    <a:tab pos="335915" algn="l"/>
                  </a:tabLst>
                  <a:defRPr/>
                </a:pPr>
                <a:r>
                  <a:rPr lang="en-US" altLang="ko-KR" sz="2100">
                    <a:latin typeface="Arial"/>
                    <a:cs typeface="Arial"/>
                  </a:rPr>
                  <a:t>Reward </a:t>
                </a:r>
                <a14:m>
                  <m:oMath xmlns:m="http://schemas.openxmlformats.org/officeDocument/2006/math">
                    <m:r>
                      <a:rPr lang="en-US" altLang="ko-KR" sz="2100" b="0" i="1" smtClean="0">
                        <a:latin typeface="Cambria Math" panose="02040503050406030204" pitchFamily="18" charset="0"/>
                        <a:cs typeface="Arial"/>
                      </a:rPr>
                      <m:t>𝑟</m:t>
                    </m:r>
                  </m:oMath>
                </a14:m>
                <a:r>
                  <a:rPr lang="en-US" altLang="ko-KR" sz="2100">
                    <a:latin typeface="Arial"/>
                    <a:cs typeface="Arial"/>
                  </a:rPr>
                  <a:t>: Feedback received after taking an action in a particular state.</a:t>
                </a:r>
              </a:p>
              <a:p>
                <a:pPr marL="354965" indent="-342900">
                  <a:spcBef>
                    <a:spcPts val="910"/>
                  </a:spcBef>
                  <a:buFontTx/>
                  <a:buChar char="-"/>
                  <a:tabLst>
                    <a:tab pos="335280" algn="l"/>
                    <a:tab pos="335915" algn="l"/>
                  </a:tabLst>
                  <a:defRPr/>
                </a:pPr>
                <a:r>
                  <a:rPr lang="en-US" altLang="ko-KR" sz="2100">
                    <a:latin typeface="Arial"/>
                    <a:cs typeface="Arial"/>
                  </a:rPr>
                  <a:t>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 strategy or mapping from states to actions. Defines the agent’s behavior.</a:t>
                </a:r>
              </a:p>
            </p:txBody>
          </p:sp>
        </mc:Choice>
        <mc:Fallback xmlns="">
          <p:sp>
            <p:nvSpPr>
              <p:cNvPr id="5" name="TextBox 4">
                <a:extLst>
                  <a:ext uri="{FF2B5EF4-FFF2-40B4-BE49-F238E27FC236}">
                    <a16:creationId xmlns:a16="http://schemas.microsoft.com/office/drawing/2014/main" id="{C412542D-5097-6EC1-1AD4-96E8D726CC48}"/>
                  </a:ext>
                </a:extLst>
              </p:cNvPr>
              <p:cNvSpPr txBox="1">
                <a:spLocks noRot="1" noChangeAspect="1" noMove="1" noResize="1" noEditPoints="1" noAdjustHandles="1" noChangeArrowheads="1" noChangeShapeType="1" noTextEdit="1"/>
              </p:cNvSpPr>
              <p:nvPr/>
            </p:nvSpPr>
            <p:spPr>
              <a:xfrm>
                <a:off x="398305" y="1800055"/>
                <a:ext cx="11811000" cy="1731243"/>
              </a:xfrm>
              <a:prstGeom prst="rect">
                <a:avLst/>
              </a:prstGeom>
              <a:blipFill>
                <a:blip r:embed="rId3"/>
                <a:stretch>
                  <a:fillRect l="-413" t="-2113" b="-5986"/>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1A12F76E-2CC3-1B3C-B2F0-2FB4E921BFE5}"/>
              </a:ext>
            </a:extLst>
          </p:cNvPr>
          <p:cNvPicPr>
            <a:picLocks noChangeAspect="1"/>
          </p:cNvPicPr>
          <p:nvPr/>
        </p:nvPicPr>
        <p:blipFill>
          <a:blip r:embed="rId4"/>
          <a:stretch>
            <a:fillRect/>
          </a:stretch>
        </p:blipFill>
        <p:spPr>
          <a:xfrm>
            <a:off x="2067809" y="4084247"/>
            <a:ext cx="2933198" cy="285410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57D499-52BE-5EB6-2133-C09851C25C6E}"/>
                  </a:ext>
                </a:extLst>
              </p:cNvPr>
              <p:cNvSpPr txBox="1"/>
              <p:nvPr/>
            </p:nvSpPr>
            <p:spPr>
              <a:xfrm>
                <a:off x="1854200" y="7583775"/>
                <a:ext cx="8709182" cy="1731243"/>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States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𝑠</m:t>
                        </m:r>
                      </m:e>
                      <m:sub>
                        <m:r>
                          <a:rPr lang="en-US" altLang="ko-KR" sz="2100" b="0" i="1" smtClean="0">
                            <a:latin typeface="Cambria Math" panose="02040503050406030204" pitchFamily="18" charset="0"/>
                            <a:cs typeface="Arial"/>
                          </a:rPr>
                          <m:t>0</m:t>
                        </m:r>
                      </m:sub>
                    </m:sSub>
                    <m:r>
                      <a:rPr lang="en-US" altLang="ko-KR" sz="2100" b="0" i="1" smtClean="0">
                        <a:latin typeface="Cambria Math" panose="02040503050406030204" pitchFamily="18" charset="0"/>
                        <a:cs typeface="Arial"/>
                      </a:rPr>
                      <m:t>=(1,1)</m:t>
                    </m:r>
                  </m:oMath>
                </a14:m>
                <a:r>
                  <a:rPr lang="en-US" altLang="ko-KR" sz="2100">
                    <a:latin typeface="Arial"/>
                    <a:cs typeface="Arial"/>
                  </a:rPr>
                  <a:t> </a:t>
                </a:r>
              </a:p>
              <a:p>
                <a:pPr marL="354965" indent="-342900">
                  <a:spcBef>
                    <a:spcPts val="910"/>
                  </a:spcBef>
                  <a:buFontTx/>
                  <a:buChar char="-"/>
                  <a:tabLst>
                    <a:tab pos="335280" algn="l"/>
                    <a:tab pos="335915" algn="l"/>
                  </a:tabLst>
                  <a:defRPr/>
                </a:pPr>
                <a:r>
                  <a:rPr lang="en-US" altLang="ko-KR" sz="2100">
                    <a:latin typeface="Arial"/>
                    <a:cs typeface="Arial"/>
                  </a:rPr>
                  <a:t>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Up, Down, Left, Right</a:t>
                </a:r>
              </a:p>
              <a:p>
                <a:pPr marL="354965" indent="-342900">
                  <a:spcBef>
                    <a:spcPts val="910"/>
                  </a:spcBef>
                  <a:buFontTx/>
                  <a:buChar char="-"/>
                  <a:tabLst>
                    <a:tab pos="335280" algn="l"/>
                    <a:tab pos="335915" algn="l"/>
                  </a:tabLst>
                  <a:defRPr/>
                </a:pPr>
                <a:r>
                  <a:rPr lang="en-US" altLang="ko-KR" sz="2100">
                    <a:latin typeface="Arial"/>
                    <a:cs typeface="Arial"/>
                  </a:rPr>
                  <a:t>Reward </a:t>
                </a:r>
                <a14:m>
                  <m:oMath xmlns:m="http://schemas.openxmlformats.org/officeDocument/2006/math">
                    <m:r>
                      <a:rPr lang="en-US" altLang="ko-KR" sz="2100" b="0" i="1" smtClean="0">
                        <a:latin typeface="Cambria Math" panose="02040503050406030204" pitchFamily="18" charset="0"/>
                        <a:cs typeface="Arial"/>
                      </a:rPr>
                      <m:t>𝑟</m:t>
                    </m:r>
                  </m:oMath>
                </a14:m>
                <a:r>
                  <a:rPr lang="en-US" altLang="ko-KR" sz="2100">
                    <a:latin typeface="Arial"/>
                    <a:cs typeface="Arial"/>
                  </a:rPr>
                  <a:t>: No fruit (-1), Pear (+5), Apple (+10)</a:t>
                </a:r>
              </a:p>
              <a:p>
                <a:pPr marL="354965" indent="-342900">
                  <a:spcBef>
                    <a:spcPts val="910"/>
                  </a:spcBef>
                  <a:buFontTx/>
                  <a:buChar char="-"/>
                  <a:tabLst>
                    <a:tab pos="335280" algn="l"/>
                    <a:tab pos="335915" algn="l"/>
                  </a:tabLst>
                  <a:defRPr/>
                </a:pPr>
                <a:r>
                  <a:rPr lang="en-US" altLang="ko-KR" sz="2100">
                    <a:latin typeface="Arial"/>
                    <a:cs typeface="Arial"/>
                  </a:rPr>
                  <a:t>Policy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1</m:t>
                        </m:r>
                      </m:sub>
                    </m:sSub>
                  </m:oMath>
                </a14:m>
                <a:r>
                  <a:rPr lang="en-US" altLang="ko-KR" sz="2100">
                    <a:latin typeface="Arial"/>
                    <a:cs typeface="Arial"/>
                  </a:rPr>
                  <a:t>=down, right, right, </a:t>
                </a:r>
                <a14:m>
                  <m:oMath xmlns:m="http://schemas.openxmlformats.org/officeDocument/2006/math">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𝜋</m:t>
                        </m:r>
                      </m:e>
                      <m:sub>
                        <m:r>
                          <a:rPr lang="en-US" altLang="ko-KR" sz="2100" b="0" i="1" smtClean="0">
                            <a:latin typeface="Cambria Math" panose="02040503050406030204" pitchFamily="18" charset="0"/>
                            <a:cs typeface="Arial"/>
                          </a:rPr>
                          <m:t>2</m:t>
                        </m:r>
                      </m:sub>
                    </m:sSub>
                  </m:oMath>
                </a14:m>
                <a:r>
                  <a:rPr lang="en-US" altLang="ko-KR" sz="2100">
                    <a:latin typeface="Arial"/>
                    <a:cs typeface="Arial"/>
                  </a:rPr>
                  <a:t>=right, right, right, down, down, down</a:t>
                </a:r>
              </a:p>
            </p:txBody>
          </p:sp>
        </mc:Choice>
        <mc:Fallback xmlns="">
          <p:sp>
            <p:nvSpPr>
              <p:cNvPr id="15" name="TextBox 14">
                <a:extLst>
                  <a:ext uri="{FF2B5EF4-FFF2-40B4-BE49-F238E27FC236}">
                    <a16:creationId xmlns:a16="http://schemas.microsoft.com/office/drawing/2014/main" id="{A157D499-52BE-5EB6-2133-C09851C25C6E}"/>
                  </a:ext>
                </a:extLst>
              </p:cNvPr>
              <p:cNvSpPr txBox="1">
                <a:spLocks noRot="1" noChangeAspect="1" noMove="1" noResize="1" noEditPoints="1" noAdjustHandles="1" noChangeArrowheads="1" noChangeShapeType="1" noTextEdit="1"/>
              </p:cNvSpPr>
              <p:nvPr/>
            </p:nvSpPr>
            <p:spPr>
              <a:xfrm>
                <a:off x="1854200" y="7583775"/>
                <a:ext cx="8709182" cy="1731243"/>
              </a:xfrm>
              <a:prstGeom prst="rect">
                <a:avLst/>
              </a:prstGeom>
              <a:blipFill>
                <a:blip r:embed="rId5"/>
                <a:stretch>
                  <a:fillRect l="-560" t="-2113" b="-5986"/>
                </a:stretch>
              </a:blipFill>
            </p:spPr>
            <p:txBody>
              <a:bodyPr/>
              <a:lstStyle/>
              <a:p>
                <a:r>
                  <a:rPr lang="ko-KR" altLang="en-US">
                    <a:noFill/>
                  </a:rPr>
                  <a:t> </a:t>
                </a:r>
              </a:p>
            </p:txBody>
          </p:sp>
        </mc:Fallback>
      </mc:AlternateContent>
      <p:pic>
        <p:nvPicPr>
          <p:cNvPr id="18" name="그림 17">
            <a:extLst>
              <a:ext uri="{FF2B5EF4-FFF2-40B4-BE49-F238E27FC236}">
                <a16:creationId xmlns:a16="http://schemas.microsoft.com/office/drawing/2014/main" id="{9430DA4A-B3AF-E167-BCB0-F77FD4925CFD}"/>
              </a:ext>
            </a:extLst>
          </p:cNvPr>
          <p:cNvPicPr>
            <a:picLocks noChangeAspect="1"/>
          </p:cNvPicPr>
          <p:nvPr/>
        </p:nvPicPr>
        <p:blipFill>
          <a:blip r:embed="rId6"/>
          <a:stretch>
            <a:fillRect/>
          </a:stretch>
        </p:blipFill>
        <p:spPr>
          <a:xfrm>
            <a:off x="5283200" y="4084247"/>
            <a:ext cx="5509006" cy="3065799"/>
          </a:xfrm>
          <a:prstGeom prst="rect">
            <a:avLst/>
          </a:prstGeom>
        </p:spPr>
      </p:pic>
      <p:sp>
        <p:nvSpPr>
          <p:cNvPr id="20" name="TextBox 19">
            <a:extLst>
              <a:ext uri="{FF2B5EF4-FFF2-40B4-BE49-F238E27FC236}">
                <a16:creationId xmlns:a16="http://schemas.microsoft.com/office/drawing/2014/main" id="{46B75F5C-DD3E-50FE-A771-8A62160AB1D1}"/>
              </a:ext>
            </a:extLst>
          </p:cNvPr>
          <p:cNvSpPr txBox="1"/>
          <p:nvPr/>
        </p:nvSpPr>
        <p:spPr>
          <a:xfrm>
            <a:off x="3783521" y="7150046"/>
            <a:ext cx="5184775" cy="307777"/>
          </a:xfrm>
          <a:prstGeom prst="rect">
            <a:avLst/>
          </a:prstGeom>
          <a:noFill/>
        </p:spPr>
        <p:txBody>
          <a:bodyPr wrap="square">
            <a:spAutoFit/>
          </a:bodyPr>
          <a:lstStyle/>
          <a:p>
            <a:r>
              <a:rPr lang="ko-KR" altLang="en-US" sz="1400">
                <a:hlinkClick r:id="rId7"/>
              </a:rPr>
              <a:t>https://www.baeldung.com/cs/ml-policy-reinforcement-learning</a:t>
            </a:r>
            <a:r>
              <a:rPr lang="ko-KR" altLang="en-US" sz="1400"/>
              <a:t> </a:t>
            </a:r>
          </a:p>
        </p:txBody>
      </p:sp>
    </p:spTree>
    <p:extLst>
      <p:ext uri="{BB962C8B-B14F-4D97-AF65-F5344CB8AC3E}">
        <p14:creationId xmlns:p14="http://schemas.microsoft.com/office/powerpoint/2010/main" val="16647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EA829B5A-1AEE-5C17-5F40-DB1B58688CF3}"/>
              </a:ext>
            </a:extLst>
          </p:cNvPr>
          <p:cNvPicPr>
            <a:picLocks noChangeAspect="1"/>
          </p:cNvPicPr>
          <p:nvPr/>
        </p:nvPicPr>
        <p:blipFill>
          <a:blip r:embed="rId3"/>
          <a:stretch>
            <a:fillRect/>
          </a:stretch>
        </p:blipFill>
        <p:spPr>
          <a:xfrm>
            <a:off x="1016000" y="2578169"/>
            <a:ext cx="5627380" cy="4513403"/>
          </a:xfrm>
          <a:prstGeom prst="rect">
            <a:avLst/>
          </a:prstGeom>
        </p:spPr>
      </p:pic>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Markov Decision Process</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4</a:t>
            </a:fld>
            <a:endParaRPr lang="ko-KR" altLang="en-US"/>
          </a:p>
        </p:txBody>
      </p:sp>
      <p:sp>
        <p:nvSpPr>
          <p:cNvPr id="5" name="TextBox 4">
            <a:extLst>
              <a:ext uri="{FF2B5EF4-FFF2-40B4-BE49-F238E27FC236}">
                <a16:creationId xmlns:a16="http://schemas.microsoft.com/office/drawing/2014/main" id="{C412542D-5097-6EC1-1AD4-96E8D726CC48}"/>
              </a:ext>
            </a:extLst>
          </p:cNvPr>
          <p:cNvSpPr txBox="1"/>
          <p:nvPr/>
        </p:nvSpPr>
        <p:spPr>
          <a:xfrm>
            <a:off x="143560" y="1600200"/>
            <a:ext cx="12302440" cy="1061829"/>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The process of RL is usually given as </a:t>
            </a:r>
            <a:r>
              <a:rPr lang="en-US" altLang="ko-KR" sz="2100" b="1">
                <a:latin typeface="Arial"/>
                <a:cs typeface="Arial"/>
              </a:rPr>
              <a:t>Markov Decision Processes (MDPs)</a:t>
            </a:r>
            <a:r>
              <a:rPr lang="en-US" altLang="ko-KR" sz="2100">
                <a:latin typeface="Arial"/>
                <a:cs typeface="Arial"/>
              </a:rPr>
              <a:t>, which is a mathematical framework used for modeling decision making in situations where the outcomes are partly random and partly under the control of a decision maker. </a:t>
            </a:r>
          </a:p>
        </p:txBody>
      </p:sp>
      <p:sp>
        <p:nvSpPr>
          <p:cNvPr id="6" name="TextBox 5">
            <a:extLst>
              <a:ext uri="{FF2B5EF4-FFF2-40B4-BE49-F238E27FC236}">
                <a16:creationId xmlns:a16="http://schemas.microsoft.com/office/drawing/2014/main" id="{9FE44541-A141-B1F2-F1EB-D0F6E11A73B4}"/>
              </a:ext>
            </a:extLst>
          </p:cNvPr>
          <p:cNvSpPr txBox="1"/>
          <p:nvPr/>
        </p:nvSpPr>
        <p:spPr>
          <a:xfrm>
            <a:off x="10056846" y="6743903"/>
            <a:ext cx="2974975" cy="307777"/>
          </a:xfrm>
          <a:prstGeom prst="rect">
            <a:avLst/>
          </a:prstGeom>
          <a:noFill/>
        </p:spPr>
        <p:txBody>
          <a:bodyPr wrap="square">
            <a:spAutoFit/>
          </a:bodyPr>
          <a:lstStyle/>
          <a:p>
            <a:r>
              <a:rPr lang="ko-KR" altLang="en-US" sz="1400">
                <a:hlinkClick r:id="rId4"/>
              </a:rPr>
              <a:t>https://untitledtblog.tistory.com/139</a:t>
            </a:r>
            <a:r>
              <a:rPr lang="ko-KR" altLang="en-US" sz="140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BA8674C-BE89-EFCF-D659-BF625BABD1AF}"/>
                  </a:ext>
                </a:extLst>
              </p:cNvPr>
              <p:cNvSpPr txBox="1"/>
              <p:nvPr/>
            </p:nvSpPr>
            <p:spPr>
              <a:xfrm>
                <a:off x="257860" y="6926095"/>
                <a:ext cx="12302440" cy="2827505"/>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Markov property: </a:t>
                </a:r>
                <a14:m>
                  <m:oMath xmlns:m="http://schemas.openxmlformats.org/officeDocument/2006/math">
                    <m:r>
                      <a:rPr lang="en-US" altLang="ko-KR" sz="2100" b="0" i="1" smtClean="0">
                        <a:latin typeface="Cambria Math" panose="02040503050406030204" pitchFamily="18" charset="0"/>
                        <a:cs typeface="Arial"/>
                      </a:rPr>
                      <m:t>𝑃𝑟</m:t>
                    </m:r>
                    <m:d>
                      <m:dPr>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sSup>
                          <m:sSupPr>
                            <m:ctrlPr>
                              <a:rPr lang="en-US" altLang="ko-KR" sz="2100" i="1">
                                <a:latin typeface="Cambria Math" panose="02040503050406030204" pitchFamily="18" charset="0"/>
                                <a:cs typeface="Arial"/>
                              </a:rPr>
                            </m:ctrlPr>
                          </m:sSupPr>
                          <m:e>
                            <m:r>
                              <a:rPr lang="en-US" altLang="ko-KR" sz="2100" i="1">
                                <a:latin typeface="Cambria Math" panose="02040503050406030204" pitchFamily="18" charset="0"/>
                                <a:cs typeface="Arial"/>
                              </a:rPr>
                              <m:t>𝑠</m:t>
                            </m:r>
                          </m:e>
                          <m:sup>
                            <m:r>
                              <a:rPr lang="en-US" altLang="ko-KR" sz="2100" i="1">
                                <a:latin typeface="Cambria Math" panose="02040503050406030204" pitchFamily="18" charset="0"/>
                                <a:cs typeface="Arial"/>
                              </a:rPr>
                              <m:t>′</m:t>
                            </m:r>
                          </m:sup>
                        </m:sSup>
                      </m:e>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0</m:t>
                            </m:r>
                          </m:sub>
                        </m:sSub>
                        <m:r>
                          <a:rPr lang="en-US" altLang="ko-KR" sz="2100" i="1">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 …,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sub>
                        </m:sSub>
                      </m:e>
                    </m:d>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𝑃𝑟</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oMath>
                </a14:m>
                <a:r>
                  <a:rPr lang="en-US" altLang="ko-KR" sz="2100" i="1">
                    <a:latin typeface="Arial"/>
                    <a:cs typeface="Arial"/>
                  </a:rPr>
                  <a:t> </a:t>
                </a:r>
              </a:p>
              <a:p>
                <a:pPr marL="354965" indent="-342900">
                  <a:spcBef>
                    <a:spcPts val="910"/>
                  </a:spcBef>
                  <a:buFontTx/>
                  <a:buChar char="-"/>
                  <a:tabLst>
                    <a:tab pos="335280" algn="l"/>
                    <a:tab pos="335915" algn="l"/>
                  </a:tabLst>
                  <a:defRPr/>
                </a:pPr>
                <a:r>
                  <a:rPr lang="en-US" altLang="ko-KR" sz="2100">
                    <a:latin typeface="Arial"/>
                    <a:cs typeface="Arial"/>
                  </a:rPr>
                  <a:t>State Transition Probability Matrix: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𝑃</m:t>
                        </m:r>
                      </m:e>
                      <m:sub>
                        <m:r>
                          <a:rPr lang="en-US" altLang="ko-KR" sz="2100" b="0" i="1" smtClean="0">
                            <a:latin typeface="Cambria Math" panose="02040503050406030204" pitchFamily="18" charset="0"/>
                            <a:cs typeface="Arial"/>
                          </a:rPr>
                          <m:t>𝑠</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𝑃𝑟</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Immediate reward: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𝑠</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𝐸</m:t>
                    </m:r>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Total reward: Return=</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+2</m:t>
                        </m:r>
                      </m:sub>
                    </m:sSub>
                    <m:r>
                      <a:rPr lang="en-US" altLang="ko-KR" sz="2100" b="0" i="1" smtClean="0">
                        <a:latin typeface="Cambria Math" panose="02040503050406030204" pitchFamily="18" charset="0"/>
                        <a:cs typeface="Arial"/>
                      </a:rPr>
                      <m:t>+…=</m:t>
                    </m:r>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b="0" i="1" smtClean="0">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+1</m:t>
                            </m:r>
                          </m:sub>
                        </m:sSub>
                      </m:e>
                    </m:nary>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In MDP, we need a </a:t>
                </a:r>
                <a:r>
                  <a:rPr lang="en-US" altLang="ko-KR" sz="2100" b="1">
                    <a:latin typeface="Arial"/>
                    <a:cs typeface="Arial"/>
                  </a:rPr>
                  <a:t>Value function, </a:t>
                </a:r>
                <a:r>
                  <a:rPr lang="en-US" altLang="ko-KR" sz="2100">
                    <a:latin typeface="Arial"/>
                    <a:cs typeface="Arial"/>
                  </a:rPr>
                  <a:t>which defines the sum of expected rewards from a given state or given action. Value function is needed for evaluating the policy, and then iteratively updating these value functions until they converge to their optimal values, which derives the optimal policy.</a:t>
                </a:r>
              </a:p>
            </p:txBody>
          </p:sp>
        </mc:Choice>
        <mc:Fallback xmlns="">
          <p:sp>
            <p:nvSpPr>
              <p:cNvPr id="7" name="TextBox 6">
                <a:extLst>
                  <a:ext uri="{FF2B5EF4-FFF2-40B4-BE49-F238E27FC236}">
                    <a16:creationId xmlns:a16="http://schemas.microsoft.com/office/drawing/2014/main" id="{7BA8674C-BE89-EFCF-D659-BF625BABD1AF}"/>
                  </a:ext>
                </a:extLst>
              </p:cNvPr>
              <p:cNvSpPr txBox="1">
                <a:spLocks noRot="1" noChangeAspect="1" noMove="1" noResize="1" noEditPoints="1" noAdjustHandles="1" noChangeArrowheads="1" noChangeShapeType="1" noTextEdit="1"/>
              </p:cNvSpPr>
              <p:nvPr/>
            </p:nvSpPr>
            <p:spPr>
              <a:xfrm>
                <a:off x="257860" y="6926095"/>
                <a:ext cx="12302440" cy="2827505"/>
              </a:xfrm>
              <a:prstGeom prst="rect">
                <a:avLst/>
              </a:prstGeom>
              <a:blipFill>
                <a:blip r:embed="rId5"/>
                <a:stretch>
                  <a:fillRect l="-396" t="-1293" r="-99" b="-3448"/>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22398EA4-9B6F-6905-21DC-CEE6651C58A6}"/>
              </a:ext>
            </a:extLst>
          </p:cNvPr>
          <p:cNvPicPr>
            <a:picLocks noChangeAspect="1"/>
          </p:cNvPicPr>
          <p:nvPr/>
        </p:nvPicPr>
        <p:blipFill>
          <a:blip r:embed="rId6"/>
          <a:stretch>
            <a:fillRect/>
          </a:stretch>
        </p:blipFill>
        <p:spPr>
          <a:xfrm>
            <a:off x="7465083" y="3096765"/>
            <a:ext cx="5133317" cy="3654922"/>
          </a:xfrm>
          <a:prstGeom prst="rect">
            <a:avLst/>
          </a:prstGeom>
        </p:spPr>
      </p:pic>
    </p:spTree>
    <p:extLst>
      <p:ext uri="{BB962C8B-B14F-4D97-AF65-F5344CB8AC3E}">
        <p14:creationId xmlns:p14="http://schemas.microsoft.com/office/powerpoint/2010/main" val="211941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mc:AlternateContent xmlns:mc="http://schemas.openxmlformats.org/markup-compatibility/2006" xmlns:a14="http://schemas.microsoft.com/office/drawing/2010/main">
        <mc:Choice Requires="a14">
          <p:sp>
            <p:nvSpPr>
              <p:cNvPr id="4" name="object 4"/>
              <p:cNvSpPr txBox="1"/>
              <p:nvPr/>
            </p:nvSpPr>
            <p:spPr>
              <a:xfrm>
                <a:off x="254502" y="963907"/>
                <a:ext cx="12098607" cy="802604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Value function</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a:latin typeface="Arial"/>
                    <a:cs typeface="Arial"/>
                  </a:rPr>
                  <a:t>-Estimation of expected rewards from a given state or given action</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State-Value function (</a:t>
                </a:r>
                <a14:m>
                  <m:oMath xmlns:m="http://schemas.openxmlformats.org/officeDocument/2006/math">
                    <m:r>
                      <a:rPr lang="en-US" altLang="ko-KR" sz="2400" b="1" i="1" smtClean="0">
                        <a:latin typeface="Cambria Math" panose="02040503050406030204" pitchFamily="18" charset="0"/>
                        <a:cs typeface="Arial"/>
                      </a:rPr>
                      <m:t>𝑽</m:t>
                    </m:r>
                  </m:oMath>
                </a14:m>
                <a:r>
                  <a:rPr lang="en-US" altLang="ko-KR" sz="2100" b="1">
                    <a:latin typeface="Arial"/>
                    <a:cs typeface="Arial"/>
                  </a:rPr>
                  <a:t>)</a:t>
                </a:r>
              </a:p>
              <a:p>
                <a:pPr marL="12065" marR="0" lvl="0" indent="0" defTabSz="914400" eaLnBrk="1" fontAlgn="auto" latinLnBrk="0" hangingPunct="1">
                  <a:lnSpc>
                    <a:spcPct val="150000"/>
                  </a:lnSpc>
                  <a:spcBef>
                    <a:spcPts val="910"/>
                  </a:spcBef>
                  <a:spcAft>
                    <a:spcPts val="0"/>
                  </a:spcAft>
                  <a:buClrTx/>
                  <a:buSzTx/>
                  <a:buFontTx/>
                  <a:buNone/>
                  <a:tabLst>
                    <a:tab pos="335280" algn="l"/>
                    <a:tab pos="335915" algn="l"/>
                  </a:tabLst>
                  <a:defRPr/>
                </a:pPr>
                <a14:m>
                  <m:oMathPara xmlns:m="http://schemas.openxmlformats.org/officeDocument/2006/math">
                    <m:oMathParaPr>
                      <m:jc m:val="centerGroup"/>
                    </m:oMathParaPr>
                    <m:oMath xmlns:m="http://schemas.openxmlformats.org/officeDocument/2006/math">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𝑉</m:t>
                          </m:r>
                        </m:e>
                        <m:sup>
                          <m:r>
                            <a:rPr lang="en-US" altLang="ko-KR" sz="2100" b="0" i="1" smtClean="0">
                              <a:latin typeface="Cambria Math" panose="02040503050406030204" pitchFamily="18" charset="0"/>
                              <a:cs typeface="Arial"/>
                            </a:rPr>
                            <m:t>𝜋</m:t>
                          </m:r>
                        </m:sup>
                      </m:sSup>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𝑠</m:t>
                          </m:r>
                        </m:e>
                      </m:d>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ko-KR" altLang="en-US" sz="2100" b="0" i="1" smtClean="0">
                              <a:latin typeface="Cambria Math" panose="02040503050406030204" pitchFamily="18" charset="0"/>
                              <a:cs typeface="Arial"/>
                            </a:rPr>
                            <m:t>𝔼</m:t>
                          </m:r>
                        </m:e>
                        <m:sub>
                          <m:r>
                            <a:rPr lang="en-US" altLang="ko-KR" sz="2100" b="0" i="1" smtClean="0">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i="1">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nary>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+2</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2</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+3</m:t>
                              </m:r>
                            </m:sub>
                          </m:sSub>
                          <m:r>
                            <a:rPr lang="en-US" altLang="ko-KR" sz="2100" b="0" i="1" smtClean="0">
                              <a:latin typeface="Cambria Math" panose="02040503050406030204" pitchFamily="18" charset="0"/>
                              <a:cs typeface="Arial"/>
                            </a:rPr>
                            <m:t>+…</m:t>
                          </m:r>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𝛾</m:t>
                          </m:r>
                          <m:sSub>
                            <m:sSubPr>
                              <m:ctrlPr>
                                <a:rPr lang="en-US" altLang="ko-KR" sz="2100" i="1">
                                  <a:latin typeface="Cambria Math" panose="02040503050406030204" pitchFamily="18" charset="0"/>
                                  <a:cs typeface="Arial"/>
                                </a:rPr>
                              </m:ctrlPr>
                            </m:sSubPr>
                            <m:e>
                              <m:r>
                                <a:rPr lang="en-US" altLang="ko-KR" sz="2100" b="0" i="1" smtClean="0">
                                  <a:latin typeface="Cambria Math" panose="02040503050406030204" pitchFamily="18" charset="0"/>
                                  <a:cs typeface="Arial"/>
                                </a:rPr>
                                <m:t>(</m:t>
                              </m:r>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+2</m:t>
                              </m:r>
                            </m:sub>
                          </m:sSub>
                          <m:r>
                            <a:rPr lang="en-US" altLang="ko-KR" sz="2100" i="1">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+3</m:t>
                              </m:r>
                            </m:sub>
                          </m:sSub>
                          <m:r>
                            <a:rPr lang="en-US" altLang="ko-KR" sz="2100" i="1">
                              <a:latin typeface="Cambria Math" panose="02040503050406030204" pitchFamily="18" charset="0"/>
                              <a:cs typeface="Arial"/>
                            </a:rPr>
                            <m:t>+…</m:t>
                          </m:r>
                        </m:e>
                        <m:e>
                          <m:r>
                            <a:rPr lang="en-US" altLang="ko-KR" sz="2100" b="0" i="1" smtClean="0">
                              <a:latin typeface="Cambria Math" panose="02040503050406030204" pitchFamily="18" charset="0"/>
                              <a:cs typeface="Arial"/>
                            </a:rPr>
                            <m:t>𝑆</m:t>
                          </m:r>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𝑠</m:t>
                          </m:r>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r>
                            <a:rPr lang="en-US" altLang="ko-KR" sz="2100" b="0" i="1" smtClean="0">
                              <a:latin typeface="Cambria Math" panose="02040503050406030204" pitchFamily="18" charset="0"/>
                              <a:cs typeface="Arial"/>
                            </a:rPr>
                            <m:t>𝛾</m:t>
                          </m:r>
                          <m:r>
                            <a:rPr lang="en-US" altLang="ko-KR" sz="2100" b="0" i="1" smtClean="0">
                              <a:latin typeface="Cambria Math" panose="02040503050406030204" pitchFamily="18" charset="0"/>
                              <a:cs typeface="Arial"/>
                            </a:rPr>
                            <m:t>𝑉</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𝑠</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e>
                        <m:e>
                          <m:sSub>
                            <m:sSubPr>
                              <m:ctrlPr>
                                <a:rPr lang="en-US" altLang="ko-KR" sz="2100" i="1">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i="1">
                                  <a:latin typeface="Cambria Math" panose="02040503050406030204" pitchFamily="18" charset="0"/>
                                  <a:cs typeface="Arial"/>
                                </a:rPr>
                                <m:t>𝑡</m:t>
                              </m:r>
                            </m:sub>
                          </m:sSub>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𝑠</m:t>
                          </m:r>
                        </m:e>
                      </m:d>
                    </m:oMath>
                  </m:oMathPara>
                </a14:m>
                <a:br>
                  <a:rPr lang="en-US" altLang="ko-KR" sz="2100">
                    <a:latin typeface="Arial"/>
                    <a:cs typeface="Arial"/>
                  </a:rPr>
                </a:br>
                <a:endParaRPr lang="en-US" altLang="ko-KR" sz="2100" b="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a:latin typeface="Arial"/>
                    <a:cs typeface="Arial"/>
                  </a:rPr>
                  <a:t>-expected return of starting at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and following 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t>
                </a:r>
                <a:r>
                  <a:rPr lang="en-US" altLang="ko-KR" sz="2100" b="1">
                    <a:latin typeface="Arial"/>
                    <a:cs typeface="Arial"/>
                  </a:rPr>
                  <a:t>How good is our current state?</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a:latin typeface="Arial"/>
                  <a:cs typeface="Arial"/>
                </a:endParaRPr>
              </a:p>
              <a:p>
                <a:pPr marL="12065">
                  <a:spcBef>
                    <a:spcPts val="910"/>
                  </a:spcBef>
                  <a:tabLst>
                    <a:tab pos="335280" algn="l"/>
                    <a:tab pos="335915" algn="l"/>
                  </a:tabLst>
                  <a:defRPr/>
                </a:pPr>
                <a:r>
                  <a:rPr lang="en-US" altLang="ko-KR" sz="2100" b="1">
                    <a:latin typeface="Arial"/>
                    <a:cs typeface="Arial"/>
                  </a:rPr>
                  <a:t>Action-Value function (</a:t>
                </a:r>
                <a14:m>
                  <m:oMath xmlns:m="http://schemas.openxmlformats.org/officeDocument/2006/math">
                    <m:r>
                      <a:rPr lang="en-US" altLang="ko-KR" sz="2100" b="1" i="1" smtClean="0">
                        <a:latin typeface="Cambria Math" panose="02040503050406030204" pitchFamily="18" charset="0"/>
                        <a:cs typeface="Arial"/>
                      </a:rPr>
                      <m:t>𝑸</m:t>
                    </m:r>
                  </m:oMath>
                </a14:m>
                <a:r>
                  <a:rPr lang="en-US" altLang="ko-KR" sz="2100" b="1">
                    <a:latin typeface="Arial"/>
                    <a:cs typeface="Arial"/>
                  </a:rPr>
                  <a:t>)</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14:m>
                  <m:oMathPara xmlns:m="http://schemas.openxmlformats.org/officeDocument/2006/math">
                    <m:oMathParaPr>
                      <m:jc m:val="centerGroup"/>
                    </m:oMathParaPr>
                    <m:oMath xmlns:m="http://schemas.openxmlformats.org/officeDocument/2006/math">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𝑄</m:t>
                          </m:r>
                        </m:e>
                        <m:sup>
                          <m:r>
                            <a:rPr lang="en-US" altLang="ko-KR" sz="2100" b="0" i="1" smtClean="0">
                              <a:latin typeface="Cambria Math" panose="02040503050406030204" pitchFamily="18" charset="0"/>
                              <a:cs typeface="Arial"/>
                            </a:rPr>
                            <m:t>𝜋</m:t>
                          </m:r>
                        </m:sup>
                      </m:sSup>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ko-KR" altLang="en-US" sz="2100" b="0" i="1" smtClean="0">
                              <a:latin typeface="Cambria Math" panose="02040503050406030204" pitchFamily="18" charset="0"/>
                              <a:cs typeface="Arial"/>
                            </a:rPr>
                            <m:t>𝔼</m:t>
                          </m:r>
                        </m:e>
                        <m:sub>
                          <m:r>
                            <a:rPr lang="en-US" altLang="ko-KR" sz="2100" b="0" i="1" smtClean="0">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 </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𝑎</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i="1">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nary>
                          <m:r>
                            <a:rPr lang="en-US" altLang="ko-KR" sz="2100" b="0" i="1" smtClean="0">
                              <a:latin typeface="Cambria Math" panose="02040503050406030204" pitchFamily="18" charset="0"/>
                              <a:cs typeface="Arial"/>
                            </a:rPr>
                            <m:t>, </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𝑎</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oMath>
                  </m:oMathPara>
                </a14:m>
                <a:endParaRPr lang="en-US" altLang="ko-KR" sz="2100" b="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b="0">
                  <a:latin typeface="Arial"/>
                  <a:cs typeface="Arial"/>
                </a:endParaRPr>
              </a:p>
              <a:p>
                <a:pPr marL="12065">
                  <a:spcBef>
                    <a:spcPts val="910"/>
                  </a:spcBef>
                  <a:tabLst>
                    <a:tab pos="335280" algn="l"/>
                    <a:tab pos="335915" algn="l"/>
                  </a:tabLst>
                  <a:defRPr/>
                </a:pPr>
                <a:r>
                  <a:rPr lang="en-US" altLang="ko-KR" sz="2100">
                    <a:latin typeface="Arial"/>
                    <a:cs typeface="Arial"/>
                  </a:rPr>
                  <a:t>-expected return of starting at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taking 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and then following 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t>
                </a:r>
                <a:r>
                  <a:rPr lang="en-US" altLang="ko-KR" sz="2100" b="1">
                    <a:latin typeface="Arial"/>
                    <a:cs typeface="Arial"/>
                  </a:rPr>
                  <a:t>How good it is for the agent to take a certain action in a certain state?</a:t>
                </a:r>
              </a:p>
            </p:txBody>
          </p:sp>
        </mc:Choice>
        <mc:Fallback xmlns="">
          <p:sp>
            <p:nvSpPr>
              <p:cNvPr id="4" name="object 4"/>
              <p:cNvSpPr txBox="1">
                <a:spLocks noRot="1" noChangeAspect="1" noMove="1" noResize="1" noEditPoints="1" noAdjustHandles="1" noChangeArrowheads="1" noChangeShapeType="1" noTextEdit="1"/>
              </p:cNvSpPr>
              <p:nvPr/>
            </p:nvSpPr>
            <p:spPr>
              <a:xfrm>
                <a:off x="254502" y="963907"/>
                <a:ext cx="12098607" cy="8026043"/>
              </a:xfrm>
              <a:prstGeom prst="rect">
                <a:avLst/>
              </a:prstGeom>
              <a:blipFill>
                <a:blip r:embed="rId3"/>
                <a:stretch>
                  <a:fillRect l="-1462" r="-504" b="-1063"/>
                </a:stretch>
              </a:blipFill>
            </p:spPr>
            <p:txBody>
              <a:bodyPr/>
              <a:lstStyle/>
              <a:p>
                <a:r>
                  <a:rPr lang="ko-KR" altLang="en-US">
                    <a:noFill/>
                  </a:rPr>
                  <a:t> </a:t>
                </a:r>
              </a:p>
            </p:txBody>
          </p:sp>
        </mc:Fallback>
      </mc:AlternateContent>
      <p:sp>
        <p:nvSpPr>
          <p:cNvPr id="3" name="직사각형 2">
            <a:extLst>
              <a:ext uri="{FF2B5EF4-FFF2-40B4-BE49-F238E27FC236}">
                <a16:creationId xmlns:a16="http://schemas.microsoft.com/office/drawing/2014/main" id="{3D0D34C8-D630-6344-1E2C-8FD7357D5D25}"/>
              </a:ext>
            </a:extLst>
          </p:cNvPr>
          <p:cNvSpPr/>
          <p:nvPr/>
        </p:nvSpPr>
        <p:spPr>
          <a:xfrm>
            <a:off x="5969000" y="5105400"/>
            <a:ext cx="838200" cy="457200"/>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D9ED7F9-F22D-FDF2-AC6C-5398FB1C19BD}"/>
              </a:ext>
            </a:extLst>
          </p:cNvPr>
          <p:cNvSpPr/>
          <p:nvPr/>
        </p:nvSpPr>
        <p:spPr>
          <a:xfrm>
            <a:off x="3378200" y="3429000"/>
            <a:ext cx="838200" cy="457200"/>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80193D-0B1F-11EE-4D25-08F232CC4888}"/>
                  </a:ext>
                </a:extLst>
              </p:cNvPr>
              <p:cNvSpPr txBox="1"/>
              <p:nvPr/>
            </p:nvSpPr>
            <p:spPr>
              <a:xfrm>
                <a:off x="10589998" y="3088501"/>
                <a:ext cx="1852880" cy="276999"/>
              </a:xfrm>
              <a:prstGeom prst="rect">
                <a:avLst/>
              </a:prstGeom>
              <a:noFill/>
            </p:spPr>
            <p:txBody>
              <a:bodyPr wrap="none" lIns="0" tIns="0" rIns="0" bIns="0" rtlCol="0">
                <a:spAutoFit/>
              </a:bodyPr>
              <a:lstStyle/>
              <a:p>
                <a:r>
                  <a:rPr lang="en-US" altLang="ko-KR" b="0"/>
                  <a:t>*</a:t>
                </a:r>
                <a14:m>
                  <m:oMath xmlns:m="http://schemas.openxmlformats.org/officeDocument/2006/math">
                    <m:r>
                      <a:rPr lang="en-US" altLang="ko-KR" b="0" i="1" smtClean="0">
                        <a:latin typeface="Cambria Math" panose="02040503050406030204" pitchFamily="18" charset="0"/>
                      </a:rPr>
                      <m:t>𝛾</m:t>
                    </m:r>
                  </m:oMath>
                </a14:m>
                <a:r>
                  <a:rPr lang="en-US" altLang="ko-KR"/>
                  <a:t>=discount factor</a:t>
                </a:r>
                <a:endParaRPr lang="ko-KR" altLang="en-US"/>
              </a:p>
            </p:txBody>
          </p:sp>
        </mc:Choice>
        <mc:Fallback xmlns="">
          <p:sp>
            <p:nvSpPr>
              <p:cNvPr id="6" name="TextBox 5">
                <a:extLst>
                  <a:ext uri="{FF2B5EF4-FFF2-40B4-BE49-F238E27FC236}">
                    <a16:creationId xmlns:a16="http://schemas.microsoft.com/office/drawing/2014/main" id="{8D80193D-0B1F-11EE-4D25-08F232CC4888}"/>
                  </a:ext>
                </a:extLst>
              </p:cNvPr>
              <p:cNvSpPr txBox="1">
                <a:spLocks noRot="1" noChangeAspect="1" noMove="1" noResize="1" noEditPoints="1" noAdjustHandles="1" noChangeArrowheads="1" noChangeShapeType="1" noTextEdit="1"/>
              </p:cNvSpPr>
              <p:nvPr/>
            </p:nvSpPr>
            <p:spPr>
              <a:xfrm>
                <a:off x="10589998" y="3088501"/>
                <a:ext cx="1852880" cy="276999"/>
              </a:xfrm>
              <a:prstGeom prst="rect">
                <a:avLst/>
              </a:prstGeom>
              <a:blipFill>
                <a:blip r:embed="rId4"/>
                <a:stretch>
                  <a:fillRect l="-7566" t="-28889" r="-7566" b="-5111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045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State-value function with Action-value function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795637-45B3-9761-3EF5-BE5FA8C52998}"/>
                  </a:ext>
                </a:extLst>
              </p:cNvPr>
              <p:cNvSpPr txBox="1"/>
              <p:nvPr/>
            </p:nvSpPr>
            <p:spPr>
              <a:xfrm>
                <a:off x="4710112" y="1462762"/>
                <a:ext cx="3584575" cy="8764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𝐴</m:t>
                          </m:r>
                        </m:sub>
                        <m:sup/>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d>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xmlns="">
          <p:sp>
            <p:nvSpPr>
              <p:cNvPr id="12" name="TextBox 11">
                <a:extLst>
                  <a:ext uri="{FF2B5EF4-FFF2-40B4-BE49-F238E27FC236}">
                    <a16:creationId xmlns:a16="http://schemas.microsoft.com/office/drawing/2014/main" id="{03795637-45B3-9761-3EF5-BE5FA8C52998}"/>
                  </a:ext>
                </a:extLst>
              </p:cNvPr>
              <p:cNvSpPr txBox="1">
                <a:spLocks noRot="1" noChangeAspect="1" noMove="1" noResize="1" noEditPoints="1" noAdjustHandles="1" noChangeArrowheads="1" noChangeShapeType="1" noTextEdit="1"/>
              </p:cNvSpPr>
              <p:nvPr/>
            </p:nvSpPr>
            <p:spPr>
              <a:xfrm>
                <a:off x="4710112" y="1462762"/>
                <a:ext cx="3584575" cy="876458"/>
              </a:xfrm>
              <a:prstGeom prst="rect">
                <a:avLst/>
              </a:prstGeom>
              <a:blipFill>
                <a:blip r:embed="rId3"/>
                <a:stretch>
                  <a:fillRect/>
                </a:stretch>
              </a:blipFill>
            </p:spPr>
            <p:txBody>
              <a:bodyPr/>
              <a:lstStyle/>
              <a:p>
                <a:r>
                  <a:rPr lang="ko-KR" altLang="en-US">
                    <a:noFill/>
                  </a:rPr>
                  <a:t> </a:t>
                </a:r>
              </a:p>
            </p:txBody>
          </p:sp>
        </mc:Fallback>
      </mc:AlternateContent>
      <p:sp>
        <p:nvSpPr>
          <p:cNvPr id="13" name="object 4">
            <a:extLst>
              <a:ext uri="{FF2B5EF4-FFF2-40B4-BE49-F238E27FC236}">
                <a16:creationId xmlns:a16="http://schemas.microsoft.com/office/drawing/2014/main" id="{C37D21AB-1115-87AD-0624-4F4531B71E03}"/>
              </a:ext>
            </a:extLst>
          </p:cNvPr>
          <p:cNvSpPr txBox="1"/>
          <p:nvPr/>
        </p:nvSpPr>
        <p:spPr>
          <a:xfrm>
            <a:off x="254501" y="2364620"/>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Action-value function with State-value function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09EA9A-B878-B917-9F53-8494A6575E59}"/>
                  </a:ext>
                </a:extLst>
              </p:cNvPr>
              <p:cNvSpPr txBox="1"/>
              <p:nvPr/>
            </p:nvSpPr>
            <p:spPr>
              <a:xfrm>
                <a:off x="4272754" y="3063777"/>
                <a:ext cx="4459289"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xmlns="">
          <p:sp>
            <p:nvSpPr>
              <p:cNvPr id="14" name="TextBox 13">
                <a:extLst>
                  <a:ext uri="{FF2B5EF4-FFF2-40B4-BE49-F238E27FC236}">
                    <a16:creationId xmlns:a16="http://schemas.microsoft.com/office/drawing/2014/main" id="{F109EA9A-B878-B917-9F53-8494A6575E59}"/>
                  </a:ext>
                </a:extLst>
              </p:cNvPr>
              <p:cNvSpPr txBox="1">
                <a:spLocks noRot="1" noChangeAspect="1" noMove="1" noResize="1" noEditPoints="1" noAdjustHandles="1" noChangeArrowheads="1" noChangeShapeType="1" noTextEdit="1"/>
              </p:cNvSpPr>
              <p:nvPr/>
            </p:nvSpPr>
            <p:spPr>
              <a:xfrm>
                <a:off x="4272754" y="3063777"/>
                <a:ext cx="4459289" cy="876907"/>
              </a:xfrm>
              <a:prstGeom prst="rect">
                <a:avLst/>
              </a:prstGeom>
              <a:blipFill>
                <a:blip r:embed="rId4"/>
                <a:stretch>
                  <a:fillRect/>
                </a:stretch>
              </a:blipFill>
            </p:spPr>
            <p:txBody>
              <a:bodyPr/>
              <a:lstStyle/>
              <a:p>
                <a:r>
                  <a:rPr lang="ko-KR" altLang="en-US">
                    <a:noFill/>
                  </a:rPr>
                  <a:t> </a:t>
                </a:r>
              </a:p>
            </p:txBody>
          </p:sp>
        </mc:Fallback>
      </mc:AlternateContent>
      <p:sp>
        <p:nvSpPr>
          <p:cNvPr id="15" name="object 4">
            <a:extLst>
              <a:ext uri="{FF2B5EF4-FFF2-40B4-BE49-F238E27FC236}">
                <a16:creationId xmlns:a16="http://schemas.microsoft.com/office/drawing/2014/main" id="{806F837C-08A5-6155-6C41-4C8EA4414287}"/>
              </a:ext>
            </a:extLst>
          </p:cNvPr>
          <p:cNvSpPr txBox="1"/>
          <p:nvPr/>
        </p:nvSpPr>
        <p:spPr>
          <a:xfrm>
            <a:off x="253613" y="4015472"/>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Bellman Expectation equation</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7093803-3C31-E70D-0FC0-9B57FE69A47E}"/>
                  </a:ext>
                </a:extLst>
              </p:cNvPr>
              <p:cNvSpPr txBox="1"/>
              <p:nvPr/>
            </p:nvSpPr>
            <p:spPr>
              <a:xfrm>
                <a:off x="432590" y="5316329"/>
                <a:ext cx="5870132" cy="994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𝑎</m:t>
                              </m:r>
                            </m:e>
                            <m:e>
                              <m:r>
                                <a:rPr lang="en-US" altLang="ko-KR" sz="2400" b="0" i="1" smtClean="0">
                                  <a:latin typeface="Cambria Math" panose="02040503050406030204" pitchFamily="18" charset="0"/>
                                </a:rPr>
                                <m:t>𝑠</m:t>
                              </m:r>
                            </m:e>
                          </m:d>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sSup>
                                    <m:sSupPr>
                                      <m:ctrlPr>
                                        <a:rPr lang="en-US" altLang="ko-KR" sz="2400" b="0" i="1" smtClean="0">
                                          <a:latin typeface="Cambria Math" panose="02040503050406030204" pitchFamily="18" charset="0"/>
                                        </a:rPr>
                                      </m:ctrlPr>
                                    </m:sSupPr>
                                    <m:e>
                                      <m:r>
                                        <m:rPr>
                                          <m:brk m:alnAt="7"/>
                                        </m:rP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nary>
                    </m:oMath>
                  </m:oMathPara>
                </a14:m>
                <a:endParaRPr lang="ko-KR" altLang="en-US" sz="2400"/>
              </a:p>
            </p:txBody>
          </p:sp>
        </mc:Choice>
        <mc:Fallback>
          <p:sp>
            <p:nvSpPr>
              <p:cNvPr id="17" name="TextBox 16">
                <a:extLst>
                  <a:ext uri="{FF2B5EF4-FFF2-40B4-BE49-F238E27FC236}">
                    <a16:creationId xmlns:a16="http://schemas.microsoft.com/office/drawing/2014/main" id="{77093803-3C31-E70D-0FC0-9B57FE69A47E}"/>
                  </a:ext>
                </a:extLst>
              </p:cNvPr>
              <p:cNvSpPr txBox="1">
                <a:spLocks noRot="1" noChangeAspect="1" noMove="1" noResize="1" noEditPoints="1" noAdjustHandles="1" noChangeArrowheads="1" noChangeShapeType="1" noTextEdit="1"/>
              </p:cNvSpPr>
              <p:nvPr/>
            </p:nvSpPr>
            <p:spPr>
              <a:xfrm>
                <a:off x="432590" y="5316329"/>
                <a:ext cx="5870132" cy="994759"/>
              </a:xfrm>
              <a:prstGeom prst="rect">
                <a:avLst/>
              </a:prstGeom>
              <a:blipFill>
                <a:blip r:embed="rId5"/>
                <a:stretch>
                  <a:fillRect/>
                </a:stretch>
              </a:blipFill>
            </p:spPr>
            <p:txBody>
              <a:bodyPr/>
              <a:lstStyle/>
              <a:p>
                <a:r>
                  <a:rPr lang="ko-KR" altLang="en-US">
                    <a:noFill/>
                  </a:rPr>
                  <a:t> </a:t>
                </a:r>
              </a:p>
            </p:txBody>
          </p:sp>
        </mc:Fallback>
      </mc:AlternateContent>
      <p:sp>
        <p:nvSpPr>
          <p:cNvPr id="18" name="object 4">
            <a:extLst>
              <a:ext uri="{FF2B5EF4-FFF2-40B4-BE49-F238E27FC236}">
                <a16:creationId xmlns:a16="http://schemas.microsoft.com/office/drawing/2014/main" id="{8AFD8495-4DC0-5245-1515-1E441528F6E0}"/>
              </a:ext>
            </a:extLst>
          </p:cNvPr>
          <p:cNvSpPr txBox="1"/>
          <p:nvPr/>
        </p:nvSpPr>
        <p:spPr>
          <a:xfrm>
            <a:off x="282041" y="6917881"/>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Bellman Optimality equation</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2168628-D574-9E9C-71D6-ADA723719A50}"/>
                  </a:ext>
                </a:extLst>
              </p:cNvPr>
              <p:cNvSpPr txBox="1"/>
              <p:nvPr/>
            </p:nvSpPr>
            <p:spPr>
              <a:xfrm>
                <a:off x="6805859" y="5336014"/>
                <a:ext cx="5870131" cy="887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𝐴</m:t>
                              </m:r>
                            </m:sub>
                            <m:sup/>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d>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e>
                      </m:nary>
                    </m:oMath>
                  </m:oMathPara>
                </a14:m>
                <a:endParaRPr lang="ko-KR" altLang="en-US"/>
              </a:p>
            </p:txBody>
          </p:sp>
        </mc:Choice>
        <mc:Fallback>
          <p:sp>
            <p:nvSpPr>
              <p:cNvPr id="19" name="TextBox 18">
                <a:extLst>
                  <a:ext uri="{FF2B5EF4-FFF2-40B4-BE49-F238E27FC236}">
                    <a16:creationId xmlns:a16="http://schemas.microsoft.com/office/drawing/2014/main" id="{72168628-D574-9E9C-71D6-ADA723719A50}"/>
                  </a:ext>
                </a:extLst>
              </p:cNvPr>
              <p:cNvSpPr txBox="1">
                <a:spLocks noRot="1" noChangeAspect="1" noMove="1" noResize="1" noEditPoints="1" noAdjustHandles="1" noChangeArrowheads="1" noChangeShapeType="1" noTextEdit="1"/>
              </p:cNvSpPr>
              <p:nvPr/>
            </p:nvSpPr>
            <p:spPr>
              <a:xfrm>
                <a:off x="6805859" y="5336014"/>
                <a:ext cx="5870131" cy="887294"/>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D771161-8511-3248-1CEB-5228C822286B}"/>
                  </a:ext>
                </a:extLst>
              </p:cNvPr>
              <p:cNvSpPr txBox="1"/>
              <p:nvPr/>
            </p:nvSpPr>
            <p:spPr>
              <a:xfrm>
                <a:off x="412270" y="8093101"/>
                <a:ext cx="5087867" cy="9823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𝜋</m:t>
                              </m:r>
                            </m:lim>
                          </m:limLow>
                        </m:fName>
                        <m:e>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func>
                    </m:oMath>
                  </m:oMathPara>
                </a14:m>
                <a:endParaRPr lang="ko-KR" altLang="en-US" sz="2400"/>
              </a:p>
            </p:txBody>
          </p:sp>
        </mc:Choice>
        <mc:Fallback>
          <p:sp>
            <p:nvSpPr>
              <p:cNvPr id="20" name="TextBox 19">
                <a:extLst>
                  <a:ext uri="{FF2B5EF4-FFF2-40B4-BE49-F238E27FC236}">
                    <a16:creationId xmlns:a16="http://schemas.microsoft.com/office/drawing/2014/main" id="{8D771161-8511-3248-1CEB-5228C822286B}"/>
                  </a:ext>
                </a:extLst>
              </p:cNvPr>
              <p:cNvSpPr txBox="1">
                <a:spLocks noRot="1" noChangeAspect="1" noMove="1" noResize="1" noEditPoints="1" noAdjustHandles="1" noChangeArrowheads="1" noChangeShapeType="1" noTextEdit="1"/>
              </p:cNvSpPr>
              <p:nvPr/>
            </p:nvSpPr>
            <p:spPr>
              <a:xfrm>
                <a:off x="412270" y="8093101"/>
                <a:ext cx="5087867" cy="98232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F70D7CA-41EE-7D75-B549-69CCB378DD4B}"/>
                  </a:ext>
                </a:extLst>
              </p:cNvPr>
              <p:cNvSpPr txBox="1"/>
              <p:nvPr/>
            </p:nvSpPr>
            <p:spPr>
              <a:xfrm>
                <a:off x="6918844" y="8069640"/>
                <a:ext cx="4853531" cy="887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limLow>
                        <m:limLow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limLowPr>
                        <m:e>
                          <m:r>
                            <m:rPr>
                              <m:sty m:val="p"/>
                            </m:rPr>
                            <a:rPr kumimoji="0" lang="en-US" altLang="ko-KR" sz="2100" b="0" i="0"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max</m:t>
                          </m:r>
                        </m:e>
                        <m:lim>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lim>
                      </m:limLow>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d>
                        </m:e>
                      </m:nary>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oMath>
                  </m:oMathPara>
                </a14:m>
                <a:endParaRPr lang="ko-KR" altLang="en-US"/>
              </a:p>
            </p:txBody>
          </p:sp>
        </mc:Choice>
        <mc:Fallback>
          <p:sp>
            <p:nvSpPr>
              <p:cNvPr id="21" name="TextBox 20">
                <a:extLst>
                  <a:ext uri="{FF2B5EF4-FFF2-40B4-BE49-F238E27FC236}">
                    <a16:creationId xmlns:a16="http://schemas.microsoft.com/office/drawing/2014/main" id="{1F70D7CA-41EE-7D75-B549-69CCB378DD4B}"/>
                  </a:ext>
                </a:extLst>
              </p:cNvPr>
              <p:cNvSpPr txBox="1">
                <a:spLocks noRot="1" noChangeAspect="1" noMove="1" noResize="1" noEditPoints="1" noAdjustHandles="1" noChangeArrowheads="1" noChangeShapeType="1" noTextEdit="1"/>
              </p:cNvSpPr>
              <p:nvPr/>
            </p:nvSpPr>
            <p:spPr>
              <a:xfrm>
                <a:off x="6918844" y="8069640"/>
                <a:ext cx="4853531" cy="887744"/>
              </a:xfrm>
              <a:prstGeom prst="rect">
                <a:avLst/>
              </a:prstGeom>
              <a:blipFill>
                <a:blip r:embed="rId8"/>
                <a:stretch>
                  <a:fillRect/>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E2A5CB1E-B66C-6001-9C0F-B989DBA49772}"/>
              </a:ext>
            </a:extLst>
          </p:cNvPr>
          <p:cNvSpPr/>
          <p:nvPr/>
        </p:nvSpPr>
        <p:spPr>
          <a:xfrm>
            <a:off x="5201985" y="5544090"/>
            <a:ext cx="914400" cy="483281"/>
          </a:xfrm>
          <a:prstGeom prst="rect">
            <a:avLst/>
          </a:prstGeom>
          <a:noFill/>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BBE1313B-43F8-A0C5-C3DC-0F965342459C}"/>
              </a:ext>
            </a:extLst>
          </p:cNvPr>
          <p:cNvSpPr/>
          <p:nvPr/>
        </p:nvSpPr>
        <p:spPr>
          <a:xfrm>
            <a:off x="10479379" y="5538020"/>
            <a:ext cx="2140005" cy="483281"/>
          </a:xfrm>
          <a:prstGeom prst="rect">
            <a:avLst/>
          </a:prstGeom>
          <a:noFill/>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7545D1B-9D84-6D6E-7136-3C7B3E703EA9}"/>
                  </a:ext>
                </a:extLst>
              </p:cNvPr>
              <p:cNvSpPr txBox="1"/>
              <p:nvPr/>
            </p:nvSpPr>
            <p:spPr>
              <a:xfrm>
                <a:off x="8971215" y="2154554"/>
                <a:ext cx="3938389" cy="646331"/>
              </a:xfrm>
              <a:prstGeom prst="rect">
                <a:avLst/>
              </a:prstGeom>
              <a:noFill/>
            </p:spPr>
            <p:txBody>
              <a:bodyPr wrap="square">
                <a:spAutoFit/>
              </a:bodyPr>
              <a:lstStyle/>
              <a:p>
                <a:r>
                  <a:rPr kumimoji="0" lang="en-US" altLang="ko-KR" sz="1800" b="0" i="0" u="none" strike="noStrike" kern="0" cap="none" spc="0" normalizeH="0" baseline="0" noProof="0">
                    <a:ln>
                      <a:noFill/>
                    </a:ln>
                    <a:solidFill>
                      <a:sysClr val="windowText" lastClr="000000"/>
                    </a:solidFill>
                    <a:effectLst/>
                    <a:uLnTx/>
                    <a:uFillTx/>
                    <a:latin typeface="Arial"/>
                    <a:cs typeface="Arial"/>
                  </a:rPr>
                  <a:t>Probability of choosing action </a:t>
                </a:r>
                <a14:m>
                  <m:oMath xmlns:m="http://schemas.openxmlformats.org/officeDocument/2006/math">
                    <m:r>
                      <a:rPr kumimoji="0" lang="en-US" altLang="ko-KR" sz="18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oMath>
                </a14:m>
                <a:r>
                  <a:rPr lang="ko-KR" altLang="en-US"/>
                  <a:t> </a:t>
                </a:r>
                <a:r>
                  <a:rPr lang="en-US" altLang="ko-KR"/>
                  <a:t>at state </a:t>
                </a:r>
                <a14:m>
                  <m:oMath xmlns:m="http://schemas.openxmlformats.org/officeDocument/2006/math">
                    <m:r>
                      <a:rPr lang="en-US" altLang="ko-KR" b="0" i="1" smtClean="0">
                        <a:latin typeface="Cambria Math" panose="02040503050406030204" pitchFamily="18" charset="0"/>
                      </a:rPr>
                      <m:t>𝑠</m:t>
                    </m:r>
                  </m:oMath>
                </a14:m>
                <a:endParaRPr lang="ko-KR" altLang="en-US"/>
              </a:p>
            </p:txBody>
          </p:sp>
        </mc:Choice>
        <mc:Fallback>
          <p:sp>
            <p:nvSpPr>
              <p:cNvPr id="9" name="TextBox 8">
                <a:extLst>
                  <a:ext uri="{FF2B5EF4-FFF2-40B4-BE49-F238E27FC236}">
                    <a16:creationId xmlns:a16="http://schemas.microsoft.com/office/drawing/2014/main" id="{17545D1B-9D84-6D6E-7136-3C7B3E703EA9}"/>
                  </a:ext>
                </a:extLst>
              </p:cNvPr>
              <p:cNvSpPr txBox="1">
                <a:spLocks noRot="1" noChangeAspect="1" noMove="1" noResize="1" noEditPoints="1" noAdjustHandles="1" noChangeArrowheads="1" noChangeShapeType="1" noTextEdit="1"/>
              </p:cNvSpPr>
              <p:nvPr/>
            </p:nvSpPr>
            <p:spPr>
              <a:xfrm>
                <a:off x="8971215" y="2154554"/>
                <a:ext cx="3938389" cy="646331"/>
              </a:xfrm>
              <a:prstGeom prst="rect">
                <a:avLst/>
              </a:prstGeom>
              <a:blipFill>
                <a:blip r:embed="rId9"/>
                <a:stretch>
                  <a:fillRect l="-1393" t="-4717" b="-1415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A039372-359E-3D04-5781-6DE7D708B5F4}"/>
                  </a:ext>
                </a:extLst>
              </p:cNvPr>
              <p:cNvSpPr txBox="1"/>
              <p:nvPr/>
            </p:nvSpPr>
            <p:spPr>
              <a:xfrm>
                <a:off x="9281523" y="1354554"/>
                <a:ext cx="3279140" cy="646331"/>
              </a:xfrm>
              <a:prstGeom prst="rect">
                <a:avLst/>
              </a:prstGeom>
              <a:noFill/>
            </p:spPr>
            <p:txBody>
              <a:bodyPr wrap="square">
                <a:spAutoFit/>
              </a:bodyPr>
              <a:lstStyle/>
              <a:p>
                <a:r>
                  <a:rPr kumimoji="0" lang="en-US" altLang="ko-KR" sz="1800" b="0" i="0" u="none" strike="noStrike" kern="0" cap="none" spc="0" normalizeH="0" baseline="0" noProof="0">
                    <a:ln>
                      <a:noFill/>
                    </a:ln>
                    <a:solidFill>
                      <a:sysClr val="windowText" lastClr="000000"/>
                    </a:solidFill>
                    <a:effectLst/>
                    <a:uLnTx/>
                    <a:uFillTx/>
                    <a:latin typeface="Arial"/>
                    <a:cs typeface="Arial"/>
                  </a:rPr>
                  <a:t>Value when action </a:t>
                </a:r>
                <a14:m>
                  <m:oMath xmlns:m="http://schemas.openxmlformats.org/officeDocument/2006/math">
                    <m:r>
                      <a:rPr kumimoji="0" lang="en-US" altLang="ko-KR" sz="18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oMath>
                </a14:m>
                <a:r>
                  <a:rPr kumimoji="0" lang="en-US" altLang="ko-KR" sz="1800" b="0" i="0" u="none" strike="noStrike" kern="0" cap="none" spc="0" normalizeH="0" baseline="0" noProof="0">
                    <a:ln>
                      <a:noFill/>
                    </a:ln>
                    <a:solidFill>
                      <a:sysClr val="windowText" lastClr="000000"/>
                    </a:solidFill>
                    <a:effectLst/>
                    <a:uLnTx/>
                    <a:uFillTx/>
                    <a:latin typeface="Arial"/>
                    <a:cs typeface="Arial"/>
                  </a:rPr>
                  <a:t> is done at state </a:t>
                </a:r>
                <a14:m>
                  <m:oMath xmlns:m="http://schemas.openxmlformats.org/officeDocument/2006/math">
                    <m:r>
                      <a:rPr kumimoji="0" lang="en-US" altLang="ko-KR" sz="18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oMath>
                </a14:m>
                <a:r>
                  <a:rPr lang="ko-KR" altLang="en-US"/>
                  <a:t> </a:t>
                </a:r>
              </a:p>
            </p:txBody>
          </p:sp>
        </mc:Choice>
        <mc:Fallback>
          <p:sp>
            <p:nvSpPr>
              <p:cNvPr id="10" name="TextBox 9">
                <a:extLst>
                  <a:ext uri="{FF2B5EF4-FFF2-40B4-BE49-F238E27FC236}">
                    <a16:creationId xmlns:a16="http://schemas.microsoft.com/office/drawing/2014/main" id="{7A039372-359E-3D04-5781-6DE7D708B5F4}"/>
                  </a:ext>
                </a:extLst>
              </p:cNvPr>
              <p:cNvSpPr txBox="1">
                <a:spLocks noRot="1" noChangeAspect="1" noMove="1" noResize="1" noEditPoints="1" noAdjustHandles="1" noChangeArrowheads="1" noChangeShapeType="1" noTextEdit="1"/>
              </p:cNvSpPr>
              <p:nvPr/>
            </p:nvSpPr>
            <p:spPr>
              <a:xfrm>
                <a:off x="9281523" y="1354554"/>
                <a:ext cx="3279140" cy="646331"/>
              </a:xfrm>
              <a:prstGeom prst="rect">
                <a:avLst/>
              </a:prstGeom>
              <a:blipFill>
                <a:blip r:embed="rId10"/>
                <a:stretch>
                  <a:fillRect l="-1676" t="-4717" b="-14151"/>
                </a:stretch>
              </a:blipFill>
            </p:spPr>
            <p:txBody>
              <a:bodyPr/>
              <a:lstStyle/>
              <a:p>
                <a:r>
                  <a:rPr lang="ko-KR" altLang="en-US">
                    <a:noFill/>
                  </a:rPr>
                  <a:t> </a:t>
                </a:r>
              </a:p>
            </p:txBody>
          </p:sp>
        </mc:Fallback>
      </mc:AlternateContent>
      <p:sp>
        <p:nvSpPr>
          <p:cNvPr id="16" name="직사각형 15">
            <a:extLst>
              <a:ext uri="{FF2B5EF4-FFF2-40B4-BE49-F238E27FC236}">
                <a16:creationId xmlns:a16="http://schemas.microsoft.com/office/drawing/2014/main" id="{C61E7824-8EB9-4233-9CF1-D3DFE415854F}"/>
              </a:ext>
            </a:extLst>
          </p:cNvPr>
          <p:cNvSpPr/>
          <p:nvPr/>
        </p:nvSpPr>
        <p:spPr>
          <a:xfrm>
            <a:off x="6344444" y="1618208"/>
            <a:ext cx="767556" cy="483281"/>
          </a:xfrm>
          <a:prstGeom prst="rect">
            <a:avLst/>
          </a:prstGeom>
          <a:noFill/>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134AC281-F27F-60FD-AC0C-768E17F36903}"/>
              </a:ext>
            </a:extLst>
          </p:cNvPr>
          <p:cNvSpPr/>
          <p:nvPr/>
        </p:nvSpPr>
        <p:spPr>
          <a:xfrm>
            <a:off x="7148286" y="1626999"/>
            <a:ext cx="938371" cy="483281"/>
          </a:xfrm>
          <a:prstGeom prst="rect">
            <a:avLst/>
          </a:prstGeom>
          <a:noFill/>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cxnSp>
        <p:nvCxnSpPr>
          <p:cNvPr id="24" name="연결선: 꺾임 23">
            <a:extLst>
              <a:ext uri="{FF2B5EF4-FFF2-40B4-BE49-F238E27FC236}">
                <a16:creationId xmlns:a16="http://schemas.microsoft.com/office/drawing/2014/main" id="{F8A0EABC-5854-B4D1-649D-2C2550F8F5B4}"/>
              </a:ext>
            </a:extLst>
          </p:cNvPr>
          <p:cNvCxnSpPr>
            <a:cxnSpLocks/>
            <a:stCxn id="16" idx="2"/>
            <a:endCxn id="9" idx="1"/>
          </p:cNvCxnSpPr>
          <p:nvPr/>
        </p:nvCxnSpPr>
        <p:spPr>
          <a:xfrm rot="16200000" flipH="1">
            <a:off x="7661603" y="1168107"/>
            <a:ext cx="376231" cy="22429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EE471D9-9CB9-1D95-6D31-E5521F158E2E}"/>
              </a:ext>
            </a:extLst>
          </p:cNvPr>
          <p:cNvCxnSpPr>
            <a:cxnSpLocks/>
            <a:stCxn id="22" idx="3"/>
            <a:endCxn id="10" idx="1"/>
          </p:cNvCxnSpPr>
          <p:nvPr/>
        </p:nvCxnSpPr>
        <p:spPr>
          <a:xfrm flipV="1">
            <a:off x="8086657" y="1677720"/>
            <a:ext cx="1194866" cy="1909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3B6413F9-50BE-C515-01A9-F28C64C95C8B}"/>
              </a:ext>
            </a:extLst>
          </p:cNvPr>
          <p:cNvCxnSpPr/>
          <p:nvPr/>
        </p:nvCxnSpPr>
        <p:spPr>
          <a:xfrm>
            <a:off x="5789882" y="3985194"/>
            <a:ext cx="25908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1" name="직선 연결선 30">
            <a:extLst>
              <a:ext uri="{FF2B5EF4-FFF2-40B4-BE49-F238E27FC236}">
                <a16:creationId xmlns:a16="http://schemas.microsoft.com/office/drawing/2014/main" id="{EC715BEC-A28E-C8DB-0F40-93064979DA1E}"/>
              </a:ext>
            </a:extLst>
          </p:cNvPr>
          <p:cNvCxnSpPr/>
          <p:nvPr/>
        </p:nvCxnSpPr>
        <p:spPr>
          <a:xfrm>
            <a:off x="3310839" y="6400800"/>
            <a:ext cx="25908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60DED7D5-19A8-8C3E-CE68-94D4AF61D01D}"/>
              </a:ext>
            </a:extLst>
          </p:cNvPr>
          <p:cNvSpPr/>
          <p:nvPr/>
        </p:nvSpPr>
        <p:spPr>
          <a:xfrm>
            <a:off x="7584088" y="3201291"/>
            <a:ext cx="914400" cy="483281"/>
          </a:xfrm>
          <a:prstGeom prst="rect">
            <a:avLst/>
          </a:prstGeom>
          <a:noFill/>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3E616058-6B6F-6E9E-D1E5-AA1C94D40A8A}"/>
                  </a:ext>
                </a:extLst>
              </p:cNvPr>
              <p:cNvSpPr txBox="1"/>
              <p:nvPr/>
            </p:nvSpPr>
            <p:spPr>
              <a:xfrm>
                <a:off x="432590" y="4793847"/>
                <a:ext cx="3287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ko-KR" altLang="en-US" sz="2400" b="0" i="1" smtClean="0">
                              <a:latin typeface="Cambria Math" panose="02040503050406030204" pitchFamily="18" charset="0"/>
                            </a:rPr>
                            <m:t>𝔼</m:t>
                          </m:r>
                        </m:e>
                        <m:sub>
                          <m:r>
                            <a:rPr lang="en-US" altLang="ko-KR" sz="2400" b="0" i="1" smtClean="0">
                              <a:latin typeface="Cambria Math" panose="02040503050406030204" pitchFamily="18" charset="0"/>
                            </a:rPr>
                            <m:t>𝜋</m:t>
                          </m:r>
                        </m:sub>
                      </m:sSub>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𝑅</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d>
                    </m:oMath>
                  </m:oMathPara>
                </a14:m>
                <a:endParaRPr lang="ko-KR" altLang="en-US" sz="2400"/>
              </a:p>
            </p:txBody>
          </p:sp>
        </mc:Choice>
        <mc:Fallback>
          <p:sp>
            <p:nvSpPr>
              <p:cNvPr id="38" name="TextBox 37">
                <a:extLst>
                  <a:ext uri="{FF2B5EF4-FFF2-40B4-BE49-F238E27FC236}">
                    <a16:creationId xmlns:a16="http://schemas.microsoft.com/office/drawing/2014/main" id="{3E616058-6B6F-6E9E-D1E5-AA1C94D40A8A}"/>
                  </a:ext>
                </a:extLst>
              </p:cNvPr>
              <p:cNvSpPr txBox="1">
                <a:spLocks noRot="1" noChangeAspect="1" noMove="1" noResize="1" noEditPoints="1" noAdjustHandles="1" noChangeArrowheads="1" noChangeShapeType="1" noTextEdit="1"/>
              </p:cNvSpPr>
              <p:nvPr/>
            </p:nvSpPr>
            <p:spPr>
              <a:xfrm>
                <a:off x="432590" y="4793847"/>
                <a:ext cx="3287375" cy="369332"/>
              </a:xfrm>
              <a:prstGeom prst="rect">
                <a:avLst/>
              </a:prstGeom>
              <a:blipFill>
                <a:blip r:embed="rId11"/>
                <a:stretch>
                  <a:fillRect l="-1670" b="-26230"/>
                </a:stretch>
              </a:blipFill>
            </p:spPr>
            <p:txBody>
              <a:bodyPr/>
              <a:lstStyle/>
              <a:p>
                <a:r>
                  <a:rPr lang="ko-KR" altLang="en-US">
                    <a:noFill/>
                  </a:rPr>
                  <a:t> </a:t>
                </a:r>
              </a:p>
            </p:txBody>
          </p:sp>
        </mc:Fallback>
      </mc:AlternateContent>
      <p:sp>
        <p:nvSpPr>
          <p:cNvPr id="39" name="화살표: 오른쪽 38">
            <a:extLst>
              <a:ext uri="{FF2B5EF4-FFF2-40B4-BE49-F238E27FC236}">
                <a16:creationId xmlns:a16="http://schemas.microsoft.com/office/drawing/2014/main" id="{025991F3-464E-C225-9126-AEC0302692D8}"/>
              </a:ext>
            </a:extLst>
          </p:cNvPr>
          <p:cNvSpPr/>
          <p:nvPr/>
        </p:nvSpPr>
        <p:spPr>
          <a:xfrm>
            <a:off x="137083" y="5678858"/>
            <a:ext cx="330557" cy="2758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9E9C3B19-EFDC-9D1A-6309-2FBB0044877A}"/>
                  </a:ext>
                </a:extLst>
              </p:cNvPr>
              <p:cNvSpPr txBox="1"/>
              <p:nvPr/>
            </p:nvSpPr>
            <p:spPr>
              <a:xfrm>
                <a:off x="453523" y="9389776"/>
                <a:ext cx="12202147" cy="374526"/>
              </a:xfrm>
              <a:prstGeom prst="rect">
                <a:avLst/>
              </a:prstGeom>
              <a:noFill/>
            </p:spPr>
            <p:txBody>
              <a:bodyPr wrap="square">
                <a:spAutoFit/>
              </a:bodyPr>
              <a:lstStyle/>
              <a:p>
                <a:r>
                  <a:rPr kumimoji="0" lang="en-US" altLang="ko-KR" sz="1800" b="0" i="0" u="none" strike="noStrike" kern="0" cap="none" spc="0" normalizeH="0" baseline="0" noProof="0">
                    <a:ln>
                      <a:noFill/>
                    </a:ln>
                    <a:solidFill>
                      <a:sysClr val="windowText" lastClr="000000"/>
                    </a:solidFill>
                    <a:effectLst/>
                    <a:uLnTx/>
                    <a:uFillTx/>
                    <a:latin typeface="Arial"/>
                    <a:cs typeface="Arial"/>
                    <a:sym typeface="Wingdings" panose="05000000000000000000" pitchFamily="2" charset="2"/>
                  </a:rPr>
                  <a:t></a:t>
                </a:r>
                <a:r>
                  <a:rPr kumimoji="0" lang="en-US" altLang="ko-KR" sz="1800" b="0" i="0" u="none" strike="noStrike" kern="0" cap="none" spc="0" normalizeH="0" baseline="0" noProof="0">
                    <a:ln>
                      <a:noFill/>
                    </a:ln>
                    <a:solidFill>
                      <a:sysClr val="windowText" lastClr="000000"/>
                    </a:solidFill>
                    <a:effectLst/>
                    <a:uLnTx/>
                    <a:uFillTx/>
                    <a:latin typeface="Arial"/>
                    <a:cs typeface="Arial"/>
                  </a:rPr>
                  <a:t>We use Bellman Optimality equation for </a:t>
                </a:r>
                <a:r>
                  <a:rPr kumimoji="0" lang="en-US" altLang="ko-KR" sz="1800" b="1" i="0" u="none" strike="noStrike" kern="0" cap="none" spc="0" normalizeH="0" baseline="0" noProof="0">
                    <a:ln>
                      <a:noFill/>
                    </a:ln>
                    <a:solidFill>
                      <a:sysClr val="windowText" lastClr="000000"/>
                    </a:solidFill>
                    <a:effectLst/>
                    <a:uLnTx/>
                    <a:uFillTx/>
                    <a:latin typeface="Arial"/>
                    <a:cs typeface="Arial"/>
                  </a:rPr>
                  <a:t>choosing the optimal policy </a:t>
                </a:r>
                <a14:m>
                  <m:oMath xmlns:m="http://schemas.openxmlformats.org/officeDocument/2006/math">
                    <m:sSup>
                      <m:sSupPr>
                        <m:ctrlPr>
                          <a:rPr kumimoji="0" lang="en-US" altLang="ko-KR" sz="18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18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𝝅</m:t>
                        </m:r>
                      </m:e>
                      <m:sup>
                        <m:r>
                          <a:rPr kumimoji="0" lang="en-US" altLang="ko-KR" sz="18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oMath>
                </a14:m>
                <a:r>
                  <a:rPr lang="ko-KR" altLang="en-US" b="1"/>
                  <a:t> </a:t>
                </a:r>
                <a:r>
                  <a:rPr lang="en-US" altLang="ko-KR" b="1"/>
                  <a:t>which produces the maximum value </a:t>
                </a:r>
                <a:endParaRPr lang="ko-KR" altLang="en-US" b="1"/>
              </a:p>
            </p:txBody>
          </p:sp>
        </mc:Choice>
        <mc:Fallback>
          <p:sp>
            <p:nvSpPr>
              <p:cNvPr id="40" name="TextBox 39">
                <a:extLst>
                  <a:ext uri="{FF2B5EF4-FFF2-40B4-BE49-F238E27FC236}">
                    <a16:creationId xmlns:a16="http://schemas.microsoft.com/office/drawing/2014/main" id="{9E9C3B19-EFDC-9D1A-6309-2FBB0044877A}"/>
                  </a:ext>
                </a:extLst>
              </p:cNvPr>
              <p:cNvSpPr txBox="1">
                <a:spLocks noRot="1" noChangeAspect="1" noMove="1" noResize="1" noEditPoints="1" noAdjustHandles="1" noChangeArrowheads="1" noChangeShapeType="1" noTextEdit="1"/>
              </p:cNvSpPr>
              <p:nvPr/>
            </p:nvSpPr>
            <p:spPr>
              <a:xfrm>
                <a:off x="453523" y="9389776"/>
                <a:ext cx="12202147" cy="374526"/>
              </a:xfrm>
              <a:prstGeom prst="rect">
                <a:avLst/>
              </a:prstGeom>
              <a:blipFill>
                <a:blip r:embed="rId12"/>
                <a:stretch>
                  <a:fillRect l="-400" t="-8065" b="-22581"/>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3F6E9F2-10C7-B756-E19E-13899AF5620C}"/>
                  </a:ext>
                </a:extLst>
              </p:cNvPr>
              <p:cNvSpPr txBox="1"/>
              <p:nvPr/>
            </p:nvSpPr>
            <p:spPr>
              <a:xfrm>
                <a:off x="416114" y="7606263"/>
                <a:ext cx="5822748"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𝜋</m:t>
                              </m:r>
                            </m:lim>
                          </m:limLow>
                        </m:fName>
                        <m:e>
                          <m:sSub>
                            <m:sSubPr>
                              <m:ctrlPr>
                                <a:rPr lang="en-US" altLang="ko-KR" sz="2400" b="0" i="1" smtClean="0">
                                  <a:latin typeface="Cambria Math" panose="02040503050406030204" pitchFamily="18" charset="0"/>
                                </a:rPr>
                              </m:ctrlPr>
                            </m:sSubPr>
                            <m:e>
                              <m:r>
                                <a:rPr lang="ko-KR" altLang="en-US" sz="2400" b="0" i="1" smtClean="0">
                                  <a:latin typeface="Cambria Math" panose="02040503050406030204" pitchFamily="18" charset="0"/>
                                </a:rPr>
                                <m:t>𝔼</m:t>
                              </m:r>
                            </m:e>
                            <m:sub>
                              <m:r>
                                <a:rPr lang="en-US" altLang="ko-KR" sz="2400" b="0" i="1" smtClean="0">
                                  <a:latin typeface="Cambria Math" panose="02040503050406030204" pitchFamily="18" charset="0"/>
                                </a:rPr>
                                <m:t>𝜋</m:t>
                              </m:r>
                            </m:sub>
                          </m:sSub>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𝑅</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 </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e>
                          </m:d>
                          <m:r>
                            <a:rPr lang="en-US" altLang="ko-KR" sz="2400" b="0" i="1" smtClean="0">
                              <a:latin typeface="Cambria Math" panose="02040503050406030204" pitchFamily="18" charset="0"/>
                            </a:rPr>
                            <m:t> </m:t>
                          </m:r>
                        </m:e>
                      </m:func>
                    </m:oMath>
                  </m:oMathPara>
                </a14:m>
                <a:endParaRPr lang="ko-KR" altLang="en-US" sz="2400"/>
              </a:p>
            </p:txBody>
          </p:sp>
        </mc:Choice>
        <mc:Fallback>
          <p:sp>
            <p:nvSpPr>
              <p:cNvPr id="41" name="TextBox 40">
                <a:extLst>
                  <a:ext uri="{FF2B5EF4-FFF2-40B4-BE49-F238E27FC236}">
                    <a16:creationId xmlns:a16="http://schemas.microsoft.com/office/drawing/2014/main" id="{13F6E9F2-10C7-B756-E19E-13899AF5620C}"/>
                  </a:ext>
                </a:extLst>
              </p:cNvPr>
              <p:cNvSpPr txBox="1">
                <a:spLocks noRot="1" noChangeAspect="1" noMove="1" noResize="1" noEditPoints="1" noAdjustHandles="1" noChangeArrowheads="1" noChangeShapeType="1" noTextEdit="1"/>
              </p:cNvSpPr>
              <p:nvPr/>
            </p:nvSpPr>
            <p:spPr>
              <a:xfrm>
                <a:off x="416114" y="7606263"/>
                <a:ext cx="5822748" cy="483209"/>
              </a:xfrm>
              <a:prstGeom prst="rect">
                <a:avLst/>
              </a:prstGeom>
              <a:blipFill>
                <a:blip r:embed="rId13"/>
                <a:stretch>
                  <a:fillRect b="-10127"/>
                </a:stretch>
              </a:blipFill>
            </p:spPr>
            <p:txBody>
              <a:bodyPr/>
              <a:lstStyle/>
              <a:p>
                <a:r>
                  <a:rPr lang="ko-KR" altLang="en-US">
                    <a:noFill/>
                  </a:rPr>
                  <a:t> </a:t>
                </a:r>
              </a:p>
            </p:txBody>
          </p:sp>
        </mc:Fallback>
      </mc:AlternateContent>
      <p:sp>
        <p:nvSpPr>
          <p:cNvPr id="42" name="화살표: 오른쪽 41">
            <a:extLst>
              <a:ext uri="{FF2B5EF4-FFF2-40B4-BE49-F238E27FC236}">
                <a16:creationId xmlns:a16="http://schemas.microsoft.com/office/drawing/2014/main" id="{32D2E283-21E0-792E-72C1-9B74A894785C}"/>
              </a:ext>
            </a:extLst>
          </p:cNvPr>
          <p:cNvSpPr/>
          <p:nvPr/>
        </p:nvSpPr>
        <p:spPr>
          <a:xfrm>
            <a:off x="116763" y="8422861"/>
            <a:ext cx="330557" cy="2758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3" name="TextBox 42">
            <a:extLst>
              <a:ext uri="{FF2B5EF4-FFF2-40B4-BE49-F238E27FC236}">
                <a16:creationId xmlns:a16="http://schemas.microsoft.com/office/drawing/2014/main" id="{23E387C2-9626-CA54-D81A-442F25446D8D}"/>
              </a:ext>
            </a:extLst>
          </p:cNvPr>
          <p:cNvSpPr txBox="1"/>
          <p:nvPr/>
        </p:nvSpPr>
        <p:spPr>
          <a:xfrm>
            <a:off x="432590" y="6501686"/>
            <a:ext cx="12202147" cy="374526"/>
          </a:xfrm>
          <a:prstGeom prst="rect">
            <a:avLst/>
          </a:prstGeom>
          <a:noFill/>
        </p:spPr>
        <p:txBody>
          <a:bodyPr wrap="square">
            <a:spAutoFit/>
          </a:bodyPr>
          <a:lstStyle/>
          <a:p>
            <a:r>
              <a:rPr kumimoji="0" lang="en-US" altLang="ko-KR" sz="1800" b="0" i="0" u="none" strike="noStrike" kern="0" cap="none" spc="0" normalizeH="0" baseline="0" noProof="0">
                <a:ln>
                  <a:noFill/>
                </a:ln>
                <a:solidFill>
                  <a:sysClr val="windowText" lastClr="000000"/>
                </a:solidFill>
                <a:effectLst/>
                <a:uLnTx/>
                <a:uFillTx/>
                <a:latin typeface="Arial"/>
                <a:cs typeface="Arial"/>
                <a:sym typeface="Wingdings" panose="05000000000000000000" pitchFamily="2" charset="2"/>
              </a:rPr>
              <a:t></a:t>
            </a:r>
            <a:r>
              <a:rPr kumimoji="0" lang="en-US" altLang="ko-KR" sz="1800" b="0" i="0" u="none" strike="noStrike" kern="0" cap="none" spc="0" normalizeH="0" baseline="0" noProof="0">
                <a:ln>
                  <a:noFill/>
                </a:ln>
                <a:solidFill>
                  <a:sysClr val="windowText" lastClr="000000"/>
                </a:solidFill>
                <a:effectLst/>
                <a:uLnTx/>
                <a:uFillTx/>
                <a:latin typeface="Arial"/>
                <a:cs typeface="Arial"/>
              </a:rPr>
              <a:t>We use Bellman Expectation equation for </a:t>
            </a:r>
            <a:r>
              <a:rPr kumimoji="0" lang="en-US" altLang="ko-KR" sz="1800" b="1" i="0" u="none" strike="noStrike" kern="0" cap="none" spc="0" normalizeH="0" baseline="0" noProof="0">
                <a:ln>
                  <a:noFill/>
                </a:ln>
                <a:solidFill>
                  <a:sysClr val="windowText" lastClr="000000"/>
                </a:solidFill>
                <a:effectLst/>
                <a:uLnTx/>
                <a:uFillTx/>
                <a:latin typeface="Arial"/>
                <a:cs typeface="Arial"/>
              </a:rPr>
              <a:t>evaluating a certain policy</a:t>
            </a:r>
            <a:endParaRPr lang="ko-KR" altLang="en-US" b="1"/>
          </a:p>
        </p:txBody>
      </p:sp>
    </p:spTree>
    <p:extLst>
      <p:ext uri="{BB962C8B-B14F-4D97-AF65-F5344CB8AC3E}">
        <p14:creationId xmlns:p14="http://schemas.microsoft.com/office/powerpoint/2010/main" val="389741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7</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7248138"/>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Algorithms for solving MDP</a:t>
            </a:r>
          </a:p>
          <a:p>
            <a:pPr marL="12065">
              <a:spcBef>
                <a:spcPts val="910"/>
              </a:spcBef>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Dynamic Programming (DP)</a:t>
            </a:r>
          </a:p>
          <a:p>
            <a:pPr marL="354965" indent="-342900">
              <a:spcBef>
                <a:spcPts val="910"/>
              </a:spcBef>
              <a:buFontTx/>
              <a:buChar char="-"/>
              <a:tabLst>
                <a:tab pos="335280" algn="l"/>
                <a:tab pos="335915" algn="l"/>
              </a:tabLst>
              <a:defRPr/>
            </a:pPr>
            <a:r>
              <a:rPr lang="en-US" altLang="ko-KR" sz="2100">
                <a:latin typeface="Arial"/>
                <a:cs typeface="Arial"/>
              </a:rPr>
              <a:t>Refers to a collection of algorithms that can be used to compute optimal policies </a:t>
            </a:r>
            <a:r>
              <a:rPr lang="en-US" altLang="ko-KR" sz="2100" b="1">
                <a:latin typeface="Arial"/>
                <a:cs typeface="Arial"/>
              </a:rPr>
              <a:t>given a perfect model of the environment as a MDP</a:t>
            </a:r>
          </a:p>
          <a:p>
            <a:pPr marL="354965" indent="-342900">
              <a:spcBef>
                <a:spcPts val="910"/>
              </a:spcBef>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It predicts the value function of current policy (prediction) and optimize the policy (control)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Iterative process of </a:t>
            </a:r>
            <a:r>
              <a:rPr kumimoji="0" lang="en-US" altLang="ko-KR" sz="2100" b="1" i="0" u="none" strike="noStrike" kern="0" cap="none" spc="0" normalizeH="0" baseline="0" noProof="0">
                <a:ln>
                  <a:noFill/>
                </a:ln>
                <a:solidFill>
                  <a:sysClr val="windowText" lastClr="000000"/>
                </a:solidFill>
                <a:effectLst/>
                <a:uLnTx/>
                <a:uFillTx/>
                <a:latin typeface="Arial"/>
                <a:cs typeface="Arial"/>
              </a:rPr>
              <a:t>policy evaluation </a:t>
            </a:r>
            <a:r>
              <a:rPr kumimoji="0" lang="en-US" altLang="ko-KR" sz="2100" b="0" i="0" u="none" strike="noStrike" kern="0" cap="none" spc="0" normalizeH="0" baseline="0" noProof="0">
                <a:ln>
                  <a:noFill/>
                </a:ln>
                <a:solidFill>
                  <a:sysClr val="windowText" lastClr="000000"/>
                </a:solidFill>
                <a:effectLst/>
                <a:uLnTx/>
                <a:uFillTx/>
                <a:latin typeface="Arial"/>
                <a:cs typeface="Arial"/>
              </a:rPr>
              <a:t>and </a:t>
            </a: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improvement </a:t>
            </a:r>
            <a:r>
              <a:rPr kumimoji="0" lang="en-US" altLang="ko-KR" sz="2100" b="0" i="0" u="none" strike="noStrike" kern="0" cap="none" spc="0" normalizeH="0" baseline="0" noProof="0">
                <a:ln>
                  <a:noFill/>
                </a:ln>
                <a:solidFill>
                  <a:sysClr val="windowText" lastClr="000000"/>
                </a:solidFill>
                <a:effectLst/>
                <a:uLnTx/>
                <a:uFillTx/>
                <a:latin typeface="Arial"/>
                <a:cs typeface="Arial"/>
              </a:rPr>
              <a:t>to find the optimal policy</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Uses </a:t>
            </a:r>
            <a:r>
              <a:rPr lang="en-US" altLang="ko-KR" sz="2100" u="sng">
                <a:latin typeface="Arial"/>
                <a:cs typeface="Arial"/>
              </a:rPr>
              <a:t>Bellman expectation equation</a:t>
            </a:r>
            <a:endParaRPr kumimoji="0" lang="en-US" altLang="ko-KR" sz="2100" b="0" i="0" u="sng"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Value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Simplification of policy iteration that </a:t>
            </a:r>
            <a:r>
              <a:rPr kumimoji="0" lang="en-US" altLang="ko-KR" sz="2100" b="1" i="0" u="none" strike="noStrike" kern="0" cap="none" spc="0" normalizeH="0" baseline="0" noProof="0">
                <a:ln>
                  <a:noFill/>
                </a:ln>
                <a:solidFill>
                  <a:sysClr val="windowText" lastClr="000000"/>
                </a:solidFill>
                <a:effectLst/>
                <a:uLnTx/>
                <a:uFillTx/>
                <a:latin typeface="Arial"/>
                <a:cs typeface="Arial"/>
              </a:rPr>
              <a:t>combines the policy evaluation and policy improvement steps.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The policy at each state is updated by choosing the action that leads to the maximum sum.</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Uses </a:t>
            </a:r>
            <a:r>
              <a:rPr lang="en-US" altLang="ko-KR" sz="2100" u="sng">
                <a:latin typeface="Arial"/>
                <a:cs typeface="Arial"/>
              </a:rPr>
              <a:t>Bellman optimality equation</a:t>
            </a:r>
            <a:endParaRPr kumimoji="0" lang="en-US" altLang="ko-KR" sz="2100" b="0" i="0" u="sng"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spTree>
    <p:extLst>
      <p:ext uri="{BB962C8B-B14F-4D97-AF65-F5344CB8AC3E}">
        <p14:creationId xmlns:p14="http://schemas.microsoft.com/office/powerpoint/2010/main" val="207057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a:xfrm>
            <a:off x="9363456" y="9067800"/>
            <a:ext cx="2991104" cy="487680"/>
          </a:xfrm>
        </p:spPr>
        <p:txBody>
          <a:bodyPr/>
          <a:lstStyle/>
          <a:p>
            <a:fld id="{B6F15528-21DE-4FAA-801E-634DDDAF4B2B}" type="slidenum">
              <a:rPr lang="en-US" altLang="ko-KR" smtClean="0"/>
              <a:t>8</a:t>
            </a:fld>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242374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r>
                  <a:rPr lang="en-US" altLang="ko-KR" sz="2100" b="1">
                    <a:latin typeface="Arial"/>
                    <a:cs typeface="Arial"/>
                  </a:rPr>
                  <a:t>Policy Evaluation</a:t>
                </a:r>
                <a:br>
                  <a:rPr lang="en-US" altLang="ko-KR" sz="2100">
                    <a:latin typeface="Arial"/>
                    <a:cs typeface="Arial"/>
                  </a:rPr>
                </a:br>
                <a:r>
                  <a:rPr lang="en-US" altLang="ko-KR" sz="2100">
                    <a:latin typeface="Arial"/>
                    <a:cs typeface="Arial"/>
                  </a:rPr>
                  <a:t>-Given an arbitrary policy, we calculate value function </a:t>
                </a:r>
                <a14:m>
                  <m:oMath xmlns:m="http://schemas.openxmlformats.org/officeDocument/2006/math">
                    <m:r>
                      <a:rPr lang="en-US" altLang="ko-KR" sz="2100" b="0" i="1" smtClean="0">
                        <a:latin typeface="Cambria Math" panose="02040503050406030204" pitchFamily="18" charset="0"/>
                        <a:cs typeface="Arial"/>
                      </a:rPr>
                      <m:t>𝑉</m:t>
                    </m:r>
                  </m:oMath>
                </a14:m>
                <a:r>
                  <a:rPr lang="en-US" altLang="ko-KR" sz="2100">
                    <a:latin typeface="Arial"/>
                    <a:cs typeface="Arial"/>
                  </a:rPr>
                  <a:t> for </a:t>
                </a:r>
                <a:r>
                  <a:rPr lang="en-US" altLang="ko-KR" sz="2100" b="1">
                    <a:latin typeface="Arial"/>
                    <a:cs typeface="Arial"/>
                  </a:rPr>
                  <a:t>all states </a:t>
                </a:r>
                <a:r>
                  <a:rPr lang="en-US" altLang="ko-KR" sz="2100">
                    <a:latin typeface="Arial"/>
                    <a:cs typeface="Arial"/>
                  </a:rPr>
                  <a:t>under this policy. We iterate through each state and update V until it converges. </a:t>
                </a:r>
                <a:r>
                  <a:rPr lang="en-US" altLang="ko-KR" sz="2100">
                    <a:latin typeface="Arial"/>
                    <a:cs typeface="Arial"/>
                    <a:sym typeface="Wingdings" panose="05000000000000000000" pitchFamily="2" charset="2"/>
                  </a:rPr>
                  <a:t> We find true value function with iteration</a:t>
                </a:r>
                <a:endParaRPr lang="en-US" altLang="ko-KR" sz="2100">
                  <a:latin typeface="Arial"/>
                  <a:cs typeface="Arial"/>
                </a:endParaRP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mc:Choice>
        <mc:Fallback xmlns="">
          <p:sp>
            <p:nvSpPr>
              <p:cNvPr id="13" name="TextBox 12">
                <a:extLst>
                  <a:ext uri="{FF2B5EF4-FFF2-40B4-BE49-F238E27FC236}">
                    <a16:creationId xmlns:a16="http://schemas.microsoft.com/office/drawing/2014/main" id="{8E14BF28-7753-814B-4A45-F6C00A45AE4A}"/>
                  </a:ext>
                </a:extLst>
              </p:cNvPr>
              <p:cNvSpPr txBox="1">
                <a:spLocks noRot="1" noChangeAspect="1" noMove="1" noResize="1" noEditPoints="1" noAdjustHandles="1" noChangeArrowheads="1" noChangeShapeType="1" noTextEdit="1"/>
              </p:cNvSpPr>
              <p:nvPr/>
            </p:nvSpPr>
            <p:spPr>
              <a:xfrm>
                <a:off x="255953" y="990600"/>
                <a:ext cx="12190047" cy="2423740"/>
              </a:xfrm>
              <a:prstGeom prst="rect">
                <a:avLst/>
              </a:prstGeom>
              <a:blipFill>
                <a:blip r:embed="rId3"/>
                <a:stretch>
                  <a:fillRect l="-700" t="-1763" r="-900"/>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C9A7A65-5E47-26AF-2012-A866D62D3BD5}"/>
              </a:ext>
            </a:extLst>
          </p:cNvPr>
          <p:cNvPicPr>
            <a:picLocks noChangeAspect="1"/>
          </p:cNvPicPr>
          <p:nvPr/>
        </p:nvPicPr>
        <p:blipFill>
          <a:blip r:embed="rId4"/>
          <a:stretch>
            <a:fillRect/>
          </a:stretch>
        </p:blipFill>
        <p:spPr>
          <a:xfrm>
            <a:off x="1854200" y="3414340"/>
            <a:ext cx="9667875" cy="4981575"/>
          </a:xfrm>
          <a:prstGeom prst="rect">
            <a:avLst/>
          </a:prstGeom>
        </p:spPr>
      </p:pic>
    </p:spTree>
    <p:extLst>
      <p:ext uri="{BB962C8B-B14F-4D97-AF65-F5344CB8AC3E}">
        <p14:creationId xmlns:p14="http://schemas.microsoft.com/office/powerpoint/2010/main" val="73281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9</a:t>
            </a:fld>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242374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r>
                  <a:rPr lang="en-US" altLang="ko-KR" sz="2100" b="1">
                    <a:latin typeface="Arial"/>
                    <a:cs typeface="Arial"/>
                  </a:rPr>
                  <a:t>Policy Evaluation</a:t>
                </a:r>
                <a:br>
                  <a:rPr lang="en-US" altLang="ko-KR" sz="2100">
                    <a:latin typeface="Arial"/>
                    <a:cs typeface="Arial"/>
                  </a:rPr>
                </a:br>
                <a:r>
                  <a:rPr lang="en-US" altLang="ko-KR" sz="2100">
                    <a:latin typeface="Arial"/>
                    <a:cs typeface="Arial"/>
                  </a:rPr>
                  <a:t>-Given an arbitrary policy, we calculate value function </a:t>
                </a:r>
                <a14:m>
                  <m:oMath xmlns:m="http://schemas.openxmlformats.org/officeDocument/2006/math">
                    <m:r>
                      <a:rPr lang="en-US" altLang="ko-KR" sz="2100" b="0" i="1" smtClean="0">
                        <a:latin typeface="Cambria Math" panose="02040503050406030204" pitchFamily="18" charset="0"/>
                        <a:cs typeface="Arial"/>
                      </a:rPr>
                      <m:t>𝑉</m:t>
                    </m:r>
                  </m:oMath>
                </a14:m>
                <a:r>
                  <a:rPr lang="en-US" altLang="ko-KR" sz="2100">
                    <a:latin typeface="Arial"/>
                    <a:cs typeface="Arial"/>
                  </a:rPr>
                  <a:t> for </a:t>
                </a:r>
                <a:r>
                  <a:rPr lang="en-US" altLang="ko-KR" sz="2100" b="1">
                    <a:latin typeface="Arial"/>
                    <a:cs typeface="Arial"/>
                  </a:rPr>
                  <a:t>all states </a:t>
                </a:r>
                <a:r>
                  <a:rPr lang="en-US" altLang="ko-KR" sz="2100">
                    <a:latin typeface="Arial"/>
                    <a:cs typeface="Arial"/>
                  </a:rPr>
                  <a:t>under this policy. We iterate through each state and update V until it converges. </a:t>
                </a:r>
                <a:r>
                  <a:rPr lang="en-US" altLang="ko-KR" sz="2100">
                    <a:latin typeface="Arial"/>
                    <a:cs typeface="Arial"/>
                    <a:sym typeface="Wingdings" panose="05000000000000000000" pitchFamily="2" charset="2"/>
                  </a:rPr>
                  <a:t> We find true value function with iteration</a:t>
                </a:r>
                <a:endParaRPr lang="en-US" altLang="ko-KR" sz="2100">
                  <a:latin typeface="Arial"/>
                  <a:cs typeface="Arial"/>
                </a:endParaRP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mc:Choice>
        <mc:Fallback xmlns="">
          <p:sp>
            <p:nvSpPr>
              <p:cNvPr id="13" name="TextBox 12">
                <a:extLst>
                  <a:ext uri="{FF2B5EF4-FFF2-40B4-BE49-F238E27FC236}">
                    <a16:creationId xmlns:a16="http://schemas.microsoft.com/office/drawing/2014/main" id="{8E14BF28-7753-814B-4A45-F6C00A45AE4A}"/>
                  </a:ext>
                </a:extLst>
              </p:cNvPr>
              <p:cNvSpPr txBox="1">
                <a:spLocks noRot="1" noChangeAspect="1" noMove="1" noResize="1" noEditPoints="1" noAdjustHandles="1" noChangeArrowheads="1" noChangeShapeType="1" noTextEdit="1"/>
              </p:cNvSpPr>
              <p:nvPr/>
            </p:nvSpPr>
            <p:spPr>
              <a:xfrm>
                <a:off x="255953" y="990600"/>
                <a:ext cx="12190047" cy="2423740"/>
              </a:xfrm>
              <a:prstGeom prst="rect">
                <a:avLst/>
              </a:prstGeom>
              <a:blipFill>
                <a:blip r:embed="rId3"/>
                <a:stretch>
                  <a:fillRect l="-700" t="-1763" r="-900"/>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4932AD5-5503-1D38-B5F2-C5BD4867DFCC}"/>
              </a:ext>
            </a:extLst>
          </p:cNvPr>
          <p:cNvPicPr>
            <a:picLocks noChangeAspect="1"/>
          </p:cNvPicPr>
          <p:nvPr/>
        </p:nvPicPr>
        <p:blipFill>
          <a:blip r:embed="rId4"/>
          <a:stretch>
            <a:fillRect/>
          </a:stretch>
        </p:blipFill>
        <p:spPr>
          <a:xfrm>
            <a:off x="2741955" y="7899508"/>
            <a:ext cx="7258050" cy="923925"/>
          </a:xfrm>
          <a:prstGeom prst="rect">
            <a:avLst/>
          </a:prstGeom>
        </p:spPr>
      </p:pic>
      <p:pic>
        <p:nvPicPr>
          <p:cNvPr id="10" name="그림 9">
            <a:extLst>
              <a:ext uri="{FF2B5EF4-FFF2-40B4-BE49-F238E27FC236}">
                <a16:creationId xmlns:a16="http://schemas.microsoft.com/office/drawing/2014/main" id="{BF3D5990-7E96-CA09-121E-9BDDDA0C3578}"/>
              </a:ext>
            </a:extLst>
          </p:cNvPr>
          <p:cNvPicPr>
            <a:picLocks noChangeAspect="1"/>
          </p:cNvPicPr>
          <p:nvPr/>
        </p:nvPicPr>
        <p:blipFill>
          <a:blip r:embed="rId5"/>
          <a:stretch>
            <a:fillRect/>
          </a:stretch>
        </p:blipFill>
        <p:spPr>
          <a:xfrm>
            <a:off x="255952" y="2608754"/>
            <a:ext cx="7829550" cy="35814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56E69E4-AAE1-8AC5-EA79-1B00D78DD749}"/>
                  </a:ext>
                </a:extLst>
              </p:cNvPr>
              <p:cNvSpPr txBox="1"/>
              <p:nvPr/>
            </p:nvSpPr>
            <p:spPr>
              <a:xfrm>
                <a:off x="255952" y="6313861"/>
                <a:ext cx="12342447" cy="2262158"/>
              </a:xfrm>
              <a:prstGeom prst="rect">
                <a:avLst/>
              </a:prstGeom>
              <a:noFill/>
            </p:spPr>
            <p:txBody>
              <a:bodyPr wrap="square">
                <a:spAutoFit/>
              </a:bodyPr>
              <a:lstStyle/>
              <a:p>
                <a:pPr marL="469265" marR="0" lvl="0" indent="-457200" defTabSz="914400" eaLnBrk="1" fontAlgn="auto" latinLnBrk="0" hangingPunct="1">
                  <a:lnSpc>
                    <a:spcPct val="100000"/>
                  </a:lnSpc>
                  <a:spcBef>
                    <a:spcPts val="910"/>
                  </a:spcBef>
                  <a:spcAft>
                    <a:spcPts val="0"/>
                  </a:spcAft>
                  <a:buClrTx/>
                  <a:buSzTx/>
                  <a:buFont typeface="+mj-lt"/>
                  <a:buAutoNum type="arabicParenR" startAt="2"/>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Improvement</a:t>
                </a:r>
                <a:br>
                  <a:rPr kumimoji="0" lang="en-US" altLang="ko-KR" sz="2100" b="0" i="0" u="none" strike="noStrike" kern="0" cap="none" spc="0" normalizeH="0" baseline="0" noProof="0">
                    <a:ln>
                      <a:noFill/>
                    </a:ln>
                    <a:solidFill>
                      <a:sysClr val="windowText" lastClr="000000"/>
                    </a:solidFill>
                    <a:effectLst/>
                    <a:uLnTx/>
                    <a:uFillTx/>
                    <a:latin typeface="Arial"/>
                    <a:cs typeface="Arial"/>
                  </a:rPr>
                </a:br>
                <a:r>
                  <a:rPr kumimoji="0" lang="en-US" altLang="ko-KR" sz="2100" b="0" i="0" u="none" strike="noStrike" kern="0" cap="none" spc="0" normalizeH="0" baseline="0" noProof="0">
                    <a:ln>
                      <a:noFill/>
                    </a:ln>
                    <a:solidFill>
                      <a:sysClr val="windowText" lastClr="000000"/>
                    </a:solidFill>
                    <a:effectLst/>
                    <a:uLnTx/>
                    <a:uFillTx/>
                    <a:latin typeface="Arial"/>
                    <a:cs typeface="Arial"/>
                  </a:rPr>
                  <a:t>-For each state, we choose the action that gives the highest expected return using </a:t>
                </a:r>
                <a14:m>
                  <m:oMath xmlns:m="http://schemas.openxmlformats.org/officeDocument/2006/math">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oMath>
                </a14:m>
                <a:r>
                  <a:rPr kumimoji="0" lang="en-US" altLang="ko-KR" sz="2100" b="0" i="0" u="none" strike="noStrike" kern="0" cap="none" spc="0" normalizeH="0" baseline="0" noProof="0">
                    <a:ln>
                      <a:noFill/>
                    </a:ln>
                    <a:solidFill>
                      <a:sysClr val="windowText" lastClr="000000"/>
                    </a:solidFill>
                    <a:effectLst/>
                    <a:uLnTx/>
                    <a:uFillTx/>
                    <a:latin typeface="Arial"/>
                    <a:cs typeface="Arial"/>
                  </a:rPr>
                  <a:t>. If this results in an improved policy, we repeat the process with the new policy.</a:t>
                </a:r>
                <a:br>
                  <a:rPr kumimoji="0" lang="en-US" altLang="ko-KR" sz="2100" b="0" i="0" u="none" strike="noStrike" kern="0" cap="none" spc="0" normalizeH="0" baseline="0" noProof="0">
                    <a:ln>
                      <a:noFill/>
                    </a:ln>
                    <a:solidFill>
                      <a:sysClr val="windowText" lastClr="000000"/>
                    </a:solidFill>
                    <a:effectLst/>
                    <a:uLnTx/>
                    <a:uFillTx/>
                    <a:latin typeface="Arial"/>
                    <a:cs typeface="Arial"/>
                  </a:rPr>
                </a:br>
                <a:r>
                  <a:rPr kumimoji="0" lang="en-US" altLang="ko-KR" sz="2100" b="0" i="0" u="none" strike="noStrike" kern="0" cap="none" spc="0" normalizeH="0" baseline="0" noProof="0">
                    <a:ln>
                      <a:noFill/>
                    </a:ln>
                    <a:solidFill>
                      <a:sysClr val="windowText" lastClr="000000"/>
                    </a:solidFill>
                    <a:effectLst/>
                    <a:uLnTx/>
                    <a:uFillTx/>
                    <a:latin typeface="Arial"/>
                    <a:cs typeface="Arial"/>
                  </a:rPr>
                  <a:t>-Greedy policy improvement (pick</a:t>
                </a:r>
                <a:r>
                  <a:rPr kumimoji="0" lang="en-US" altLang="ko-KR" sz="2100" b="0" i="0" u="none" strike="noStrike" kern="0" cap="none" spc="0" normalizeH="0" noProof="0">
                    <a:ln>
                      <a:noFill/>
                    </a:ln>
                    <a:solidFill>
                      <a:sysClr val="windowText" lastClr="000000"/>
                    </a:solidFill>
                    <a:effectLst/>
                    <a:uLnTx/>
                    <a:uFillTx/>
                    <a:latin typeface="Arial"/>
                    <a:cs typeface="Arial"/>
                  </a:rPr>
                  <a:t> next state with max value)</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469265" marR="0" lvl="0" indent="-457200" defTabSz="914400" eaLnBrk="1" fontAlgn="auto" latinLnBrk="0" hangingPunct="1">
                  <a:lnSpc>
                    <a:spcPct val="100000"/>
                  </a:lnSpc>
                  <a:spcBef>
                    <a:spcPts val="910"/>
                  </a:spcBef>
                  <a:spcAft>
                    <a:spcPts val="0"/>
                  </a:spcAft>
                  <a:buClrTx/>
                  <a:buSzTx/>
                  <a:buFontTx/>
                  <a:buAutoNum type="arabicParenR" startAt="2"/>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p:txBody>
          </p:sp>
        </mc:Choice>
        <mc:Fallback xmlns="">
          <p:sp>
            <p:nvSpPr>
              <p:cNvPr id="15" name="TextBox 14">
                <a:extLst>
                  <a:ext uri="{FF2B5EF4-FFF2-40B4-BE49-F238E27FC236}">
                    <a16:creationId xmlns:a16="http://schemas.microsoft.com/office/drawing/2014/main" id="{756E69E4-AAE1-8AC5-EA79-1B00D78DD749}"/>
                  </a:ext>
                </a:extLst>
              </p:cNvPr>
              <p:cNvSpPr txBox="1">
                <a:spLocks noRot="1" noChangeAspect="1" noMove="1" noResize="1" noEditPoints="1" noAdjustHandles="1" noChangeArrowheads="1" noChangeShapeType="1" noTextEdit="1"/>
              </p:cNvSpPr>
              <p:nvPr/>
            </p:nvSpPr>
            <p:spPr>
              <a:xfrm>
                <a:off x="255952" y="6313861"/>
                <a:ext cx="12342447" cy="2262158"/>
              </a:xfrm>
              <a:prstGeom prst="rect">
                <a:avLst/>
              </a:prstGeom>
              <a:blipFill>
                <a:blip r:embed="rId6"/>
                <a:stretch>
                  <a:fillRect l="-395" t="-1887" r="-148"/>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AD1BAEA7-8F04-96E4-A76A-7B7513EE7285}"/>
              </a:ext>
            </a:extLst>
          </p:cNvPr>
          <p:cNvSpPr txBox="1"/>
          <p:nvPr/>
        </p:nvSpPr>
        <p:spPr>
          <a:xfrm>
            <a:off x="2528887" y="9070848"/>
            <a:ext cx="8156575" cy="400110"/>
          </a:xfrm>
          <a:prstGeom prst="rect">
            <a:avLst/>
          </a:prstGeom>
          <a:noFill/>
        </p:spPr>
        <p:txBody>
          <a:bodyPr wrap="square">
            <a:spAutoFit/>
          </a:bodyPr>
          <a:lstStyle/>
          <a:p>
            <a:r>
              <a:rPr lang="en-US" altLang="ko-KR" sz="2000">
                <a:latin typeface="Arial"/>
                <a:cs typeface="Arial"/>
              </a:rPr>
              <a:t>We repeat the process of Evaluation </a:t>
            </a:r>
            <a:r>
              <a:rPr lang="en-US" altLang="ko-KR" sz="2000">
                <a:latin typeface="Arial"/>
                <a:cs typeface="Arial"/>
                <a:sym typeface="Wingdings" panose="05000000000000000000" pitchFamily="2" charset="2"/>
              </a:rPr>
              <a:t> Improvement  Evaluation ….</a:t>
            </a:r>
            <a:endParaRPr lang="ko-KR" altLang="en-US" sz="200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F682645-335B-B32A-8069-3C1E55A9DA03}"/>
                  </a:ext>
                </a:extLst>
              </p:cNvPr>
              <p:cNvSpPr txBox="1"/>
              <p:nvPr/>
            </p:nvSpPr>
            <p:spPr>
              <a:xfrm>
                <a:off x="7077930" y="3661755"/>
                <a:ext cx="5952270" cy="8965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rPr>
                            <m:t>)</m:t>
                          </m:r>
                        </m:e>
                      </m:nary>
                    </m:oMath>
                  </m:oMathPara>
                </a14:m>
                <a:endParaRPr lang="ko-KR" altLang="en-US" sz="2400"/>
              </a:p>
            </p:txBody>
          </p:sp>
        </mc:Choice>
        <mc:Fallback xmlns="">
          <p:sp>
            <p:nvSpPr>
              <p:cNvPr id="19" name="TextBox 18">
                <a:extLst>
                  <a:ext uri="{FF2B5EF4-FFF2-40B4-BE49-F238E27FC236}">
                    <a16:creationId xmlns:a16="http://schemas.microsoft.com/office/drawing/2014/main" id="{7F682645-335B-B32A-8069-3C1E55A9DA03}"/>
                  </a:ext>
                </a:extLst>
              </p:cNvPr>
              <p:cNvSpPr txBox="1">
                <a:spLocks noRot="1" noChangeAspect="1" noMove="1" noResize="1" noEditPoints="1" noAdjustHandles="1" noChangeArrowheads="1" noChangeShapeType="1" noTextEdit="1"/>
              </p:cNvSpPr>
              <p:nvPr/>
            </p:nvSpPr>
            <p:spPr>
              <a:xfrm>
                <a:off x="7077930" y="3661755"/>
                <a:ext cx="5952270" cy="896592"/>
              </a:xfrm>
              <a:prstGeom prst="rect">
                <a:avLst/>
              </a:prstGeom>
              <a:blipFill>
                <a:blip r:embed="rId7"/>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0421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11324</TotalTime>
  <Words>1661</Words>
  <Application>Microsoft Office PowerPoint</Application>
  <PresentationFormat>사용자 지정</PresentationFormat>
  <Paragraphs>204</Paragraphs>
  <Slides>18</Slides>
  <Notes>17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맑은 고딕</vt:lpstr>
      <vt:lpstr>Arial</vt:lpstr>
      <vt:lpstr>Calibri</vt:lpstr>
      <vt:lpstr>Cambria Math</vt:lpstr>
      <vt:lpstr>Gill Sans MT</vt:lpstr>
      <vt:lpstr>Office Theme</vt:lpstr>
      <vt:lpstr>Introduction to RL – Part 1</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MLP</dc:title>
  <dc:creator>서보경</dc:creator>
  <cp:lastModifiedBy>보경 서</cp:lastModifiedBy>
  <cp:revision>391</cp:revision>
  <dcterms:created xsi:type="dcterms:W3CDTF">2023-02-01T12:53:31Z</dcterms:created>
  <dcterms:modified xsi:type="dcterms:W3CDTF">2024-02-01T04:24:32Z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2021-01-12T00:00:00Z</vt:filetime>
  </property>
  <property fmtid="{D5CDD505-2E9C-101B-9397-08002B2CF9AE}" pid="3" name="Creator">
    <vt:lpwstr>Keynote</vt:lpwstr>
  </property>
  <property fmtid="{D5CDD505-2E9C-101B-9397-08002B2CF9AE}" pid="4" name="LastSaved">
    <vt:filetime>2023-02-01T00:00:00Z</vt:filetime>
  </property>
  <property fmtid="{D5CDD505-2E9C-101B-9397-08002B2CF9AE}" pid="5" name="Producer">
    <vt:lpwstr>macOS 버전 10.15.7(빌드 19H2) Quartz PDFContext</vt:lpwstr>
  </property>
</Properties>
</file>