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28" r:id="rId3"/>
    <p:sldId id="329" r:id="rId4"/>
    <p:sldId id="330" r:id="rId5"/>
    <p:sldId id="306" r:id="rId6"/>
    <p:sldId id="332" r:id="rId7"/>
    <p:sldId id="333" r:id="rId8"/>
    <p:sldId id="331" r:id="rId9"/>
    <p:sldId id="334" r:id="rId10"/>
    <p:sldId id="340" r:id="rId11"/>
    <p:sldId id="335" r:id="rId12"/>
    <p:sldId id="336" r:id="rId13"/>
    <p:sldId id="337" r:id="rId14"/>
    <p:sldId id="338" r:id="rId15"/>
    <p:sldId id="339" r:id="rId16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B1F"/>
    <a:srgbClr val="BDC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9" autoAdjust="0"/>
    <p:restoredTop sz="96261" autoAdjust="0"/>
  </p:normalViewPr>
  <p:slideViewPr>
    <p:cSldViewPr>
      <p:cViewPr varScale="1">
        <p:scale>
          <a:sx n="73" d="100"/>
          <a:sy n="73" d="100"/>
        </p:scale>
        <p:origin x="49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40A5-D549-416E-82D8-EF13869FA25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79A2-52E3-4F4A-8743-F07D0214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2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5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9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5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8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8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9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0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7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7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1696" y="4069803"/>
            <a:ext cx="7701406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B7AB-7364-40E4-B78F-AC9F2972BE20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558B-EAEA-4EF5-9399-5D8AB03E5667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4E0E-3A79-4D2E-B854-3E3839FD5FC9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252F-5407-4AEA-973D-CF6231B4087D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1009-162D-4C9E-9435-71AA30759F67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3785" y="144389"/>
            <a:ext cx="1816594" cy="5545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11" y="863600"/>
            <a:ext cx="12701270" cy="0"/>
          </a:xfrm>
          <a:custGeom>
            <a:avLst/>
            <a:gdLst/>
            <a:ahLst/>
            <a:cxnLst/>
            <a:rect l="l" t="t" r="r" b="b"/>
            <a:pathLst>
              <a:path w="12701270">
                <a:moveTo>
                  <a:pt x="0" y="0"/>
                </a:moveTo>
                <a:lnTo>
                  <a:pt x="12701181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60" y="381000"/>
            <a:ext cx="13919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A66-CD1E-4C74-AB6E-361AA158CC4C}" type="datetime1">
              <a:rPr lang="en-US" altLang="ko-KR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77138" y="4203351"/>
            <a:ext cx="88506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800" b="0" spc="195">
                <a:latin typeface="Arial" panose="020B0604020202020204" pitchFamily="34" charset="0"/>
                <a:cs typeface="Arial" panose="020B0604020202020204" pitchFamily="34" charset="0"/>
              </a:rPr>
              <a:t>Introduction to RL – Part 2</a:t>
            </a:r>
            <a:endParaRPr sz="3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6441" y="5772150"/>
            <a:ext cx="3392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Arial"/>
                <a:cs typeface="Arial"/>
              </a:rPr>
              <a:t>TA</a:t>
            </a:r>
            <a:r>
              <a:rPr sz="3000" spc="-50">
                <a:latin typeface="Arial"/>
                <a:cs typeface="Arial"/>
              </a:rPr>
              <a:t>.</a:t>
            </a:r>
            <a:r>
              <a:rPr sz="3000" spc="10">
                <a:latin typeface="Arial"/>
                <a:cs typeface="Arial"/>
              </a:rPr>
              <a:t> </a:t>
            </a:r>
            <a:r>
              <a:rPr lang="en-US" sz="3000" spc="10">
                <a:latin typeface="Arial"/>
                <a:cs typeface="Arial"/>
              </a:rPr>
              <a:t>Bogyeong Suh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785" y="144389"/>
            <a:ext cx="1816594" cy="5545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77138" y="4908550"/>
            <a:ext cx="8850630" cy="0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523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464" y="8995092"/>
            <a:ext cx="2473325" cy="61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200" spc="-10" dirty="0">
                <a:latin typeface="Gill Sans MT"/>
                <a:cs typeface="Gill Sans MT"/>
              </a:rPr>
              <a:t>Machine</a:t>
            </a:r>
            <a:r>
              <a:rPr sz="2200" spc="-13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Learning</a:t>
            </a:r>
            <a:r>
              <a:rPr sz="2200" spc="-120" dirty="0">
                <a:latin typeface="Gill Sans MT"/>
                <a:cs typeface="Gill Sans MT"/>
              </a:rPr>
              <a:t> </a:t>
            </a:r>
            <a:r>
              <a:rPr sz="2200" spc="-50" dirty="0">
                <a:latin typeface="Gill Sans MT"/>
                <a:cs typeface="Gill Sans MT"/>
              </a:rPr>
              <a:t>&amp;</a:t>
            </a:r>
            <a:endParaRPr sz="2200">
              <a:latin typeface="Gill Sans MT"/>
              <a:cs typeface="Gill Sans MT"/>
            </a:endParaRPr>
          </a:p>
          <a:p>
            <a:pPr marL="19050">
              <a:lnSpc>
                <a:spcPts val="2325"/>
              </a:lnSpc>
            </a:pPr>
            <a:r>
              <a:rPr sz="2200" dirty="0">
                <a:latin typeface="Gill Sans MT"/>
                <a:cs typeface="Gill Sans MT"/>
              </a:rPr>
              <a:t>Control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Systems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spc="-20" dirty="0">
                <a:latin typeface="Gill Sans MT"/>
                <a:cs typeface="Gill Sans MT"/>
              </a:rPr>
              <a:t>Lab.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ECA89-E3B7-B4A1-33B9-C6C58B84D8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2218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Temporal Difference 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48F6DB-8F91-B7FA-1B04-8AC3176F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1905000"/>
            <a:ext cx="7162800" cy="65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SARSA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SARSA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-On-policy TD control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28529-6E6E-F6AE-650A-7A51CDD0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2633009"/>
            <a:ext cx="4004031" cy="777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038964-DC38-E75E-9F40-EF99DBDC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27" y="3611013"/>
            <a:ext cx="11106897" cy="12811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54F4E6-AA54-9487-EFC8-18E8BB37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649" y="4617190"/>
            <a:ext cx="4243024" cy="4956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6F2D2C-E375-B8A2-2A18-88B88E07A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00" y="6070881"/>
            <a:ext cx="6372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Q-learning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Q-learning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-Off-policy TD control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50615-86F8-C60D-B6D2-981BBA0A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66" y="2552700"/>
            <a:ext cx="9591675" cy="3448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40912D-8084-A26C-BB4B-0472C6F4A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604" y="6000750"/>
            <a:ext cx="7010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Q-learning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Q-learning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-d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7B62B-8A85-E1CF-F230-4910DDAB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2" y="2057400"/>
            <a:ext cx="12353109" cy="62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Q-Networks (DQN)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Q-Networks (DQN)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-d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08B02-1C31-B450-B946-6A44F40F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801615"/>
            <a:ext cx="12598400" cy="62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Policy Gradient Theorem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98360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Policy Gradient Theorem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FBF27-3FF2-9623-1F2E-FA62D51E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7" y="1931271"/>
            <a:ext cx="12731646" cy="60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4988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400" b="1">
                <a:latin typeface="Arial"/>
                <a:cs typeface="Arial"/>
              </a:rPr>
              <a:t>Markov Decision Process</a:t>
            </a: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2542D-5097-6EC1-1AD4-96E8D726CC48}"/>
              </a:ext>
            </a:extLst>
          </p:cNvPr>
          <p:cNvSpPr txBox="1"/>
          <p:nvPr/>
        </p:nvSpPr>
        <p:spPr>
          <a:xfrm>
            <a:off x="143560" y="1600200"/>
            <a:ext cx="1230244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900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The process of RL is usually given as </a:t>
            </a:r>
            <a:r>
              <a:rPr lang="en-US" altLang="ko-KR" sz="2100" b="1">
                <a:latin typeface="Arial"/>
                <a:cs typeface="Arial"/>
              </a:rPr>
              <a:t>Markov Decision Processes (MDPs)</a:t>
            </a:r>
            <a:r>
              <a:rPr lang="en-US" altLang="ko-KR" sz="2100">
                <a:latin typeface="Arial"/>
                <a:cs typeface="Arial"/>
              </a:rPr>
              <a:t>, which is a mathematical framework used for modeling decision making in situations where the outcomes are partly random and partly under the control of a decision maker.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829B5A-1AEE-5C17-5F40-DB1B5868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0" y="2663962"/>
            <a:ext cx="8305800" cy="66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4BF28-7753-814B-4A45-F6C00A45AE4A}"/>
                  </a:ext>
                </a:extLst>
              </p:cNvPr>
              <p:cNvSpPr txBox="1"/>
              <p:nvPr/>
            </p:nvSpPr>
            <p:spPr>
              <a:xfrm>
                <a:off x="255953" y="990600"/>
                <a:ext cx="12190047" cy="242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Policy Iteration</a:t>
                </a:r>
              </a:p>
              <a:p>
                <a:pPr marL="469265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AutoNum type="arabicParenR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 b="1">
                    <a:latin typeface="Arial"/>
                    <a:cs typeface="Arial"/>
                  </a:rPr>
                  <a:t>Policy Evaluation</a:t>
                </a:r>
                <a:br>
                  <a:rPr lang="en-US" altLang="ko-KR" sz="2100">
                    <a:latin typeface="Arial"/>
                    <a:cs typeface="Arial"/>
                  </a:rPr>
                </a:br>
                <a:r>
                  <a:rPr lang="en-US" altLang="ko-KR" sz="2100">
                    <a:latin typeface="Arial"/>
                    <a:cs typeface="Arial"/>
                  </a:rPr>
                  <a:t>-Given an arbitrary policy, we calculate value function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 for </a:t>
                </a:r>
                <a:r>
                  <a:rPr lang="en-US" altLang="ko-KR" sz="2100" b="1">
                    <a:latin typeface="Arial"/>
                    <a:cs typeface="Arial"/>
                  </a:rPr>
                  <a:t>all states </a:t>
                </a:r>
                <a:r>
                  <a:rPr lang="en-US" altLang="ko-KR" sz="2100">
                    <a:latin typeface="Arial"/>
                    <a:cs typeface="Arial"/>
                  </a:rPr>
                  <a:t>under this policy. We iterate through each state and update V until it converges. </a:t>
                </a:r>
                <a:r>
                  <a:rPr lang="en-US" altLang="ko-KR" sz="2100">
                    <a:latin typeface="Arial"/>
                    <a:cs typeface="Arial"/>
                    <a:sym typeface="Wingdings" panose="05000000000000000000" pitchFamily="2" charset="2"/>
                  </a:rPr>
                  <a:t> We find true value function with iteration</a:t>
                </a:r>
                <a:endParaRPr lang="en-US" altLang="ko-KR" sz="2100">
                  <a:latin typeface="Arial"/>
                  <a:cs typeface="Arial"/>
                </a:endParaRPr>
              </a:p>
              <a:p>
                <a:pPr marL="469265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AutoNum type="arabicParenR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4BF28-7753-814B-4A45-F6C00A45A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3" y="990600"/>
                <a:ext cx="12190047" cy="2423740"/>
              </a:xfrm>
              <a:prstGeom prst="rect">
                <a:avLst/>
              </a:prstGeom>
              <a:blipFill>
                <a:blip r:embed="rId3"/>
                <a:stretch>
                  <a:fillRect l="-700" t="-1763" r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C9A7A65-5E47-26AF-2012-A866D62D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3414340"/>
            <a:ext cx="9667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4BF28-7753-814B-4A45-F6C00A45AE4A}"/>
              </a:ext>
            </a:extLst>
          </p:cNvPr>
          <p:cNvSpPr txBox="1"/>
          <p:nvPr/>
        </p:nvSpPr>
        <p:spPr>
          <a:xfrm>
            <a:off x="255953" y="990600"/>
            <a:ext cx="1219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Value Iteration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9CF302C-63FB-FB38-FAC7-9342D52A0F80}"/>
              </a:ext>
            </a:extLst>
          </p:cNvPr>
          <p:cNvSpPr/>
          <p:nvPr/>
        </p:nvSpPr>
        <p:spPr>
          <a:xfrm>
            <a:off x="6654800" y="2593058"/>
            <a:ext cx="609600" cy="378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EF6872-900A-C307-6D85-C2C50E9F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62" y="1028700"/>
            <a:ext cx="7839075" cy="585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C384FA-510A-A3C6-EEA6-D726C773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2" y="7038213"/>
            <a:ext cx="7924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712374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Monte Carlo method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400">
                <a:latin typeface="Arial"/>
                <a:cs typeface="Arial"/>
              </a:rPr>
              <a:t>Generally, MC is a method that relies on repeated random sampling to obtain numerical results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400">
                <a:latin typeface="Arial"/>
                <a:cs typeface="Arial"/>
              </a:rPr>
              <a:t>MC methods learn directly from episodes of experience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400">
                <a:latin typeface="Arial"/>
                <a:cs typeface="Arial"/>
              </a:rPr>
              <a:t>In MC, we learns from </a:t>
            </a:r>
            <a:r>
              <a:rPr lang="en-US" altLang="ko-KR" sz="2400" i="1">
                <a:latin typeface="Arial"/>
                <a:cs typeface="Arial"/>
              </a:rPr>
              <a:t>complete</a:t>
            </a:r>
            <a:r>
              <a:rPr lang="en-US" altLang="ko-KR" sz="2400">
                <a:latin typeface="Arial"/>
                <a:cs typeface="Arial"/>
              </a:rPr>
              <a:t> episodes: no bootstrapping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400">
                <a:latin typeface="Arial"/>
                <a:cs typeface="Arial"/>
              </a:rPr>
              <a:t>MC is </a:t>
            </a:r>
            <a:r>
              <a:rPr lang="en-US" altLang="ko-KR" sz="2400" i="1">
                <a:latin typeface="Arial"/>
                <a:cs typeface="Arial"/>
              </a:rPr>
              <a:t>model-free</a:t>
            </a:r>
            <a:r>
              <a:rPr lang="en-US" altLang="ko-KR" sz="2400">
                <a:latin typeface="Arial"/>
                <a:cs typeface="Arial"/>
              </a:rPr>
              <a:t>: no knowledge of MDP transitions / rewards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578CAE-F7BD-5DBB-19E9-78C56B6D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927538"/>
            <a:ext cx="3228975" cy="3609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64BCD9-1584-D5A5-3D2E-65D324D62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3937063"/>
            <a:ext cx="3190875" cy="3648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E42DA5-8056-4FFE-0F14-F4C3B59C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00" y="3962400"/>
            <a:ext cx="3238500" cy="3657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22A41D-F26B-8950-E0FC-017957810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3927538"/>
            <a:ext cx="3362325" cy="3657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351B16-5507-D0DD-BCE7-67396C687EDE}"/>
              </a:ext>
            </a:extLst>
          </p:cNvPr>
          <p:cNvSpPr txBox="1"/>
          <p:nvPr/>
        </p:nvSpPr>
        <p:spPr>
          <a:xfrm>
            <a:off x="1151280" y="7801271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e.g. Finding the area of a circle with radius=1 using random samples of (x,y)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254502" y="963907"/>
                <a:ext cx="12098607" cy="8324074"/>
              </a:xfrm>
              <a:prstGeom prst="rect">
                <a:avLst/>
              </a:prstGeom>
            </p:spPr>
            <p:txBody>
              <a:bodyPr vert="horz" wrap="square" lIns="0" tIns="128270" rIns="0" bIns="0" rtlCol="0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Monte Carlo method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Goal: learn a policy that maxmimizes the total cumulative reward it receives over time</a:t>
                </a: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Transition probability: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e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r>
                          <a:rPr lang="ko-KR" altLang="en-US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State 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𝔼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Action 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𝑞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𝔼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2" y="963907"/>
                <a:ext cx="12098607" cy="8324074"/>
              </a:xfrm>
              <a:prstGeom prst="rect">
                <a:avLst/>
              </a:prstGeom>
              <a:blipFill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8AFD75-EDE1-9512-32F8-AFCE4BCD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14" y="2819400"/>
            <a:ext cx="6051810" cy="3533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3449D-20B3-6E4B-046B-DF2F9D89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336" y="2956810"/>
            <a:ext cx="5236773" cy="35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254502" y="963907"/>
                <a:ext cx="12098607" cy="8692957"/>
              </a:xfrm>
              <a:prstGeom prst="rect">
                <a:avLst/>
              </a:prstGeom>
            </p:spPr>
            <p:txBody>
              <a:bodyPr vert="horz" wrap="square" lIns="0" tIns="128270" rIns="0" bIns="0" rtlCol="0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Monte Carlo method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Using randomly generated episodes, calculate action value function from cumulative reward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br>
                  <a:rPr lang="en-US" altLang="ko-KR" sz="2100">
                    <a:latin typeface="Arial"/>
                    <a:cs typeface="Arial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𝑞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-  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𝑁</m:t>
                    </m:r>
                    <m:d>
                      <m:dPr>
                        <m:ctrlPr>
                          <a:rPr lang="en-US" altLang="ko-KR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: number of times we visited state s we from start to end in total episodes</a:t>
                </a: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𝐺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: return of state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 in episode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2" y="963907"/>
                <a:ext cx="12098607" cy="8692957"/>
              </a:xfrm>
              <a:prstGeom prst="rect">
                <a:avLst/>
              </a:prstGeom>
              <a:blipFill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104EF-9CC9-E885-C1C0-CD74A9AC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32" y="1600200"/>
            <a:ext cx="99562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82641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Comparison of DP and MC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Char char="•"/>
              <a:tabLst>
                <a:tab pos="335280" algn="l"/>
                <a:tab pos="335915" algn="l"/>
              </a:tabLst>
              <a:defRPr/>
            </a:pPr>
            <a:r>
              <a:rPr lang="en-US" altLang="ko-KR" sz="2100" b="1">
                <a:latin typeface="Arial"/>
                <a:cs typeface="Arial"/>
              </a:rPr>
              <a:t>Dynamic Programming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2"/>
                </a:solidFill>
                <a:latin typeface="Arial"/>
                <a:cs typeface="Arial"/>
              </a:rPr>
              <a:t>Pros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bootstrapping</a:t>
            </a:r>
            <a:r>
              <a:rPr lang="en-US" altLang="ko-KR" sz="2100">
                <a:latin typeface="Arial"/>
                <a:cs typeface="Arial"/>
              </a:rPr>
              <a:t> (update value estimates based on other learned estimates, without waiting 	for a final outcome)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Model-Based</a:t>
            </a:r>
            <a:r>
              <a:rPr lang="en-US" altLang="ko-KR" sz="2100">
                <a:latin typeface="Arial"/>
                <a:cs typeface="Arial"/>
              </a:rPr>
              <a:t> (requires complete and accurate model of the environment)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Char char="•"/>
              <a:tabLst>
                <a:tab pos="335280" algn="l"/>
                <a:tab pos="335915" algn="l"/>
              </a:tabLst>
              <a:defRPr/>
            </a:pPr>
            <a:r>
              <a:rPr lang="en-US" altLang="ko-KR" sz="2100" b="1">
                <a:latin typeface="Arial"/>
                <a:cs typeface="Arial"/>
              </a:rPr>
              <a:t>Monte Carlo method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2"/>
                </a:solidFill>
                <a:latin typeface="Arial"/>
                <a:cs typeface="Arial"/>
              </a:rPr>
              <a:t>Pros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Model-free</a:t>
            </a:r>
            <a:r>
              <a:rPr lang="en-US" altLang="ko-KR" sz="2100">
                <a:latin typeface="Arial"/>
                <a:cs typeface="Arial"/>
              </a:rPr>
              <a:t> (learn directly from experience)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lang="en-US" altLang="ko-KR" sz="2100">
                <a:latin typeface="Arial"/>
                <a:cs typeface="Arial"/>
              </a:rPr>
              <a:t>: applicable to </a:t>
            </a:r>
            <a:r>
              <a:rPr lang="en-US" altLang="ko-KR" sz="2100" b="1">
                <a:latin typeface="Arial"/>
                <a:cs typeface="Arial"/>
              </a:rPr>
              <a:t>episodic tasks </a:t>
            </a:r>
            <a:r>
              <a:rPr lang="en-US" altLang="ko-KR" sz="2100">
                <a:latin typeface="Arial"/>
                <a:cs typeface="Arial"/>
              </a:rPr>
              <a:t>(require episodes to end to calculate returns, making them 	unsuitable for continuous tasks)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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TD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takes advantages from DP and MC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; It is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model-free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(uses random sampling), which learns directly from raw experience without a model of the environment, and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bootstraps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by updating estimates based in part on other learned estimates, without waiting for a final outcome.  </a:t>
            </a: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7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2218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Temporal Difference 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9C43D-5E14-4B47-8555-0F4CBEFD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45" y="2006601"/>
            <a:ext cx="6905625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47E61-E0B9-5E7A-6289-D6A301BA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" y="1981201"/>
            <a:ext cx="5687524" cy="586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F5A15C-6884-D2C2-97AA-E485ACBDA9B5}"/>
              </a:ext>
            </a:extLst>
          </p:cNvPr>
          <p:cNvSpPr txBox="1"/>
          <p:nvPr/>
        </p:nvSpPr>
        <p:spPr>
          <a:xfrm>
            <a:off x="575709" y="7950863"/>
            <a:ext cx="11853381" cy="160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 It updates the value of the current state towards sthe stimated return</a:t>
            </a:r>
          </a:p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- TD error: measures the difference between the predicted value of the current state and the observed reward plus the stimated value of the next state</a:t>
            </a:r>
            <a:r>
              <a:rPr kumimoji="0" lang="en-US" altLang="ko-KR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19C48-5529-05EA-2AA5-08A9655304AB}"/>
              </a:ext>
            </a:extLst>
          </p:cNvPr>
          <p:cNvSpPr txBox="1"/>
          <p:nvPr/>
        </p:nvSpPr>
        <p:spPr>
          <a:xfrm>
            <a:off x="8695799" y="7290464"/>
            <a:ext cx="390260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Estimated value of the current 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F06811-9195-3F8B-E7ED-0DFFBE9D1673}"/>
              </a:ext>
            </a:extLst>
          </p:cNvPr>
          <p:cNvCxnSpPr/>
          <p:nvPr/>
        </p:nvCxnSpPr>
        <p:spPr>
          <a:xfrm>
            <a:off x="12236269" y="56388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3FB420-E19E-A448-0BF2-4A76E3270A2A}"/>
              </a:ext>
            </a:extLst>
          </p:cNvPr>
          <p:cNvCxnSpPr/>
          <p:nvPr/>
        </p:nvCxnSpPr>
        <p:spPr>
          <a:xfrm>
            <a:off x="11836400" y="5638800"/>
            <a:ext cx="762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10414</TotalTime>
  <Words>551</Words>
  <Application>Microsoft Office PowerPoint</Application>
  <PresentationFormat>사용자 지정</PresentationFormat>
  <Paragraphs>126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Cambria Math</vt:lpstr>
      <vt:lpstr>Gill Sans MT</vt:lpstr>
      <vt:lpstr>Office Theme</vt:lpstr>
      <vt:lpstr>Introduction to RL – Part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</dc:title>
  <dc:creator>서보경</dc:creator>
  <cp:lastModifiedBy>보경 서</cp:lastModifiedBy>
  <cp:revision>396</cp:revision>
  <dcterms:created xsi:type="dcterms:W3CDTF">2023-02-01T12:53:31Z</dcterms:created>
  <dcterms:modified xsi:type="dcterms:W3CDTF">2024-01-31T09:54:36Z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2021-01-12T00:00:00Z</vt:filetime>
  </property>
  <property fmtid="{D5CDD505-2E9C-101B-9397-08002B2CF9AE}" pid="3" name="Creator">
    <vt:lpwstr>Keynote</vt:lpwstr>
  </property>
  <property fmtid="{D5CDD505-2E9C-101B-9397-08002B2CF9AE}" pid="4" name="LastSaved">
    <vt:filetime>2023-02-01T00:00:00Z</vt:filetime>
  </property>
  <property fmtid="{D5CDD505-2E9C-101B-9397-08002B2CF9AE}" pid="5" name="Producer">
    <vt:lpwstr>macOS 버전 10.15.7(빌드 19H2) Quartz PDFContext</vt:lpwstr>
  </property>
</Properties>
</file>