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328" r:id="rId3"/>
    <p:sldId id="329" r:id="rId4"/>
    <p:sldId id="330" r:id="rId5"/>
    <p:sldId id="306" r:id="rId6"/>
    <p:sldId id="332" r:id="rId7"/>
    <p:sldId id="333" r:id="rId8"/>
    <p:sldId id="331" r:id="rId9"/>
    <p:sldId id="334" r:id="rId10"/>
    <p:sldId id="340" r:id="rId11"/>
    <p:sldId id="335" r:id="rId12"/>
    <p:sldId id="336" r:id="rId13"/>
    <p:sldId id="337" r:id="rId14"/>
    <p:sldId id="338" r:id="rId15"/>
    <p:sldId id="343" r:id="rId16"/>
    <p:sldId id="339" r:id="rId17"/>
  </p:sldIdLst>
  <p:sldSz cx="13004800" cy="9753600"/>
  <p:notesSz cx="13004800" cy="9753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5B1F"/>
    <a:srgbClr val="BDC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9" autoAdjust="0"/>
    <p:restoredTop sz="96261" autoAdjust="0"/>
  </p:normalViewPr>
  <p:slideViewPr>
    <p:cSldViewPr>
      <p:cViewPr varScale="1">
        <p:scale>
          <a:sx n="76" d="100"/>
          <a:sy n="76" d="100"/>
        </p:scale>
        <p:origin x="1890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940A5-D549-416E-82D8-EF13869FA25D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379A2-52E3-4F4A-8743-F07D0214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6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29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57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422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350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198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20EE9-C90C-B49B-1828-A60B2ED36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AA7E32A-DC5D-A871-AACD-50B366BEDE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F76C134-3E1F-C66F-9712-DD38D8F2D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26A5BB-2016-4A59-85E8-DBF6F9B1C0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824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50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160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787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88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097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01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474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57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51696" y="4069803"/>
            <a:ext cx="7701406" cy="604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CB7AB-7364-40E4-B78F-AC9F2972BE20}" type="datetime1">
              <a:rPr lang="en-US" altLang="ko-KR" smtClean="0"/>
              <a:t>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C558B-EAEA-4EF5-9399-5D8AB03E5667}" type="datetime1">
              <a:rPr lang="en-US" altLang="ko-KR" smtClean="0"/>
              <a:t>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64E0E-3A79-4D2E-B854-3E3839FD5FC9}" type="datetime1">
              <a:rPr lang="en-US" altLang="ko-KR" smtClean="0"/>
              <a:t>2/6/2024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F252F-5407-4AEA-973D-CF6231B4087D}" type="datetime1">
              <a:rPr lang="en-US" altLang="ko-KR" smtClean="0"/>
              <a:t>2/6/2024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31009-162D-4C9E-9435-71AA30759F67}" type="datetime1">
              <a:rPr lang="en-US" altLang="ko-KR" smtClean="0"/>
              <a:t>2/6/2024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13785" y="144389"/>
            <a:ext cx="1816594" cy="55458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51811" y="863600"/>
            <a:ext cx="12701270" cy="0"/>
          </a:xfrm>
          <a:custGeom>
            <a:avLst/>
            <a:gdLst/>
            <a:ahLst/>
            <a:cxnLst/>
            <a:rect l="l" t="t" r="r" b="b"/>
            <a:pathLst>
              <a:path w="12701270">
                <a:moveTo>
                  <a:pt x="0" y="0"/>
                </a:moveTo>
                <a:lnTo>
                  <a:pt x="12701181" y="0"/>
                </a:lnTo>
              </a:path>
            </a:pathLst>
          </a:custGeom>
          <a:ln w="38100">
            <a:solidFill>
              <a:srgbClr val="004D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560" y="381000"/>
            <a:ext cx="139192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2243328"/>
            <a:ext cx="11704320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95A66-CD1E-4C74-AB6E-361AA158CC4C}" type="datetime1">
              <a:rPr lang="en-US" altLang="ko-KR" smtClean="0"/>
              <a:t>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77138" y="4203351"/>
            <a:ext cx="885063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800" b="0" spc="195">
                <a:latin typeface="Arial" panose="020B0604020202020204" pitchFamily="34" charset="0"/>
                <a:cs typeface="Arial" panose="020B0604020202020204" pitchFamily="34" charset="0"/>
              </a:rPr>
              <a:t>Introduction to RL – Part 2</a:t>
            </a:r>
            <a:endParaRPr sz="3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6441" y="5772150"/>
            <a:ext cx="33921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>
                <a:latin typeface="Arial"/>
                <a:cs typeface="Arial"/>
              </a:rPr>
              <a:t>TA</a:t>
            </a:r>
            <a:r>
              <a:rPr sz="3000" spc="-50">
                <a:latin typeface="Arial"/>
                <a:cs typeface="Arial"/>
              </a:rPr>
              <a:t>.</a:t>
            </a:r>
            <a:r>
              <a:rPr sz="3000" spc="10">
                <a:latin typeface="Arial"/>
                <a:cs typeface="Arial"/>
              </a:rPr>
              <a:t> </a:t>
            </a:r>
            <a:r>
              <a:rPr lang="en-US" sz="3000" spc="10">
                <a:latin typeface="Arial"/>
                <a:cs typeface="Arial"/>
              </a:rPr>
              <a:t>Bogyeong Suh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13785" y="144389"/>
            <a:ext cx="1816594" cy="55458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077138" y="4908550"/>
            <a:ext cx="8850630" cy="0"/>
          </a:xfrm>
          <a:custGeom>
            <a:avLst/>
            <a:gdLst/>
            <a:ahLst/>
            <a:cxnLst/>
            <a:rect l="l" t="t" r="r" b="b"/>
            <a:pathLst>
              <a:path w="8850630">
                <a:moveTo>
                  <a:pt x="0" y="0"/>
                </a:moveTo>
                <a:lnTo>
                  <a:pt x="8850523" y="0"/>
                </a:lnTo>
              </a:path>
            </a:pathLst>
          </a:custGeom>
          <a:ln w="38100">
            <a:solidFill>
              <a:srgbClr val="004D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464" y="8995092"/>
            <a:ext cx="2473325" cy="616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25"/>
              </a:lnSpc>
              <a:spcBef>
                <a:spcPts val="100"/>
              </a:spcBef>
            </a:pPr>
            <a:r>
              <a:rPr sz="2200" spc="-10" dirty="0">
                <a:latin typeface="Gill Sans MT"/>
                <a:cs typeface="Gill Sans MT"/>
              </a:rPr>
              <a:t>Machine</a:t>
            </a:r>
            <a:r>
              <a:rPr sz="2200" spc="-130" dirty="0">
                <a:latin typeface="Gill Sans MT"/>
                <a:cs typeface="Gill Sans MT"/>
              </a:rPr>
              <a:t> </a:t>
            </a:r>
            <a:r>
              <a:rPr sz="2200" spc="-10" dirty="0">
                <a:latin typeface="Gill Sans MT"/>
                <a:cs typeface="Gill Sans MT"/>
              </a:rPr>
              <a:t>Learning</a:t>
            </a:r>
            <a:r>
              <a:rPr sz="2200" spc="-120" dirty="0">
                <a:latin typeface="Gill Sans MT"/>
                <a:cs typeface="Gill Sans MT"/>
              </a:rPr>
              <a:t> </a:t>
            </a:r>
            <a:r>
              <a:rPr sz="2200" spc="-50" dirty="0">
                <a:latin typeface="Gill Sans MT"/>
                <a:cs typeface="Gill Sans MT"/>
              </a:rPr>
              <a:t>&amp;</a:t>
            </a:r>
            <a:endParaRPr sz="2200">
              <a:latin typeface="Gill Sans MT"/>
              <a:cs typeface="Gill Sans MT"/>
            </a:endParaRPr>
          </a:p>
          <a:p>
            <a:pPr marL="19050">
              <a:lnSpc>
                <a:spcPts val="2325"/>
              </a:lnSpc>
            </a:pPr>
            <a:r>
              <a:rPr sz="2200" dirty="0">
                <a:latin typeface="Gill Sans MT"/>
                <a:cs typeface="Gill Sans MT"/>
              </a:rPr>
              <a:t>Control</a:t>
            </a:r>
            <a:r>
              <a:rPr sz="2200" spc="-25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Systems</a:t>
            </a:r>
            <a:r>
              <a:rPr sz="2200" spc="-25" dirty="0">
                <a:latin typeface="Gill Sans MT"/>
                <a:cs typeface="Gill Sans MT"/>
              </a:rPr>
              <a:t> </a:t>
            </a:r>
            <a:r>
              <a:rPr sz="2200" spc="-20" dirty="0">
                <a:latin typeface="Gill Sans MT"/>
                <a:cs typeface="Gill Sans MT"/>
              </a:rPr>
              <a:t>Lab.</a:t>
            </a:r>
            <a:endParaRPr sz="2200">
              <a:latin typeface="Gill Sans MT"/>
              <a:cs typeface="Gill Sans MT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ECA89-E3B7-B4A1-33B9-C6C58B84D81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Temporal Difference Learning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1422184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Temporal Difference Learning</a:t>
            </a: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endParaRPr kumimoji="0" lang="en-US" altLang="ko-KR" sz="21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endParaRPr kumimoji="0" lang="en-US" altLang="ko-KR" sz="2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DD6066-41E7-91B2-2329-62816D924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1674999"/>
            <a:ext cx="7162800" cy="24207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777F0E-9D89-09EF-AB60-96E84A7D2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600" y="4533082"/>
            <a:ext cx="9096869" cy="35455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2AAE82-9C05-8B7B-6F93-1365B38F3339}"/>
              </a:ext>
            </a:extLst>
          </p:cNvPr>
          <p:cNvSpPr txBox="1"/>
          <p:nvPr/>
        </p:nvSpPr>
        <p:spPr>
          <a:xfrm>
            <a:off x="3610700" y="8146591"/>
            <a:ext cx="2364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atin typeface="Arial"/>
                <a:cs typeface="Arial"/>
              </a:rPr>
              <a:t>Monte-Carlo method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0047FA-53B4-B872-9DDB-67ECA90DA2EF}"/>
              </a:ext>
            </a:extLst>
          </p:cNvPr>
          <p:cNvSpPr txBox="1"/>
          <p:nvPr/>
        </p:nvSpPr>
        <p:spPr>
          <a:xfrm>
            <a:off x="6859835" y="8145531"/>
            <a:ext cx="3405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atin typeface="Arial"/>
                <a:cs typeface="Arial"/>
              </a:rPr>
              <a:t>Temporal Difference learning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10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SARSA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1468351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SARSA</a:t>
            </a: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endParaRPr lang="en-US" altLang="ko-KR" sz="2400">
              <a:latin typeface="Arial"/>
              <a:cs typeface="Arial"/>
            </a:endParaRP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1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-On-policy TD control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D28529-6E6E-F6AE-650A-7A51CDD08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600" y="1828800"/>
            <a:ext cx="4004031" cy="7772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F038964-DC38-E75E-9F40-EF99DBDC4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27" y="2806804"/>
            <a:ext cx="11106897" cy="12811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F54F4E6-AA54-9487-EFC8-18E8BB37E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7496" y="4469593"/>
            <a:ext cx="4243024" cy="49562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F6F2D2C-E375-B8A2-2A18-88B88E07AE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3200" y="7587889"/>
            <a:ext cx="6372225" cy="1704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D9F197-97DA-E070-6DCC-B788B47E49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765" y="4245654"/>
            <a:ext cx="8557926" cy="323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82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Q-learning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1468351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Q-learning</a:t>
            </a: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endParaRPr lang="en-US" altLang="ko-KR" sz="2400">
              <a:latin typeface="Arial"/>
              <a:cs typeface="Arial"/>
            </a:endParaRP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1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-Off-policy TD control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D50615-86F8-C60D-B6D2-981BBA0A1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966" y="2552700"/>
            <a:ext cx="9591675" cy="3448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40912D-8084-A26C-BB4B-0472C6F4A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604" y="6000750"/>
            <a:ext cx="70104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2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Q-learning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1468351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Q-learning</a:t>
            </a: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endParaRPr lang="en-US" altLang="ko-KR" sz="2400">
              <a:latin typeface="Arial"/>
              <a:cs typeface="Arial"/>
            </a:endParaRP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1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-d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57B62B-8A85-E1CF-F230-4910DDAB1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91" y="2057400"/>
            <a:ext cx="12353109" cy="626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6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Deep Q-Networks (DQN)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49885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Deep Q-Networks (DQN)</a:t>
            </a:r>
            <a:endParaRPr kumimoji="0" lang="en-US" altLang="ko-KR" sz="21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308B02-1C31-B450-B946-6A44F40FC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1801615"/>
            <a:ext cx="12598400" cy="623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06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2B9DC-C41A-947F-160C-EDBDFCFA5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EDC1C2A-FD40-A6A4-9EC0-C08D221339F3}"/>
              </a:ext>
            </a:extLst>
          </p:cNvPr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Deep Q-Networks (DQN)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211D75A-2804-51AD-2BC4-D4163F209A13}"/>
              </a:ext>
            </a:extLst>
          </p:cNvPr>
          <p:cNvSpPr txBox="1"/>
          <p:nvPr/>
        </p:nvSpPr>
        <p:spPr>
          <a:xfrm>
            <a:off x="254502" y="963907"/>
            <a:ext cx="12098607" cy="983603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Deep Q-Networks (DQN)</a:t>
            </a: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lang="en-US" altLang="ko-KR" sz="2400">
                <a:latin typeface="Arial"/>
                <a:cs typeface="Arial"/>
              </a:rPr>
              <a:t>- Target network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985326D1-099F-BAFC-CF3E-11D985453C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C53611-BBEA-D6E4-D569-1323D58F9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686" y="2286000"/>
            <a:ext cx="9110588" cy="59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25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Policy Gradient Theorem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983603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Policy Gradient Theorem</a:t>
            </a: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endParaRPr lang="en-US" altLang="ko-KR" sz="2400">
              <a:latin typeface="Arial"/>
              <a:cs typeface="Arial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2FBF27-3FF2-9623-1F2E-FA62D51EF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7" y="1931271"/>
            <a:ext cx="12731646" cy="609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1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400" b="1" spc="95">
                <a:latin typeface="Calibri"/>
                <a:cs typeface="Calibri"/>
              </a:rPr>
              <a:t>Recap of Part 1</a:t>
            </a:r>
            <a:endParaRPr lang="en-US" altLang="ko-KR"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49885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lang="en-US" altLang="ko-KR" sz="2400" b="1">
                <a:latin typeface="Arial"/>
                <a:cs typeface="Arial"/>
              </a:rPr>
              <a:t>Markov Decision Process</a:t>
            </a:r>
            <a:endParaRPr lang="en-US" altLang="ko-KR" sz="2100">
              <a:latin typeface="Arial"/>
              <a:cs typeface="Arial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12542D-5097-6EC1-1AD4-96E8D726CC48}"/>
              </a:ext>
            </a:extLst>
          </p:cNvPr>
          <p:cNvSpPr txBox="1"/>
          <p:nvPr/>
        </p:nvSpPr>
        <p:spPr>
          <a:xfrm>
            <a:off x="143560" y="1600200"/>
            <a:ext cx="1230244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965" indent="-342900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</a:rPr>
              <a:t>The process of RL is usually given as </a:t>
            </a:r>
            <a:r>
              <a:rPr lang="en-US" altLang="ko-KR" sz="2100" b="1">
                <a:latin typeface="Arial"/>
                <a:cs typeface="Arial"/>
              </a:rPr>
              <a:t>Markov Decision Processes (MDPs)</a:t>
            </a:r>
            <a:r>
              <a:rPr lang="en-US" altLang="ko-KR" sz="2100">
                <a:latin typeface="Arial"/>
                <a:cs typeface="Arial"/>
              </a:rPr>
              <a:t>, which is a mathematical framework used for modeling decision making in situations where the outcomes are partly random and partly under the control of a decision maker.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829B5A-1AEE-5C17-5F40-DB1B58688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0" y="2663962"/>
            <a:ext cx="8305800" cy="666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2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400" b="1" spc="95">
                <a:latin typeface="Calibri"/>
                <a:cs typeface="Calibri"/>
              </a:rPr>
              <a:t>Recap of Part 1</a:t>
            </a:r>
            <a:endParaRPr lang="en-US" altLang="ko-KR" sz="2400">
              <a:latin typeface="Calibri"/>
              <a:cs typeface="Calibri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14BF28-7753-814B-4A45-F6C00A45AE4A}"/>
                  </a:ext>
                </a:extLst>
              </p:cNvPr>
              <p:cNvSpPr txBox="1"/>
              <p:nvPr/>
            </p:nvSpPr>
            <p:spPr>
              <a:xfrm>
                <a:off x="255953" y="990600"/>
                <a:ext cx="12190047" cy="24237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0" lvl="0" indent="0" defTabSz="914400" eaLnBrk="1" fontAlgn="auto" latinLnBrk="0" hangingPunct="1">
                  <a:lnSpc>
                    <a:spcPct val="100000"/>
                  </a:lnSpc>
                  <a:spcBef>
                    <a:spcPts val="91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335280" algn="l"/>
                    <a:tab pos="335915" algn="l"/>
                  </a:tabLst>
                  <a:defRPr/>
                </a:pPr>
                <a:r>
                  <a:rPr kumimoji="0" lang="en-US" altLang="ko-KR" sz="24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Policy Iteration</a:t>
                </a:r>
              </a:p>
              <a:p>
                <a:pPr marL="469265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910"/>
                  </a:spcBef>
                  <a:spcAft>
                    <a:spcPts val="0"/>
                  </a:spcAft>
                  <a:buClrTx/>
                  <a:buSzTx/>
                  <a:buAutoNum type="arabicParenR"/>
                  <a:tabLst>
                    <a:tab pos="335280" algn="l"/>
                    <a:tab pos="335915" algn="l"/>
                  </a:tabLst>
                  <a:defRPr/>
                </a:pPr>
                <a:r>
                  <a:rPr lang="en-US" altLang="ko-KR" sz="2100" b="1">
                    <a:latin typeface="Arial"/>
                    <a:cs typeface="Arial"/>
                  </a:rPr>
                  <a:t>Policy Evaluation</a:t>
                </a:r>
                <a:br>
                  <a:rPr lang="en-US" altLang="ko-KR" sz="2100">
                    <a:latin typeface="Arial"/>
                    <a:cs typeface="Arial"/>
                  </a:rPr>
                </a:br>
                <a:r>
                  <a:rPr lang="en-US" altLang="ko-KR" sz="2100">
                    <a:latin typeface="Arial"/>
                    <a:cs typeface="Arial"/>
                  </a:rPr>
                  <a:t>-Given an arbitrary policy, we calculate value function </a:t>
                </a:r>
                <a14:m>
                  <m:oMath xmlns:m="http://schemas.openxmlformats.org/officeDocument/2006/math"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𝑉</m:t>
                    </m:r>
                  </m:oMath>
                </a14:m>
                <a:r>
                  <a:rPr lang="en-US" altLang="ko-KR" sz="2100">
                    <a:latin typeface="Arial"/>
                    <a:cs typeface="Arial"/>
                  </a:rPr>
                  <a:t> for </a:t>
                </a:r>
                <a:r>
                  <a:rPr lang="en-US" altLang="ko-KR" sz="2100" b="1">
                    <a:latin typeface="Arial"/>
                    <a:cs typeface="Arial"/>
                  </a:rPr>
                  <a:t>all states </a:t>
                </a:r>
                <a:r>
                  <a:rPr lang="en-US" altLang="ko-KR" sz="2100">
                    <a:latin typeface="Arial"/>
                    <a:cs typeface="Arial"/>
                  </a:rPr>
                  <a:t>under this policy. We iterate through each state and update V until it converges. </a:t>
                </a:r>
                <a:r>
                  <a:rPr lang="en-US" altLang="ko-KR" sz="2100">
                    <a:latin typeface="Arial"/>
                    <a:cs typeface="Arial"/>
                    <a:sym typeface="Wingdings" panose="05000000000000000000" pitchFamily="2" charset="2"/>
                  </a:rPr>
                  <a:t> We find true value function with iteration</a:t>
                </a:r>
                <a:endParaRPr lang="en-US" altLang="ko-KR" sz="2100">
                  <a:latin typeface="Arial"/>
                  <a:cs typeface="Arial"/>
                </a:endParaRPr>
              </a:p>
              <a:p>
                <a:pPr marL="469265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910"/>
                  </a:spcBef>
                  <a:spcAft>
                    <a:spcPts val="0"/>
                  </a:spcAft>
                  <a:buClrTx/>
                  <a:buSzTx/>
                  <a:buAutoNum type="arabicParenR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  <a:p>
                <a:pPr marL="354965" marR="0" lvl="0" indent="-342900" defTabSz="914400" eaLnBrk="1" fontAlgn="auto" latinLnBrk="0" hangingPunct="1">
                  <a:lnSpc>
                    <a:spcPct val="100000"/>
                  </a:lnSpc>
                  <a:spcBef>
                    <a:spcPts val="91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14BF28-7753-814B-4A45-F6C00A45A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3" y="990600"/>
                <a:ext cx="12190047" cy="2423740"/>
              </a:xfrm>
              <a:prstGeom prst="rect">
                <a:avLst/>
              </a:prstGeom>
              <a:blipFill>
                <a:blip r:embed="rId3"/>
                <a:stretch>
                  <a:fillRect l="-700" t="-1763" r="-9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C9A7A65-5E47-26AF-2012-A866D62D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200" y="3414340"/>
            <a:ext cx="96678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7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400" b="1" spc="95">
                <a:latin typeface="Calibri"/>
                <a:cs typeface="Calibri"/>
              </a:rPr>
              <a:t>Recap of Part 1</a:t>
            </a:r>
            <a:endParaRPr lang="en-US" altLang="ko-KR" sz="2400">
              <a:latin typeface="Calibri"/>
              <a:cs typeface="Calibri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14BF28-7753-814B-4A45-F6C00A45AE4A}"/>
              </a:ext>
            </a:extLst>
          </p:cNvPr>
          <p:cNvSpPr txBox="1"/>
          <p:nvPr/>
        </p:nvSpPr>
        <p:spPr>
          <a:xfrm>
            <a:off x="255953" y="990600"/>
            <a:ext cx="121900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Value Iteration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9CF302C-63FB-FB38-FAC7-9342D52A0F80}"/>
              </a:ext>
            </a:extLst>
          </p:cNvPr>
          <p:cNvSpPr/>
          <p:nvPr/>
        </p:nvSpPr>
        <p:spPr>
          <a:xfrm>
            <a:off x="6654800" y="2593058"/>
            <a:ext cx="609600" cy="3787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EEF6872-900A-C307-6D85-C2C50E9FD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862" y="1028700"/>
            <a:ext cx="7839075" cy="5857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C384FA-510A-A3C6-EEA6-D726C773A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262" y="7038213"/>
            <a:ext cx="79248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99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Monte Carlo method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6569747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Monte Carlo method</a:t>
            </a: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</a:rPr>
              <a:t>Generally, MC is a method that relies on </a:t>
            </a:r>
            <a:r>
              <a:rPr lang="en-US" altLang="ko-KR" sz="2100" b="1">
                <a:latin typeface="Arial"/>
                <a:cs typeface="Arial"/>
              </a:rPr>
              <a:t>repeated random sampling </a:t>
            </a:r>
            <a:r>
              <a:rPr lang="en-US" altLang="ko-KR" sz="2100">
                <a:latin typeface="Arial"/>
                <a:cs typeface="Arial"/>
              </a:rPr>
              <a:t>to obtain numerical results</a:t>
            </a: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</a:rPr>
              <a:t>MC methods learn directly from episodes of </a:t>
            </a:r>
            <a:r>
              <a:rPr lang="en-US" altLang="ko-KR" sz="2100" b="1">
                <a:latin typeface="Arial"/>
                <a:cs typeface="Arial"/>
              </a:rPr>
              <a:t>experience</a:t>
            </a: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</a:rPr>
              <a:t>In MC, we learns from </a:t>
            </a:r>
            <a:r>
              <a:rPr lang="en-US" altLang="ko-KR" sz="2100" i="1">
                <a:latin typeface="Arial"/>
                <a:cs typeface="Arial"/>
              </a:rPr>
              <a:t>complete</a:t>
            </a:r>
            <a:r>
              <a:rPr lang="en-US" altLang="ko-KR" sz="2100">
                <a:latin typeface="Arial"/>
                <a:cs typeface="Arial"/>
              </a:rPr>
              <a:t> episodes: no bootstrapping</a:t>
            </a: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</a:rPr>
              <a:t>MC is </a:t>
            </a:r>
            <a:r>
              <a:rPr lang="en-US" altLang="ko-KR" sz="2100" i="1">
                <a:latin typeface="Arial"/>
                <a:cs typeface="Arial"/>
              </a:rPr>
              <a:t>model-free</a:t>
            </a:r>
            <a:r>
              <a:rPr lang="en-US" altLang="ko-KR" sz="2100">
                <a:latin typeface="Arial"/>
                <a:cs typeface="Arial"/>
              </a:rPr>
              <a:t>: no knowledge of MDP transitions / rewards</a:t>
            </a: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endParaRPr lang="en-US" altLang="ko-KR" sz="2400">
              <a:latin typeface="Arial"/>
              <a:cs typeface="Arial"/>
            </a:endParaRP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endParaRPr lang="en-US" altLang="ko-KR" sz="2400" b="1">
              <a:latin typeface="Arial"/>
              <a:cs typeface="Arial"/>
            </a:endParaRP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endParaRPr lang="en-US" altLang="ko-KR" sz="2400" b="1">
              <a:latin typeface="Arial"/>
              <a:cs typeface="Arial"/>
            </a:endParaRP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endParaRPr lang="en-US" altLang="ko-KR" sz="2400" b="1">
              <a:latin typeface="Arial"/>
              <a:cs typeface="Arial"/>
            </a:endParaRP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endParaRPr lang="en-US" altLang="ko-KR" sz="2400" b="1">
              <a:latin typeface="Arial"/>
              <a:cs typeface="Arial"/>
            </a:endParaRP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endParaRPr lang="en-US" altLang="ko-KR" sz="2400" b="1">
              <a:latin typeface="Arial"/>
              <a:cs typeface="Arial"/>
            </a:endParaRP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endParaRPr lang="en-US" altLang="ko-KR" sz="2400" b="1">
              <a:latin typeface="Arial"/>
              <a:cs typeface="Arial"/>
            </a:endParaRP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endParaRPr lang="en-US" altLang="ko-KR" sz="2400" b="1">
              <a:latin typeface="Arial"/>
              <a:cs typeface="Arial"/>
            </a:endParaRP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endParaRPr lang="en-US" altLang="ko-KR" sz="2100">
              <a:latin typeface="Arial"/>
              <a:cs typeface="Arial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B578CAE-F7BD-5DBB-19E9-78C56B6D8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3927538"/>
            <a:ext cx="3228975" cy="36099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164BCD9-1584-D5A5-3D2E-65D324D62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125" y="3937063"/>
            <a:ext cx="3190875" cy="36480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CE42DA5-8056-4FFE-0F14-F4C3B59C8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6300" y="3962400"/>
            <a:ext cx="3238500" cy="36576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422A41D-F26B-8950-E0FC-0179578102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5800" y="3927538"/>
            <a:ext cx="3362325" cy="36576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351B16-5507-D0DD-BCE7-67396C687EDE}"/>
              </a:ext>
            </a:extLst>
          </p:cNvPr>
          <p:cNvSpPr txBox="1"/>
          <p:nvPr/>
        </p:nvSpPr>
        <p:spPr>
          <a:xfrm>
            <a:off x="1151280" y="7801271"/>
            <a:ext cx="10439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e.g. Finding the area of a circle with radius=1 using random samples of (x,y)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00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Monte Carlo method</a:t>
            </a:r>
            <a:endParaRPr sz="240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254502" y="963907"/>
                <a:ext cx="12098607" cy="8324074"/>
              </a:xfrm>
              <a:prstGeom prst="rect">
                <a:avLst/>
              </a:prstGeom>
            </p:spPr>
            <p:txBody>
              <a:bodyPr vert="horz" wrap="square" lIns="0" tIns="128270" rIns="0" bIns="0" rtlCol="0">
                <a:spAutoFit/>
              </a:bodyPr>
              <a:lstStyle/>
              <a:p>
                <a:pPr marL="12065" marR="0" lvl="0" indent="0" defTabSz="914400" eaLnBrk="1" fontAlgn="auto" latinLnBrk="0" hangingPunct="1">
                  <a:lnSpc>
                    <a:spcPct val="100000"/>
                  </a:lnSpc>
                  <a:spcBef>
                    <a:spcPts val="91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335280" algn="l"/>
                    <a:tab pos="335915" algn="l"/>
                  </a:tabLst>
                  <a:defRPr/>
                </a:pPr>
                <a:r>
                  <a:rPr kumimoji="0" lang="en-US" altLang="ko-KR" sz="24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Monte Carlo method</a:t>
                </a: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12065">
                  <a:spcBef>
                    <a:spcPts val="910"/>
                  </a:spcBef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  <a:p>
                <a:pPr marL="12065">
                  <a:spcBef>
                    <a:spcPts val="910"/>
                  </a:spcBef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  <a:p>
                <a:pPr marL="12065">
                  <a:spcBef>
                    <a:spcPts val="910"/>
                  </a:spcBef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  <a:p>
                <a:pPr marL="12065">
                  <a:spcBef>
                    <a:spcPts val="910"/>
                  </a:spcBef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  <a:p>
                <a:pPr marL="354965" indent="-342900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r>
                  <a:rPr lang="en-US" altLang="ko-KR" sz="2100">
                    <a:latin typeface="Arial"/>
                    <a:cs typeface="Arial"/>
                  </a:rPr>
                  <a:t>Goal: learn a policy that maxmimizes the total cumulative reward it receives over time</a:t>
                </a:r>
              </a:p>
              <a:p>
                <a:pPr marL="354965" indent="-342900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r>
                  <a:rPr lang="en-US" altLang="ko-KR" sz="2100">
                    <a:latin typeface="Arial"/>
                    <a:cs typeface="Arial"/>
                  </a:rPr>
                  <a:t>Transition probability: </a:t>
                </a:r>
                <a14:m>
                  <m:oMath xmlns:m="http://schemas.openxmlformats.org/officeDocument/2006/math"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, 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𝑟</m:t>
                        </m:r>
                      </m:e>
                      <m:e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, </m:t>
                        </m:r>
                        <m:r>
                          <a:rPr lang="ko-KR" altLang="en-US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altLang="ko-KR" sz="2100">
                  <a:latin typeface="Arial"/>
                  <a:cs typeface="Arial"/>
                </a:endParaRPr>
              </a:p>
              <a:p>
                <a:pPr marL="354965" indent="-342900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r>
                  <a:rPr lang="en-US" altLang="ko-KR" sz="2100">
                    <a:latin typeface="Arial"/>
                    <a:cs typeface="Arial"/>
                  </a:rPr>
                  <a:t>State Value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𝑽</m:t>
                        </m:r>
                      </m:e>
                      <m:sub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𝒔</m:t>
                        </m:r>
                      </m:e>
                    </m:d>
                    <m:r>
                      <a:rPr lang="en-US" altLang="ko-KR" sz="2100" b="1" i="1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ko-KR" altLang="en-US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𝔼</m:t>
                        </m:r>
                      </m:e>
                      <m:sub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𝒕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𝒕</m:t>
                            </m:r>
                          </m:sub>
                        </m:sSub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=</m:t>
                        </m:r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altLang="ko-KR" sz="2100" b="1">
                    <a:latin typeface="Arial"/>
                    <a:cs typeface="Arial"/>
                  </a:rPr>
                  <a:t>     </a:t>
                </a:r>
                <a:r>
                  <a:rPr lang="en-US" altLang="ko-KR" sz="2100" b="1">
                    <a:latin typeface="Arial"/>
                    <a:cs typeface="Arial"/>
                    <a:sym typeface="Wingdings" panose="05000000000000000000" pitchFamily="2" charset="2"/>
                  </a:rPr>
                  <a:t>Average values of returns from episodes</a:t>
                </a:r>
                <a:endParaRPr lang="en-US" altLang="ko-KR" sz="2100" b="1">
                  <a:latin typeface="Arial"/>
                  <a:cs typeface="Arial"/>
                </a:endParaRPr>
              </a:p>
              <a:p>
                <a:pPr marL="354965" indent="-342900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r>
                  <a:rPr lang="en-US" altLang="ko-KR" sz="2100">
                    <a:latin typeface="Arial"/>
                    <a:cs typeface="Arial"/>
                  </a:rPr>
                  <a:t>Action value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𝒒</m:t>
                        </m:r>
                      </m:e>
                      <m:sub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𝒔</m:t>
                        </m:r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𝒂</m:t>
                        </m:r>
                      </m:e>
                    </m:d>
                    <m:r>
                      <a:rPr lang="en-US" altLang="ko-KR" sz="2100" b="1" i="1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ko-KR" altLang="en-US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𝔼</m:t>
                        </m:r>
                      </m:e>
                      <m:sub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𝒕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𝒕</m:t>
                            </m:r>
                          </m:sub>
                        </m:sSub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=</m:t>
                        </m:r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𝒔</m:t>
                        </m:r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𝒕</m:t>
                            </m:r>
                          </m:sub>
                        </m:sSub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=</m:t>
                        </m:r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𝒂</m:t>
                        </m:r>
                      </m:e>
                    </m:d>
                  </m:oMath>
                </a14:m>
                <a:endParaRPr lang="en-US" altLang="ko-KR" sz="2100" b="1">
                  <a:latin typeface="Arial"/>
                  <a:cs typeface="Arial"/>
                </a:endParaRPr>
              </a:p>
              <a:p>
                <a:pPr marL="354965" indent="-342900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02" y="963907"/>
                <a:ext cx="12098607" cy="8324074"/>
              </a:xfrm>
              <a:prstGeom prst="rect">
                <a:avLst/>
              </a:prstGeom>
              <a:blipFill>
                <a:blip r:embed="rId3"/>
                <a:stretch>
                  <a:fillRect l="-1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6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8AFD75-EDE1-9512-32F8-AFCE4BCD8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14" y="2819400"/>
            <a:ext cx="6051810" cy="35336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33449D-20B3-6E4B-046B-DF2F9D89E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336" y="2956810"/>
            <a:ext cx="5236773" cy="353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2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Monte Carlo method</a:t>
            </a:r>
            <a:endParaRPr sz="240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254502" y="963907"/>
                <a:ext cx="12098607" cy="8692957"/>
              </a:xfrm>
              <a:prstGeom prst="rect">
                <a:avLst/>
              </a:prstGeom>
            </p:spPr>
            <p:txBody>
              <a:bodyPr vert="horz" wrap="square" lIns="0" tIns="128270" rIns="0" bIns="0" rtlCol="0">
                <a:spAutoFit/>
              </a:bodyPr>
              <a:lstStyle/>
              <a:p>
                <a:pPr marL="12065" marR="0" lvl="0" indent="0" defTabSz="914400" eaLnBrk="1" fontAlgn="auto" latinLnBrk="0" hangingPunct="1">
                  <a:lnSpc>
                    <a:spcPct val="100000"/>
                  </a:lnSpc>
                  <a:spcBef>
                    <a:spcPts val="91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335280" algn="l"/>
                    <a:tab pos="335915" algn="l"/>
                  </a:tabLst>
                  <a:defRPr/>
                </a:pPr>
                <a:r>
                  <a:rPr kumimoji="0" lang="en-US" altLang="ko-KR" sz="24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Monte Carlo method</a:t>
                </a: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12065">
                  <a:spcBef>
                    <a:spcPts val="910"/>
                  </a:spcBef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  <a:p>
                <a:pPr marL="12065">
                  <a:spcBef>
                    <a:spcPts val="910"/>
                  </a:spcBef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  <a:p>
                <a:pPr marL="12065">
                  <a:spcBef>
                    <a:spcPts val="910"/>
                  </a:spcBef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  <a:p>
                <a:pPr marL="354965" indent="-342900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r>
                  <a:rPr lang="en-US" altLang="ko-KR" sz="2100">
                    <a:latin typeface="Arial"/>
                    <a:cs typeface="Arial"/>
                  </a:rPr>
                  <a:t>Using randomly generated episodes, calculate action value function from cumulative reward </a:t>
                </a:r>
                <a14:m>
                  <m:oMath xmlns:m="http://schemas.openxmlformats.org/officeDocument/2006/math"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𝐺</m:t>
                    </m:r>
                  </m:oMath>
                </a14:m>
                <a:br>
                  <a:rPr lang="en-US" altLang="ko-KR" sz="2100">
                    <a:latin typeface="Arial"/>
                    <a:cs typeface="Arial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𝑞</m:t>
                        </m:r>
                      </m:e>
                      <m:sub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</m:d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ctrlP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)</m:t>
                        </m:r>
                      </m:sup>
                      <m:e>
                        <m:sSub>
                          <m:sSubPr>
                            <m:ctrlP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2100">
                  <a:latin typeface="Arial"/>
                  <a:cs typeface="Arial"/>
                </a:endParaRPr>
              </a:p>
              <a:p>
                <a:pPr marL="12065">
                  <a:spcBef>
                    <a:spcPts val="910"/>
                  </a:spcBef>
                  <a:tabLst>
                    <a:tab pos="335280" algn="l"/>
                    <a:tab pos="335915" algn="l"/>
                  </a:tabLst>
                  <a:defRPr/>
                </a:pPr>
                <a:r>
                  <a:rPr lang="en-US" altLang="ko-KR" sz="2100">
                    <a:latin typeface="Arial"/>
                    <a:cs typeface="Arial"/>
                  </a:rPr>
                  <a:t>-   </a:t>
                </a:r>
                <a14:m>
                  <m:oMath xmlns:m="http://schemas.openxmlformats.org/officeDocument/2006/math"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𝑁</m:t>
                    </m:r>
                    <m:d>
                      <m:dPr>
                        <m:ctrlPr>
                          <a:rPr lang="en-US" altLang="ko-KR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altLang="ko-KR" sz="2100" i="1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sz="2100">
                    <a:latin typeface="Arial"/>
                    <a:cs typeface="Arial"/>
                  </a:rPr>
                  <a:t>: number of times we visited state s we from start to end in total episodes</a:t>
                </a:r>
              </a:p>
              <a:p>
                <a:pPr marL="354965" indent="-342900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𝐺</m:t>
                        </m:r>
                      </m:e>
                      <m:sub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𝑠</m:t>
                    </m:r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lang="en-US" altLang="ko-KR" sz="2100">
                    <a:latin typeface="Arial"/>
                    <a:cs typeface="Arial"/>
                  </a:rPr>
                  <a:t>: return of state </a:t>
                </a:r>
                <a14:m>
                  <m:oMath xmlns:m="http://schemas.openxmlformats.org/officeDocument/2006/math"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𝑠</m:t>
                    </m:r>
                  </m:oMath>
                </a14:m>
                <a:r>
                  <a:rPr lang="en-US" altLang="ko-KR" sz="2100">
                    <a:latin typeface="Arial"/>
                    <a:cs typeface="Arial"/>
                  </a:rPr>
                  <a:t> in episode </a:t>
                </a:r>
                <a14:m>
                  <m:oMath xmlns:m="http://schemas.openxmlformats.org/officeDocument/2006/math"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𝑖</m:t>
                    </m:r>
                  </m:oMath>
                </a14:m>
                <a:endParaRPr lang="en-US" altLang="ko-KR" sz="2100">
                  <a:latin typeface="Arial"/>
                  <a:cs typeface="Arial"/>
                </a:endParaRPr>
              </a:p>
              <a:p>
                <a:pPr marL="354965" indent="-342900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02" y="963907"/>
                <a:ext cx="12098607" cy="8692957"/>
              </a:xfrm>
              <a:prstGeom prst="rect">
                <a:avLst/>
              </a:prstGeom>
              <a:blipFill>
                <a:blip r:embed="rId3"/>
                <a:stretch>
                  <a:fillRect l="-1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1104EF-9CC9-E885-C1C0-CD74A9AC4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032" y="1600200"/>
            <a:ext cx="995621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2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Temporal Difference Learning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8748934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Comparison of DP and MC</a:t>
            </a: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endParaRPr kumimoji="0" lang="en-US" altLang="ko-KR" sz="2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54965" indent="-342900">
              <a:lnSpc>
                <a:spcPct val="150000"/>
              </a:lnSpc>
              <a:spcBef>
                <a:spcPts val="910"/>
              </a:spcBef>
              <a:buFont typeface="Arial" panose="020B0604020202020204" pitchFamily="34" charset="0"/>
              <a:buChar char="•"/>
              <a:tabLst>
                <a:tab pos="335280" algn="l"/>
                <a:tab pos="335915" algn="l"/>
              </a:tabLst>
              <a:defRPr/>
            </a:pPr>
            <a:r>
              <a:rPr lang="en-US" altLang="ko-KR" sz="2100" b="1">
                <a:latin typeface="Arial"/>
                <a:cs typeface="Arial"/>
              </a:rPr>
              <a:t>Dynamic Programming</a:t>
            </a:r>
          </a:p>
          <a:p>
            <a:pPr marL="12065">
              <a:lnSpc>
                <a:spcPct val="150000"/>
              </a:lnSpc>
              <a:spcBef>
                <a:spcPts val="910"/>
              </a:spcBef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</a:rPr>
              <a:t>	- </a:t>
            </a:r>
            <a:r>
              <a:rPr lang="en-US" altLang="ko-KR" sz="2100">
                <a:solidFill>
                  <a:schemeClr val="accent2"/>
                </a:solidFill>
                <a:latin typeface="Arial"/>
                <a:cs typeface="Arial"/>
              </a:rPr>
              <a:t>Pros</a:t>
            </a:r>
            <a:r>
              <a:rPr lang="en-US" altLang="ko-KR" sz="2100">
                <a:latin typeface="Arial"/>
                <a:cs typeface="Arial"/>
              </a:rPr>
              <a:t>: </a:t>
            </a:r>
            <a:r>
              <a:rPr lang="en-US" altLang="ko-KR" sz="2100" b="1">
                <a:latin typeface="Arial"/>
                <a:cs typeface="Arial"/>
              </a:rPr>
              <a:t>bootstrapping</a:t>
            </a:r>
            <a:r>
              <a:rPr lang="en-US" altLang="ko-KR" sz="2100">
                <a:latin typeface="Arial"/>
                <a:cs typeface="Arial"/>
              </a:rPr>
              <a:t> (update value estimates based on other learned estimates, without waiting 	for a final outcome)</a:t>
            </a:r>
          </a:p>
          <a:p>
            <a:pPr marL="12065">
              <a:lnSpc>
                <a:spcPct val="150000"/>
              </a:lnSpc>
              <a:spcBef>
                <a:spcPts val="910"/>
              </a:spcBef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</a:rPr>
              <a:t>	- </a:t>
            </a:r>
            <a:r>
              <a:rPr lang="en-US" altLang="ko-KR" sz="2100">
                <a:solidFill>
                  <a:schemeClr val="accent1"/>
                </a:solidFill>
                <a:latin typeface="Arial"/>
                <a:cs typeface="Arial"/>
              </a:rPr>
              <a:t>Cons</a:t>
            </a:r>
            <a:r>
              <a:rPr lang="en-US" altLang="ko-KR" sz="2100">
                <a:latin typeface="Arial"/>
                <a:cs typeface="Arial"/>
              </a:rPr>
              <a:t>: </a:t>
            </a:r>
            <a:r>
              <a:rPr lang="en-US" altLang="ko-KR" sz="2100" b="1">
                <a:latin typeface="Arial"/>
                <a:cs typeface="Arial"/>
              </a:rPr>
              <a:t>Model-Based</a:t>
            </a:r>
            <a:r>
              <a:rPr lang="en-US" altLang="ko-KR" sz="2100">
                <a:latin typeface="Arial"/>
                <a:cs typeface="Arial"/>
              </a:rPr>
              <a:t> (requires complete and accurate model of the environment)</a:t>
            </a:r>
          </a:p>
          <a:p>
            <a:pPr marL="12065">
              <a:lnSpc>
                <a:spcPct val="150000"/>
              </a:lnSpc>
              <a:spcBef>
                <a:spcPts val="910"/>
              </a:spcBef>
              <a:tabLst>
                <a:tab pos="335280" algn="l"/>
                <a:tab pos="335915" algn="l"/>
              </a:tabLst>
              <a:defRPr/>
            </a:pPr>
            <a:endParaRPr lang="en-US" altLang="ko-KR" sz="2100">
              <a:latin typeface="Arial"/>
              <a:cs typeface="Arial"/>
            </a:endParaRPr>
          </a:p>
          <a:p>
            <a:pPr marL="354965" indent="-342900">
              <a:lnSpc>
                <a:spcPct val="150000"/>
              </a:lnSpc>
              <a:spcBef>
                <a:spcPts val="910"/>
              </a:spcBef>
              <a:buFont typeface="Arial" panose="020B0604020202020204" pitchFamily="34" charset="0"/>
              <a:buChar char="•"/>
              <a:tabLst>
                <a:tab pos="335280" algn="l"/>
                <a:tab pos="335915" algn="l"/>
              </a:tabLst>
              <a:defRPr/>
            </a:pPr>
            <a:r>
              <a:rPr lang="en-US" altLang="ko-KR" sz="2100" b="1">
                <a:latin typeface="Arial"/>
                <a:cs typeface="Arial"/>
              </a:rPr>
              <a:t>Monte Carlo method</a:t>
            </a:r>
          </a:p>
          <a:p>
            <a:pPr marL="12065">
              <a:lnSpc>
                <a:spcPct val="150000"/>
              </a:lnSpc>
              <a:spcBef>
                <a:spcPts val="910"/>
              </a:spcBef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</a:rPr>
              <a:t>	- </a:t>
            </a:r>
            <a:r>
              <a:rPr lang="en-US" altLang="ko-KR" sz="2100">
                <a:solidFill>
                  <a:schemeClr val="accent2"/>
                </a:solidFill>
                <a:latin typeface="Arial"/>
                <a:cs typeface="Arial"/>
              </a:rPr>
              <a:t>Pros</a:t>
            </a:r>
            <a:r>
              <a:rPr lang="en-US" altLang="ko-KR" sz="2100">
                <a:latin typeface="Arial"/>
                <a:cs typeface="Arial"/>
              </a:rPr>
              <a:t>: </a:t>
            </a:r>
            <a:r>
              <a:rPr lang="en-US" altLang="ko-KR" sz="2100" b="1">
                <a:latin typeface="Arial"/>
                <a:cs typeface="Arial"/>
              </a:rPr>
              <a:t>Model-free</a:t>
            </a:r>
            <a:r>
              <a:rPr lang="en-US" altLang="ko-KR" sz="2100">
                <a:latin typeface="Arial"/>
                <a:cs typeface="Arial"/>
              </a:rPr>
              <a:t> (learn directly from experience)</a:t>
            </a:r>
          </a:p>
          <a:p>
            <a:pPr marL="12065">
              <a:lnSpc>
                <a:spcPct val="150000"/>
              </a:lnSpc>
              <a:spcBef>
                <a:spcPts val="910"/>
              </a:spcBef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</a:rPr>
              <a:t>	- </a:t>
            </a:r>
            <a:r>
              <a:rPr lang="en-US" altLang="ko-KR" sz="2100">
                <a:solidFill>
                  <a:schemeClr val="accent1"/>
                </a:solidFill>
                <a:latin typeface="Arial"/>
                <a:cs typeface="Arial"/>
              </a:rPr>
              <a:t>Cons</a:t>
            </a:r>
            <a:r>
              <a:rPr lang="en-US" altLang="ko-KR" sz="2100">
                <a:latin typeface="Arial"/>
                <a:cs typeface="Arial"/>
              </a:rPr>
              <a:t>: applicable to </a:t>
            </a:r>
            <a:r>
              <a:rPr lang="en-US" altLang="ko-KR" sz="2100" b="1">
                <a:latin typeface="Arial"/>
                <a:cs typeface="Arial"/>
              </a:rPr>
              <a:t>episodic tasks </a:t>
            </a:r>
            <a:r>
              <a:rPr lang="en-US" altLang="ko-KR" sz="2100">
                <a:latin typeface="Arial"/>
                <a:cs typeface="Arial"/>
              </a:rPr>
              <a:t>(require episodes to end to calculate returns, making them 	unsuitable for continuous tasks)</a:t>
            </a:r>
          </a:p>
          <a:p>
            <a:pPr marL="12065">
              <a:lnSpc>
                <a:spcPct val="150000"/>
              </a:lnSpc>
              <a:spcBef>
                <a:spcPts val="910"/>
              </a:spcBef>
              <a:tabLst>
                <a:tab pos="335280" algn="l"/>
                <a:tab pos="335915" algn="l"/>
              </a:tabLst>
              <a:defRPr/>
            </a:pPr>
            <a:endParaRPr lang="en-US" altLang="ko-KR" sz="2100">
              <a:latin typeface="Arial"/>
              <a:cs typeface="Arial"/>
            </a:endParaRPr>
          </a:p>
          <a:p>
            <a:pPr marL="12065">
              <a:lnSpc>
                <a:spcPct val="150000"/>
              </a:lnSpc>
              <a:spcBef>
                <a:spcPts val="910"/>
              </a:spcBef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  <a:sym typeface="Wingdings" panose="05000000000000000000" pitchFamily="2" charset="2"/>
              </a:rPr>
              <a:t> </a:t>
            </a:r>
            <a:r>
              <a:rPr lang="en-US" altLang="ko-KR" sz="2100" b="1">
                <a:latin typeface="Arial"/>
                <a:cs typeface="Arial"/>
                <a:sym typeface="Wingdings" panose="05000000000000000000" pitchFamily="2" charset="2"/>
              </a:rPr>
              <a:t>Temporal Difference Learning (TD)</a:t>
            </a:r>
            <a:r>
              <a:rPr lang="en-US" altLang="ko-KR" sz="210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altLang="ko-KR" sz="2100" b="1">
                <a:latin typeface="Arial"/>
                <a:cs typeface="Arial"/>
                <a:sym typeface="Wingdings" panose="05000000000000000000" pitchFamily="2" charset="2"/>
              </a:rPr>
              <a:t>takes advantages from DP and MC</a:t>
            </a:r>
            <a:r>
              <a:rPr lang="en-US" altLang="ko-KR" sz="2100">
                <a:latin typeface="Arial"/>
                <a:cs typeface="Arial"/>
                <a:sym typeface="Wingdings" panose="05000000000000000000" pitchFamily="2" charset="2"/>
              </a:rPr>
              <a:t>; It is </a:t>
            </a:r>
            <a:r>
              <a:rPr lang="en-US" altLang="ko-KR" sz="2100" b="1">
                <a:latin typeface="Arial"/>
                <a:cs typeface="Arial"/>
                <a:sym typeface="Wingdings" panose="05000000000000000000" pitchFamily="2" charset="2"/>
              </a:rPr>
              <a:t>model-free</a:t>
            </a:r>
            <a:r>
              <a:rPr lang="en-US" altLang="ko-KR" sz="2100">
                <a:latin typeface="Arial"/>
                <a:cs typeface="Arial"/>
                <a:sym typeface="Wingdings" panose="05000000000000000000" pitchFamily="2" charset="2"/>
              </a:rPr>
              <a:t> (uses random sampling), which learns directly from raw experience without a model of the environment, and </a:t>
            </a:r>
            <a:r>
              <a:rPr lang="en-US" altLang="ko-KR" sz="2100" b="1">
                <a:latin typeface="Arial"/>
                <a:cs typeface="Arial"/>
                <a:sym typeface="Wingdings" panose="05000000000000000000" pitchFamily="2" charset="2"/>
              </a:rPr>
              <a:t>bootstraps</a:t>
            </a:r>
            <a:r>
              <a:rPr lang="en-US" altLang="ko-KR" sz="2100">
                <a:latin typeface="Arial"/>
                <a:cs typeface="Arial"/>
                <a:sym typeface="Wingdings" panose="05000000000000000000" pitchFamily="2" charset="2"/>
              </a:rPr>
              <a:t> by updating estimates based in part on other learned estimates, without waiting for a final outcome.  </a:t>
            </a:r>
            <a:endParaRPr lang="en-US" altLang="ko-KR" sz="2100">
              <a:latin typeface="Arial"/>
              <a:cs typeface="Arial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170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Temporal Difference Learning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1422184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Temporal Difference Learning</a:t>
            </a: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endParaRPr kumimoji="0" lang="en-US" altLang="ko-KR" sz="21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endParaRPr kumimoji="0" lang="en-US" altLang="ko-KR" sz="2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89C43D-5E14-4B47-8555-0F4CBEFD9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245" y="2006601"/>
            <a:ext cx="6905625" cy="4648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A47E61-E0B9-5E7A-6289-D6A301BA0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16" y="1981201"/>
            <a:ext cx="5687524" cy="5867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F5A15C-6884-D2C2-97AA-E485ACBDA9B5}"/>
              </a:ext>
            </a:extLst>
          </p:cNvPr>
          <p:cNvSpPr txBox="1"/>
          <p:nvPr/>
        </p:nvSpPr>
        <p:spPr>
          <a:xfrm>
            <a:off x="575709" y="7950863"/>
            <a:ext cx="11853381" cy="1602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5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- It updates the value of the current state towards the estimated return</a:t>
            </a:r>
          </a:p>
          <a:p>
            <a:pPr marL="12065" marR="0" lvl="0" indent="0" defTabSz="914400" eaLnBrk="1" fontAlgn="auto" latinLnBrk="0" hangingPunct="1">
              <a:lnSpc>
                <a:spcPct val="15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</a:rPr>
              <a:t>- TD error: measures the difference between the predicted value of the current state and the observed reward plus the estimated value of the next state</a:t>
            </a:r>
            <a:r>
              <a:rPr kumimoji="0" lang="en-US" altLang="ko-KR" sz="2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D19C48-5529-05EA-2AA5-08A9655304AB}"/>
              </a:ext>
            </a:extLst>
          </p:cNvPr>
          <p:cNvSpPr txBox="1"/>
          <p:nvPr/>
        </p:nvSpPr>
        <p:spPr>
          <a:xfrm>
            <a:off x="8695799" y="7290464"/>
            <a:ext cx="3902601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5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Estimated value of the current state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BF06811-9195-3F8B-E7ED-0DFFBE9D1673}"/>
              </a:ext>
            </a:extLst>
          </p:cNvPr>
          <p:cNvCxnSpPr/>
          <p:nvPr/>
        </p:nvCxnSpPr>
        <p:spPr>
          <a:xfrm>
            <a:off x="12236269" y="5638800"/>
            <a:ext cx="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73FB420-E19E-A448-0BF2-4A76E3270A2A}"/>
              </a:ext>
            </a:extLst>
          </p:cNvPr>
          <p:cNvCxnSpPr/>
          <p:nvPr/>
        </p:nvCxnSpPr>
        <p:spPr>
          <a:xfrm>
            <a:off x="11836400" y="5638800"/>
            <a:ext cx="7620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78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11354</TotalTime>
  <Words>581</Words>
  <Application>Microsoft Office PowerPoint</Application>
  <PresentationFormat>사용자 지정</PresentationFormat>
  <Paragraphs>131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Calibri</vt:lpstr>
      <vt:lpstr>Cambria Math</vt:lpstr>
      <vt:lpstr>Gill Sans MT</vt:lpstr>
      <vt:lpstr>Office Theme</vt:lpstr>
      <vt:lpstr>Introduction to RL – Part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MLP</dc:title>
  <dc:creator>서보경</dc:creator>
  <cp:lastModifiedBy>보경 서</cp:lastModifiedBy>
  <cp:revision>408</cp:revision>
  <dcterms:created xsi:type="dcterms:W3CDTF">2023-02-01T12:53:31Z</dcterms:created>
  <dcterms:modified xsi:type="dcterms:W3CDTF">2024-02-06T12:50:46Z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2021-01-12T00:00:00Z</vt:filetime>
  </property>
  <property fmtid="{D5CDD505-2E9C-101B-9397-08002B2CF9AE}" pid="3" name="Creator">
    <vt:lpwstr>Keynote</vt:lpwstr>
  </property>
  <property fmtid="{D5CDD505-2E9C-101B-9397-08002B2CF9AE}" pid="4" name="LastSaved">
    <vt:filetime>2023-02-01T00:00:00Z</vt:filetime>
  </property>
  <property fmtid="{D5CDD505-2E9C-101B-9397-08002B2CF9AE}" pid="5" name="Producer">
    <vt:lpwstr>macOS 버전 10.15.7(빌드 19H2) Quartz PDFContext</vt:lpwstr>
  </property>
</Properties>
</file>