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31"/>
  </p:notesMasterIdLst>
  <p:sldIdLst>
    <p:sldId id="433" r:id="rId5"/>
    <p:sldId id="415" r:id="rId6"/>
    <p:sldId id="439" r:id="rId7"/>
    <p:sldId id="434" r:id="rId8"/>
    <p:sldId id="436" r:id="rId9"/>
    <p:sldId id="437" r:id="rId10"/>
    <p:sldId id="438" r:id="rId11"/>
    <p:sldId id="440" r:id="rId12"/>
    <p:sldId id="441" r:id="rId13"/>
    <p:sldId id="427" r:id="rId14"/>
    <p:sldId id="426" r:id="rId15"/>
    <p:sldId id="422" r:id="rId16"/>
    <p:sldId id="423" r:id="rId17"/>
    <p:sldId id="424" r:id="rId18"/>
    <p:sldId id="425" r:id="rId19"/>
    <p:sldId id="428" r:id="rId20"/>
    <p:sldId id="421" r:id="rId21"/>
    <p:sldId id="430" r:id="rId22"/>
    <p:sldId id="431" r:id="rId23"/>
    <p:sldId id="446" r:id="rId24"/>
    <p:sldId id="432" r:id="rId25"/>
    <p:sldId id="445" r:id="rId26"/>
    <p:sldId id="442" r:id="rId27"/>
    <p:sldId id="447" r:id="rId28"/>
    <p:sldId id="444" r:id="rId29"/>
    <p:sldId id="41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4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21</a:t>
            </a:fld>
            <a:endParaRPr lang="en-US"/>
          </a:p>
        </p:txBody>
      </p:sp>
    </p:spTree>
    <p:extLst>
      <p:ext uri="{BB962C8B-B14F-4D97-AF65-F5344CB8AC3E}">
        <p14:creationId xmlns:p14="http://schemas.microsoft.com/office/powerpoint/2010/main" val="390601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23</a:t>
            </a:fld>
            <a:endParaRPr lang="en-US"/>
          </a:p>
        </p:txBody>
      </p:sp>
    </p:spTree>
    <p:extLst>
      <p:ext uri="{BB962C8B-B14F-4D97-AF65-F5344CB8AC3E}">
        <p14:creationId xmlns:p14="http://schemas.microsoft.com/office/powerpoint/2010/main" val="161626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26</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2/29/2016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Cloud Technologies Group</a:t>
            </a:r>
            <a:endParaRPr lang="en-US" dirty="0"/>
          </a:p>
        </p:txBody>
      </p:sp>
    </p:spTree>
    <p:extLst>
      <p:ext uri="{BB962C8B-B14F-4D97-AF65-F5344CB8AC3E}">
        <p14:creationId xmlns:p14="http://schemas.microsoft.com/office/powerpoint/2010/main" val="2265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smtClean="0"/>
              <a:t>Programs </a:t>
            </a:r>
            <a:r>
              <a:rPr lang="en-US" dirty="0"/>
              <a:t>start running in package </a:t>
            </a:r>
            <a:r>
              <a:rPr lang="en-US" b="1" dirty="0"/>
              <a:t>main</a:t>
            </a:r>
            <a:r>
              <a:rPr lang="en-US" dirty="0" smtClean="0"/>
              <a:t>.</a:t>
            </a:r>
          </a:p>
          <a:p>
            <a:endParaRPr lang="en-US" dirty="0"/>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2"/>
          <a:stretch>
            <a:fillRect/>
          </a:stretch>
        </p:blipFill>
        <p:spPr>
          <a:xfrm>
            <a:off x="1776716" y="2707937"/>
            <a:ext cx="5162550" cy="914400"/>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179189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endParaRPr lang="en-US" dirty="0"/>
          </a:p>
          <a:p>
            <a:r>
              <a:rPr lang="en-US" dirty="0" err="1" smtClean="0"/>
              <a:t>var</a:t>
            </a:r>
            <a:r>
              <a:rPr lang="en-US" dirty="0" smtClean="0"/>
              <a:t> </a:t>
            </a:r>
            <a:r>
              <a:rPr lang="en-US" dirty="0"/>
              <a:t>statement can be at package or function level. </a:t>
            </a:r>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2609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3028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complex64,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5351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string, character,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289254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0074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99690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9709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Slices, Maps, Range</a:t>
            </a:r>
            <a:endParaRPr lang="en-US" dirty="0"/>
          </a:p>
        </p:txBody>
      </p:sp>
      <p:sp>
        <p:nvSpPr>
          <p:cNvPr id="3" name="Content Placeholder 2"/>
          <p:cNvSpPr>
            <a:spLocks noGrp="1"/>
          </p:cNvSpPr>
          <p:nvPr>
            <p:ph idx="1"/>
          </p:nvPr>
        </p:nvSpPr>
        <p:spPr/>
        <p:txBody>
          <a:bodyPr/>
          <a:lstStyle/>
          <a:p>
            <a:r>
              <a:rPr lang="en-US" dirty="0" smtClean="0"/>
              <a:t>Slice </a:t>
            </a:r>
            <a:r>
              <a:rPr lang="en-US" dirty="0"/>
              <a:t>is a segment of an </a:t>
            </a:r>
            <a:r>
              <a:rPr lang="en-US" dirty="0" smtClean="0"/>
              <a:t>array</a:t>
            </a:r>
          </a:p>
          <a:p>
            <a:pPr lvl="1"/>
            <a:r>
              <a:rPr lang="en-US" dirty="0" smtClean="0"/>
              <a:t>Like arrays, </a:t>
            </a:r>
            <a:r>
              <a:rPr lang="en-US" dirty="0"/>
              <a:t>slices are </a:t>
            </a:r>
            <a:r>
              <a:rPr lang="en-US" dirty="0" err="1"/>
              <a:t>indexable</a:t>
            </a:r>
            <a:r>
              <a:rPr lang="en-US" dirty="0"/>
              <a:t> and have a </a:t>
            </a:r>
            <a:r>
              <a:rPr lang="en-US" dirty="0" smtClean="0"/>
              <a:t>length </a:t>
            </a:r>
          </a:p>
          <a:p>
            <a:pPr lvl="1"/>
            <a:r>
              <a:rPr lang="en-US" dirty="0" smtClean="0"/>
              <a:t>Unlike arrays, length of slices is </a:t>
            </a:r>
            <a:r>
              <a:rPr lang="en-US" dirty="0"/>
              <a:t>allowed to </a:t>
            </a:r>
            <a:r>
              <a:rPr lang="en-US" dirty="0" smtClean="0"/>
              <a:t>change</a:t>
            </a:r>
          </a:p>
          <a:p>
            <a:r>
              <a:rPr lang="en-US" dirty="0" smtClean="0"/>
              <a:t>Maps</a:t>
            </a:r>
          </a:p>
          <a:p>
            <a:pPr lvl="1"/>
            <a:r>
              <a:rPr lang="en-US" dirty="0" smtClean="0"/>
              <a:t>Known as hash or dictionary in other languages</a:t>
            </a:r>
          </a:p>
          <a:p>
            <a:pPr lvl="1"/>
            <a:r>
              <a:rPr lang="en-US" dirty="0" smtClean="0"/>
              <a:t>Stores key value pairs </a:t>
            </a:r>
          </a:p>
          <a:p>
            <a:pPr lvl="1"/>
            <a:r>
              <a:rPr lang="en-US" dirty="0" smtClean="0"/>
              <a:t>A key appears only once in a map </a:t>
            </a:r>
            <a:endParaRPr lang="en-US" dirty="0"/>
          </a:p>
          <a:p>
            <a:r>
              <a:rPr lang="en-US" dirty="0" smtClean="0"/>
              <a:t>Range</a:t>
            </a:r>
          </a:p>
          <a:p>
            <a:pPr lvl="1"/>
            <a:r>
              <a:rPr lang="en-US" dirty="0" smtClean="0"/>
              <a:t>Can be used to iterate over arrays, slices &amp; maps </a:t>
            </a:r>
            <a:endParaRPr lang="en-US" dirty="0"/>
          </a:p>
        </p:txBody>
      </p:sp>
    </p:spTree>
    <p:extLst>
      <p:ext uri="{BB962C8B-B14F-4D97-AF65-F5344CB8AC3E}">
        <p14:creationId xmlns:p14="http://schemas.microsoft.com/office/powerpoint/2010/main" val="131426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a:t>Go does not have </a:t>
            </a:r>
            <a:r>
              <a:rPr lang="en-US" dirty="0" smtClean="0"/>
              <a:t>classes</a:t>
            </a:r>
          </a:p>
          <a:p>
            <a:r>
              <a:rPr lang="en-US" dirty="0" smtClean="0"/>
              <a:t>OOP can be achieved by defining </a:t>
            </a:r>
            <a:r>
              <a:rPr lang="en-US" dirty="0"/>
              <a:t>methods on </a:t>
            </a:r>
            <a:r>
              <a:rPr lang="en-US" dirty="0" smtClean="0"/>
              <a:t>types</a:t>
            </a:r>
            <a:endParaRPr lang="en-US" dirty="0"/>
          </a:p>
          <a:p>
            <a:r>
              <a:rPr lang="en-US" dirty="0" smtClean="0"/>
              <a:t>Method are functions </a:t>
            </a:r>
            <a:r>
              <a:rPr lang="en-US" dirty="0"/>
              <a:t>with </a:t>
            </a:r>
            <a:r>
              <a:rPr lang="en-US" dirty="0" smtClean="0"/>
              <a:t>special </a:t>
            </a:r>
            <a:r>
              <a:rPr lang="en-US" dirty="0"/>
              <a:t>receiver </a:t>
            </a:r>
            <a:r>
              <a:rPr lang="en-US" dirty="0" smtClean="0"/>
              <a:t>argument</a:t>
            </a:r>
            <a:endParaRPr lang="en-US" dirty="0"/>
          </a:p>
          <a:p>
            <a:r>
              <a:rPr lang="en-US" dirty="0" smtClean="0"/>
              <a:t>Receiver </a:t>
            </a:r>
            <a:r>
              <a:rPr lang="en-US" dirty="0"/>
              <a:t>appears in its own argument list between the </a:t>
            </a:r>
            <a:r>
              <a:rPr lang="en-US" dirty="0" err="1"/>
              <a:t>func</a:t>
            </a:r>
            <a:r>
              <a:rPr lang="en-US" dirty="0"/>
              <a:t> keyword and </a:t>
            </a:r>
            <a:r>
              <a:rPr lang="en-US" dirty="0" smtClean="0"/>
              <a:t>method name</a:t>
            </a:r>
          </a:p>
          <a:p>
            <a:r>
              <a:rPr lang="en-US" dirty="0" smtClean="0"/>
              <a:t>Declare </a:t>
            </a:r>
            <a:r>
              <a:rPr lang="en-US" dirty="0"/>
              <a:t>a method with a receiver whose type is defined in the same package as the </a:t>
            </a:r>
            <a:r>
              <a:rPr lang="en-US" dirty="0" smtClean="0"/>
              <a:t>method</a:t>
            </a:r>
          </a:p>
          <a:p>
            <a:r>
              <a:rPr lang="en-US" dirty="0" smtClean="0"/>
              <a:t>Method cannot be declared with </a:t>
            </a:r>
            <a:r>
              <a:rPr lang="en-US" dirty="0"/>
              <a:t>a receiver whose type is defined in another </a:t>
            </a:r>
            <a:r>
              <a:rPr lang="en-US" dirty="0" smtClean="0"/>
              <a:t>package. This </a:t>
            </a:r>
            <a:r>
              <a:rPr lang="en-US" dirty="0"/>
              <a:t>includes the built-in types such as </a:t>
            </a:r>
            <a:r>
              <a:rPr lang="en-US" dirty="0" err="1" smtClean="0"/>
              <a:t>int</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76145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Interfaces in Go are:</a:t>
            </a:r>
          </a:p>
          <a:p>
            <a:pPr lvl="1"/>
            <a:r>
              <a:rPr lang="en-US" dirty="0" smtClean="0"/>
              <a:t>A set of methods </a:t>
            </a:r>
          </a:p>
          <a:p>
            <a:pPr lvl="1"/>
            <a:r>
              <a:rPr lang="en-US" dirty="0" smtClean="0"/>
              <a:t>A type </a:t>
            </a:r>
            <a:endParaRPr lang="en-US" dirty="0"/>
          </a:p>
        </p:txBody>
      </p:sp>
    </p:spTree>
    <p:extLst>
      <p:ext uri="{BB962C8B-B14F-4D97-AF65-F5344CB8AC3E}">
        <p14:creationId xmlns:p14="http://schemas.microsoft.com/office/powerpoint/2010/main" val="134663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t>
            </a:r>
            <a:r>
              <a:rPr lang="en-US" dirty="0" smtClean="0"/>
              <a:t>handling</a:t>
            </a:r>
            <a:endParaRPr lang="en-US" dirty="0"/>
          </a:p>
        </p:txBody>
      </p:sp>
      <p:sp>
        <p:nvSpPr>
          <p:cNvPr id="3" name="Content Placeholder 2"/>
          <p:cNvSpPr>
            <a:spLocks noGrp="1"/>
          </p:cNvSpPr>
          <p:nvPr>
            <p:ph idx="1"/>
          </p:nvPr>
        </p:nvSpPr>
        <p:spPr/>
        <p:txBody>
          <a:bodyPr>
            <a:normAutofit/>
          </a:bodyPr>
          <a:lstStyle/>
          <a:p>
            <a:r>
              <a:rPr lang="en-US" dirty="0" smtClean="0"/>
              <a:t>Go </a:t>
            </a:r>
            <a:r>
              <a:rPr lang="en-US" dirty="0"/>
              <a:t>does not have an exception </a:t>
            </a:r>
            <a:r>
              <a:rPr lang="en-US" dirty="0" smtClean="0"/>
              <a:t>handling facility </a:t>
            </a:r>
          </a:p>
          <a:p>
            <a:r>
              <a:rPr lang="en-US" dirty="0" smtClean="0"/>
              <a:t>For </a:t>
            </a:r>
            <a:r>
              <a:rPr lang="en-US" dirty="0"/>
              <a:t>error </a:t>
            </a:r>
            <a:r>
              <a:rPr lang="en-US" dirty="0" smtClean="0"/>
              <a:t>handling, Go uses a </a:t>
            </a:r>
            <a:r>
              <a:rPr lang="en-US" dirty="0"/>
              <a:t>pre-defined interface type called </a:t>
            </a:r>
            <a:r>
              <a:rPr lang="en-US" dirty="0" smtClean="0"/>
              <a:t>error</a:t>
            </a:r>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87878" y="2301292"/>
            <a:ext cx="2517866" cy="1298561"/>
          </a:xfrm>
          <a:prstGeom prst="rect">
            <a:avLst/>
          </a:prstGeom>
        </p:spPr>
      </p:pic>
    </p:spTree>
    <p:extLst>
      <p:ext uri="{BB962C8B-B14F-4D97-AF65-F5344CB8AC3E}">
        <p14:creationId xmlns:p14="http://schemas.microsoft.com/office/powerpoint/2010/main" val="50702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Implemented using</a:t>
            </a:r>
          </a:p>
          <a:p>
            <a:pPr lvl="1"/>
            <a:r>
              <a:rPr lang="en-US" dirty="0" err="1" smtClean="0"/>
              <a:t>goroutines</a:t>
            </a:r>
            <a:endParaRPr lang="en-US" dirty="0" smtClean="0"/>
          </a:p>
          <a:p>
            <a:pPr lvl="1"/>
            <a:r>
              <a:rPr lang="en-US" dirty="0" smtClean="0"/>
              <a:t>channels </a:t>
            </a:r>
          </a:p>
          <a:p>
            <a:pPr lvl="1"/>
            <a:r>
              <a:rPr lang="en-US" dirty="0" smtClean="0"/>
              <a:t>select</a:t>
            </a:r>
          </a:p>
          <a:p>
            <a:r>
              <a:rPr lang="en-US" dirty="0" err="1" smtClean="0"/>
              <a:t>goroutine</a:t>
            </a:r>
            <a:r>
              <a:rPr lang="en-US" dirty="0" smtClean="0"/>
              <a:t> is an independently executing function executed by the “go” statement</a:t>
            </a:r>
          </a:p>
          <a:p>
            <a:r>
              <a:rPr lang="en-US" dirty="0" smtClean="0"/>
              <a:t>Channel provides a connection between two </a:t>
            </a:r>
            <a:r>
              <a:rPr lang="en-US" dirty="0" err="1" smtClean="0"/>
              <a:t>goroutines</a:t>
            </a:r>
            <a:r>
              <a:rPr lang="en-US" dirty="0" smtClean="0"/>
              <a:t> allowing them to communicate</a:t>
            </a:r>
          </a:p>
          <a:p>
            <a:pPr lvl="1"/>
            <a:endParaRPr lang="en-US" dirty="0"/>
          </a:p>
        </p:txBody>
      </p:sp>
    </p:spTree>
    <p:extLst>
      <p:ext uri="{BB962C8B-B14F-4D97-AF65-F5344CB8AC3E}">
        <p14:creationId xmlns:p14="http://schemas.microsoft.com/office/powerpoint/2010/main" val="197715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gofmt</a:t>
            </a:r>
            <a:endParaRPr lang="en-US" dirty="0" smtClean="0"/>
          </a:p>
          <a:p>
            <a:pPr lvl="1"/>
            <a:r>
              <a:rPr lang="en-US" dirty="0" smtClean="0"/>
              <a:t>A formatter for Go code</a:t>
            </a:r>
          </a:p>
          <a:p>
            <a:r>
              <a:rPr lang="en-US" dirty="0" err="1" smtClean="0"/>
              <a:t>gofix</a:t>
            </a:r>
            <a:endParaRPr lang="en-US" dirty="0" smtClean="0"/>
          </a:p>
          <a:p>
            <a:pPr lvl="1"/>
            <a:r>
              <a:rPr lang="en-US" dirty="0" smtClean="0"/>
              <a:t>Helps in code updates/refactoring (e.g. update of APIs)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7257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Key concepts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99160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Program structuring </a:t>
            </a:r>
            <a:r>
              <a:rPr lang="en-US" dirty="0"/>
              <a:t>technique </a:t>
            </a:r>
            <a:r>
              <a:rPr lang="en-US" dirty="0" smtClean="0"/>
              <a:t>with </a:t>
            </a:r>
            <a:r>
              <a:rPr lang="en-US" dirty="0"/>
              <a:t>multiple threads of </a:t>
            </a:r>
            <a:r>
              <a:rPr lang="en-US" dirty="0" smtClean="0"/>
              <a:t>control</a:t>
            </a:r>
          </a:p>
          <a:p>
            <a:r>
              <a:rPr lang="en-US" dirty="0"/>
              <a:t>Concurrency allows </a:t>
            </a:r>
            <a:r>
              <a:rPr lang="en-US" dirty="0" smtClean="0"/>
              <a:t>programs </a:t>
            </a:r>
            <a:r>
              <a:rPr lang="en-US" dirty="0"/>
              <a:t>to be </a:t>
            </a:r>
            <a:r>
              <a:rPr lang="en-US" dirty="0" smtClean="0"/>
              <a:t>modular</a:t>
            </a:r>
          </a:p>
          <a:p>
            <a:r>
              <a:rPr lang="en-US" dirty="0" smtClean="0"/>
              <a:t>Example: Threads </a:t>
            </a:r>
            <a:r>
              <a:rPr lang="en-US" dirty="0"/>
              <a:t>that interacts with </a:t>
            </a:r>
            <a:r>
              <a:rPr lang="en-US" dirty="0" smtClean="0"/>
              <a:t>users could be </a:t>
            </a:r>
            <a:r>
              <a:rPr lang="en-US" dirty="0"/>
              <a:t>distinct from </a:t>
            </a:r>
            <a:r>
              <a:rPr lang="en-US" dirty="0" smtClean="0"/>
              <a:t>threads </a:t>
            </a:r>
            <a:r>
              <a:rPr lang="en-US" dirty="0"/>
              <a:t>that talks to the database.</a:t>
            </a:r>
          </a:p>
          <a:p>
            <a:r>
              <a:rPr lang="en-US" dirty="0" smtClean="0"/>
              <a:t>Difference with parallelism : Parallel programs use multiplicity </a:t>
            </a:r>
            <a:r>
              <a:rPr lang="en-US" dirty="0"/>
              <a:t>of computational hardware (e.g. multiple processor cores) in order to perform computation </a:t>
            </a:r>
            <a:r>
              <a:rPr lang="en-US" dirty="0" smtClean="0"/>
              <a:t>faster </a:t>
            </a:r>
          </a:p>
          <a:p>
            <a:endParaRPr lang="en-US" dirty="0"/>
          </a:p>
        </p:txBody>
      </p:sp>
      <p:sp>
        <p:nvSpPr>
          <p:cNvPr id="4" name="Rectangle 3"/>
          <p:cNvSpPr/>
          <p:nvPr/>
        </p:nvSpPr>
        <p:spPr>
          <a:xfrm>
            <a:off x="603115" y="4519863"/>
            <a:ext cx="5243208" cy="200055"/>
          </a:xfrm>
          <a:prstGeom prst="rect">
            <a:avLst/>
          </a:prstGeom>
        </p:spPr>
        <p:txBody>
          <a:bodyPr wrap="square">
            <a:spAutoFit/>
          </a:bodyPr>
          <a:lstStyle/>
          <a:p>
            <a:r>
              <a:rPr lang="en-US" sz="700" dirty="0" smtClean="0">
                <a:latin typeface="Calibri" panose="020F0502020204030204" pitchFamily="34" charset="0"/>
              </a:rPr>
              <a:t>Source: http</a:t>
            </a:r>
            <a:r>
              <a:rPr lang="en-US" sz="700" dirty="0">
                <a:latin typeface="Calibri" panose="020F0502020204030204" pitchFamily="34" charset="0"/>
              </a:rPr>
              <a:t>://cs.stackexchange.com/questions/19987/difference-between-parallel-and-concurrent-programming</a:t>
            </a:r>
          </a:p>
        </p:txBody>
      </p:sp>
    </p:spTree>
    <p:extLst>
      <p:ext uri="{BB962C8B-B14F-4D97-AF65-F5344CB8AC3E}">
        <p14:creationId xmlns:p14="http://schemas.microsoft.com/office/powerpoint/2010/main" val="13048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Systematic </a:t>
            </a:r>
            <a:r>
              <a:rPr lang="en-US" dirty="0"/>
              <a:t>recovery of pooled </a:t>
            </a:r>
            <a:r>
              <a:rPr lang="en-US" dirty="0" smtClean="0"/>
              <a:t>computer storage resources</a:t>
            </a:r>
            <a:r>
              <a:rPr lang="en-US" dirty="0"/>
              <a:t> </a:t>
            </a:r>
            <a:r>
              <a:rPr lang="en-US" dirty="0" smtClean="0"/>
              <a:t>that </a:t>
            </a:r>
            <a:r>
              <a:rPr lang="en-US" dirty="0"/>
              <a:t>is being used by a program </a:t>
            </a:r>
            <a:r>
              <a:rPr lang="en-US" dirty="0" smtClean="0"/>
              <a:t>when it is no longer needed</a:t>
            </a:r>
          </a:p>
          <a:p>
            <a:endParaRPr lang="en-US" dirty="0"/>
          </a:p>
          <a:p>
            <a:r>
              <a:rPr lang="en-US" dirty="0" smtClean="0"/>
              <a:t>Key principles of garbage collection </a:t>
            </a:r>
          </a:p>
          <a:p>
            <a:pPr lvl="1"/>
            <a:r>
              <a:rPr lang="en-US" dirty="0" smtClean="0"/>
              <a:t>Unused </a:t>
            </a:r>
            <a:r>
              <a:rPr lang="en-US" dirty="0"/>
              <a:t>memory should be </a:t>
            </a:r>
            <a:r>
              <a:rPr lang="en-US" dirty="0" smtClean="0"/>
              <a:t>freed </a:t>
            </a:r>
          </a:p>
          <a:p>
            <a:pPr lvl="1"/>
            <a:r>
              <a:rPr lang="en-US" dirty="0" smtClean="0"/>
              <a:t>No </a:t>
            </a:r>
            <a:r>
              <a:rPr lang="en-US" dirty="0"/>
              <a:t>memory should be freed unless the program will not use it </a:t>
            </a:r>
            <a:r>
              <a:rPr lang="en-US" dirty="0" smtClean="0"/>
              <a:t>anymore</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TechTarget</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37804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typed</a:t>
            </a:r>
            <a:endParaRPr lang="en-US" dirty="0"/>
          </a:p>
        </p:txBody>
      </p:sp>
      <p:sp>
        <p:nvSpPr>
          <p:cNvPr id="3" name="Content Placeholder 2"/>
          <p:cNvSpPr>
            <a:spLocks noGrp="1"/>
          </p:cNvSpPr>
          <p:nvPr>
            <p:ph idx="1"/>
          </p:nvPr>
        </p:nvSpPr>
        <p:spPr/>
        <p:txBody>
          <a:bodyPr/>
          <a:lstStyle/>
          <a:p>
            <a:r>
              <a:rPr lang="en-US" dirty="0"/>
              <a:t>Statically typed programming languages do type </a:t>
            </a:r>
            <a:r>
              <a:rPr lang="en-US" dirty="0" smtClean="0"/>
              <a:t>checking, i.e., verification </a:t>
            </a:r>
            <a:r>
              <a:rPr lang="en-US" dirty="0"/>
              <a:t>and </a:t>
            </a:r>
            <a:r>
              <a:rPr lang="en-US" dirty="0" smtClean="0"/>
              <a:t>enforcement of type constraints, at </a:t>
            </a:r>
            <a:r>
              <a:rPr lang="en-US" dirty="0"/>
              <a:t>compile-time as opposed to run-time. </a:t>
            </a:r>
            <a:endParaRPr lang="en-US" dirty="0" smtClean="0"/>
          </a:p>
          <a:p>
            <a:pPr lvl="1"/>
            <a:r>
              <a:rPr lang="en-US" dirty="0" smtClean="0"/>
              <a:t>E.g. C/C++, Java</a:t>
            </a:r>
          </a:p>
          <a:p>
            <a:r>
              <a:rPr lang="en-US" dirty="0" smtClean="0"/>
              <a:t>Dynamically </a:t>
            </a:r>
            <a:r>
              <a:rPr lang="en-US" dirty="0"/>
              <a:t>typed programming languages </a:t>
            </a:r>
            <a:r>
              <a:rPr lang="en-US" dirty="0" smtClean="0"/>
              <a:t>perform </a:t>
            </a:r>
            <a:r>
              <a:rPr lang="en-US" dirty="0"/>
              <a:t>type checking at </a:t>
            </a:r>
            <a:r>
              <a:rPr lang="en-US" dirty="0" smtClean="0"/>
              <a:t>run time instead of compile time </a:t>
            </a:r>
          </a:p>
          <a:p>
            <a:pPr lvl="1"/>
            <a:r>
              <a:rPr lang="en-US" dirty="0" smtClean="0"/>
              <a:t>E.g. Perl, Ruby, Python</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StackOverflow</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57833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Go</a:t>
            </a:r>
            <a:endParaRPr lang="en-US" dirty="0"/>
          </a:p>
        </p:txBody>
      </p:sp>
      <p:sp>
        <p:nvSpPr>
          <p:cNvPr id="3" name="Content Placeholder 2"/>
          <p:cNvSpPr>
            <a:spLocks noGrp="1"/>
          </p:cNvSpPr>
          <p:nvPr>
            <p:ph idx="1"/>
          </p:nvPr>
        </p:nvSpPr>
        <p:spPr/>
        <p:txBody>
          <a:bodyPr/>
          <a:lstStyle/>
          <a:p>
            <a:r>
              <a:rPr lang="en-US" dirty="0" smtClean="0"/>
              <a:t>Go defines unused </a:t>
            </a:r>
            <a:r>
              <a:rPr lang="en-US" dirty="0"/>
              <a:t>dependencies </a:t>
            </a:r>
            <a:r>
              <a:rPr lang="en-US" dirty="0" smtClean="0"/>
              <a:t>as </a:t>
            </a:r>
            <a:r>
              <a:rPr lang="en-US" dirty="0"/>
              <a:t>compile-time </a:t>
            </a:r>
            <a:r>
              <a:rPr lang="en-US" dirty="0" smtClean="0"/>
              <a:t>errors</a:t>
            </a:r>
          </a:p>
          <a:p>
            <a:r>
              <a:rPr lang="en-US" dirty="0" smtClean="0"/>
              <a:t>If a package is imported and not used, </a:t>
            </a:r>
            <a:r>
              <a:rPr lang="en-US" dirty="0"/>
              <a:t>the program </a:t>
            </a:r>
            <a:r>
              <a:rPr lang="en-US" dirty="0" smtClean="0"/>
              <a:t>does not compile</a:t>
            </a:r>
          </a:p>
          <a:p>
            <a:r>
              <a:rPr lang="en-US" dirty="0" smtClean="0"/>
              <a:t>This guarantees </a:t>
            </a:r>
            <a:r>
              <a:rPr lang="en-US" dirty="0"/>
              <a:t>by construction that the dependency tree for any Go program is </a:t>
            </a:r>
            <a:r>
              <a:rPr lang="en-US" dirty="0" smtClean="0"/>
              <a:t>precise. No </a:t>
            </a:r>
            <a:r>
              <a:rPr lang="en-US" dirty="0"/>
              <a:t>extra code </a:t>
            </a:r>
            <a:r>
              <a:rPr lang="en-US" dirty="0" smtClean="0"/>
              <a:t>is </a:t>
            </a:r>
            <a:r>
              <a:rPr lang="en-US" dirty="0"/>
              <a:t>compiled when building the </a:t>
            </a:r>
            <a:r>
              <a:rPr lang="en-US" dirty="0" smtClean="0"/>
              <a:t>program and this minimizes </a:t>
            </a:r>
            <a:r>
              <a:rPr lang="en-US" dirty="0"/>
              <a:t>compilation </a:t>
            </a:r>
            <a:r>
              <a:rPr lang="en-US" dirty="0" smtClean="0"/>
              <a:t>time</a:t>
            </a:r>
            <a:endParaRPr lang="en-US" dirty="0"/>
          </a:p>
        </p:txBody>
      </p:sp>
      <p:sp>
        <p:nvSpPr>
          <p:cNvPr id="4" name="Rectangle 3"/>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25095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and visibility</a:t>
            </a:r>
            <a:endParaRPr lang="en-US" dirty="0"/>
          </a:p>
        </p:txBody>
      </p:sp>
      <p:sp>
        <p:nvSpPr>
          <p:cNvPr id="3" name="Content Placeholder 2"/>
          <p:cNvSpPr>
            <a:spLocks noGrp="1"/>
          </p:cNvSpPr>
          <p:nvPr>
            <p:ph idx="1"/>
          </p:nvPr>
        </p:nvSpPr>
        <p:spPr/>
        <p:txBody>
          <a:bodyPr/>
          <a:lstStyle/>
          <a:p>
            <a:r>
              <a:rPr lang="en-US" dirty="0" smtClean="0"/>
              <a:t>The variable name </a:t>
            </a:r>
            <a:r>
              <a:rPr lang="en-US" dirty="0"/>
              <a:t>itself carries </a:t>
            </a:r>
            <a:r>
              <a:rPr lang="en-US" dirty="0" smtClean="0"/>
              <a:t>information on whether a variable in Public or Private. This is determined by the case </a:t>
            </a:r>
            <a:r>
              <a:rPr lang="en-US" dirty="0"/>
              <a:t>of the initial letter of the </a:t>
            </a:r>
            <a:r>
              <a:rPr lang="en-US" dirty="0" smtClean="0"/>
              <a:t>identifier </a:t>
            </a:r>
          </a:p>
          <a:p>
            <a:r>
              <a:rPr lang="en-US" dirty="0" smtClean="0"/>
              <a:t>If </a:t>
            </a:r>
            <a:r>
              <a:rPr lang="en-US" dirty="0"/>
              <a:t>the initial character is </a:t>
            </a:r>
            <a:r>
              <a:rPr lang="en-US" dirty="0" smtClean="0"/>
              <a:t>in upper case, </a:t>
            </a:r>
            <a:r>
              <a:rPr lang="en-US" dirty="0"/>
              <a:t>the identifier is exported </a:t>
            </a:r>
            <a:r>
              <a:rPr lang="en-US" dirty="0" smtClean="0"/>
              <a:t> as Public, </a:t>
            </a:r>
            <a:r>
              <a:rPr lang="en-US" dirty="0"/>
              <a:t>otherwise it is </a:t>
            </a:r>
            <a:r>
              <a:rPr lang="en-US" dirty="0" smtClean="0"/>
              <a:t>treated as Private:</a:t>
            </a:r>
            <a:endParaRPr lang="en-US" dirty="0"/>
          </a:p>
          <a:p>
            <a:pPr lvl="1"/>
            <a:r>
              <a:rPr lang="en-US" dirty="0" smtClean="0"/>
              <a:t>&lt;</a:t>
            </a:r>
            <a:r>
              <a:rPr lang="en-US" u="sng" dirty="0" smtClean="0"/>
              <a:t>N</a:t>
            </a:r>
            <a:r>
              <a:rPr lang="en-US" dirty="0" smtClean="0"/>
              <a:t>ame&gt; </a:t>
            </a:r>
            <a:r>
              <a:rPr lang="en-US" dirty="0"/>
              <a:t>is visible to clients of package</a:t>
            </a:r>
          </a:p>
          <a:p>
            <a:pPr lvl="1"/>
            <a:r>
              <a:rPr lang="en-US" dirty="0" smtClean="0"/>
              <a:t>&lt;name&gt; </a:t>
            </a:r>
            <a:r>
              <a:rPr lang="en-US" dirty="0"/>
              <a:t>(or </a:t>
            </a:r>
            <a:r>
              <a:rPr lang="en-US" dirty="0" smtClean="0"/>
              <a:t>&lt;_Name&gt;) - this </a:t>
            </a:r>
            <a:r>
              <a:rPr lang="en-US" dirty="0"/>
              <a:t>is not visible to clients of </a:t>
            </a:r>
            <a:r>
              <a:rPr lang="en-US" dirty="0" smtClean="0"/>
              <a:t>the package</a:t>
            </a:r>
            <a:endParaRPr lang="en-US" dirty="0"/>
          </a:p>
        </p:txBody>
      </p:sp>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676277336"/>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79823-585F-4DAE-9341-8D446E410456}">
  <ds:schemaRefs>
    <ds:schemaRef ds:uri="http://schemas.microsoft.com/office/2006/metadata/propertie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9603</TotalTime>
  <Words>950</Words>
  <Application>Microsoft Office PowerPoint</Application>
  <PresentationFormat>On-screen Show (16:9)</PresentationFormat>
  <Paragraphs>150</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Webdings</vt:lpstr>
      <vt:lpstr>Wingdings</vt:lpstr>
      <vt:lpstr>Wipro 2014 PPT Theme</vt:lpstr>
      <vt:lpstr>Go language</vt:lpstr>
      <vt:lpstr>About Go</vt:lpstr>
      <vt:lpstr>Who uses Go?</vt:lpstr>
      <vt:lpstr>PowerPoint Presentation</vt:lpstr>
      <vt:lpstr>Concurrency</vt:lpstr>
      <vt:lpstr>Garbage collection</vt:lpstr>
      <vt:lpstr>Statically typed</vt:lpstr>
      <vt:lpstr>Dependencies in Go</vt:lpstr>
      <vt:lpstr>Naming and visibility</vt:lpstr>
      <vt:lpstr>PowerPoint Presentation</vt:lpstr>
      <vt:lpstr>Packages</vt:lpstr>
      <vt:lpstr>Variables</vt:lpstr>
      <vt:lpstr>Short variable declaration</vt:lpstr>
      <vt:lpstr>Basic data types</vt:lpstr>
      <vt:lpstr>Constants</vt:lpstr>
      <vt:lpstr>PowerPoint Presentation</vt:lpstr>
      <vt:lpstr>For</vt:lpstr>
      <vt:lpstr>Switch…case…default</vt:lpstr>
      <vt:lpstr>Defer</vt:lpstr>
      <vt:lpstr>Arrays, Slices, Maps, Range</vt:lpstr>
      <vt:lpstr>Methods</vt:lpstr>
      <vt:lpstr>Interfaces</vt:lpstr>
      <vt:lpstr>Error handling</vt:lpstr>
      <vt:lpstr>Concurrency</vt:lpstr>
      <vt:lpstr>Tools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480</cp:revision>
  <dcterms:created xsi:type="dcterms:W3CDTF">2013-12-31T05:54:35Z</dcterms:created>
  <dcterms:modified xsi:type="dcterms:W3CDTF">2016-02-29T18:10:52Z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