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67"/>
  </p:notesMasterIdLst>
  <p:sldIdLst>
    <p:sldId id="433" r:id="rId5"/>
    <p:sldId id="452" r:id="rId6"/>
    <p:sldId id="453" r:id="rId7"/>
    <p:sldId id="454" r:id="rId8"/>
    <p:sldId id="455" r:id="rId9"/>
    <p:sldId id="456" r:id="rId10"/>
    <p:sldId id="457" r:id="rId11"/>
    <p:sldId id="458" r:id="rId12"/>
    <p:sldId id="459" r:id="rId13"/>
    <p:sldId id="460" r:id="rId14"/>
    <p:sldId id="461" r:id="rId15"/>
    <p:sldId id="462" r:id="rId16"/>
    <p:sldId id="463" r:id="rId17"/>
    <p:sldId id="464" r:id="rId18"/>
    <p:sldId id="467" r:id="rId19"/>
    <p:sldId id="468" r:id="rId20"/>
    <p:sldId id="469" r:id="rId21"/>
    <p:sldId id="470" r:id="rId22"/>
    <p:sldId id="471" r:id="rId23"/>
    <p:sldId id="472" r:id="rId24"/>
    <p:sldId id="473" r:id="rId25"/>
    <p:sldId id="474" r:id="rId26"/>
    <p:sldId id="475" r:id="rId27"/>
    <p:sldId id="477" r:id="rId28"/>
    <p:sldId id="476" r:id="rId29"/>
    <p:sldId id="478" r:id="rId30"/>
    <p:sldId id="479" r:id="rId31"/>
    <p:sldId id="480" r:id="rId32"/>
    <p:sldId id="484" r:id="rId33"/>
    <p:sldId id="485" r:id="rId34"/>
    <p:sldId id="481" r:id="rId35"/>
    <p:sldId id="482" r:id="rId36"/>
    <p:sldId id="483" r:id="rId37"/>
    <p:sldId id="465" r:id="rId38"/>
    <p:sldId id="466" r:id="rId39"/>
    <p:sldId id="415" r:id="rId40"/>
    <p:sldId id="439" r:id="rId41"/>
    <p:sldId id="434" r:id="rId42"/>
    <p:sldId id="436" r:id="rId43"/>
    <p:sldId id="437" r:id="rId44"/>
    <p:sldId id="438" r:id="rId45"/>
    <p:sldId id="440" r:id="rId46"/>
    <p:sldId id="441" r:id="rId47"/>
    <p:sldId id="427" r:id="rId48"/>
    <p:sldId id="426" r:id="rId49"/>
    <p:sldId id="422" r:id="rId50"/>
    <p:sldId id="423" r:id="rId51"/>
    <p:sldId id="424" r:id="rId52"/>
    <p:sldId id="425" r:id="rId53"/>
    <p:sldId id="428" r:id="rId54"/>
    <p:sldId id="421" r:id="rId55"/>
    <p:sldId id="430" r:id="rId56"/>
    <p:sldId id="431" r:id="rId57"/>
    <p:sldId id="432" r:id="rId58"/>
    <p:sldId id="446" r:id="rId59"/>
    <p:sldId id="445" r:id="rId60"/>
    <p:sldId id="442" r:id="rId61"/>
    <p:sldId id="447" r:id="rId62"/>
    <p:sldId id="448" r:id="rId63"/>
    <p:sldId id="449" r:id="rId64"/>
    <p:sldId id="450" r:id="rId65"/>
    <p:sldId id="444" r:id="rId6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3357" autoAdjust="0"/>
  </p:normalViewPr>
  <p:slideViewPr>
    <p:cSldViewPr snapToGrid="0">
      <p:cViewPr>
        <p:scale>
          <a:sx n="80" d="100"/>
          <a:sy n="80" d="100"/>
        </p:scale>
        <p:origin x="1092" y="306"/>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23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3/7/2016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3</a:t>
            </a:fld>
            <a:endParaRPr lang="en-US"/>
          </a:p>
        </p:txBody>
      </p:sp>
    </p:spTree>
    <p:extLst>
      <p:ext uri="{BB962C8B-B14F-4D97-AF65-F5344CB8AC3E}">
        <p14:creationId xmlns:p14="http://schemas.microsoft.com/office/powerpoint/2010/main" val="2723592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4</a:t>
            </a:fld>
            <a:endParaRPr lang="en-US"/>
          </a:p>
        </p:txBody>
      </p:sp>
    </p:spTree>
    <p:extLst>
      <p:ext uri="{BB962C8B-B14F-4D97-AF65-F5344CB8AC3E}">
        <p14:creationId xmlns:p14="http://schemas.microsoft.com/office/powerpoint/2010/main" val="95163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5</a:t>
            </a:fld>
            <a:endParaRPr lang="en-US"/>
          </a:p>
        </p:txBody>
      </p:sp>
    </p:spTree>
    <p:extLst>
      <p:ext uri="{BB962C8B-B14F-4D97-AF65-F5344CB8AC3E}">
        <p14:creationId xmlns:p14="http://schemas.microsoft.com/office/powerpoint/2010/main" val="4118632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7</a:t>
            </a:fld>
            <a:endParaRPr lang="en-US"/>
          </a:p>
        </p:txBody>
      </p:sp>
    </p:spTree>
    <p:extLst>
      <p:ext uri="{BB962C8B-B14F-4D97-AF65-F5344CB8AC3E}">
        <p14:creationId xmlns:p14="http://schemas.microsoft.com/office/powerpoint/2010/main" val="3498067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16</a:t>
            </a:fld>
            <a:endParaRPr lang="en-US"/>
          </a:p>
        </p:txBody>
      </p:sp>
    </p:spTree>
    <p:extLst>
      <p:ext uri="{BB962C8B-B14F-4D97-AF65-F5344CB8AC3E}">
        <p14:creationId xmlns:p14="http://schemas.microsoft.com/office/powerpoint/2010/main" val="4062206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35</a:t>
            </a:fld>
            <a:endParaRPr lang="en-US"/>
          </a:p>
        </p:txBody>
      </p:sp>
    </p:spTree>
    <p:extLst>
      <p:ext uri="{BB962C8B-B14F-4D97-AF65-F5344CB8AC3E}">
        <p14:creationId xmlns:p14="http://schemas.microsoft.com/office/powerpoint/2010/main" val="897233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54</a:t>
            </a:fld>
            <a:endParaRPr lang="en-US"/>
          </a:p>
        </p:txBody>
      </p:sp>
    </p:spTree>
    <p:extLst>
      <p:ext uri="{BB962C8B-B14F-4D97-AF65-F5344CB8AC3E}">
        <p14:creationId xmlns:p14="http://schemas.microsoft.com/office/powerpoint/2010/main" val="390601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57</a:t>
            </a:fld>
            <a:endParaRPr lang="en-US"/>
          </a:p>
        </p:txBody>
      </p:sp>
    </p:spTree>
    <p:extLst>
      <p:ext uri="{BB962C8B-B14F-4D97-AF65-F5344CB8AC3E}">
        <p14:creationId xmlns:p14="http://schemas.microsoft.com/office/powerpoint/2010/main" val="16162628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3/7/2016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Eventual_consistency"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Distributed_computing" TargetMode="External"/><Relationship Id="rId2" Type="http://schemas.openxmlformats.org/officeDocument/2006/relationships/hyperlink" Target="https://en.wikipedia.org/wiki/Consistency_model"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Eventual_consistency"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Eventual_consistency" TargetMode="External"/><Relationship Id="rId2" Type="http://schemas.openxmlformats.org/officeDocument/2006/relationships/hyperlink" Target="https://cloud.google.com/appengine/docs/go/datastore/queries#Go_Ancestor_queries" TargetMode="External"/><Relationship Id="rId1" Type="http://schemas.openxmlformats.org/officeDocument/2006/relationships/slideLayout" Target="../slideLayouts/slideLayout4.xml"/><Relationship Id="rId4" Type="http://schemas.openxmlformats.org/officeDocument/2006/relationships/hyperlink" Target="https://en.wikipedia.org/wiki/Strong_consistency"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hyperlink" Target="http://sourceforge.net/projects/liteide/" TargetMode="External"/><Relationship Id="rId2" Type="http://schemas.openxmlformats.org/officeDocument/2006/relationships/hyperlink" Target="https://golang.org/doc/install?download=go1.5.3.windows-amd64.msi" TargetMode="Externa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hyperlink" Target="http://tleyden.github.io/blog/2014/10/30/goroutines-vs-threads/" TargetMode="Externa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golang.org/pkg/net/http/"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cloud.google.com/appengine/docs/go/config/appconfig" TargetMode="External"/><Relationship Id="rId4" Type="http://schemas.openxmlformats.org/officeDocument/2006/relationships/hyperlink" Target="http://golang.org/pkg/net/http/#Hand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t>Building apps on Google </a:t>
            </a:r>
            <a:r>
              <a:rPr lang="en-US" sz="2800" dirty="0" err="1" smtClean="0"/>
              <a:t>AppEngine</a:t>
            </a:r>
            <a:r>
              <a:rPr lang="en-US" sz="2800" dirty="0" smtClean="0"/>
              <a:t> using GO </a:t>
            </a:r>
            <a:endParaRPr lang="en-US" sz="2800"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Cloud Technologies Group</a:t>
            </a:r>
            <a:endParaRPr lang="en-US" dirty="0"/>
          </a:p>
        </p:txBody>
      </p:sp>
    </p:spTree>
    <p:extLst>
      <p:ext uri="{BB962C8B-B14F-4D97-AF65-F5344CB8AC3E}">
        <p14:creationId xmlns:p14="http://schemas.microsoft.com/office/powerpoint/2010/main" val="22657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class</a:t>
            </a:r>
            <a:endParaRPr lang="en-US" dirty="0"/>
          </a:p>
        </p:txBody>
      </p:sp>
      <p:sp>
        <p:nvSpPr>
          <p:cNvPr id="3" name="Content Placeholder 2"/>
          <p:cNvSpPr>
            <a:spLocks noGrp="1"/>
          </p:cNvSpPr>
          <p:nvPr>
            <p:ph idx="1"/>
          </p:nvPr>
        </p:nvSpPr>
        <p:spPr/>
        <p:txBody>
          <a:bodyPr/>
          <a:lstStyle/>
          <a:p>
            <a:r>
              <a:rPr lang="en-US" dirty="0"/>
              <a:t>The scaling class that you assign to a module determines the kind(s) of instances created:</a:t>
            </a:r>
          </a:p>
          <a:p>
            <a:pPr lvl="1"/>
            <a:r>
              <a:rPr lang="en-US" dirty="0" smtClean="0"/>
              <a:t>Manual </a:t>
            </a:r>
            <a:r>
              <a:rPr lang="en-US" dirty="0"/>
              <a:t>scaling modules use resident instances</a:t>
            </a:r>
          </a:p>
          <a:p>
            <a:pPr lvl="1"/>
            <a:r>
              <a:rPr lang="en-US" dirty="0"/>
              <a:t>Basic scaling modules use dynamic instances</a:t>
            </a:r>
          </a:p>
          <a:p>
            <a:pPr lvl="1"/>
            <a:r>
              <a:rPr lang="en-US" dirty="0"/>
              <a:t>Auto scaling modules use dynamic instances - but if you specify a number, N, of minimum idle instances, the first N instances will be resident, and additional dynamic instances will be created as necessary.</a:t>
            </a:r>
          </a:p>
        </p:txBody>
      </p:sp>
    </p:spTree>
    <p:extLst>
      <p:ext uri="{BB962C8B-B14F-4D97-AF65-F5344CB8AC3E}">
        <p14:creationId xmlns:p14="http://schemas.microsoft.com/office/powerpoint/2010/main" val="263874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dynamic instances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App Engine scheduler decides whether to serve each new request with an existing instance (either one that is idle or accepts concurrent requests), put the request in a pending request queue, or start a new instance for that request. The decision takes into account the number of available instances, how quickly your application has been serving requests (its latency), and how long it takes to spin up a new instance.</a:t>
            </a:r>
          </a:p>
          <a:p>
            <a:r>
              <a:rPr lang="en-US" dirty="0" smtClean="0"/>
              <a:t>Each </a:t>
            </a:r>
            <a:r>
              <a:rPr lang="en-US" dirty="0"/>
              <a:t>instance has its own queue for incoming requests. App Engine monitors the number of requests waiting in each instance's queue. If App Engine detects that queues for an application are getting too long due to increased load, it automatically creates a new instance of the application to handle that load</a:t>
            </a:r>
            <a:r>
              <a:rPr lang="en-US" dirty="0" smtClean="0"/>
              <a:t>.</a:t>
            </a:r>
          </a:p>
          <a:p>
            <a:r>
              <a:rPr lang="en-US" dirty="0"/>
              <a:t>You can specify a minimum number of idle instances. Setting an appropriate number of idle instances for your application based on request volume allows your application to serve every request with little latency, unless you are experiencing abnormally high request volume</a:t>
            </a:r>
            <a:r>
              <a:rPr lang="en-US" dirty="0" smtClean="0"/>
              <a:t>.</a:t>
            </a:r>
          </a:p>
          <a:p>
            <a:r>
              <a:rPr lang="en-US" dirty="0"/>
              <a:t>Source: https://cloud.google.com/appengine/docs/go/scaling</a:t>
            </a:r>
          </a:p>
        </p:txBody>
      </p:sp>
    </p:spTree>
    <p:extLst>
      <p:ext uri="{BB962C8B-B14F-4D97-AF65-F5344CB8AC3E}">
        <p14:creationId xmlns:p14="http://schemas.microsoft.com/office/powerpoint/2010/main" val="2555675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Runtime environment </a:t>
            </a:r>
            <a:endParaRPr lang="en-US" dirty="0"/>
          </a:p>
        </p:txBody>
      </p:sp>
      <p:sp>
        <p:nvSpPr>
          <p:cNvPr id="3" name="Content Placeholder 2"/>
          <p:cNvSpPr>
            <a:spLocks noGrp="1"/>
          </p:cNvSpPr>
          <p:nvPr>
            <p:ph idx="1"/>
          </p:nvPr>
        </p:nvSpPr>
        <p:spPr/>
        <p:txBody>
          <a:bodyPr/>
          <a:lstStyle/>
          <a:p>
            <a:r>
              <a:rPr lang="en-US" dirty="0"/>
              <a:t>Go apps run inside a secure "sandbox" environment with a reduced set of </a:t>
            </a:r>
            <a:r>
              <a:rPr lang="en-US" dirty="0" smtClean="0"/>
              <a:t>libraries</a:t>
            </a:r>
          </a:p>
          <a:p>
            <a:r>
              <a:rPr lang="en-US" dirty="0"/>
              <a:t>The Go runtime environment uses Go version 1.4. The SDK includes the Go compiler and standard library, so it has no additional dependencies</a:t>
            </a:r>
            <a:r>
              <a:rPr lang="en-US" dirty="0" smtClean="0"/>
              <a:t>.</a:t>
            </a:r>
          </a:p>
          <a:p>
            <a:r>
              <a:rPr lang="en-US" dirty="0"/>
              <a:t>The SDK includes an automated build service to compile your app, so you'll never need to invoke the compiler yourself. </a:t>
            </a:r>
            <a:endParaRPr lang="en-US" dirty="0" smtClean="0"/>
          </a:p>
          <a:p>
            <a:r>
              <a:rPr lang="en-US" dirty="0"/>
              <a:t>Y</a:t>
            </a:r>
            <a:r>
              <a:rPr lang="en-US" dirty="0" smtClean="0"/>
              <a:t>our </a:t>
            </a:r>
            <a:r>
              <a:rPr lang="en-US" dirty="0"/>
              <a:t>app will be automatically re-built whenever you change the source.</a:t>
            </a:r>
          </a:p>
        </p:txBody>
      </p:sp>
    </p:spTree>
    <p:extLst>
      <p:ext uri="{BB962C8B-B14F-4D97-AF65-F5344CB8AC3E}">
        <p14:creationId xmlns:p14="http://schemas.microsoft.com/office/powerpoint/2010/main" val="2819034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Go apps </a:t>
            </a:r>
            <a:endParaRPr lang="en-US" dirty="0"/>
          </a:p>
        </p:txBody>
      </p:sp>
      <p:sp>
        <p:nvSpPr>
          <p:cNvPr id="3" name="Content Placeholder 2"/>
          <p:cNvSpPr>
            <a:spLocks noGrp="1"/>
          </p:cNvSpPr>
          <p:nvPr>
            <p:ph idx="1"/>
          </p:nvPr>
        </p:nvSpPr>
        <p:spPr/>
        <p:txBody>
          <a:bodyPr>
            <a:normAutofit/>
          </a:bodyPr>
          <a:lstStyle/>
          <a:p>
            <a:r>
              <a:rPr lang="en-US" dirty="0"/>
              <a:t>When developing an App Engine app in Go, your code is partitioned into one or more modules; each module is usually contained in its own directory, along with an </a:t>
            </a:r>
            <a:r>
              <a:rPr lang="en-US" dirty="0" err="1"/>
              <a:t>app.yaml</a:t>
            </a:r>
            <a:r>
              <a:rPr lang="en-US" dirty="0"/>
              <a:t> file for the </a:t>
            </a:r>
            <a:r>
              <a:rPr lang="en-US" dirty="0" smtClean="0"/>
              <a:t>module</a:t>
            </a:r>
          </a:p>
          <a:p>
            <a:endParaRPr lang="en-US" dirty="0"/>
          </a:p>
        </p:txBody>
      </p:sp>
      <p:pic>
        <p:nvPicPr>
          <p:cNvPr id="7" name="Picture 6"/>
          <p:cNvPicPr>
            <a:picLocks noChangeAspect="1"/>
          </p:cNvPicPr>
          <p:nvPr/>
        </p:nvPicPr>
        <p:blipFill>
          <a:blip r:embed="rId2"/>
          <a:stretch>
            <a:fillRect/>
          </a:stretch>
        </p:blipFill>
        <p:spPr>
          <a:xfrm>
            <a:off x="523875" y="2547937"/>
            <a:ext cx="8096250" cy="1704975"/>
          </a:xfrm>
          <a:prstGeom prst="rect">
            <a:avLst/>
          </a:prstGeom>
        </p:spPr>
      </p:pic>
      <p:pic>
        <p:nvPicPr>
          <p:cNvPr id="8" name="Picture 7"/>
          <p:cNvPicPr>
            <a:picLocks noChangeAspect="1"/>
          </p:cNvPicPr>
          <p:nvPr/>
        </p:nvPicPr>
        <p:blipFill>
          <a:blip r:embed="rId3"/>
          <a:stretch>
            <a:fillRect/>
          </a:stretch>
        </p:blipFill>
        <p:spPr>
          <a:xfrm>
            <a:off x="2600324" y="2547937"/>
            <a:ext cx="6153151" cy="1660770"/>
          </a:xfrm>
          <a:prstGeom prst="rect">
            <a:avLst/>
          </a:prstGeom>
        </p:spPr>
      </p:pic>
    </p:spTree>
    <p:extLst>
      <p:ext uri="{BB962C8B-B14F-4D97-AF65-F5344CB8AC3E}">
        <p14:creationId xmlns:p14="http://schemas.microsoft.com/office/powerpoint/2010/main" val="2939756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modules – best practices</a:t>
            </a:r>
            <a:endParaRPr lang="en-US" dirty="0"/>
          </a:p>
        </p:txBody>
      </p:sp>
      <p:sp>
        <p:nvSpPr>
          <p:cNvPr id="3" name="Content Placeholder 2"/>
          <p:cNvSpPr>
            <a:spLocks noGrp="1"/>
          </p:cNvSpPr>
          <p:nvPr>
            <p:ph idx="1"/>
          </p:nvPr>
        </p:nvSpPr>
        <p:spPr/>
        <p:txBody>
          <a:bodyPr/>
          <a:lstStyle/>
          <a:p>
            <a:r>
              <a:rPr lang="en-US" dirty="0"/>
              <a:t>Create a separate directory in your project for each module.</a:t>
            </a:r>
          </a:p>
          <a:p>
            <a:r>
              <a:rPr lang="en-US" dirty="0"/>
              <a:t>Each module directory should contain the module's </a:t>
            </a:r>
            <a:r>
              <a:rPr lang="en-US" dirty="0" err="1"/>
              <a:t>app.yaml</a:t>
            </a:r>
            <a:r>
              <a:rPr lang="en-US" dirty="0"/>
              <a:t> file and one or more .go files.</a:t>
            </a:r>
          </a:p>
          <a:p>
            <a:r>
              <a:rPr lang="en-US" dirty="0"/>
              <a:t>Do not include any subdirectories in a module's directory.</a:t>
            </a:r>
          </a:p>
          <a:p>
            <a:r>
              <a:rPr lang="en-US" dirty="0"/>
              <a:t>Your .go files should import packages using fully-qualified paths; place all package code beneath </a:t>
            </a:r>
            <a:r>
              <a:rPr lang="en-US" dirty="0" err="1"/>
              <a:t>src</a:t>
            </a:r>
            <a:r>
              <a:rPr lang="en-US" dirty="0"/>
              <a:t> directories that are direct children of the project directory, or not under your project directory at all.</a:t>
            </a:r>
          </a:p>
        </p:txBody>
      </p:sp>
    </p:spTree>
    <p:extLst>
      <p:ext uri="{BB962C8B-B14F-4D97-AF65-F5344CB8AC3E}">
        <p14:creationId xmlns:p14="http://schemas.microsoft.com/office/powerpoint/2010/main" val="97466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with a dispatch file</a:t>
            </a:r>
            <a:endParaRPr lang="en-US" dirty="0"/>
          </a:p>
        </p:txBody>
      </p:sp>
      <p:sp>
        <p:nvSpPr>
          <p:cNvPr id="3" name="Content Placeholder 2"/>
          <p:cNvSpPr>
            <a:spLocks noGrp="1"/>
          </p:cNvSpPr>
          <p:nvPr>
            <p:ph idx="1"/>
          </p:nvPr>
        </p:nvSpPr>
        <p:spPr/>
        <p:txBody>
          <a:bodyPr/>
          <a:lstStyle/>
          <a:p>
            <a:r>
              <a:rPr lang="en-US" dirty="0"/>
              <a:t>HTTP requests from users can reach the appropriate module/version/instance in two ways: </a:t>
            </a:r>
            <a:endParaRPr lang="en-US" dirty="0" smtClean="0"/>
          </a:p>
          <a:p>
            <a:pPr lvl="1"/>
            <a:r>
              <a:rPr lang="en-US" dirty="0" smtClean="0"/>
              <a:t>A </a:t>
            </a:r>
            <a:r>
              <a:rPr lang="en-US" dirty="0"/>
              <a:t>request with a URL that ends at the domain level can be routed according to App Engine's default address routing rules. </a:t>
            </a:r>
            <a:endParaRPr lang="en-US" dirty="0" smtClean="0"/>
          </a:p>
          <a:p>
            <a:pPr lvl="1"/>
            <a:r>
              <a:rPr lang="en-US" dirty="0" smtClean="0"/>
              <a:t>Alternatively</a:t>
            </a:r>
            <a:r>
              <a:rPr lang="en-US" dirty="0"/>
              <a:t>, you can include a dispatch file that routes specific URL patterns according to your own rules.</a:t>
            </a:r>
          </a:p>
        </p:txBody>
      </p:sp>
    </p:spTree>
    <p:extLst>
      <p:ext uri="{BB962C8B-B14F-4D97-AF65-F5344CB8AC3E}">
        <p14:creationId xmlns:p14="http://schemas.microsoft.com/office/powerpoint/2010/main" val="2321441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Dispatch.yaml</a:t>
            </a:r>
            <a:endParaRPr lang="en-US" dirty="0"/>
          </a:p>
        </p:txBody>
      </p:sp>
      <p:sp>
        <p:nvSpPr>
          <p:cNvPr id="3" name="Content Placeholder 2"/>
          <p:cNvSpPr>
            <a:spLocks noGrp="1"/>
          </p:cNvSpPr>
          <p:nvPr>
            <p:ph idx="1"/>
          </p:nvPr>
        </p:nvSpPr>
        <p:spPr/>
        <p:txBody>
          <a:bodyPr/>
          <a:lstStyle/>
          <a:p>
            <a:r>
              <a:rPr lang="en-US" dirty="0"/>
              <a:t>For certain </a:t>
            </a:r>
            <a:r>
              <a:rPr lang="en-US" dirty="0" smtClean="0"/>
              <a:t>URLs, you </a:t>
            </a:r>
            <a:r>
              <a:rPr lang="en-US" dirty="0"/>
              <a:t>can create a dispatch file that overrides the routing rules. This lets you send incoming requests to a specific module based on the path or hostname in the URL</a:t>
            </a:r>
            <a:r>
              <a:rPr lang="en-US" dirty="0" smtClean="0"/>
              <a:t>.</a:t>
            </a:r>
          </a:p>
          <a:p>
            <a:r>
              <a:rPr lang="en-US" dirty="0"/>
              <a:t>To do this you can create a custom routing with a </a:t>
            </a:r>
            <a:r>
              <a:rPr lang="en-US" dirty="0" err="1"/>
              <a:t>dispatch.yaml</a:t>
            </a:r>
            <a:r>
              <a:rPr lang="en-US" dirty="0"/>
              <a:t> file. The file can be placed in your project directory at the top level, or in the directory that defines the default module</a:t>
            </a:r>
            <a:r>
              <a:rPr lang="en-US" dirty="0" smtClean="0"/>
              <a:t>.</a:t>
            </a:r>
            <a:endParaRPr lang="en-US" dirty="0"/>
          </a:p>
        </p:txBody>
      </p:sp>
    </p:spTree>
    <p:extLst>
      <p:ext uri="{BB962C8B-B14F-4D97-AF65-F5344CB8AC3E}">
        <p14:creationId xmlns:p14="http://schemas.microsoft.com/office/powerpoint/2010/main" val="2488955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AppEngine</a:t>
            </a:r>
            <a:r>
              <a:rPr lang="en-US" dirty="0" smtClean="0"/>
              <a:t> </a:t>
            </a:r>
            <a:r>
              <a:rPr lang="en-US" dirty="0" err="1" smtClean="0"/>
              <a:t>DataStore</a:t>
            </a:r>
            <a:endParaRPr lang="en-US" dirty="0"/>
          </a:p>
        </p:txBody>
      </p:sp>
      <p:pic>
        <p:nvPicPr>
          <p:cNvPr id="5" name="Content Placeholder 4"/>
          <p:cNvPicPr>
            <a:picLocks noGrp="1" noChangeAspect="1"/>
          </p:cNvPicPr>
          <p:nvPr>
            <p:ph idx="1"/>
          </p:nvPr>
        </p:nvPicPr>
        <p:blipFill rotWithShape="1">
          <a:blip r:embed="rId2"/>
          <a:srcRect l="13365" t="21752" r="12377" b="13117"/>
          <a:stretch/>
        </p:blipFill>
        <p:spPr>
          <a:xfrm>
            <a:off x="657356" y="858838"/>
            <a:ext cx="7829288" cy="3860800"/>
          </a:xfrm>
          <a:prstGeom prst="rect">
            <a:avLst/>
          </a:prstGeom>
        </p:spPr>
      </p:pic>
    </p:spTree>
    <p:extLst>
      <p:ext uri="{BB962C8B-B14F-4D97-AF65-F5344CB8AC3E}">
        <p14:creationId xmlns:p14="http://schemas.microsoft.com/office/powerpoint/2010/main" val="3689492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DataStore</a:t>
            </a:r>
            <a:r>
              <a:rPr lang="en-US" dirty="0" smtClean="0"/>
              <a:t> versus Relational DB</a:t>
            </a:r>
            <a:endParaRPr lang="en-US" dirty="0"/>
          </a:p>
        </p:txBody>
      </p:sp>
      <p:pic>
        <p:nvPicPr>
          <p:cNvPr id="6" name="Content Placeholder 3"/>
          <p:cNvPicPr>
            <a:picLocks noGrp="1" noChangeAspect="1"/>
          </p:cNvPicPr>
          <p:nvPr>
            <p:ph idx="1"/>
          </p:nvPr>
        </p:nvPicPr>
        <p:blipFill rotWithShape="1">
          <a:blip r:embed="rId2"/>
          <a:srcRect l="14258" t="11412" r="14957" b="9433"/>
          <a:stretch/>
        </p:blipFill>
        <p:spPr>
          <a:xfrm>
            <a:off x="1501567" y="858838"/>
            <a:ext cx="6140866" cy="3860800"/>
          </a:xfrm>
          <a:prstGeom prst="rect">
            <a:avLst/>
          </a:prstGeom>
        </p:spPr>
      </p:pic>
    </p:spTree>
    <p:extLst>
      <p:ext uri="{BB962C8B-B14F-4D97-AF65-F5344CB8AC3E}">
        <p14:creationId xmlns:p14="http://schemas.microsoft.com/office/powerpoint/2010/main" val="2964250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DataStore</a:t>
            </a:r>
            <a:r>
              <a:rPr lang="en-US" dirty="0" smtClean="0"/>
              <a:t> features</a:t>
            </a:r>
            <a:endParaRPr lang="en-US" dirty="0"/>
          </a:p>
        </p:txBody>
      </p:sp>
      <p:sp>
        <p:nvSpPr>
          <p:cNvPr id="3" name="Content Placeholder 2"/>
          <p:cNvSpPr>
            <a:spLocks noGrp="1"/>
          </p:cNvSpPr>
          <p:nvPr>
            <p:ph idx="1"/>
          </p:nvPr>
        </p:nvSpPr>
        <p:spPr/>
        <p:txBody>
          <a:bodyPr>
            <a:normAutofit lnSpcReduction="10000"/>
          </a:bodyPr>
          <a:lstStyle/>
          <a:p>
            <a:r>
              <a:rPr lang="en-US" dirty="0"/>
              <a:t>No planned downtime</a:t>
            </a:r>
          </a:p>
          <a:p>
            <a:r>
              <a:rPr lang="en-US" dirty="0"/>
              <a:t>Atomic transactions</a:t>
            </a:r>
          </a:p>
          <a:p>
            <a:r>
              <a:rPr lang="en-US" dirty="0"/>
              <a:t>High availability of reads and writes</a:t>
            </a:r>
          </a:p>
          <a:p>
            <a:r>
              <a:rPr lang="en-US" dirty="0"/>
              <a:t>Strong consistency for reads and ancestor queries</a:t>
            </a:r>
          </a:p>
          <a:p>
            <a:r>
              <a:rPr lang="en-US" b="1" u="sng" dirty="0"/>
              <a:t>Eventual consistency </a:t>
            </a:r>
            <a:r>
              <a:rPr lang="en-US" dirty="0"/>
              <a:t>for all other </a:t>
            </a:r>
            <a:r>
              <a:rPr lang="en-US" dirty="0" smtClean="0"/>
              <a:t>queries</a:t>
            </a:r>
          </a:p>
          <a:p>
            <a:r>
              <a:rPr lang="en-US" dirty="0" smtClean="0"/>
              <a:t>The </a:t>
            </a:r>
            <a:r>
              <a:rPr lang="en-US" dirty="0" err="1"/>
              <a:t>Datastore</a:t>
            </a:r>
            <a:r>
              <a:rPr lang="en-US" dirty="0"/>
              <a:t> replicates data across multiple datacenters. This provides a high level of availability for reads and writes. Most queries are </a:t>
            </a:r>
            <a:r>
              <a:rPr lang="en-US" dirty="0">
                <a:hlinkClick r:id="rId2"/>
              </a:rPr>
              <a:t>eventually consistent</a:t>
            </a:r>
            <a:r>
              <a:rPr lang="en-US" dirty="0" smtClean="0"/>
              <a:t>.</a:t>
            </a:r>
          </a:p>
          <a:p>
            <a:r>
              <a:rPr lang="en-US" dirty="0"/>
              <a:t>Source: https://cloud.google.com/appengine/docs/go/datastore/</a:t>
            </a:r>
          </a:p>
        </p:txBody>
      </p:sp>
    </p:spTree>
    <p:extLst>
      <p:ext uri="{BB962C8B-B14F-4D97-AF65-F5344CB8AC3E}">
        <p14:creationId xmlns:p14="http://schemas.microsoft.com/office/powerpoint/2010/main" val="542035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t>AppEngine</a:t>
            </a:r>
            <a:r>
              <a:rPr lang="en-US" dirty="0" smtClean="0"/>
              <a:t> SDK</a:t>
            </a:r>
            <a:endParaRPr lang="en-US" dirty="0"/>
          </a:p>
        </p:txBody>
      </p:sp>
      <p:sp>
        <p:nvSpPr>
          <p:cNvPr id="14" name="Content Placeholder 13"/>
          <p:cNvSpPr>
            <a:spLocks noGrp="1"/>
          </p:cNvSpPr>
          <p:nvPr>
            <p:ph idx="1"/>
          </p:nvPr>
        </p:nvSpPr>
        <p:spPr/>
        <p:txBody>
          <a:bodyPr>
            <a:normAutofit lnSpcReduction="10000"/>
          </a:bodyPr>
          <a:lstStyle/>
          <a:p>
            <a:r>
              <a:rPr lang="en-US" dirty="0" smtClean="0"/>
              <a:t>Use </a:t>
            </a:r>
            <a:r>
              <a:rPr lang="en-US" dirty="0" err="1" smtClean="0"/>
              <a:t>AppEngine</a:t>
            </a:r>
            <a:r>
              <a:rPr lang="en-US" dirty="0" smtClean="0"/>
              <a:t> Go SDK to develop </a:t>
            </a:r>
            <a:r>
              <a:rPr lang="en-US" dirty="0"/>
              <a:t>and upload Go applications </a:t>
            </a:r>
            <a:r>
              <a:rPr lang="en-US" dirty="0" smtClean="0"/>
              <a:t>to </a:t>
            </a:r>
            <a:r>
              <a:rPr lang="en-US" dirty="0"/>
              <a:t>Google App </a:t>
            </a:r>
            <a:r>
              <a:rPr lang="en-US" dirty="0" smtClean="0"/>
              <a:t>Engine</a:t>
            </a:r>
          </a:p>
          <a:p>
            <a:r>
              <a:rPr lang="en-US" dirty="0"/>
              <a:t>Go SDK includes </a:t>
            </a:r>
            <a:endParaRPr lang="en-US" dirty="0" smtClean="0"/>
          </a:p>
          <a:p>
            <a:pPr lvl="1"/>
            <a:r>
              <a:rPr lang="en-US" dirty="0" smtClean="0"/>
              <a:t>a </a:t>
            </a:r>
            <a:r>
              <a:rPr lang="en-US" dirty="0"/>
              <a:t>web server application that simulates the App Engine environment, </a:t>
            </a:r>
            <a:endParaRPr lang="en-US" dirty="0" smtClean="0"/>
          </a:p>
          <a:p>
            <a:pPr lvl="1"/>
            <a:r>
              <a:rPr lang="en-US" dirty="0" smtClean="0"/>
              <a:t>local </a:t>
            </a:r>
            <a:r>
              <a:rPr lang="en-US" dirty="0"/>
              <a:t>version of the </a:t>
            </a:r>
            <a:r>
              <a:rPr lang="en-US" dirty="0" err="1" smtClean="0"/>
              <a:t>datastore</a:t>
            </a:r>
            <a:endParaRPr lang="en-US" dirty="0" smtClean="0"/>
          </a:p>
          <a:p>
            <a:pPr lvl="1"/>
            <a:r>
              <a:rPr lang="en-US" dirty="0" smtClean="0"/>
              <a:t>Google </a:t>
            </a:r>
            <a:r>
              <a:rPr lang="en-US" dirty="0"/>
              <a:t>Accounts, and </a:t>
            </a:r>
            <a:endParaRPr lang="en-US" dirty="0" smtClean="0"/>
          </a:p>
          <a:p>
            <a:pPr lvl="1"/>
            <a:r>
              <a:rPr lang="en-US" dirty="0" smtClean="0"/>
              <a:t>ability </a:t>
            </a:r>
            <a:r>
              <a:rPr lang="en-US" dirty="0"/>
              <a:t>to fetch URLs </a:t>
            </a:r>
            <a:r>
              <a:rPr lang="en-US" dirty="0" smtClean="0"/>
              <a:t>&amp; send </a:t>
            </a:r>
            <a:r>
              <a:rPr lang="en-US" dirty="0"/>
              <a:t>email directly from your computer using the App Engine </a:t>
            </a:r>
            <a:r>
              <a:rPr lang="en-US" dirty="0" smtClean="0"/>
              <a:t>APIs</a:t>
            </a:r>
          </a:p>
          <a:p>
            <a:r>
              <a:rPr lang="en-US" dirty="0" err="1" smtClean="0"/>
              <a:t>Source:https</a:t>
            </a:r>
            <a:r>
              <a:rPr lang="en-US" dirty="0"/>
              <a:t>://cloud.google.com/appengine/docs/go/gettingstarted/devenvironment</a:t>
            </a:r>
          </a:p>
        </p:txBody>
      </p:sp>
    </p:spTree>
    <p:extLst>
      <p:ext uri="{BB962C8B-B14F-4D97-AF65-F5344CB8AC3E}">
        <p14:creationId xmlns:p14="http://schemas.microsoft.com/office/powerpoint/2010/main" val="1616382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Eventually consistent</a:t>
            </a:r>
            <a:endParaRPr lang="en-US" dirty="0"/>
          </a:p>
        </p:txBody>
      </p:sp>
      <p:sp>
        <p:nvSpPr>
          <p:cNvPr id="3" name="Content Placeholder 2"/>
          <p:cNvSpPr>
            <a:spLocks noGrp="1"/>
          </p:cNvSpPr>
          <p:nvPr>
            <p:ph idx="1"/>
          </p:nvPr>
        </p:nvSpPr>
        <p:spPr/>
        <p:txBody>
          <a:bodyPr/>
          <a:lstStyle/>
          <a:p>
            <a:r>
              <a:rPr lang="en-US" b="1" dirty="0"/>
              <a:t>Eventual consistency</a:t>
            </a:r>
            <a:r>
              <a:rPr lang="en-US" dirty="0"/>
              <a:t> is a </a:t>
            </a:r>
            <a:r>
              <a:rPr lang="en-US" dirty="0">
                <a:hlinkClick r:id="rId2" tooltip="Consistency model"/>
              </a:rPr>
              <a:t>consistency model</a:t>
            </a:r>
            <a:r>
              <a:rPr lang="en-US" dirty="0"/>
              <a:t> used in </a:t>
            </a:r>
            <a:r>
              <a:rPr lang="en-US" dirty="0">
                <a:hlinkClick r:id="rId3" tooltip="Distributed computing"/>
              </a:rPr>
              <a:t>distributed computing</a:t>
            </a:r>
            <a:r>
              <a:rPr lang="en-US" dirty="0"/>
              <a:t> to achieve high availability that informally guarantees that, if no new updates are made to a given data item, eventually all accesses to that item will return the last updated value</a:t>
            </a:r>
            <a:r>
              <a:rPr lang="en-US" dirty="0" smtClean="0"/>
              <a:t>. </a:t>
            </a:r>
          </a:p>
          <a:p>
            <a:endParaRPr lang="en-US" dirty="0"/>
          </a:p>
          <a:p>
            <a:r>
              <a:rPr lang="en-US" dirty="0"/>
              <a:t>Source: https://en.wikipedia.org/wiki/Eventual_consistency</a:t>
            </a:r>
          </a:p>
        </p:txBody>
      </p:sp>
    </p:spTree>
    <p:extLst>
      <p:ext uri="{BB962C8B-B14F-4D97-AF65-F5344CB8AC3E}">
        <p14:creationId xmlns:p14="http://schemas.microsoft.com/office/powerpoint/2010/main" val="338355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versus Eventual consistency</a:t>
            </a:r>
            <a:endParaRPr lang="en-US" dirty="0"/>
          </a:p>
        </p:txBody>
      </p:sp>
      <p:pic>
        <p:nvPicPr>
          <p:cNvPr id="6" name="Content Placeholder 3"/>
          <p:cNvPicPr>
            <a:picLocks noGrp="1" noChangeAspect="1"/>
          </p:cNvPicPr>
          <p:nvPr>
            <p:ph idx="1"/>
          </p:nvPr>
        </p:nvPicPr>
        <p:blipFill rotWithShape="1">
          <a:blip r:embed="rId2"/>
          <a:srcRect l="13907" t="25747" r="16360" b="17536"/>
          <a:stretch/>
        </p:blipFill>
        <p:spPr>
          <a:xfrm>
            <a:off x="457200" y="907608"/>
            <a:ext cx="8229600" cy="3763259"/>
          </a:xfrm>
          <a:prstGeom prst="rect">
            <a:avLst/>
          </a:prstGeom>
        </p:spPr>
      </p:pic>
    </p:spTree>
    <p:extLst>
      <p:ext uri="{BB962C8B-B14F-4D97-AF65-F5344CB8AC3E}">
        <p14:creationId xmlns:p14="http://schemas.microsoft.com/office/powerpoint/2010/main" val="3503247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DataStore</a:t>
            </a:r>
            <a:r>
              <a:rPr lang="en-US" dirty="0" smtClean="0"/>
              <a:t> is based on </a:t>
            </a:r>
            <a:r>
              <a:rPr lang="en-US" dirty="0" err="1" smtClean="0"/>
              <a:t>BigTable</a:t>
            </a:r>
            <a:endParaRPr lang="en-US" dirty="0"/>
          </a:p>
        </p:txBody>
      </p:sp>
      <p:pic>
        <p:nvPicPr>
          <p:cNvPr id="8" name="Content Placeholder 3"/>
          <p:cNvPicPr>
            <a:picLocks noGrp="1" noChangeAspect="1"/>
          </p:cNvPicPr>
          <p:nvPr>
            <p:ph idx="1"/>
          </p:nvPr>
        </p:nvPicPr>
        <p:blipFill rotWithShape="1">
          <a:blip r:embed="rId2"/>
          <a:srcRect l="14257" t="13107" r="17411" b="15042"/>
          <a:stretch/>
        </p:blipFill>
        <p:spPr>
          <a:xfrm>
            <a:off x="1306662" y="858838"/>
            <a:ext cx="6530675" cy="3860800"/>
          </a:xfrm>
          <a:prstGeom prst="rect">
            <a:avLst/>
          </a:prstGeom>
        </p:spPr>
      </p:pic>
    </p:spTree>
    <p:extLst>
      <p:ext uri="{BB962C8B-B14F-4D97-AF65-F5344CB8AC3E}">
        <p14:creationId xmlns:p14="http://schemas.microsoft.com/office/powerpoint/2010/main" val="2369013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components of </a:t>
            </a:r>
            <a:r>
              <a:rPr lang="en-US" dirty="0" err="1" smtClean="0"/>
              <a:t>DataStore</a:t>
            </a:r>
            <a:endParaRPr lang="en-US" dirty="0"/>
          </a:p>
        </p:txBody>
      </p:sp>
      <p:pic>
        <p:nvPicPr>
          <p:cNvPr id="6" name="Content Placeholder 3"/>
          <p:cNvPicPr>
            <a:picLocks noGrp="1" noChangeAspect="1"/>
          </p:cNvPicPr>
          <p:nvPr>
            <p:ph idx="1"/>
          </p:nvPr>
        </p:nvPicPr>
        <p:blipFill rotWithShape="1">
          <a:blip r:embed="rId2"/>
          <a:srcRect l="14958" t="23254" r="19163" b="20029"/>
          <a:stretch/>
        </p:blipFill>
        <p:spPr>
          <a:xfrm>
            <a:off x="583859" y="858838"/>
            <a:ext cx="7976282" cy="3860800"/>
          </a:xfrm>
          <a:prstGeom prst="rect">
            <a:avLst/>
          </a:prstGeom>
        </p:spPr>
      </p:pic>
    </p:spTree>
    <p:extLst>
      <p:ext uri="{BB962C8B-B14F-4D97-AF65-F5344CB8AC3E}">
        <p14:creationId xmlns:p14="http://schemas.microsoft.com/office/powerpoint/2010/main" val="32765509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DataStore</a:t>
            </a:r>
            <a:r>
              <a:rPr lang="en-US" dirty="0" smtClean="0"/>
              <a:t> concepts</a:t>
            </a:r>
            <a:endParaRPr lang="en-US" dirty="0"/>
          </a:p>
        </p:txBody>
      </p:sp>
      <p:sp>
        <p:nvSpPr>
          <p:cNvPr id="5" name="Content Placeholder 4"/>
          <p:cNvSpPr>
            <a:spLocks noGrp="1"/>
          </p:cNvSpPr>
          <p:nvPr>
            <p:ph idx="1"/>
          </p:nvPr>
        </p:nvSpPr>
        <p:spPr/>
        <p:txBody>
          <a:bodyPr>
            <a:normAutofit fontScale="77500" lnSpcReduction="20000"/>
          </a:bodyPr>
          <a:lstStyle/>
          <a:p>
            <a:r>
              <a:rPr lang="en-US" dirty="0"/>
              <a:t>The </a:t>
            </a:r>
            <a:r>
              <a:rPr lang="en-US" dirty="0" err="1"/>
              <a:t>Datastore</a:t>
            </a:r>
            <a:r>
              <a:rPr lang="en-US" dirty="0"/>
              <a:t> replicates data across multiple datacenters. This provides a high level of availability for reads and writes. </a:t>
            </a:r>
            <a:endParaRPr lang="en-US" dirty="0" smtClean="0"/>
          </a:p>
          <a:p>
            <a:r>
              <a:rPr lang="en-US" dirty="0" smtClean="0"/>
              <a:t>Most </a:t>
            </a:r>
            <a:r>
              <a:rPr lang="en-US" dirty="0"/>
              <a:t>queries are </a:t>
            </a:r>
            <a:r>
              <a:rPr lang="en-US" dirty="0">
                <a:hlinkClick r:id="rId2"/>
              </a:rPr>
              <a:t>eventually consistent</a:t>
            </a:r>
            <a:r>
              <a:rPr lang="en-US" dirty="0"/>
              <a:t>.</a:t>
            </a:r>
          </a:p>
          <a:p>
            <a:r>
              <a:rPr lang="en-US" dirty="0"/>
              <a:t>The </a:t>
            </a:r>
            <a:r>
              <a:rPr lang="en-US" dirty="0" err="1"/>
              <a:t>Datastore</a:t>
            </a:r>
            <a:r>
              <a:rPr lang="en-US" dirty="0"/>
              <a:t> holds data objects known as </a:t>
            </a:r>
            <a:r>
              <a:rPr lang="en-US" i="1" dirty="0"/>
              <a:t>entities</a:t>
            </a:r>
            <a:r>
              <a:rPr lang="en-US" dirty="0"/>
              <a:t>. </a:t>
            </a:r>
            <a:endParaRPr lang="en-US" dirty="0" smtClean="0"/>
          </a:p>
          <a:p>
            <a:r>
              <a:rPr lang="en-US" dirty="0" smtClean="0"/>
              <a:t>An </a:t>
            </a:r>
            <a:r>
              <a:rPr lang="en-US" dirty="0"/>
              <a:t>entity has one or </a:t>
            </a:r>
            <a:r>
              <a:rPr lang="en-US" dirty="0" err="1"/>
              <a:t>more</a:t>
            </a:r>
            <a:r>
              <a:rPr lang="en-US" i="1" dirty="0" err="1"/>
              <a:t>properties</a:t>
            </a:r>
            <a:r>
              <a:rPr lang="en-US" dirty="0"/>
              <a:t>, named values of one of several supported data types: for instance, a property can be a string, an integer, or a reference to another entity. </a:t>
            </a:r>
            <a:endParaRPr lang="en-US" dirty="0" smtClean="0"/>
          </a:p>
          <a:p>
            <a:r>
              <a:rPr lang="en-US" dirty="0" smtClean="0"/>
              <a:t>Each </a:t>
            </a:r>
            <a:r>
              <a:rPr lang="en-US" dirty="0"/>
              <a:t>entity is identified by </a:t>
            </a:r>
            <a:r>
              <a:rPr lang="en-US" dirty="0" err="1"/>
              <a:t>its</a:t>
            </a:r>
            <a:r>
              <a:rPr lang="en-US" i="1" dirty="0" err="1"/>
              <a:t>kind</a:t>
            </a:r>
            <a:r>
              <a:rPr lang="en-US" dirty="0"/>
              <a:t>, which categorizes the entity for the purpose of queries, and a </a:t>
            </a:r>
            <a:r>
              <a:rPr lang="en-US" i="1" dirty="0"/>
              <a:t>key</a:t>
            </a:r>
            <a:r>
              <a:rPr lang="en-US" dirty="0"/>
              <a:t> that uniquely identifies it within its kind. </a:t>
            </a:r>
            <a:endParaRPr lang="en-US" dirty="0" smtClean="0"/>
          </a:p>
          <a:p>
            <a:r>
              <a:rPr lang="en-US" dirty="0" smtClean="0"/>
              <a:t>The </a:t>
            </a:r>
            <a:r>
              <a:rPr lang="en-US" dirty="0" err="1"/>
              <a:t>Datastore</a:t>
            </a:r>
            <a:r>
              <a:rPr lang="en-US" dirty="0"/>
              <a:t> can execute multiple operations in a </a:t>
            </a:r>
            <a:r>
              <a:rPr lang="en-US" dirty="0" err="1"/>
              <a:t>single</a:t>
            </a:r>
            <a:r>
              <a:rPr lang="en-US" i="1" dirty="0" err="1"/>
              <a:t>transaction</a:t>
            </a:r>
            <a:r>
              <a:rPr lang="en-US" dirty="0"/>
              <a:t>. By definition, a transaction cannot succeed unless every one of its operations succeeds; if any of the operations fails, the transaction is automatically rolled back. This is especially useful for distributed web applications, where multiple users may be accessing or manipulating the same data at the same time</a:t>
            </a:r>
            <a:r>
              <a:rPr lang="en-US" dirty="0" smtClean="0"/>
              <a:t>.</a:t>
            </a:r>
            <a:endParaRPr lang="en-US" dirty="0"/>
          </a:p>
        </p:txBody>
      </p:sp>
    </p:spTree>
    <p:extLst>
      <p:ext uri="{BB962C8B-B14F-4D97-AF65-F5344CB8AC3E}">
        <p14:creationId xmlns:p14="http://schemas.microsoft.com/office/powerpoint/2010/main" val="2695067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DataStore</a:t>
            </a:r>
            <a:r>
              <a:rPr lang="en-US" dirty="0" smtClean="0"/>
              <a:t> concepts</a:t>
            </a:r>
            <a:endParaRPr lang="en-US" dirty="0"/>
          </a:p>
        </p:txBody>
      </p:sp>
      <p:pic>
        <p:nvPicPr>
          <p:cNvPr id="6" name="Content Placeholder 3"/>
          <p:cNvPicPr>
            <a:picLocks noGrp="1" noChangeAspect="1"/>
          </p:cNvPicPr>
          <p:nvPr>
            <p:ph idx="1"/>
          </p:nvPr>
        </p:nvPicPr>
        <p:blipFill rotWithShape="1">
          <a:blip r:embed="rId2"/>
          <a:srcRect l="14257" t="20136" r="15659" b="13797"/>
          <a:stretch/>
        </p:blipFill>
        <p:spPr>
          <a:xfrm>
            <a:off x="929739" y="858838"/>
            <a:ext cx="7284522" cy="3860800"/>
          </a:xfrm>
          <a:prstGeom prst="rect">
            <a:avLst/>
          </a:prstGeom>
        </p:spPr>
      </p:pic>
    </p:spTree>
    <p:extLst>
      <p:ext uri="{BB962C8B-B14F-4D97-AF65-F5344CB8AC3E}">
        <p14:creationId xmlns:p14="http://schemas.microsoft.com/office/powerpoint/2010/main" val="1959587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err="1" smtClean="0"/>
              <a:t>DataStores</a:t>
            </a:r>
            <a:r>
              <a:rPr lang="en-US" dirty="0" smtClean="0"/>
              <a:t> in Go</a:t>
            </a:r>
            <a:endParaRPr lang="en-US" dirty="0"/>
          </a:p>
        </p:txBody>
      </p:sp>
      <p:sp>
        <p:nvSpPr>
          <p:cNvPr id="3" name="Content Placeholder 2"/>
          <p:cNvSpPr>
            <a:spLocks noGrp="1"/>
          </p:cNvSpPr>
          <p:nvPr>
            <p:ph idx="1"/>
          </p:nvPr>
        </p:nvSpPr>
        <p:spPr/>
        <p:txBody>
          <a:bodyPr/>
          <a:lstStyle/>
          <a:p>
            <a:r>
              <a:rPr lang="en-US" dirty="0"/>
              <a:t>In Go, </a:t>
            </a:r>
            <a:r>
              <a:rPr lang="en-US" dirty="0" err="1"/>
              <a:t>Datastore</a:t>
            </a:r>
            <a:r>
              <a:rPr lang="en-US" dirty="0"/>
              <a:t> entities are created from </a:t>
            </a:r>
            <a:r>
              <a:rPr lang="en-US" dirty="0" err="1"/>
              <a:t>struct</a:t>
            </a:r>
            <a:r>
              <a:rPr lang="en-US" dirty="0"/>
              <a:t> values. </a:t>
            </a:r>
            <a:endParaRPr lang="en-US" dirty="0" smtClean="0"/>
          </a:p>
          <a:p>
            <a:r>
              <a:rPr lang="en-US" dirty="0" smtClean="0"/>
              <a:t>The </a:t>
            </a:r>
            <a:r>
              <a:rPr lang="en-US" dirty="0"/>
              <a:t>structure's fields become the properties of the entity. </a:t>
            </a:r>
            <a:endParaRPr lang="en-US" dirty="0" smtClean="0"/>
          </a:p>
          <a:p>
            <a:r>
              <a:rPr lang="en-US" dirty="0" smtClean="0"/>
              <a:t>To </a:t>
            </a:r>
            <a:r>
              <a:rPr lang="en-US" dirty="0"/>
              <a:t>create a new entity, you set up the value you wish to store, create a key, and pass them both to </a:t>
            </a:r>
            <a:r>
              <a:rPr lang="en-US" dirty="0" err="1"/>
              <a:t>datastore.Put</a:t>
            </a:r>
            <a:r>
              <a:rPr lang="en-US" dirty="0"/>
              <a:t>(). </a:t>
            </a:r>
            <a:endParaRPr lang="en-US" dirty="0" smtClean="0"/>
          </a:p>
          <a:p>
            <a:r>
              <a:rPr lang="en-US" dirty="0" smtClean="0"/>
              <a:t>Updating </a:t>
            </a:r>
            <a:r>
              <a:rPr lang="en-US" dirty="0"/>
              <a:t>an existing entity is a matter of performing another Put() using the same key. </a:t>
            </a:r>
            <a:endParaRPr lang="en-US" dirty="0" smtClean="0"/>
          </a:p>
          <a:p>
            <a:r>
              <a:rPr lang="en-US" dirty="0" smtClean="0"/>
              <a:t>To </a:t>
            </a:r>
            <a:r>
              <a:rPr lang="en-US" dirty="0"/>
              <a:t>retrieve an entity from the </a:t>
            </a:r>
            <a:r>
              <a:rPr lang="en-US" dirty="0" err="1"/>
              <a:t>Datastore</a:t>
            </a:r>
            <a:r>
              <a:rPr lang="en-US" dirty="0"/>
              <a:t>, you first set up a value into which the entity will be </a:t>
            </a:r>
            <a:r>
              <a:rPr lang="en-US" dirty="0" err="1"/>
              <a:t>unmarshalled</a:t>
            </a:r>
            <a:r>
              <a:rPr lang="en-US" dirty="0"/>
              <a:t>, then pass a key and a pointer to that value to </a:t>
            </a:r>
            <a:r>
              <a:rPr lang="en-US" dirty="0" err="1"/>
              <a:t>datastore.Get</a:t>
            </a:r>
            <a:r>
              <a:rPr lang="en-US" dirty="0"/>
              <a:t>().</a:t>
            </a:r>
          </a:p>
        </p:txBody>
      </p:sp>
    </p:spTree>
    <p:extLst>
      <p:ext uri="{BB962C8B-B14F-4D97-AF65-F5344CB8AC3E}">
        <p14:creationId xmlns:p14="http://schemas.microsoft.com/office/powerpoint/2010/main" val="4118489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Ancestors &amp; Descendants</a:t>
            </a:r>
            <a:endParaRPr lang="en-US" dirty="0"/>
          </a:p>
        </p:txBody>
      </p:sp>
      <p:sp>
        <p:nvSpPr>
          <p:cNvPr id="3" name="Content Placeholder 2"/>
          <p:cNvSpPr>
            <a:spLocks noGrp="1"/>
          </p:cNvSpPr>
          <p:nvPr>
            <p:ph idx="1"/>
          </p:nvPr>
        </p:nvSpPr>
        <p:spPr/>
        <p:txBody>
          <a:bodyPr/>
          <a:lstStyle/>
          <a:p>
            <a:r>
              <a:rPr lang="en-US" dirty="0"/>
              <a:t>An entity can optionally designate another entity as its </a:t>
            </a:r>
            <a:r>
              <a:rPr lang="en-US" i="1" dirty="0"/>
              <a:t>parent;</a:t>
            </a:r>
            <a:r>
              <a:rPr lang="en-US" dirty="0"/>
              <a:t> the first entity is a </a:t>
            </a:r>
            <a:r>
              <a:rPr lang="en-US" i="1" dirty="0"/>
              <a:t>child</a:t>
            </a:r>
            <a:r>
              <a:rPr lang="en-US" dirty="0"/>
              <a:t> of the parent entity. </a:t>
            </a:r>
            <a:endParaRPr lang="en-US" dirty="0" smtClean="0"/>
          </a:p>
          <a:p>
            <a:r>
              <a:rPr lang="en-US" dirty="0" smtClean="0"/>
              <a:t>The </a:t>
            </a:r>
            <a:r>
              <a:rPr lang="en-US" dirty="0"/>
              <a:t>entities in the </a:t>
            </a:r>
            <a:r>
              <a:rPr lang="en-US" dirty="0" err="1"/>
              <a:t>Datastore</a:t>
            </a:r>
            <a:r>
              <a:rPr lang="en-US" dirty="0"/>
              <a:t> thus form a hierarchically structured space similar to the directory structure of a file system. </a:t>
            </a:r>
            <a:endParaRPr lang="en-US" dirty="0" smtClean="0"/>
          </a:p>
          <a:p>
            <a:r>
              <a:rPr lang="en-US" dirty="0" smtClean="0"/>
              <a:t>An </a:t>
            </a:r>
            <a:r>
              <a:rPr lang="en-US" dirty="0"/>
              <a:t>entity's parent, parent's parent, and so on recursively, are its </a:t>
            </a:r>
            <a:r>
              <a:rPr lang="en-US" i="1" dirty="0"/>
              <a:t>ancestors;</a:t>
            </a:r>
            <a:r>
              <a:rPr lang="en-US" dirty="0"/>
              <a:t> its children, children's children, and so on, are its </a:t>
            </a:r>
            <a:r>
              <a:rPr lang="en-US" i="1" dirty="0"/>
              <a:t>descendants.</a:t>
            </a:r>
            <a:r>
              <a:rPr lang="en-US" dirty="0"/>
              <a:t> </a:t>
            </a:r>
            <a:endParaRPr lang="en-US" dirty="0" smtClean="0"/>
          </a:p>
          <a:p>
            <a:r>
              <a:rPr lang="en-US" dirty="0" smtClean="0"/>
              <a:t>An </a:t>
            </a:r>
            <a:r>
              <a:rPr lang="en-US" dirty="0"/>
              <a:t>entity without a parent is a </a:t>
            </a:r>
            <a:r>
              <a:rPr lang="en-US" i="1" dirty="0"/>
              <a:t>root entity.</a:t>
            </a:r>
            <a:endParaRPr lang="en-US" dirty="0"/>
          </a:p>
        </p:txBody>
      </p:sp>
    </p:spTree>
    <p:extLst>
      <p:ext uri="{BB962C8B-B14F-4D97-AF65-F5344CB8AC3E}">
        <p14:creationId xmlns:p14="http://schemas.microsoft.com/office/powerpoint/2010/main" val="949002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Ancestors &amp; </a:t>
            </a:r>
            <a:r>
              <a:rPr lang="en-US" dirty="0" smtClean="0"/>
              <a:t>Descendants – groups and consistency</a:t>
            </a:r>
            <a:endParaRPr lang="en-US" dirty="0"/>
          </a:p>
        </p:txBody>
      </p:sp>
      <p:sp>
        <p:nvSpPr>
          <p:cNvPr id="3" name="Content Placeholder 2"/>
          <p:cNvSpPr>
            <a:spLocks noGrp="1"/>
          </p:cNvSpPr>
          <p:nvPr>
            <p:ph idx="1"/>
          </p:nvPr>
        </p:nvSpPr>
        <p:spPr/>
        <p:txBody>
          <a:bodyPr/>
          <a:lstStyle/>
          <a:p>
            <a:r>
              <a:rPr lang="en-US" dirty="0"/>
              <a:t>Entities descended from a common ancestor are said to belong to the same </a:t>
            </a:r>
            <a:r>
              <a:rPr lang="en-US" i="1" dirty="0"/>
              <a:t>entity group;</a:t>
            </a:r>
            <a:r>
              <a:rPr lang="en-US" dirty="0"/>
              <a:t> the common ancestor's key is the group's </a:t>
            </a:r>
            <a:r>
              <a:rPr lang="en-US" i="1" dirty="0"/>
              <a:t>parent key,</a:t>
            </a:r>
            <a:r>
              <a:rPr lang="en-US" dirty="0"/>
              <a:t> which serves to identify the entire group. </a:t>
            </a:r>
            <a:endParaRPr lang="en-US" dirty="0" smtClean="0"/>
          </a:p>
          <a:p>
            <a:r>
              <a:rPr lang="en-US" dirty="0" smtClean="0"/>
              <a:t>Queries </a:t>
            </a:r>
            <a:r>
              <a:rPr lang="en-US" dirty="0"/>
              <a:t>over a single entity group, called </a:t>
            </a:r>
            <a:r>
              <a:rPr lang="en-US" i="1" dirty="0">
                <a:hlinkClick r:id="rId2"/>
              </a:rPr>
              <a:t>ancestor queries</a:t>
            </a:r>
            <a:r>
              <a:rPr lang="en-US" i="1" dirty="0"/>
              <a:t>,</a:t>
            </a:r>
            <a:r>
              <a:rPr lang="en-US" dirty="0"/>
              <a:t> refer to the parent key instead of a specific entity's key. Entity groups are a unit of both consistency and </a:t>
            </a:r>
            <a:r>
              <a:rPr lang="en-US" dirty="0" err="1"/>
              <a:t>transactionality</a:t>
            </a:r>
            <a:r>
              <a:rPr lang="en-US" dirty="0"/>
              <a:t>: </a:t>
            </a:r>
            <a:endParaRPr lang="en-US" dirty="0" smtClean="0"/>
          </a:p>
          <a:p>
            <a:pPr lvl="1"/>
            <a:r>
              <a:rPr lang="en-US" dirty="0" smtClean="0"/>
              <a:t>queries </a:t>
            </a:r>
            <a:r>
              <a:rPr lang="en-US" dirty="0"/>
              <a:t>over multiple entity groups may return stale, </a:t>
            </a:r>
            <a:r>
              <a:rPr lang="en-US" dirty="0">
                <a:hlinkClick r:id="rId3"/>
              </a:rPr>
              <a:t>eventually consistent</a:t>
            </a:r>
            <a:r>
              <a:rPr lang="en-US" dirty="0"/>
              <a:t> results. </a:t>
            </a:r>
            <a:endParaRPr lang="en-US" dirty="0" smtClean="0"/>
          </a:p>
          <a:p>
            <a:pPr lvl="1"/>
            <a:r>
              <a:rPr lang="en-US" dirty="0" smtClean="0"/>
              <a:t>In </a:t>
            </a:r>
            <a:r>
              <a:rPr lang="en-US" dirty="0"/>
              <a:t>contrast, queries limited to a single entity group always return up-to-date, </a:t>
            </a:r>
            <a:r>
              <a:rPr lang="en-US" dirty="0">
                <a:hlinkClick r:id="rId4"/>
              </a:rPr>
              <a:t>strongly consistent</a:t>
            </a:r>
            <a:r>
              <a:rPr lang="en-US" dirty="0"/>
              <a:t> results.</a:t>
            </a:r>
            <a:endParaRPr lang="en-US" dirty="0"/>
          </a:p>
        </p:txBody>
      </p:sp>
    </p:spTree>
    <p:extLst>
      <p:ext uri="{BB962C8B-B14F-4D97-AF65-F5344CB8AC3E}">
        <p14:creationId xmlns:p14="http://schemas.microsoft.com/office/powerpoint/2010/main" val="608565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DataStore</a:t>
            </a:r>
            <a:r>
              <a:rPr lang="en-US" dirty="0" smtClean="0"/>
              <a:t> indexes</a:t>
            </a:r>
            <a:endParaRPr lang="en-US" dirty="0"/>
          </a:p>
        </p:txBody>
      </p:sp>
      <p:sp>
        <p:nvSpPr>
          <p:cNvPr id="3" name="Content Placeholder 2"/>
          <p:cNvSpPr>
            <a:spLocks noGrp="1"/>
          </p:cNvSpPr>
          <p:nvPr>
            <p:ph idx="1"/>
          </p:nvPr>
        </p:nvSpPr>
        <p:spPr/>
        <p:txBody>
          <a:bodyPr>
            <a:normAutofit/>
          </a:bodyPr>
          <a:lstStyle/>
          <a:p>
            <a:r>
              <a:rPr lang="en-US" sz="1800" dirty="0"/>
              <a:t>Every query in the App Engine </a:t>
            </a:r>
            <a:r>
              <a:rPr lang="en-US" sz="1800" dirty="0" err="1"/>
              <a:t>Datastore</a:t>
            </a:r>
            <a:r>
              <a:rPr lang="en-US" sz="1800" dirty="0"/>
              <a:t> is computed from one or more indexes—tables that map ordered property values to entity keys. This is how App Engine is able to serve results quickly regardless of the size of your application's </a:t>
            </a:r>
            <a:r>
              <a:rPr lang="en-US" sz="1800" dirty="0" err="1"/>
              <a:t>Datastore</a:t>
            </a:r>
            <a:r>
              <a:rPr lang="en-US" sz="1800" dirty="0"/>
              <a:t>. </a:t>
            </a:r>
            <a:endParaRPr lang="en-US" sz="1800" dirty="0" smtClean="0"/>
          </a:p>
          <a:p>
            <a:r>
              <a:rPr lang="en-US" sz="1800" dirty="0" smtClean="0"/>
              <a:t>Many </a:t>
            </a:r>
            <a:r>
              <a:rPr lang="en-US" sz="1800" dirty="0"/>
              <a:t>queries can be computed from the </a:t>
            </a:r>
            <a:r>
              <a:rPr lang="en-US" sz="1800" dirty="0" err="1"/>
              <a:t>builtin</a:t>
            </a:r>
            <a:r>
              <a:rPr lang="en-US" sz="1800" dirty="0"/>
              <a:t> indexes, but for queries that are more complex the </a:t>
            </a:r>
            <a:r>
              <a:rPr lang="en-US" sz="1800" dirty="0" err="1"/>
              <a:t>Datastore</a:t>
            </a:r>
            <a:r>
              <a:rPr lang="en-US" sz="1800" dirty="0"/>
              <a:t> requires a custom index. Without a custom index, the </a:t>
            </a:r>
            <a:r>
              <a:rPr lang="en-US" sz="1800" dirty="0" err="1"/>
              <a:t>Datastore</a:t>
            </a:r>
            <a:r>
              <a:rPr lang="en-US" sz="1800" dirty="0"/>
              <a:t> can't execute these queries efficiently.</a:t>
            </a:r>
          </a:p>
        </p:txBody>
      </p:sp>
      <p:pic>
        <p:nvPicPr>
          <p:cNvPr id="4" name="Picture 3"/>
          <p:cNvPicPr>
            <a:picLocks noChangeAspect="1"/>
          </p:cNvPicPr>
          <p:nvPr/>
        </p:nvPicPr>
        <p:blipFill>
          <a:blip r:embed="rId2"/>
          <a:stretch>
            <a:fillRect/>
          </a:stretch>
        </p:blipFill>
        <p:spPr>
          <a:xfrm>
            <a:off x="628650" y="3914579"/>
            <a:ext cx="8058150" cy="1076325"/>
          </a:xfrm>
          <a:prstGeom prst="rect">
            <a:avLst/>
          </a:prstGeom>
        </p:spPr>
      </p:pic>
      <p:pic>
        <p:nvPicPr>
          <p:cNvPr id="5" name="Picture 4"/>
          <p:cNvPicPr>
            <a:picLocks noChangeAspect="1"/>
          </p:cNvPicPr>
          <p:nvPr/>
        </p:nvPicPr>
        <p:blipFill>
          <a:blip r:embed="rId3"/>
          <a:stretch>
            <a:fillRect/>
          </a:stretch>
        </p:blipFill>
        <p:spPr>
          <a:xfrm>
            <a:off x="1494923" y="2599875"/>
            <a:ext cx="6325603" cy="1314704"/>
          </a:xfrm>
          <a:prstGeom prst="rect">
            <a:avLst/>
          </a:prstGeom>
        </p:spPr>
      </p:pic>
    </p:spTree>
    <p:extLst>
      <p:ext uri="{BB962C8B-B14F-4D97-AF65-F5344CB8AC3E}">
        <p14:creationId xmlns:p14="http://schemas.microsoft.com/office/powerpoint/2010/main" val="346619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a:t>
            </a:r>
            <a:r>
              <a:rPr lang="en-US" dirty="0" err="1" smtClean="0"/>
              <a:t>AppEngine</a:t>
            </a:r>
            <a:r>
              <a:rPr lang="en-US" dirty="0" smtClean="0"/>
              <a:t> commands</a:t>
            </a:r>
            <a:endParaRPr lang="en-US" dirty="0"/>
          </a:p>
        </p:txBody>
      </p:sp>
      <p:sp>
        <p:nvSpPr>
          <p:cNvPr id="3" name="Content Placeholder 2"/>
          <p:cNvSpPr>
            <a:spLocks noGrp="1"/>
          </p:cNvSpPr>
          <p:nvPr>
            <p:ph idx="1"/>
          </p:nvPr>
        </p:nvSpPr>
        <p:spPr/>
        <p:txBody>
          <a:bodyPr/>
          <a:lstStyle/>
          <a:p>
            <a:r>
              <a:rPr lang="en-US" dirty="0" err="1"/>
              <a:t>goapp</a:t>
            </a:r>
            <a:r>
              <a:rPr lang="en-US" dirty="0"/>
              <a:t> serve, for running a local development server</a:t>
            </a:r>
          </a:p>
          <a:p>
            <a:r>
              <a:rPr lang="en-US" dirty="0" err="1"/>
              <a:t>goapp</a:t>
            </a:r>
            <a:r>
              <a:rPr lang="en-US" dirty="0"/>
              <a:t> deploy, for uploading your app to App </a:t>
            </a:r>
            <a:r>
              <a:rPr lang="en-US" dirty="0" smtClean="0"/>
              <a:t>Engine</a:t>
            </a:r>
          </a:p>
          <a:p>
            <a:r>
              <a:rPr lang="en-US" dirty="0" smtClean="0">
                <a:solidFill>
                  <a:schemeClr val="tx1"/>
                </a:solidFill>
              </a:rPr>
              <a:t>Add the </a:t>
            </a:r>
            <a:r>
              <a:rPr lang="en-US" dirty="0" err="1" smtClean="0">
                <a:solidFill>
                  <a:schemeClr val="tx1"/>
                </a:solidFill>
              </a:rPr>
              <a:t>go_appengine</a:t>
            </a:r>
            <a:r>
              <a:rPr lang="en-US" dirty="0" smtClean="0">
                <a:solidFill>
                  <a:schemeClr val="tx1"/>
                </a:solidFill>
              </a:rPr>
              <a:t> directory </a:t>
            </a:r>
            <a:r>
              <a:rPr lang="en-US" dirty="0">
                <a:solidFill>
                  <a:schemeClr val="tx1"/>
                </a:solidFill>
              </a:rPr>
              <a:t>to your </a:t>
            </a:r>
            <a:r>
              <a:rPr lang="en-US" dirty="0"/>
              <a:t>PATH</a:t>
            </a:r>
            <a:r>
              <a:rPr lang="en-US" dirty="0">
                <a:solidFill>
                  <a:schemeClr val="tx1"/>
                </a:solidFill>
              </a:rPr>
              <a:t> environment </a:t>
            </a:r>
            <a:r>
              <a:rPr lang="en-US" dirty="0" smtClean="0">
                <a:solidFill>
                  <a:schemeClr val="tx1"/>
                </a:solidFill>
              </a:rPr>
              <a:t>variable to simplify development and deployment </a:t>
            </a:r>
          </a:p>
          <a:p>
            <a:endParaRPr lang="en-US" dirty="0"/>
          </a:p>
          <a:p>
            <a:endParaRPr lang="en-US" dirty="0"/>
          </a:p>
        </p:txBody>
      </p:sp>
    </p:spTree>
    <p:extLst>
      <p:ext uri="{BB962C8B-B14F-4D97-AF65-F5344CB8AC3E}">
        <p14:creationId xmlns:p14="http://schemas.microsoft.com/office/powerpoint/2010/main" val="360720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application state</a:t>
            </a:r>
            <a:endParaRPr lang="en-US" dirty="0"/>
          </a:p>
        </p:txBody>
      </p:sp>
      <p:sp>
        <p:nvSpPr>
          <p:cNvPr id="3" name="Content Placeholder 2"/>
          <p:cNvSpPr>
            <a:spLocks noGrp="1"/>
          </p:cNvSpPr>
          <p:nvPr>
            <p:ph idx="1"/>
          </p:nvPr>
        </p:nvSpPr>
        <p:spPr/>
        <p:txBody>
          <a:bodyPr>
            <a:normAutofit/>
          </a:bodyPr>
          <a:lstStyle/>
          <a:p>
            <a:r>
              <a:rPr lang="en-US" sz="2000" dirty="0"/>
              <a:t>After your application is uploaded, its </a:t>
            </a:r>
            <a:r>
              <a:rPr lang="en-US" sz="2000" dirty="0" err="1"/>
              <a:t>Datastore</a:t>
            </a:r>
            <a:r>
              <a:rPr lang="en-US" sz="2000" dirty="0"/>
              <a:t> Indexes will be automatically generated. This operation may take some time, and any visitors to your site will receive a </a:t>
            </a:r>
            <a:r>
              <a:rPr lang="en-US" sz="2000" dirty="0" err="1"/>
              <a:t>DatastoreNeedIndexException</a:t>
            </a:r>
            <a:r>
              <a:rPr lang="en-US" sz="2000" dirty="0"/>
              <a:t> until the indexes have been built. You can monitor the progress of the operation by visiting the Cloud Platform Console, selecting your application, and then selecting the Storage, Cloud </a:t>
            </a:r>
            <a:r>
              <a:rPr lang="en-US" sz="2000" dirty="0" err="1"/>
              <a:t>Datastore</a:t>
            </a:r>
            <a:r>
              <a:rPr lang="en-US" sz="2000" dirty="0"/>
              <a:t>, Indexes link.</a:t>
            </a:r>
          </a:p>
        </p:txBody>
      </p:sp>
      <p:pic>
        <p:nvPicPr>
          <p:cNvPr id="5" name="Picture 4"/>
          <p:cNvPicPr>
            <a:picLocks noChangeAspect="1"/>
          </p:cNvPicPr>
          <p:nvPr/>
        </p:nvPicPr>
        <p:blipFill>
          <a:blip r:embed="rId2"/>
          <a:stretch>
            <a:fillRect/>
          </a:stretch>
        </p:blipFill>
        <p:spPr>
          <a:xfrm>
            <a:off x="1491915" y="3165817"/>
            <a:ext cx="6160169" cy="1554101"/>
          </a:xfrm>
          <a:prstGeom prst="rect">
            <a:avLst/>
          </a:prstGeom>
        </p:spPr>
      </p:pic>
    </p:spTree>
    <p:extLst>
      <p:ext uri="{BB962C8B-B14F-4D97-AF65-F5344CB8AC3E}">
        <p14:creationId xmlns:p14="http://schemas.microsoft.com/office/powerpoint/2010/main" val="1926620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26235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64537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Memcache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9882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a:t>Join Google Partner Portal</a:t>
            </a:r>
          </a:p>
        </p:txBody>
      </p:sp>
      <p:sp>
        <p:nvSpPr>
          <p:cNvPr id="5" name="Text Placeholder 4"/>
          <p:cNvSpPr>
            <a:spLocks noGrp="1"/>
          </p:cNvSpPr>
          <p:nvPr>
            <p:ph type="body" sz="quarter" idx="12"/>
          </p:nvPr>
        </p:nvSpPr>
        <p:spPr/>
        <p:txBody>
          <a:bodyPr>
            <a:normAutofit lnSpcReduction="10000"/>
          </a:bodyPr>
          <a:lstStyle/>
          <a:p>
            <a:r>
              <a:rPr lang="en-US" dirty="0"/>
              <a:t>https://connect.googleforwork.com</a:t>
            </a:r>
          </a:p>
        </p:txBody>
      </p:sp>
    </p:spTree>
    <p:extLst>
      <p:ext uri="{BB962C8B-B14F-4D97-AF65-F5344CB8AC3E}">
        <p14:creationId xmlns:p14="http://schemas.microsoft.com/office/powerpoint/2010/main" val="4839511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20287394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About Go</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Developed by Google</a:t>
            </a:r>
            <a:endParaRPr lang="en-US" dirty="0"/>
          </a:p>
          <a:p>
            <a:pPr lvl="1"/>
            <a:r>
              <a:rPr lang="en-US" dirty="0"/>
              <a:t>By Robert </a:t>
            </a:r>
            <a:r>
              <a:rPr lang="en-US" dirty="0" err="1"/>
              <a:t>Griesemer</a:t>
            </a:r>
            <a:r>
              <a:rPr lang="en-US" dirty="0"/>
              <a:t>, Rob Pike &amp; Ken Thompson</a:t>
            </a:r>
          </a:p>
          <a:p>
            <a:pPr lvl="1"/>
            <a:r>
              <a:rPr lang="en-US" dirty="0"/>
              <a:t>Started in 2007</a:t>
            </a:r>
          </a:p>
          <a:p>
            <a:pPr lvl="1"/>
            <a:r>
              <a:rPr lang="en-US" dirty="0"/>
              <a:t>Current Version </a:t>
            </a:r>
            <a:r>
              <a:rPr lang="en-US" dirty="0" smtClean="0"/>
              <a:t>1.5.3, </a:t>
            </a:r>
            <a:r>
              <a:rPr lang="en-US" dirty="0"/>
              <a:t>still being actively developed</a:t>
            </a:r>
          </a:p>
          <a:p>
            <a:r>
              <a:rPr lang="en-US" b="1" dirty="0" smtClean="0"/>
              <a:t>Compiled, concurrent, garbage-collected, statically typed</a:t>
            </a:r>
          </a:p>
          <a:p>
            <a:r>
              <a:rPr lang="en-US" dirty="0" smtClean="0"/>
              <a:t>Small language – only 25 keywords </a:t>
            </a:r>
          </a:p>
          <a:p>
            <a:r>
              <a:rPr lang="en-US" dirty="0" smtClean="0"/>
              <a:t>Getting started</a:t>
            </a:r>
          </a:p>
          <a:p>
            <a:pPr lvl="1"/>
            <a:r>
              <a:rPr lang="en-US" dirty="0" smtClean="0"/>
              <a:t>Download </a:t>
            </a:r>
            <a:r>
              <a:rPr lang="en-US" dirty="0"/>
              <a:t>and install Go </a:t>
            </a:r>
          </a:p>
          <a:p>
            <a:pPr lvl="2"/>
            <a:r>
              <a:rPr lang="en-US" dirty="0">
                <a:hlinkClick r:id="rId2"/>
              </a:rPr>
              <a:t>https://golang.org/doc/install?download=go1.5.3.windows-amd64.msi</a:t>
            </a:r>
            <a:r>
              <a:rPr lang="en-US" dirty="0"/>
              <a:t> </a:t>
            </a:r>
          </a:p>
          <a:p>
            <a:pPr lvl="1"/>
            <a:r>
              <a:rPr lang="en-US" dirty="0"/>
              <a:t>Install </a:t>
            </a:r>
            <a:r>
              <a:rPr lang="en-US" dirty="0" err="1"/>
              <a:t>LiteIDE</a:t>
            </a:r>
            <a:endParaRPr lang="en-US" dirty="0"/>
          </a:p>
          <a:p>
            <a:pPr lvl="2"/>
            <a:r>
              <a:rPr lang="en-US" dirty="0">
                <a:hlinkClick r:id="rId3"/>
              </a:rPr>
              <a:t>http://sourceforge.net/projects/liteide/</a:t>
            </a:r>
            <a:r>
              <a:rPr lang="en-US" dirty="0"/>
              <a:t> </a:t>
            </a:r>
          </a:p>
          <a:p>
            <a:endParaRPr lang="en-US" dirty="0"/>
          </a:p>
        </p:txBody>
      </p:sp>
      <p:sp>
        <p:nvSpPr>
          <p:cNvPr id="8" name="object 3"/>
          <p:cNvSpPr/>
          <p:nvPr/>
        </p:nvSpPr>
        <p:spPr>
          <a:xfrm>
            <a:off x="7784598" y="858723"/>
            <a:ext cx="1048117" cy="167156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354262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numCol="1" rtlCol="0" anchor="ctr" anchorCtr="0" compatLnSpc="1">
            <a:prstTxWarp prst="textNoShape">
              <a:avLst/>
            </a:prstTxWarp>
            <a:spAutoFit/>
          </a:bodyPr>
          <a:lstStyle/>
          <a:p>
            <a:pPr marL="9525"/>
            <a:r>
              <a:rPr spc="-4" dirty="0"/>
              <a:t>Who use</a:t>
            </a:r>
            <a:r>
              <a:rPr lang="en-US" spc="-4" dirty="0"/>
              <a:t>s</a:t>
            </a:r>
            <a:r>
              <a:rPr spc="-4" dirty="0"/>
              <a:t> Go?</a:t>
            </a:r>
          </a:p>
        </p:txBody>
      </p:sp>
      <p:sp>
        <p:nvSpPr>
          <p:cNvPr id="4" name="Content Placeholder 3"/>
          <p:cNvSpPr>
            <a:spLocks noGrp="1"/>
          </p:cNvSpPr>
          <p:nvPr>
            <p:ph idx="1"/>
          </p:nvPr>
        </p:nvSpPr>
        <p:spPr/>
        <p:txBody>
          <a:bodyPr>
            <a:normAutofit/>
          </a:bodyPr>
          <a:lstStyle/>
          <a:p>
            <a:r>
              <a:rPr lang="en-US" dirty="0"/>
              <a:t>Google, of course</a:t>
            </a:r>
          </a:p>
          <a:p>
            <a:r>
              <a:rPr lang="en-US" dirty="0" smtClean="0"/>
              <a:t>Dropbox</a:t>
            </a:r>
            <a:endParaRPr lang="en-US" dirty="0"/>
          </a:p>
          <a:p>
            <a:r>
              <a:rPr lang="en-US" dirty="0" smtClean="0"/>
              <a:t>Tumblr</a:t>
            </a:r>
            <a:endParaRPr lang="en-US" dirty="0"/>
          </a:p>
          <a:p>
            <a:r>
              <a:rPr lang="en-US" dirty="0" smtClean="0"/>
              <a:t>Docker</a:t>
            </a:r>
            <a:endParaRPr lang="en-US" dirty="0"/>
          </a:p>
          <a:p>
            <a:r>
              <a:rPr lang="en-US" dirty="0"/>
              <a:t>Check below link for comprehensive list for all companies who uses Go</a:t>
            </a:r>
            <a:r>
              <a:rPr lang="en-US" dirty="0" smtClean="0"/>
              <a:t>! https</a:t>
            </a:r>
            <a:r>
              <a:rPr lang="en-US" dirty="0"/>
              <a:t>://</a:t>
            </a:r>
            <a:r>
              <a:rPr lang="en-US" dirty="0" smtClean="0"/>
              <a:t>github.com/golang/go/wiki/GoUsers</a:t>
            </a:r>
            <a:endParaRPr lang="en-US" dirty="0"/>
          </a:p>
        </p:txBody>
      </p:sp>
    </p:spTree>
    <p:extLst>
      <p:ext uri="{BB962C8B-B14F-4D97-AF65-F5344CB8AC3E}">
        <p14:creationId xmlns:p14="http://schemas.microsoft.com/office/powerpoint/2010/main" val="24162150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Key concepts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19916047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p:txBody>
          <a:bodyPr/>
          <a:lstStyle/>
          <a:p>
            <a:r>
              <a:rPr lang="en-US" dirty="0" smtClean="0"/>
              <a:t>Program structuring </a:t>
            </a:r>
            <a:r>
              <a:rPr lang="en-US" dirty="0"/>
              <a:t>technique </a:t>
            </a:r>
            <a:r>
              <a:rPr lang="en-US" dirty="0" smtClean="0"/>
              <a:t>with </a:t>
            </a:r>
            <a:r>
              <a:rPr lang="en-US" dirty="0"/>
              <a:t>multiple threads of </a:t>
            </a:r>
            <a:r>
              <a:rPr lang="en-US" dirty="0" smtClean="0"/>
              <a:t>control</a:t>
            </a:r>
          </a:p>
          <a:p>
            <a:r>
              <a:rPr lang="en-US" dirty="0"/>
              <a:t>Concurrency allows </a:t>
            </a:r>
            <a:r>
              <a:rPr lang="en-US" dirty="0" smtClean="0"/>
              <a:t>programs </a:t>
            </a:r>
            <a:r>
              <a:rPr lang="en-US" dirty="0"/>
              <a:t>to be </a:t>
            </a:r>
            <a:r>
              <a:rPr lang="en-US" dirty="0" smtClean="0"/>
              <a:t>modular</a:t>
            </a:r>
          </a:p>
          <a:p>
            <a:r>
              <a:rPr lang="en-US" dirty="0" smtClean="0"/>
              <a:t>Example: Threads </a:t>
            </a:r>
            <a:r>
              <a:rPr lang="en-US" dirty="0"/>
              <a:t>that interacts with </a:t>
            </a:r>
            <a:r>
              <a:rPr lang="en-US" dirty="0" smtClean="0"/>
              <a:t>users could be </a:t>
            </a:r>
            <a:r>
              <a:rPr lang="en-US" dirty="0"/>
              <a:t>distinct from </a:t>
            </a:r>
            <a:r>
              <a:rPr lang="en-US" dirty="0" smtClean="0"/>
              <a:t>threads </a:t>
            </a:r>
            <a:r>
              <a:rPr lang="en-US" dirty="0"/>
              <a:t>that talks to the database.</a:t>
            </a:r>
          </a:p>
          <a:p>
            <a:r>
              <a:rPr lang="en-US" dirty="0" smtClean="0"/>
              <a:t>Difference with parallelism : Parallel programs use multiplicity </a:t>
            </a:r>
            <a:r>
              <a:rPr lang="en-US" dirty="0"/>
              <a:t>of computational hardware (e.g. multiple processor cores) in order to perform computation </a:t>
            </a:r>
            <a:r>
              <a:rPr lang="en-US" dirty="0" smtClean="0"/>
              <a:t>faster </a:t>
            </a:r>
          </a:p>
          <a:p>
            <a:endParaRPr lang="en-US" dirty="0"/>
          </a:p>
        </p:txBody>
      </p:sp>
      <p:sp>
        <p:nvSpPr>
          <p:cNvPr id="4" name="Rectangle 3"/>
          <p:cNvSpPr/>
          <p:nvPr/>
        </p:nvSpPr>
        <p:spPr>
          <a:xfrm>
            <a:off x="603115" y="4519863"/>
            <a:ext cx="5243208" cy="200055"/>
          </a:xfrm>
          <a:prstGeom prst="rect">
            <a:avLst/>
          </a:prstGeom>
        </p:spPr>
        <p:txBody>
          <a:bodyPr wrap="square">
            <a:spAutoFit/>
          </a:bodyPr>
          <a:lstStyle/>
          <a:p>
            <a:r>
              <a:rPr lang="en-US" sz="700" dirty="0" smtClean="0">
                <a:latin typeface="Calibri" panose="020F0502020204030204" pitchFamily="34" charset="0"/>
              </a:rPr>
              <a:t>Source: http</a:t>
            </a:r>
            <a:r>
              <a:rPr lang="en-US" sz="700" dirty="0">
                <a:latin typeface="Calibri" panose="020F0502020204030204" pitchFamily="34" charset="0"/>
              </a:rPr>
              <a:t>://cs.stackexchange.com/questions/19987/difference-between-parallel-and-concurrent-programming</a:t>
            </a:r>
          </a:p>
        </p:txBody>
      </p:sp>
    </p:spTree>
    <p:extLst>
      <p:ext uri="{BB962C8B-B14F-4D97-AF65-F5344CB8AC3E}">
        <p14:creationId xmlns:p14="http://schemas.microsoft.com/office/powerpoint/2010/main" val="1304896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t>
            </a:r>
            <a:r>
              <a:rPr lang="en-US" dirty="0" err="1" smtClean="0"/>
              <a:t>app.yaml</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chemeClr val="tx1"/>
                </a:solidFill>
              </a:rPr>
              <a:t>A Go app specifies runtime configuration, including versions and URLs, in a file named </a:t>
            </a:r>
            <a:r>
              <a:rPr lang="en-US" dirty="0" err="1"/>
              <a:t>app.yaml</a:t>
            </a:r>
            <a:endParaRPr lang="en-US" dirty="0"/>
          </a:p>
          <a:p>
            <a:r>
              <a:rPr lang="en-US" dirty="0" smtClean="0"/>
              <a:t>Example: </a:t>
            </a:r>
          </a:p>
          <a:p>
            <a:pPr lvl="1"/>
            <a:r>
              <a:rPr lang="en-US" dirty="0">
                <a:solidFill>
                  <a:schemeClr val="tx1"/>
                </a:solidFill>
              </a:rPr>
              <a:t>application: </a:t>
            </a:r>
            <a:r>
              <a:rPr lang="en-US" dirty="0" err="1">
                <a:solidFill>
                  <a:schemeClr val="tx1"/>
                </a:solidFill>
              </a:rPr>
              <a:t>myapp</a:t>
            </a:r>
            <a:r>
              <a:rPr lang="en-US" dirty="0">
                <a:solidFill>
                  <a:schemeClr val="tx1"/>
                </a:solidFill>
              </a:rPr>
              <a:t/>
            </a:r>
            <a:br>
              <a:rPr lang="en-US" dirty="0">
                <a:solidFill>
                  <a:schemeClr val="tx1"/>
                </a:solidFill>
              </a:rPr>
            </a:br>
            <a:r>
              <a:rPr lang="en-US" dirty="0">
                <a:solidFill>
                  <a:schemeClr val="tx1"/>
                </a:solidFill>
              </a:rPr>
              <a:t>version: alpha-001</a:t>
            </a:r>
            <a:br>
              <a:rPr lang="en-US" dirty="0">
                <a:solidFill>
                  <a:schemeClr val="tx1"/>
                </a:solidFill>
              </a:rPr>
            </a:br>
            <a:r>
              <a:rPr lang="en-US" dirty="0">
                <a:solidFill>
                  <a:schemeClr val="tx1"/>
                </a:solidFill>
              </a:rPr>
              <a:t>runtime: go</a:t>
            </a:r>
            <a:br>
              <a:rPr lang="en-US" dirty="0">
                <a:solidFill>
                  <a:schemeClr val="tx1"/>
                </a:solidFill>
              </a:rPr>
            </a:br>
            <a:r>
              <a:rPr lang="en-US" dirty="0" err="1">
                <a:solidFill>
                  <a:schemeClr val="tx1"/>
                </a:solidFill>
              </a:rPr>
              <a:t>api_version</a:t>
            </a:r>
            <a:r>
              <a:rPr lang="en-US" dirty="0">
                <a:solidFill>
                  <a:schemeClr val="tx1"/>
                </a:solidFill>
              </a:rPr>
              <a:t>: go1</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handlers:</a:t>
            </a:r>
            <a:br>
              <a:rPr lang="en-US" dirty="0">
                <a:solidFill>
                  <a:schemeClr val="tx1"/>
                </a:solidFill>
              </a:rPr>
            </a:br>
            <a:r>
              <a:rPr lang="en-US" dirty="0">
                <a:solidFill>
                  <a:schemeClr val="tx1"/>
                </a:solidFill>
              </a:rPr>
              <a:t>- url: /stylesheets</a:t>
            </a:r>
            <a:br>
              <a:rPr lang="en-US" dirty="0">
                <a:solidFill>
                  <a:schemeClr val="tx1"/>
                </a:solidFill>
              </a:rPr>
            </a:br>
            <a:r>
              <a:rPr lang="en-US" dirty="0">
                <a:solidFill>
                  <a:schemeClr val="tx1"/>
                </a:solidFill>
              </a:rPr>
              <a:t>  </a:t>
            </a:r>
            <a:r>
              <a:rPr lang="en-US" dirty="0" err="1">
                <a:solidFill>
                  <a:schemeClr val="tx1"/>
                </a:solidFill>
              </a:rPr>
              <a:t>static_dir</a:t>
            </a:r>
            <a:r>
              <a:rPr lang="en-US" dirty="0">
                <a:solidFill>
                  <a:schemeClr val="tx1"/>
                </a:solidFill>
              </a:rPr>
              <a:t>: stylesheets</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 url: /(.*\.(</a:t>
            </a:r>
            <a:r>
              <a:rPr lang="en-US" dirty="0" err="1">
                <a:solidFill>
                  <a:schemeClr val="tx1"/>
                </a:solidFill>
              </a:rPr>
              <a:t>gif|png|jpg</a:t>
            </a:r>
            <a:r>
              <a:rPr lang="en-US" dirty="0">
                <a:solidFill>
                  <a:schemeClr val="tx1"/>
                </a:solidFill>
              </a:rPr>
              <a:t>))$</a:t>
            </a:r>
            <a:br>
              <a:rPr lang="en-US" dirty="0">
                <a:solidFill>
                  <a:schemeClr val="tx1"/>
                </a:solidFill>
              </a:rPr>
            </a:br>
            <a:r>
              <a:rPr lang="en-US" dirty="0">
                <a:solidFill>
                  <a:schemeClr val="tx1"/>
                </a:solidFill>
              </a:rPr>
              <a:t>  </a:t>
            </a:r>
            <a:r>
              <a:rPr lang="en-US" dirty="0" err="1">
                <a:solidFill>
                  <a:schemeClr val="tx1"/>
                </a:solidFill>
              </a:rPr>
              <a:t>static_files</a:t>
            </a:r>
            <a:r>
              <a:rPr lang="en-US" dirty="0">
                <a:solidFill>
                  <a:schemeClr val="tx1"/>
                </a:solidFill>
              </a:rPr>
              <a:t>: static/\1</a:t>
            </a:r>
            <a:br>
              <a:rPr lang="en-US" dirty="0">
                <a:solidFill>
                  <a:schemeClr val="tx1"/>
                </a:solidFill>
              </a:rPr>
            </a:br>
            <a:r>
              <a:rPr lang="en-US" dirty="0">
                <a:solidFill>
                  <a:schemeClr val="tx1"/>
                </a:solidFill>
              </a:rPr>
              <a:t>  upload: static/.*\.(</a:t>
            </a:r>
            <a:r>
              <a:rPr lang="en-US" dirty="0" err="1">
                <a:solidFill>
                  <a:schemeClr val="tx1"/>
                </a:solidFill>
              </a:rPr>
              <a:t>gif|png|jpg</a:t>
            </a:r>
            <a:r>
              <a:rPr lang="en-US" dirty="0">
                <a:solidFill>
                  <a:schemeClr val="tx1"/>
                </a:solidFill>
              </a:rPr>
              <a:t>)$</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 url: /.*</a:t>
            </a:r>
            <a:br>
              <a:rPr lang="en-US" dirty="0">
                <a:solidFill>
                  <a:schemeClr val="tx1"/>
                </a:solidFill>
              </a:rPr>
            </a:br>
            <a:r>
              <a:rPr lang="en-US" dirty="0">
                <a:solidFill>
                  <a:schemeClr val="tx1"/>
                </a:solidFill>
              </a:rPr>
              <a:t>  script: _</a:t>
            </a:r>
            <a:r>
              <a:rPr lang="en-US" dirty="0" err="1">
                <a:solidFill>
                  <a:schemeClr val="tx1"/>
                </a:solidFill>
              </a:rPr>
              <a:t>go_app</a:t>
            </a:r>
            <a:endParaRPr lang="en-US" dirty="0"/>
          </a:p>
          <a:p>
            <a:r>
              <a:rPr lang="en-US" sz="2000" dirty="0" smtClean="0"/>
              <a:t>Source</a:t>
            </a:r>
            <a:r>
              <a:rPr lang="en-US" sz="2000" dirty="0"/>
              <a:t>: https://cloud.google.com/appengine/docs/go/config/appconfig</a:t>
            </a:r>
          </a:p>
        </p:txBody>
      </p:sp>
    </p:spTree>
    <p:extLst>
      <p:ext uri="{BB962C8B-B14F-4D97-AF65-F5344CB8AC3E}">
        <p14:creationId xmlns:p14="http://schemas.microsoft.com/office/powerpoint/2010/main" val="3853844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Content Placeholder 2"/>
          <p:cNvSpPr>
            <a:spLocks noGrp="1"/>
          </p:cNvSpPr>
          <p:nvPr>
            <p:ph idx="1"/>
          </p:nvPr>
        </p:nvSpPr>
        <p:spPr/>
        <p:txBody>
          <a:bodyPr/>
          <a:lstStyle/>
          <a:p>
            <a:r>
              <a:rPr lang="en-US" dirty="0" smtClean="0"/>
              <a:t>Systematic </a:t>
            </a:r>
            <a:r>
              <a:rPr lang="en-US" dirty="0"/>
              <a:t>recovery of pooled </a:t>
            </a:r>
            <a:r>
              <a:rPr lang="en-US" dirty="0" smtClean="0"/>
              <a:t>computer storage resources</a:t>
            </a:r>
            <a:r>
              <a:rPr lang="en-US" dirty="0"/>
              <a:t> </a:t>
            </a:r>
            <a:r>
              <a:rPr lang="en-US" dirty="0" smtClean="0"/>
              <a:t>that </a:t>
            </a:r>
            <a:r>
              <a:rPr lang="en-US" dirty="0"/>
              <a:t>is being used by a program </a:t>
            </a:r>
            <a:r>
              <a:rPr lang="en-US" dirty="0" smtClean="0"/>
              <a:t>when it is no longer needed</a:t>
            </a:r>
          </a:p>
          <a:p>
            <a:endParaRPr lang="en-US" dirty="0"/>
          </a:p>
          <a:p>
            <a:r>
              <a:rPr lang="en-US" dirty="0" smtClean="0"/>
              <a:t>Key principles of garbage collection </a:t>
            </a:r>
          </a:p>
          <a:p>
            <a:pPr lvl="1"/>
            <a:r>
              <a:rPr lang="en-US" dirty="0" smtClean="0"/>
              <a:t>Unused </a:t>
            </a:r>
            <a:r>
              <a:rPr lang="en-US" dirty="0"/>
              <a:t>memory should be </a:t>
            </a:r>
            <a:r>
              <a:rPr lang="en-US" dirty="0" smtClean="0"/>
              <a:t>freed </a:t>
            </a:r>
          </a:p>
          <a:p>
            <a:pPr lvl="1"/>
            <a:r>
              <a:rPr lang="en-US" dirty="0" smtClean="0"/>
              <a:t>No </a:t>
            </a:r>
            <a:r>
              <a:rPr lang="en-US" dirty="0"/>
              <a:t>memory should be freed unless the program will not use it </a:t>
            </a:r>
            <a:r>
              <a:rPr lang="en-US" dirty="0" smtClean="0"/>
              <a:t>anymore</a:t>
            </a:r>
            <a:endParaRPr lang="en-US" dirty="0"/>
          </a:p>
        </p:txBody>
      </p:sp>
      <p:sp>
        <p:nvSpPr>
          <p:cNvPr id="4" name="TextBox 3"/>
          <p:cNvSpPr txBox="1"/>
          <p:nvPr/>
        </p:nvSpPr>
        <p:spPr>
          <a:xfrm>
            <a:off x="573932" y="4719918"/>
            <a:ext cx="2227634" cy="230832"/>
          </a:xfrm>
          <a:prstGeom prst="rect">
            <a:avLst/>
          </a:prstGeom>
          <a:noFill/>
        </p:spPr>
        <p:txBody>
          <a:bodyPr wrap="square" rtlCol="0">
            <a:spAutoFit/>
          </a:bodyPr>
          <a:lstStyle/>
          <a:p>
            <a:r>
              <a:rPr lang="en-US" sz="900" dirty="0" smtClean="0">
                <a:solidFill>
                  <a:schemeClr val="tx1">
                    <a:lumMod val="50000"/>
                    <a:lumOff val="50000"/>
                  </a:schemeClr>
                </a:solidFill>
              </a:rPr>
              <a:t>Source: </a:t>
            </a:r>
            <a:r>
              <a:rPr lang="en-US" sz="900" dirty="0" err="1" smtClean="0">
                <a:solidFill>
                  <a:schemeClr val="tx1">
                    <a:lumMod val="50000"/>
                    <a:lumOff val="50000"/>
                  </a:schemeClr>
                </a:solidFill>
              </a:rPr>
              <a:t>TechTarget</a:t>
            </a:r>
            <a:endParaRPr lang="en-US" sz="900" dirty="0" smtClean="0">
              <a:solidFill>
                <a:schemeClr val="tx1">
                  <a:lumMod val="50000"/>
                  <a:lumOff val="50000"/>
                </a:schemeClr>
              </a:solidFill>
            </a:endParaRPr>
          </a:p>
        </p:txBody>
      </p:sp>
    </p:spTree>
    <p:extLst>
      <p:ext uri="{BB962C8B-B14F-4D97-AF65-F5344CB8AC3E}">
        <p14:creationId xmlns:p14="http://schemas.microsoft.com/office/powerpoint/2010/main" val="13780491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Statically typed</a:t>
            </a:r>
            <a:endParaRPr lang="en-US" dirty="0"/>
          </a:p>
        </p:txBody>
      </p:sp>
      <p:sp>
        <p:nvSpPr>
          <p:cNvPr id="3" name="Content Placeholder 2"/>
          <p:cNvSpPr>
            <a:spLocks noGrp="1"/>
          </p:cNvSpPr>
          <p:nvPr>
            <p:ph idx="1"/>
          </p:nvPr>
        </p:nvSpPr>
        <p:spPr/>
        <p:txBody>
          <a:bodyPr/>
          <a:lstStyle/>
          <a:p>
            <a:r>
              <a:rPr lang="en-US" dirty="0"/>
              <a:t>Statically typed programming languages do type </a:t>
            </a:r>
            <a:r>
              <a:rPr lang="en-US" dirty="0" smtClean="0"/>
              <a:t>checking, i.e., verification </a:t>
            </a:r>
            <a:r>
              <a:rPr lang="en-US" dirty="0"/>
              <a:t>and </a:t>
            </a:r>
            <a:r>
              <a:rPr lang="en-US" dirty="0" smtClean="0"/>
              <a:t>enforcement of type constraints, at </a:t>
            </a:r>
            <a:r>
              <a:rPr lang="en-US" dirty="0"/>
              <a:t>compile-time as opposed to run-time. </a:t>
            </a:r>
            <a:endParaRPr lang="en-US" dirty="0" smtClean="0"/>
          </a:p>
          <a:p>
            <a:pPr lvl="1"/>
            <a:r>
              <a:rPr lang="en-US" dirty="0" smtClean="0"/>
              <a:t>E.g. C/C++, Java</a:t>
            </a:r>
          </a:p>
          <a:p>
            <a:r>
              <a:rPr lang="en-US" dirty="0" smtClean="0"/>
              <a:t>Dynamically </a:t>
            </a:r>
            <a:r>
              <a:rPr lang="en-US" dirty="0"/>
              <a:t>typed programming languages </a:t>
            </a:r>
            <a:r>
              <a:rPr lang="en-US" dirty="0" smtClean="0"/>
              <a:t>perform </a:t>
            </a:r>
            <a:r>
              <a:rPr lang="en-US" dirty="0"/>
              <a:t>type checking at </a:t>
            </a:r>
            <a:r>
              <a:rPr lang="en-US" dirty="0" smtClean="0"/>
              <a:t>run time instead of compile time </a:t>
            </a:r>
          </a:p>
          <a:p>
            <a:pPr lvl="1"/>
            <a:r>
              <a:rPr lang="en-US" dirty="0" smtClean="0"/>
              <a:t>E.g. Perl, Ruby, Python</a:t>
            </a:r>
            <a:endParaRPr lang="en-US" dirty="0"/>
          </a:p>
        </p:txBody>
      </p:sp>
      <p:sp>
        <p:nvSpPr>
          <p:cNvPr id="4" name="TextBox 3"/>
          <p:cNvSpPr txBox="1"/>
          <p:nvPr/>
        </p:nvSpPr>
        <p:spPr>
          <a:xfrm>
            <a:off x="573932" y="4719918"/>
            <a:ext cx="2227634" cy="230832"/>
          </a:xfrm>
          <a:prstGeom prst="rect">
            <a:avLst/>
          </a:prstGeom>
          <a:noFill/>
        </p:spPr>
        <p:txBody>
          <a:bodyPr wrap="square" rtlCol="0">
            <a:spAutoFit/>
          </a:bodyPr>
          <a:lstStyle/>
          <a:p>
            <a:r>
              <a:rPr lang="en-US" sz="900" dirty="0" smtClean="0">
                <a:solidFill>
                  <a:schemeClr val="tx1">
                    <a:lumMod val="50000"/>
                    <a:lumOff val="50000"/>
                  </a:schemeClr>
                </a:solidFill>
              </a:rPr>
              <a:t>Source: </a:t>
            </a:r>
            <a:r>
              <a:rPr lang="en-US" sz="900" dirty="0" err="1" smtClean="0">
                <a:solidFill>
                  <a:schemeClr val="tx1">
                    <a:lumMod val="50000"/>
                    <a:lumOff val="50000"/>
                  </a:schemeClr>
                </a:solidFill>
              </a:rPr>
              <a:t>StackOverflow</a:t>
            </a:r>
            <a:endParaRPr lang="en-US" sz="900" dirty="0" smtClean="0">
              <a:solidFill>
                <a:schemeClr val="tx1">
                  <a:lumMod val="50000"/>
                  <a:lumOff val="50000"/>
                </a:schemeClr>
              </a:solidFill>
            </a:endParaRPr>
          </a:p>
        </p:txBody>
      </p:sp>
    </p:spTree>
    <p:extLst>
      <p:ext uri="{BB962C8B-B14F-4D97-AF65-F5344CB8AC3E}">
        <p14:creationId xmlns:p14="http://schemas.microsoft.com/office/powerpoint/2010/main" val="15783369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 in Go</a:t>
            </a:r>
            <a:endParaRPr lang="en-US" dirty="0"/>
          </a:p>
        </p:txBody>
      </p:sp>
      <p:sp>
        <p:nvSpPr>
          <p:cNvPr id="3" name="Content Placeholder 2"/>
          <p:cNvSpPr>
            <a:spLocks noGrp="1"/>
          </p:cNvSpPr>
          <p:nvPr>
            <p:ph idx="1"/>
          </p:nvPr>
        </p:nvSpPr>
        <p:spPr/>
        <p:txBody>
          <a:bodyPr/>
          <a:lstStyle/>
          <a:p>
            <a:r>
              <a:rPr lang="en-US" dirty="0" smtClean="0"/>
              <a:t>Go defines unused </a:t>
            </a:r>
            <a:r>
              <a:rPr lang="en-US" dirty="0"/>
              <a:t>dependencies </a:t>
            </a:r>
            <a:r>
              <a:rPr lang="en-US" dirty="0" smtClean="0"/>
              <a:t>as </a:t>
            </a:r>
            <a:r>
              <a:rPr lang="en-US" dirty="0"/>
              <a:t>compile-time </a:t>
            </a:r>
            <a:r>
              <a:rPr lang="en-US" dirty="0" smtClean="0"/>
              <a:t>errors</a:t>
            </a:r>
          </a:p>
          <a:p>
            <a:r>
              <a:rPr lang="en-US" dirty="0" smtClean="0"/>
              <a:t>If a package is imported and not used, </a:t>
            </a:r>
            <a:r>
              <a:rPr lang="en-US" dirty="0"/>
              <a:t>the program </a:t>
            </a:r>
            <a:r>
              <a:rPr lang="en-US" dirty="0" smtClean="0"/>
              <a:t>does not compile</a:t>
            </a:r>
          </a:p>
          <a:p>
            <a:r>
              <a:rPr lang="en-US" dirty="0" smtClean="0"/>
              <a:t>This guarantees </a:t>
            </a:r>
            <a:r>
              <a:rPr lang="en-US" dirty="0"/>
              <a:t>by construction that the dependency tree for any Go program is </a:t>
            </a:r>
            <a:r>
              <a:rPr lang="en-US" dirty="0" smtClean="0"/>
              <a:t>precise. No </a:t>
            </a:r>
            <a:r>
              <a:rPr lang="en-US" dirty="0"/>
              <a:t>extra code </a:t>
            </a:r>
            <a:r>
              <a:rPr lang="en-US" dirty="0" smtClean="0"/>
              <a:t>is </a:t>
            </a:r>
            <a:r>
              <a:rPr lang="en-US" dirty="0"/>
              <a:t>compiled when building the </a:t>
            </a:r>
            <a:r>
              <a:rPr lang="en-US" dirty="0" smtClean="0"/>
              <a:t>program and this minimizes </a:t>
            </a:r>
            <a:r>
              <a:rPr lang="en-US" dirty="0"/>
              <a:t>compilation </a:t>
            </a:r>
            <a:r>
              <a:rPr lang="en-US" dirty="0" smtClean="0"/>
              <a:t>time</a:t>
            </a:r>
            <a:endParaRPr lang="en-US" dirty="0"/>
          </a:p>
        </p:txBody>
      </p:sp>
      <p:sp>
        <p:nvSpPr>
          <p:cNvPr id="4" name="Rectangle 3"/>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22509597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and visibility</a:t>
            </a:r>
            <a:endParaRPr lang="en-US" dirty="0"/>
          </a:p>
        </p:txBody>
      </p:sp>
      <p:sp>
        <p:nvSpPr>
          <p:cNvPr id="3" name="Content Placeholder 2"/>
          <p:cNvSpPr>
            <a:spLocks noGrp="1"/>
          </p:cNvSpPr>
          <p:nvPr>
            <p:ph idx="1"/>
          </p:nvPr>
        </p:nvSpPr>
        <p:spPr/>
        <p:txBody>
          <a:bodyPr/>
          <a:lstStyle/>
          <a:p>
            <a:r>
              <a:rPr lang="en-US" dirty="0" smtClean="0"/>
              <a:t>The variable name </a:t>
            </a:r>
            <a:r>
              <a:rPr lang="en-US" dirty="0"/>
              <a:t>itself carries </a:t>
            </a:r>
            <a:r>
              <a:rPr lang="en-US" dirty="0" smtClean="0"/>
              <a:t>information on whether a variable in Public or Private. This is determined by the case </a:t>
            </a:r>
            <a:r>
              <a:rPr lang="en-US" dirty="0"/>
              <a:t>of the initial letter of the </a:t>
            </a:r>
            <a:r>
              <a:rPr lang="en-US" dirty="0" smtClean="0"/>
              <a:t>identifier </a:t>
            </a:r>
          </a:p>
          <a:p>
            <a:r>
              <a:rPr lang="en-US" dirty="0" smtClean="0"/>
              <a:t>If </a:t>
            </a:r>
            <a:r>
              <a:rPr lang="en-US" dirty="0"/>
              <a:t>the initial character is </a:t>
            </a:r>
            <a:r>
              <a:rPr lang="en-US" dirty="0" smtClean="0"/>
              <a:t>in upper case, </a:t>
            </a:r>
            <a:r>
              <a:rPr lang="en-US" dirty="0"/>
              <a:t>the identifier is exported </a:t>
            </a:r>
            <a:r>
              <a:rPr lang="en-US" dirty="0" smtClean="0"/>
              <a:t> as Public, </a:t>
            </a:r>
            <a:r>
              <a:rPr lang="en-US" dirty="0"/>
              <a:t>otherwise it is </a:t>
            </a:r>
            <a:r>
              <a:rPr lang="en-US" dirty="0" smtClean="0"/>
              <a:t>treated as Private:</a:t>
            </a:r>
            <a:endParaRPr lang="en-US" dirty="0"/>
          </a:p>
          <a:p>
            <a:pPr lvl="1"/>
            <a:r>
              <a:rPr lang="en-US" dirty="0" smtClean="0"/>
              <a:t>&lt;</a:t>
            </a:r>
            <a:r>
              <a:rPr lang="en-US" u="sng" dirty="0" smtClean="0"/>
              <a:t>N</a:t>
            </a:r>
            <a:r>
              <a:rPr lang="en-US" dirty="0" smtClean="0"/>
              <a:t>ame&gt; </a:t>
            </a:r>
            <a:r>
              <a:rPr lang="en-US" dirty="0"/>
              <a:t>is visible to clients of package</a:t>
            </a:r>
          </a:p>
          <a:p>
            <a:pPr lvl="1"/>
            <a:r>
              <a:rPr lang="en-US" dirty="0" smtClean="0"/>
              <a:t>&lt;name&gt; </a:t>
            </a:r>
            <a:r>
              <a:rPr lang="en-US" dirty="0"/>
              <a:t>(or </a:t>
            </a:r>
            <a:r>
              <a:rPr lang="en-US" dirty="0" smtClean="0"/>
              <a:t>&lt;_Name&gt;) - this </a:t>
            </a:r>
            <a:r>
              <a:rPr lang="en-US" dirty="0"/>
              <a:t>is not visible to clients of </a:t>
            </a:r>
            <a:r>
              <a:rPr lang="en-US" dirty="0" smtClean="0"/>
              <a:t>the package</a:t>
            </a:r>
            <a:endParaRPr lang="en-US" dirty="0"/>
          </a:p>
        </p:txBody>
      </p:sp>
      <p:sp>
        <p:nvSpPr>
          <p:cNvPr id="5" name="Rectangle 4"/>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6762773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Packages, Variables, Constants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1798359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a:t>Every Go program is made up of packages.</a:t>
            </a:r>
          </a:p>
          <a:p>
            <a:r>
              <a:rPr lang="en-US" dirty="0" smtClean="0"/>
              <a:t>Programs </a:t>
            </a:r>
            <a:r>
              <a:rPr lang="en-US" dirty="0"/>
              <a:t>start running in package </a:t>
            </a:r>
            <a:r>
              <a:rPr lang="en-US" b="1" dirty="0"/>
              <a:t>main</a:t>
            </a:r>
            <a:r>
              <a:rPr lang="en-US" dirty="0" smtClean="0"/>
              <a:t>.</a:t>
            </a:r>
          </a:p>
          <a:p>
            <a:endParaRPr lang="en-US" dirty="0"/>
          </a:p>
          <a:p>
            <a:r>
              <a:rPr lang="en-US" dirty="0" smtClean="0"/>
              <a:t>It is possible to import remote packages into Go </a:t>
            </a:r>
          </a:p>
          <a:p>
            <a:pPr lvl="1"/>
            <a:r>
              <a:rPr lang="en-US" dirty="0" smtClean="0"/>
              <a:t>E.g. </a:t>
            </a:r>
            <a:endParaRPr lang="en-US" dirty="0"/>
          </a:p>
        </p:txBody>
      </p:sp>
      <p:pic>
        <p:nvPicPr>
          <p:cNvPr id="4" name="Picture 3"/>
          <p:cNvPicPr>
            <a:picLocks noChangeAspect="1"/>
          </p:cNvPicPr>
          <p:nvPr/>
        </p:nvPicPr>
        <p:blipFill>
          <a:blip r:embed="rId2"/>
          <a:stretch>
            <a:fillRect/>
          </a:stretch>
        </p:blipFill>
        <p:spPr>
          <a:xfrm>
            <a:off x="1776716" y="2707937"/>
            <a:ext cx="5162550" cy="914400"/>
          </a:xfrm>
          <a:prstGeom prst="rect">
            <a:avLst/>
          </a:prstGeom>
        </p:spPr>
      </p:pic>
      <p:sp>
        <p:nvSpPr>
          <p:cNvPr id="5" name="Rectangle 4"/>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21791895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b="1" dirty="0" err="1" smtClean="0"/>
              <a:t>var</a:t>
            </a:r>
            <a:r>
              <a:rPr lang="en-US" dirty="0" smtClean="0"/>
              <a:t> </a:t>
            </a:r>
            <a:r>
              <a:rPr lang="en-US" dirty="0"/>
              <a:t>statement declares a list of </a:t>
            </a:r>
            <a:r>
              <a:rPr lang="en-US" dirty="0" smtClean="0"/>
              <a:t>variables</a:t>
            </a:r>
            <a:endParaRPr lang="en-US" dirty="0"/>
          </a:p>
          <a:p>
            <a:endParaRPr lang="en-US" dirty="0"/>
          </a:p>
          <a:p>
            <a:r>
              <a:rPr lang="en-US" dirty="0" err="1" smtClean="0"/>
              <a:t>var</a:t>
            </a:r>
            <a:r>
              <a:rPr lang="en-US" dirty="0" smtClean="0"/>
              <a:t> </a:t>
            </a:r>
            <a:r>
              <a:rPr lang="en-US" dirty="0"/>
              <a:t>statement can be at package or function level. </a:t>
            </a:r>
          </a:p>
        </p:txBody>
      </p:sp>
      <p:sp>
        <p:nvSpPr>
          <p:cNvPr id="5" name="Rectangle 4"/>
          <p:cNvSpPr/>
          <p:nvPr/>
        </p:nvSpPr>
        <p:spPr>
          <a:xfrm>
            <a:off x="457200" y="4429892"/>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4926096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variable declaration</a:t>
            </a:r>
            <a:endParaRPr lang="en-US" dirty="0"/>
          </a:p>
        </p:txBody>
      </p:sp>
      <p:sp>
        <p:nvSpPr>
          <p:cNvPr id="3" name="Content Placeholder 2"/>
          <p:cNvSpPr>
            <a:spLocks noGrp="1"/>
          </p:cNvSpPr>
          <p:nvPr>
            <p:ph idx="1"/>
          </p:nvPr>
        </p:nvSpPr>
        <p:spPr/>
        <p:txBody>
          <a:bodyPr/>
          <a:lstStyle/>
          <a:p>
            <a:r>
              <a:rPr lang="en-US" dirty="0"/>
              <a:t>Inside a function, the := short assignment statement can be used in place of a </a:t>
            </a:r>
            <a:r>
              <a:rPr lang="en-US" dirty="0" err="1"/>
              <a:t>var</a:t>
            </a:r>
            <a:r>
              <a:rPr lang="en-US" dirty="0"/>
              <a:t> declaration with implicit type.</a:t>
            </a:r>
          </a:p>
          <a:p>
            <a:endParaRPr lang="en-US" dirty="0"/>
          </a:p>
          <a:p>
            <a:r>
              <a:rPr lang="en-US" dirty="0"/>
              <a:t>Outside a function, every statement begins with a keyword (</a:t>
            </a:r>
            <a:r>
              <a:rPr lang="en-US" dirty="0" err="1"/>
              <a:t>var</a:t>
            </a:r>
            <a:r>
              <a:rPr lang="en-US" dirty="0"/>
              <a:t>, </a:t>
            </a:r>
            <a:r>
              <a:rPr lang="en-US" dirty="0" err="1"/>
              <a:t>func</a:t>
            </a:r>
            <a:r>
              <a:rPr lang="en-US" dirty="0"/>
              <a:t>, and so on) and so the := construct is not available.</a:t>
            </a:r>
          </a:p>
        </p:txBody>
      </p:sp>
      <p:sp>
        <p:nvSpPr>
          <p:cNvPr id="4" name="Rectangle 3"/>
          <p:cNvSpPr/>
          <p:nvPr/>
        </p:nvSpPr>
        <p:spPr>
          <a:xfrm>
            <a:off x="457200" y="4429892"/>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2302877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sp>
        <p:nvSpPr>
          <p:cNvPr id="3" name="Content Placeholder 2"/>
          <p:cNvSpPr>
            <a:spLocks noGrp="1"/>
          </p:cNvSpPr>
          <p:nvPr>
            <p:ph idx="1"/>
          </p:nvPr>
        </p:nvSpPr>
        <p:spPr/>
        <p:txBody>
          <a:bodyPr>
            <a:normAutofit/>
          </a:bodyPr>
          <a:lstStyle/>
          <a:p>
            <a:r>
              <a:rPr lang="en-US" dirty="0" smtClean="0"/>
              <a:t>bool, string, </a:t>
            </a:r>
            <a:r>
              <a:rPr lang="en-US" dirty="0" err="1" smtClean="0"/>
              <a:t>int</a:t>
            </a:r>
            <a:r>
              <a:rPr lang="en-US" dirty="0" smtClean="0"/>
              <a:t> , int8,  </a:t>
            </a:r>
            <a:r>
              <a:rPr lang="en-US" dirty="0"/>
              <a:t>int16 </a:t>
            </a:r>
            <a:r>
              <a:rPr lang="en-US" dirty="0" smtClean="0"/>
              <a:t>, </a:t>
            </a:r>
            <a:r>
              <a:rPr lang="en-US" dirty="0"/>
              <a:t>int32  </a:t>
            </a:r>
            <a:r>
              <a:rPr lang="en-US" dirty="0" smtClean="0"/>
              <a:t>, int64</a:t>
            </a:r>
            <a:endParaRPr lang="en-US" dirty="0"/>
          </a:p>
          <a:p>
            <a:r>
              <a:rPr lang="en-US" dirty="0" err="1"/>
              <a:t>uint</a:t>
            </a:r>
            <a:r>
              <a:rPr lang="en-US" dirty="0"/>
              <a:t> uint8 uint16 uint32 uint64 </a:t>
            </a:r>
            <a:r>
              <a:rPr lang="en-US" dirty="0" err="1" smtClean="0"/>
              <a:t>uintptr</a:t>
            </a:r>
            <a:r>
              <a:rPr lang="en-US" dirty="0" smtClean="0"/>
              <a:t> – denoted unsigned integer</a:t>
            </a:r>
            <a:endParaRPr lang="en-US" dirty="0"/>
          </a:p>
          <a:p>
            <a:r>
              <a:rPr lang="en-US" dirty="0" smtClean="0"/>
              <a:t>byte </a:t>
            </a:r>
            <a:r>
              <a:rPr lang="en-US" dirty="0"/>
              <a:t>// </a:t>
            </a:r>
            <a:r>
              <a:rPr lang="en-US" dirty="0" smtClean="0"/>
              <a:t>same as </a:t>
            </a:r>
            <a:r>
              <a:rPr lang="en-US" dirty="0"/>
              <a:t>uint8</a:t>
            </a:r>
          </a:p>
          <a:p>
            <a:r>
              <a:rPr lang="en-US" dirty="0" smtClean="0"/>
              <a:t>rune </a:t>
            </a:r>
            <a:r>
              <a:rPr lang="en-US" dirty="0"/>
              <a:t>// </a:t>
            </a:r>
            <a:r>
              <a:rPr lang="en-US" dirty="0" smtClean="0"/>
              <a:t>same as int32</a:t>
            </a:r>
            <a:endParaRPr lang="en-US" dirty="0"/>
          </a:p>
          <a:p>
            <a:r>
              <a:rPr lang="en-US" dirty="0"/>
              <a:t> </a:t>
            </a:r>
            <a:r>
              <a:rPr lang="en-US" dirty="0" smtClean="0"/>
              <a:t>float32, float64, complex64, </a:t>
            </a:r>
            <a:r>
              <a:rPr lang="en-US" dirty="0"/>
              <a:t>complex128</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5535105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lstStyle/>
          <a:p>
            <a:r>
              <a:rPr lang="en-US" dirty="0"/>
              <a:t>Constants are declared like </a:t>
            </a:r>
            <a:r>
              <a:rPr lang="en-US" dirty="0" smtClean="0"/>
              <a:t>variables using </a:t>
            </a:r>
            <a:r>
              <a:rPr lang="en-US" dirty="0"/>
              <a:t>the </a:t>
            </a:r>
            <a:r>
              <a:rPr lang="en-US" b="1" dirty="0" err="1"/>
              <a:t>const</a:t>
            </a:r>
            <a:r>
              <a:rPr lang="en-US" b="1" dirty="0"/>
              <a:t> </a:t>
            </a:r>
            <a:r>
              <a:rPr lang="en-US" dirty="0" smtClean="0"/>
              <a:t>keyword</a:t>
            </a:r>
            <a:endParaRPr lang="en-US" dirty="0"/>
          </a:p>
          <a:p>
            <a:endParaRPr lang="en-US" dirty="0"/>
          </a:p>
          <a:p>
            <a:r>
              <a:rPr lang="en-US" dirty="0"/>
              <a:t>Constants can be string, character, </a:t>
            </a:r>
            <a:r>
              <a:rPr lang="en-US" dirty="0" err="1" smtClean="0"/>
              <a:t>boolean</a:t>
            </a:r>
            <a:r>
              <a:rPr lang="en-US" dirty="0" smtClean="0"/>
              <a:t> or numeric</a:t>
            </a:r>
            <a:endParaRPr lang="en-US" dirty="0"/>
          </a:p>
          <a:p>
            <a:endParaRPr lang="en-US" dirty="0"/>
          </a:p>
          <a:p>
            <a:r>
              <a:rPr lang="en-US" dirty="0"/>
              <a:t>Constants cannot be declared using </a:t>
            </a:r>
            <a:r>
              <a:rPr lang="en-US" dirty="0" smtClean="0"/>
              <a:t>:= </a:t>
            </a:r>
            <a:r>
              <a:rPr lang="en-US" dirty="0"/>
              <a:t>syntax.</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2892542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t>
            </a:r>
            <a:r>
              <a:rPr lang="en-US" dirty="0" err="1" smtClean="0"/>
              <a:t>app.yaml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Handlers are of two types – they are evaluated top-down:</a:t>
            </a:r>
          </a:p>
          <a:p>
            <a:pPr lvl="1"/>
            <a:r>
              <a:rPr lang="en-US" dirty="0" smtClean="0"/>
              <a:t>Script handlers</a:t>
            </a:r>
          </a:p>
          <a:p>
            <a:pPr lvl="1"/>
            <a:r>
              <a:rPr lang="en-US" dirty="0" smtClean="0"/>
              <a:t>Static file handlers </a:t>
            </a:r>
          </a:p>
          <a:p>
            <a:r>
              <a:rPr lang="en-US" sz="2200" dirty="0">
                <a:solidFill>
                  <a:schemeClr val="tx1"/>
                </a:solidFill>
              </a:rPr>
              <a:t>Notice that you can specify a handler in either of two ways:</a:t>
            </a:r>
          </a:p>
          <a:p>
            <a:pPr lvl="1"/>
            <a:r>
              <a:rPr lang="en-US" sz="1900" dirty="0">
                <a:solidFill>
                  <a:schemeClr val="tx1"/>
                </a:solidFill>
              </a:rPr>
              <a:t>Directly under the handlers: element, as shown above.</a:t>
            </a:r>
          </a:p>
          <a:p>
            <a:pPr lvl="1"/>
            <a:r>
              <a:rPr lang="en-US" sz="1900" dirty="0">
                <a:solidFill>
                  <a:schemeClr val="tx1"/>
                </a:solidFill>
              </a:rPr>
              <a:t>Indirectly in .</a:t>
            </a:r>
            <a:r>
              <a:rPr lang="en-US" sz="1900" dirty="0" err="1">
                <a:solidFill>
                  <a:schemeClr val="tx1"/>
                </a:solidFill>
              </a:rPr>
              <a:t>yaml</a:t>
            </a:r>
            <a:r>
              <a:rPr lang="en-US" sz="1900" dirty="0">
                <a:solidFill>
                  <a:schemeClr val="tx1"/>
                </a:solidFill>
              </a:rPr>
              <a:t> files that are included under the includes: element.</a:t>
            </a:r>
            <a:endParaRPr lang="en-US" dirty="0">
              <a:solidFill>
                <a:schemeClr val="tx1"/>
              </a:solidFill>
            </a:endParaRPr>
          </a:p>
          <a:p>
            <a:pPr marL="911225" lvl="2" indent="0">
              <a:buNone/>
            </a:pPr>
            <a:r>
              <a:rPr lang="en-US" sz="1700" dirty="0">
                <a:solidFill>
                  <a:schemeClr val="bg2"/>
                </a:solidFill>
              </a:rPr>
              <a:t>includes</a:t>
            </a:r>
            <a:r>
              <a:rPr lang="en-US" sz="1700" dirty="0" smtClean="0">
                <a:solidFill>
                  <a:schemeClr val="bg2"/>
                </a:solidFill>
              </a:rPr>
              <a:t>: #indirect inclusion of handlers – these files in turn will have handlers defined </a:t>
            </a:r>
            <a:r>
              <a:rPr lang="en-US" sz="1700" dirty="0">
                <a:solidFill>
                  <a:schemeClr val="bg2"/>
                </a:solidFill>
              </a:rPr>
              <a:t/>
            </a:r>
            <a:br>
              <a:rPr lang="en-US" sz="1700" dirty="0">
                <a:solidFill>
                  <a:schemeClr val="bg2"/>
                </a:solidFill>
              </a:rPr>
            </a:br>
            <a:r>
              <a:rPr lang="en-US" sz="1700" dirty="0">
                <a:solidFill>
                  <a:schemeClr val="bg2"/>
                </a:solidFill>
              </a:rPr>
              <a:t>- </a:t>
            </a:r>
            <a:r>
              <a:rPr lang="en-US" sz="1700" dirty="0" err="1">
                <a:solidFill>
                  <a:schemeClr val="bg2"/>
                </a:solidFill>
              </a:rPr>
              <a:t>cloud_endpoints.yaml</a:t>
            </a:r>
            <a:r>
              <a:rPr lang="en-US" sz="1700" dirty="0">
                <a:solidFill>
                  <a:schemeClr val="bg2"/>
                </a:solidFill>
              </a:rPr>
              <a:t/>
            </a:r>
            <a:br>
              <a:rPr lang="en-US" sz="1700" dirty="0">
                <a:solidFill>
                  <a:schemeClr val="bg2"/>
                </a:solidFill>
              </a:rPr>
            </a:br>
            <a:r>
              <a:rPr lang="en-US" sz="1700" dirty="0">
                <a:solidFill>
                  <a:schemeClr val="bg2"/>
                </a:solidFill>
              </a:rPr>
              <a:t>- </a:t>
            </a:r>
            <a:r>
              <a:rPr lang="en-US" sz="1700" dirty="0" err="1">
                <a:solidFill>
                  <a:schemeClr val="bg2"/>
                </a:solidFill>
              </a:rPr>
              <a:t>web_interface.yaml</a:t>
            </a:r>
            <a:r>
              <a:rPr lang="en-US" sz="1700" dirty="0">
                <a:solidFill>
                  <a:schemeClr val="bg2"/>
                </a:solidFill>
              </a:rPr>
              <a:t/>
            </a:r>
            <a:br>
              <a:rPr lang="en-US" sz="1700" dirty="0">
                <a:solidFill>
                  <a:schemeClr val="bg2"/>
                </a:solidFill>
              </a:rPr>
            </a:br>
            <a:r>
              <a:rPr lang="en-US" sz="1700" dirty="0">
                <a:solidFill>
                  <a:schemeClr val="bg2"/>
                </a:solidFill>
              </a:rPr>
              <a:t>- </a:t>
            </a:r>
            <a:r>
              <a:rPr lang="en-US" sz="1700" dirty="0" err="1">
                <a:solidFill>
                  <a:schemeClr val="bg2"/>
                </a:solidFill>
              </a:rPr>
              <a:t>admin_interface.yaml</a:t>
            </a:r>
            <a:endParaRPr lang="en-US" sz="1700" dirty="0">
              <a:solidFill>
                <a:schemeClr val="bg2"/>
              </a:solidFill>
            </a:endParaRPr>
          </a:p>
          <a:p>
            <a:pPr marL="911225" lvl="2" indent="0">
              <a:buNone/>
            </a:pPr>
            <a:r>
              <a:rPr lang="en-US" sz="1700" dirty="0" smtClean="0">
                <a:solidFill>
                  <a:schemeClr val="bg2"/>
                </a:solidFill>
              </a:rPr>
              <a:t>handlers</a:t>
            </a:r>
            <a:r>
              <a:rPr lang="en-US" sz="1700" dirty="0">
                <a:solidFill>
                  <a:schemeClr val="bg2"/>
                </a:solidFill>
              </a:rPr>
              <a:t>:</a:t>
            </a:r>
            <a:br>
              <a:rPr lang="en-US" sz="1700" dirty="0">
                <a:solidFill>
                  <a:schemeClr val="bg2"/>
                </a:solidFill>
              </a:rPr>
            </a:br>
            <a:r>
              <a:rPr lang="en-US" sz="1700" dirty="0">
                <a:solidFill>
                  <a:schemeClr val="bg2"/>
                </a:solidFill>
              </a:rPr>
              <a:t>- url: /images</a:t>
            </a:r>
            <a:br>
              <a:rPr lang="en-US" sz="1700" dirty="0">
                <a:solidFill>
                  <a:schemeClr val="bg2"/>
                </a:solidFill>
              </a:rPr>
            </a:br>
            <a:r>
              <a:rPr lang="en-US" sz="1700" dirty="0">
                <a:solidFill>
                  <a:schemeClr val="bg2"/>
                </a:solidFill>
              </a:rPr>
              <a:t>  </a:t>
            </a:r>
            <a:r>
              <a:rPr lang="en-US" sz="1700" dirty="0" err="1">
                <a:solidFill>
                  <a:schemeClr val="bg2"/>
                </a:solidFill>
              </a:rPr>
              <a:t>static_dir</a:t>
            </a:r>
            <a:r>
              <a:rPr lang="en-US" sz="1700" dirty="0">
                <a:solidFill>
                  <a:schemeClr val="bg2"/>
                </a:solidFill>
              </a:rPr>
              <a:t>: </a:t>
            </a:r>
            <a:r>
              <a:rPr lang="en-US" sz="1700" dirty="0" smtClean="0">
                <a:solidFill>
                  <a:schemeClr val="bg2"/>
                </a:solidFill>
              </a:rPr>
              <a:t>static/images #this is a static file handler</a:t>
            </a:r>
            <a:r>
              <a:rPr lang="en-US" sz="1700" dirty="0">
                <a:solidFill>
                  <a:schemeClr val="bg2"/>
                </a:solidFill>
              </a:rPr>
              <a:t/>
            </a:r>
            <a:br>
              <a:rPr lang="en-US" sz="1700" dirty="0">
                <a:solidFill>
                  <a:schemeClr val="bg2"/>
                </a:solidFill>
              </a:rPr>
            </a:br>
            <a:r>
              <a:rPr lang="en-US" sz="1700" dirty="0" smtClean="0">
                <a:solidFill>
                  <a:schemeClr val="bg2"/>
                </a:solidFill>
              </a:rPr>
              <a:t>- </a:t>
            </a:r>
            <a:r>
              <a:rPr lang="en-US" sz="1700" dirty="0">
                <a:solidFill>
                  <a:schemeClr val="bg2"/>
                </a:solidFill>
              </a:rPr>
              <a:t>url: /.*</a:t>
            </a:r>
            <a:br>
              <a:rPr lang="en-US" sz="1700" dirty="0">
                <a:solidFill>
                  <a:schemeClr val="bg2"/>
                </a:solidFill>
              </a:rPr>
            </a:br>
            <a:r>
              <a:rPr lang="en-US" sz="1700" dirty="0">
                <a:solidFill>
                  <a:schemeClr val="bg2"/>
                </a:solidFill>
              </a:rPr>
              <a:t>  script: _</a:t>
            </a:r>
            <a:r>
              <a:rPr lang="en-US" sz="1700" dirty="0" err="1" smtClean="0">
                <a:solidFill>
                  <a:schemeClr val="bg2"/>
                </a:solidFill>
              </a:rPr>
              <a:t>go_app</a:t>
            </a:r>
            <a:r>
              <a:rPr lang="en-US" sz="1700" dirty="0" smtClean="0">
                <a:solidFill>
                  <a:schemeClr val="bg2"/>
                </a:solidFill>
              </a:rPr>
              <a:t> #this is a script handler </a:t>
            </a:r>
            <a:endParaRPr lang="en-US" sz="1700" dirty="0">
              <a:solidFill>
                <a:schemeClr val="bg2"/>
              </a:solidFill>
            </a:endParaRPr>
          </a:p>
          <a:p>
            <a:endParaRPr lang="en-US" dirty="0"/>
          </a:p>
        </p:txBody>
      </p:sp>
    </p:spTree>
    <p:extLst>
      <p:ext uri="{BB962C8B-B14F-4D97-AF65-F5344CB8AC3E}">
        <p14:creationId xmlns:p14="http://schemas.microsoft.com/office/powerpoint/2010/main" val="2310894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Flow control statements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7077523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3" name="Content Placeholder 2"/>
          <p:cNvSpPr>
            <a:spLocks noGrp="1"/>
          </p:cNvSpPr>
          <p:nvPr>
            <p:ph idx="1"/>
          </p:nvPr>
        </p:nvSpPr>
        <p:spPr/>
        <p:txBody>
          <a:bodyPr>
            <a:normAutofit/>
          </a:bodyPr>
          <a:lstStyle/>
          <a:p>
            <a:r>
              <a:rPr lang="en-US" dirty="0"/>
              <a:t>Go has only one looping </a:t>
            </a:r>
            <a:r>
              <a:rPr lang="en-US" dirty="0" smtClean="0"/>
              <a:t>construct - </a:t>
            </a:r>
            <a:r>
              <a:rPr lang="en-US" b="1" dirty="0" smtClean="0"/>
              <a:t>for </a:t>
            </a:r>
            <a:r>
              <a:rPr lang="en-US" dirty="0" smtClean="0"/>
              <a:t>loop</a:t>
            </a:r>
            <a:endParaRPr lang="en-US" dirty="0"/>
          </a:p>
          <a:p>
            <a:r>
              <a:rPr lang="en-US" dirty="0" smtClean="0"/>
              <a:t>Loop </a:t>
            </a:r>
            <a:r>
              <a:rPr lang="en-US" dirty="0"/>
              <a:t>has three components separated by semicolons:</a:t>
            </a:r>
          </a:p>
          <a:p>
            <a:pPr lvl="1"/>
            <a:r>
              <a:rPr lang="en-US" dirty="0" err="1" smtClean="0"/>
              <a:t>init</a:t>
            </a:r>
            <a:r>
              <a:rPr lang="en-US" dirty="0" smtClean="0"/>
              <a:t> </a:t>
            </a:r>
            <a:r>
              <a:rPr lang="en-US" dirty="0"/>
              <a:t>statement: executed before </a:t>
            </a:r>
            <a:r>
              <a:rPr lang="en-US" dirty="0" smtClean="0"/>
              <a:t>first </a:t>
            </a:r>
            <a:r>
              <a:rPr lang="en-US" dirty="0"/>
              <a:t>iteration</a:t>
            </a:r>
          </a:p>
          <a:p>
            <a:pPr lvl="1"/>
            <a:r>
              <a:rPr lang="en-US" dirty="0" smtClean="0"/>
              <a:t>condition </a:t>
            </a:r>
            <a:r>
              <a:rPr lang="en-US" dirty="0"/>
              <a:t>expression: evaluated before every iteration</a:t>
            </a:r>
          </a:p>
          <a:p>
            <a:pPr lvl="1"/>
            <a:r>
              <a:rPr lang="en-US" dirty="0" smtClean="0"/>
              <a:t>post </a:t>
            </a:r>
            <a:r>
              <a:rPr lang="en-US" dirty="0"/>
              <a:t>statement: executed at </a:t>
            </a:r>
            <a:r>
              <a:rPr lang="en-US" dirty="0" smtClean="0"/>
              <a:t>end </a:t>
            </a:r>
            <a:r>
              <a:rPr lang="en-US" dirty="0"/>
              <a:t>of every iteration</a:t>
            </a:r>
          </a:p>
          <a:p>
            <a:r>
              <a:rPr lang="en-US" dirty="0" err="1" smtClean="0"/>
              <a:t>init</a:t>
            </a:r>
            <a:r>
              <a:rPr lang="en-US" dirty="0" smtClean="0"/>
              <a:t> </a:t>
            </a:r>
            <a:r>
              <a:rPr lang="en-US" dirty="0"/>
              <a:t>statement </a:t>
            </a:r>
            <a:r>
              <a:rPr lang="en-US" dirty="0" smtClean="0"/>
              <a:t>is often a </a:t>
            </a:r>
            <a:r>
              <a:rPr lang="en-US" dirty="0"/>
              <a:t>short variable </a:t>
            </a:r>
            <a:r>
              <a:rPr lang="en-US" dirty="0" smtClean="0"/>
              <a:t>declaration</a:t>
            </a:r>
          </a:p>
          <a:p>
            <a:r>
              <a:rPr lang="en-US" dirty="0" smtClean="0"/>
              <a:t>Variables </a:t>
            </a:r>
            <a:r>
              <a:rPr lang="en-US" dirty="0"/>
              <a:t>declared </a:t>
            </a:r>
            <a:r>
              <a:rPr lang="en-US" dirty="0" smtClean="0"/>
              <a:t>visible </a:t>
            </a:r>
            <a:r>
              <a:rPr lang="en-US" dirty="0"/>
              <a:t>only </a:t>
            </a:r>
            <a:r>
              <a:rPr lang="en-US" dirty="0" smtClean="0"/>
              <a:t>within the </a:t>
            </a:r>
            <a:r>
              <a:rPr lang="en-US" dirty="0"/>
              <a:t>for </a:t>
            </a:r>
            <a:r>
              <a:rPr lang="en-US" dirty="0" smtClean="0"/>
              <a:t>statement</a:t>
            </a:r>
            <a:endParaRPr lang="en-US" dirty="0"/>
          </a:p>
          <a:p>
            <a:r>
              <a:rPr lang="en-US" dirty="0" smtClean="0"/>
              <a:t>Loop stops </a:t>
            </a:r>
            <a:r>
              <a:rPr lang="en-US" dirty="0"/>
              <a:t>iterating once </a:t>
            </a:r>
            <a:r>
              <a:rPr lang="en-US" dirty="0" err="1" smtClean="0"/>
              <a:t>boolean</a:t>
            </a:r>
            <a:r>
              <a:rPr lang="en-US" dirty="0" smtClean="0"/>
              <a:t> </a:t>
            </a:r>
            <a:r>
              <a:rPr lang="en-US" dirty="0"/>
              <a:t>condition evaluates to </a:t>
            </a:r>
            <a:r>
              <a:rPr lang="en-US" dirty="0" smtClean="0"/>
              <a:t>false</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32007431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Switch…case…default</a:t>
            </a:r>
            <a:endParaRPr lang="en-US" dirty="0"/>
          </a:p>
        </p:txBody>
      </p:sp>
      <p:sp>
        <p:nvSpPr>
          <p:cNvPr id="3" name="Content Placeholder 2"/>
          <p:cNvSpPr>
            <a:spLocks noGrp="1"/>
          </p:cNvSpPr>
          <p:nvPr>
            <p:ph idx="1"/>
          </p:nvPr>
        </p:nvSpPr>
        <p:spPr/>
        <p:txBody>
          <a:bodyPr/>
          <a:lstStyle/>
          <a:p>
            <a:r>
              <a:rPr lang="en-US" dirty="0"/>
              <a:t>Switch evaluation order</a:t>
            </a:r>
          </a:p>
          <a:p>
            <a:pPr lvl="1"/>
            <a:r>
              <a:rPr lang="en-US" dirty="0"/>
              <a:t>Switch cases evaluate cases from top to bottom, stopping when a case succeeds.</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9969034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a:t>
            </a:r>
            <a:endParaRPr lang="en-US" dirty="0"/>
          </a:p>
        </p:txBody>
      </p:sp>
      <p:sp>
        <p:nvSpPr>
          <p:cNvPr id="3" name="Content Placeholder 2"/>
          <p:cNvSpPr>
            <a:spLocks noGrp="1"/>
          </p:cNvSpPr>
          <p:nvPr>
            <p:ph idx="1"/>
          </p:nvPr>
        </p:nvSpPr>
        <p:spPr/>
        <p:txBody>
          <a:bodyPr/>
          <a:lstStyle/>
          <a:p>
            <a:r>
              <a:rPr lang="en-US" dirty="0" smtClean="0"/>
              <a:t>Defer </a:t>
            </a:r>
            <a:r>
              <a:rPr lang="en-US" dirty="0"/>
              <a:t>statement defers the execution of a function until the surrounding function </a:t>
            </a:r>
            <a:r>
              <a:rPr lang="en-US" dirty="0" smtClean="0"/>
              <a:t>returns</a:t>
            </a:r>
            <a:endParaRPr lang="en-US" dirty="0"/>
          </a:p>
          <a:p>
            <a:r>
              <a:rPr lang="en-US" dirty="0" smtClean="0"/>
              <a:t>Deferred </a:t>
            </a:r>
            <a:r>
              <a:rPr lang="en-US" dirty="0"/>
              <a:t>call's arguments are evaluated </a:t>
            </a:r>
            <a:r>
              <a:rPr lang="en-US" dirty="0" smtClean="0"/>
              <a:t>immediately</a:t>
            </a:r>
          </a:p>
          <a:p>
            <a:r>
              <a:rPr lang="en-US" dirty="0" smtClean="0"/>
              <a:t>The </a:t>
            </a:r>
            <a:r>
              <a:rPr lang="en-US" dirty="0"/>
              <a:t>function call is not executed until the surrounding function </a:t>
            </a:r>
            <a:r>
              <a:rPr lang="en-US" dirty="0" smtClean="0"/>
              <a:t>returns</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2970946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lnSpcReduction="10000"/>
          </a:bodyPr>
          <a:lstStyle/>
          <a:p>
            <a:r>
              <a:rPr lang="en-US" dirty="0"/>
              <a:t>Go does not have </a:t>
            </a:r>
            <a:r>
              <a:rPr lang="en-US" dirty="0" smtClean="0"/>
              <a:t>classes</a:t>
            </a:r>
          </a:p>
          <a:p>
            <a:r>
              <a:rPr lang="en-US" dirty="0" smtClean="0"/>
              <a:t>OOP can be achieved by defining </a:t>
            </a:r>
            <a:r>
              <a:rPr lang="en-US" dirty="0"/>
              <a:t>methods on </a:t>
            </a:r>
            <a:r>
              <a:rPr lang="en-US" dirty="0" smtClean="0"/>
              <a:t>types</a:t>
            </a:r>
            <a:endParaRPr lang="en-US" dirty="0"/>
          </a:p>
          <a:p>
            <a:r>
              <a:rPr lang="en-US" dirty="0" smtClean="0"/>
              <a:t>Method are functions </a:t>
            </a:r>
            <a:r>
              <a:rPr lang="en-US" dirty="0"/>
              <a:t>with </a:t>
            </a:r>
            <a:r>
              <a:rPr lang="en-US" dirty="0" smtClean="0"/>
              <a:t>special </a:t>
            </a:r>
            <a:r>
              <a:rPr lang="en-US" dirty="0"/>
              <a:t>receiver </a:t>
            </a:r>
            <a:r>
              <a:rPr lang="en-US" dirty="0" smtClean="0"/>
              <a:t>argument</a:t>
            </a:r>
            <a:endParaRPr lang="en-US" dirty="0"/>
          </a:p>
          <a:p>
            <a:r>
              <a:rPr lang="en-US" dirty="0" smtClean="0"/>
              <a:t>Receiver </a:t>
            </a:r>
            <a:r>
              <a:rPr lang="en-US" dirty="0"/>
              <a:t>appears in its own argument list between the </a:t>
            </a:r>
            <a:r>
              <a:rPr lang="en-US" dirty="0" err="1"/>
              <a:t>func</a:t>
            </a:r>
            <a:r>
              <a:rPr lang="en-US" dirty="0"/>
              <a:t> keyword and </a:t>
            </a:r>
            <a:r>
              <a:rPr lang="en-US" dirty="0" smtClean="0"/>
              <a:t>method name</a:t>
            </a:r>
          </a:p>
          <a:p>
            <a:r>
              <a:rPr lang="en-US" dirty="0" smtClean="0"/>
              <a:t>Declare </a:t>
            </a:r>
            <a:r>
              <a:rPr lang="en-US" dirty="0"/>
              <a:t>a method with a receiver whose type is defined in the same package as the </a:t>
            </a:r>
            <a:r>
              <a:rPr lang="en-US" dirty="0" smtClean="0"/>
              <a:t>method</a:t>
            </a:r>
          </a:p>
          <a:p>
            <a:r>
              <a:rPr lang="en-US" dirty="0" smtClean="0"/>
              <a:t>Method cannot be declared with </a:t>
            </a:r>
            <a:r>
              <a:rPr lang="en-US" dirty="0"/>
              <a:t>a receiver whose type is defined in another </a:t>
            </a:r>
            <a:r>
              <a:rPr lang="en-US" dirty="0" smtClean="0"/>
              <a:t>package. This </a:t>
            </a:r>
            <a:r>
              <a:rPr lang="en-US" dirty="0"/>
              <a:t>includes the built-in types such as </a:t>
            </a:r>
            <a:r>
              <a:rPr lang="en-US" dirty="0" err="1" smtClean="0"/>
              <a:t>int</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0761450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Slices, Maps, Range</a:t>
            </a:r>
            <a:endParaRPr lang="en-US" dirty="0"/>
          </a:p>
        </p:txBody>
      </p:sp>
      <p:sp>
        <p:nvSpPr>
          <p:cNvPr id="3" name="Content Placeholder 2"/>
          <p:cNvSpPr>
            <a:spLocks noGrp="1"/>
          </p:cNvSpPr>
          <p:nvPr>
            <p:ph idx="1"/>
          </p:nvPr>
        </p:nvSpPr>
        <p:spPr/>
        <p:txBody>
          <a:bodyPr/>
          <a:lstStyle/>
          <a:p>
            <a:r>
              <a:rPr lang="en-US" dirty="0" smtClean="0"/>
              <a:t>Slice </a:t>
            </a:r>
            <a:r>
              <a:rPr lang="en-US" dirty="0"/>
              <a:t>is a segment of an </a:t>
            </a:r>
            <a:r>
              <a:rPr lang="en-US" dirty="0" smtClean="0"/>
              <a:t>array</a:t>
            </a:r>
          </a:p>
          <a:p>
            <a:pPr lvl="1"/>
            <a:r>
              <a:rPr lang="en-US" dirty="0" smtClean="0"/>
              <a:t>Like arrays, </a:t>
            </a:r>
            <a:r>
              <a:rPr lang="en-US" dirty="0"/>
              <a:t>slices are </a:t>
            </a:r>
            <a:r>
              <a:rPr lang="en-US" dirty="0" err="1"/>
              <a:t>indexable</a:t>
            </a:r>
            <a:r>
              <a:rPr lang="en-US" dirty="0"/>
              <a:t> and have a </a:t>
            </a:r>
            <a:r>
              <a:rPr lang="en-US" dirty="0" smtClean="0"/>
              <a:t>length </a:t>
            </a:r>
          </a:p>
          <a:p>
            <a:pPr lvl="1"/>
            <a:r>
              <a:rPr lang="en-US" dirty="0" smtClean="0"/>
              <a:t>Unlike arrays, length of slices is </a:t>
            </a:r>
            <a:r>
              <a:rPr lang="en-US" dirty="0"/>
              <a:t>allowed to </a:t>
            </a:r>
            <a:r>
              <a:rPr lang="en-US" dirty="0" smtClean="0"/>
              <a:t>change</a:t>
            </a:r>
          </a:p>
          <a:p>
            <a:r>
              <a:rPr lang="en-US" dirty="0" smtClean="0"/>
              <a:t>Maps</a:t>
            </a:r>
          </a:p>
          <a:p>
            <a:pPr lvl="1"/>
            <a:r>
              <a:rPr lang="en-US" dirty="0" smtClean="0"/>
              <a:t>Known as hash or dictionary in other languages</a:t>
            </a:r>
          </a:p>
          <a:p>
            <a:pPr lvl="1"/>
            <a:r>
              <a:rPr lang="en-US" dirty="0" smtClean="0"/>
              <a:t>Stores key value pairs </a:t>
            </a:r>
          </a:p>
          <a:p>
            <a:pPr lvl="1"/>
            <a:r>
              <a:rPr lang="en-US" dirty="0" smtClean="0"/>
              <a:t>A key appears only once in a map </a:t>
            </a:r>
            <a:endParaRPr lang="en-US" dirty="0"/>
          </a:p>
          <a:p>
            <a:r>
              <a:rPr lang="en-US" dirty="0" smtClean="0"/>
              <a:t>Range</a:t>
            </a:r>
          </a:p>
          <a:p>
            <a:pPr lvl="1"/>
            <a:r>
              <a:rPr lang="en-US" dirty="0" smtClean="0"/>
              <a:t>Can be used to iterate over arrays, slices &amp; maps </a:t>
            </a:r>
            <a:endParaRPr lang="en-US" dirty="0"/>
          </a:p>
        </p:txBody>
      </p:sp>
    </p:spTree>
    <p:extLst>
      <p:ext uri="{BB962C8B-B14F-4D97-AF65-F5344CB8AC3E}">
        <p14:creationId xmlns:p14="http://schemas.microsoft.com/office/powerpoint/2010/main" val="13142644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smtClean="0"/>
              <a:t>Interfaces in Go are:</a:t>
            </a:r>
          </a:p>
          <a:p>
            <a:pPr lvl="1"/>
            <a:r>
              <a:rPr lang="en-US" dirty="0" smtClean="0"/>
              <a:t>A set of methods </a:t>
            </a:r>
          </a:p>
          <a:p>
            <a:pPr lvl="1"/>
            <a:r>
              <a:rPr lang="en-US" dirty="0" smtClean="0"/>
              <a:t>A type </a:t>
            </a:r>
            <a:endParaRPr lang="en-US" dirty="0"/>
          </a:p>
        </p:txBody>
      </p:sp>
    </p:spTree>
    <p:extLst>
      <p:ext uri="{BB962C8B-B14F-4D97-AF65-F5344CB8AC3E}">
        <p14:creationId xmlns:p14="http://schemas.microsoft.com/office/powerpoint/2010/main" val="13466350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normAutofit/>
          </a:bodyPr>
          <a:lstStyle/>
          <a:p>
            <a:r>
              <a:rPr lang="en-US" dirty="0" smtClean="0"/>
              <a:t>Go </a:t>
            </a:r>
            <a:r>
              <a:rPr lang="en-US" dirty="0"/>
              <a:t>does not have an exception </a:t>
            </a:r>
            <a:r>
              <a:rPr lang="en-US" dirty="0" smtClean="0"/>
              <a:t>handling facility </a:t>
            </a:r>
          </a:p>
          <a:p>
            <a:r>
              <a:rPr lang="en-US" dirty="0" smtClean="0"/>
              <a:t>For </a:t>
            </a:r>
            <a:r>
              <a:rPr lang="en-US" dirty="0"/>
              <a:t>error </a:t>
            </a:r>
            <a:r>
              <a:rPr lang="en-US" dirty="0" smtClean="0"/>
              <a:t>handling, Go uses a </a:t>
            </a:r>
            <a:r>
              <a:rPr lang="en-US" dirty="0"/>
              <a:t>pre-defined interface type called </a:t>
            </a:r>
            <a:r>
              <a:rPr lang="en-US" dirty="0" smtClean="0"/>
              <a:t>error</a:t>
            </a:r>
            <a:endParaRPr lang="en-US" dirty="0"/>
          </a:p>
          <a:p>
            <a:pPr lvl="1"/>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987878" y="2301292"/>
            <a:ext cx="2517866" cy="1298561"/>
          </a:xfrm>
          <a:prstGeom prst="rect">
            <a:avLst/>
          </a:prstGeom>
        </p:spPr>
      </p:pic>
    </p:spTree>
    <p:extLst>
      <p:ext uri="{BB962C8B-B14F-4D97-AF65-F5344CB8AC3E}">
        <p14:creationId xmlns:p14="http://schemas.microsoft.com/office/powerpoint/2010/main" val="507021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Implemented using</a:t>
            </a:r>
          </a:p>
          <a:p>
            <a:pPr lvl="1"/>
            <a:r>
              <a:rPr lang="en-US" dirty="0" err="1" smtClean="0"/>
              <a:t>goroutines</a:t>
            </a:r>
            <a:endParaRPr lang="en-US" dirty="0" smtClean="0"/>
          </a:p>
          <a:p>
            <a:pPr lvl="1"/>
            <a:r>
              <a:rPr lang="en-US" dirty="0" smtClean="0"/>
              <a:t>channels </a:t>
            </a:r>
          </a:p>
          <a:p>
            <a:pPr lvl="1"/>
            <a:r>
              <a:rPr lang="en-US" dirty="0" smtClean="0"/>
              <a:t>select</a:t>
            </a:r>
          </a:p>
          <a:p>
            <a:r>
              <a:rPr lang="en-US" dirty="0" err="1" smtClean="0"/>
              <a:t>goroutine</a:t>
            </a:r>
            <a:r>
              <a:rPr lang="en-US" dirty="0" smtClean="0"/>
              <a:t> is an independently executing function executed by the “go” statement</a:t>
            </a:r>
          </a:p>
          <a:p>
            <a:pPr lvl="1"/>
            <a:r>
              <a:rPr lang="en-US" dirty="0" err="1"/>
              <a:t>Goroutines</a:t>
            </a:r>
            <a:r>
              <a:rPr lang="en-US" dirty="0"/>
              <a:t> are multiplexed </a:t>
            </a:r>
            <a:r>
              <a:rPr lang="en-US" dirty="0" smtClean="0"/>
              <a:t>into a </a:t>
            </a:r>
            <a:r>
              <a:rPr lang="en-US" dirty="0"/>
              <a:t>small number of OS </a:t>
            </a:r>
            <a:r>
              <a:rPr lang="en-US" dirty="0" smtClean="0"/>
              <a:t>threads</a:t>
            </a:r>
          </a:p>
          <a:p>
            <a:pPr lvl="1"/>
            <a:r>
              <a:rPr lang="en-US" dirty="0" smtClean="0"/>
              <a:t>They don’t map 1:1 with OS threads</a:t>
            </a:r>
          </a:p>
          <a:p>
            <a:pPr lvl="1"/>
            <a:r>
              <a:rPr lang="en-US" dirty="0" err="1" smtClean="0"/>
              <a:t>Growable</a:t>
            </a:r>
            <a:r>
              <a:rPr lang="en-US" dirty="0" smtClean="0"/>
              <a:t>, segmented stacks which startup faster than threads</a:t>
            </a:r>
          </a:p>
          <a:p>
            <a:pPr lvl="1"/>
            <a:r>
              <a:rPr lang="en-US" dirty="0" smtClean="0"/>
              <a:t>Go routines communicate via channels </a:t>
            </a:r>
          </a:p>
          <a:p>
            <a:r>
              <a:rPr lang="en-US" dirty="0" smtClean="0"/>
              <a:t>Channel provides a connection between two </a:t>
            </a:r>
            <a:r>
              <a:rPr lang="en-US" dirty="0" err="1" smtClean="0"/>
              <a:t>goroutines</a:t>
            </a:r>
            <a:r>
              <a:rPr lang="en-US" dirty="0" smtClean="0"/>
              <a:t> allowing them to communicate</a:t>
            </a:r>
          </a:p>
          <a:p>
            <a:r>
              <a:rPr lang="en-US" dirty="0"/>
              <a:t>See </a:t>
            </a:r>
            <a:r>
              <a:rPr lang="en-US" dirty="0">
                <a:hlinkClick r:id="rId2"/>
              </a:rPr>
              <a:t>http://tleyden.github.io/blog/2014/10/30/goroutines-vs-threads</a:t>
            </a:r>
            <a:r>
              <a:rPr lang="en-US" dirty="0" smtClean="0">
                <a:hlinkClick r:id="rId2"/>
              </a:rPr>
              <a:t>/</a:t>
            </a:r>
            <a:r>
              <a:rPr lang="en-US" dirty="0" smtClean="0"/>
              <a:t> for more info </a:t>
            </a:r>
          </a:p>
          <a:p>
            <a:endParaRPr lang="en-US" dirty="0"/>
          </a:p>
        </p:txBody>
      </p:sp>
    </p:spTree>
    <p:extLst>
      <p:ext uri="{BB962C8B-B14F-4D97-AF65-F5344CB8AC3E}">
        <p14:creationId xmlns:p14="http://schemas.microsoft.com/office/powerpoint/2010/main" val="19771537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concurrency</a:t>
            </a:r>
            <a:endParaRPr lang="en-US" dirty="0"/>
          </a:p>
        </p:txBody>
      </p:sp>
      <p:pic>
        <p:nvPicPr>
          <p:cNvPr id="4" name="Content Placeholder 3"/>
          <p:cNvPicPr>
            <a:picLocks noGrp="1" noChangeAspect="1"/>
          </p:cNvPicPr>
          <p:nvPr>
            <p:ph idx="1"/>
          </p:nvPr>
        </p:nvPicPr>
        <p:blipFill>
          <a:blip r:embed="rId2"/>
          <a:stretch>
            <a:fillRect/>
          </a:stretch>
        </p:blipFill>
        <p:spPr>
          <a:xfrm>
            <a:off x="714375" y="1169988"/>
            <a:ext cx="7715250" cy="3238500"/>
          </a:xfrm>
          <a:prstGeom prst="rect">
            <a:avLst/>
          </a:prstGeom>
        </p:spPr>
      </p:pic>
    </p:spTree>
    <p:extLst>
      <p:ext uri="{BB962C8B-B14F-4D97-AF65-F5344CB8AC3E}">
        <p14:creationId xmlns:p14="http://schemas.microsoft.com/office/powerpoint/2010/main" val="1568807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t>
            </a:r>
            <a:r>
              <a:rPr lang="en-US" dirty="0" err="1" smtClean="0"/>
              <a:t>app.yaml</a:t>
            </a:r>
            <a:endParaRPr lang="en-US" dirty="0"/>
          </a:p>
        </p:txBody>
      </p:sp>
      <p:sp>
        <p:nvSpPr>
          <p:cNvPr id="3" name="Content Placeholder 2"/>
          <p:cNvSpPr>
            <a:spLocks noGrp="1"/>
          </p:cNvSpPr>
          <p:nvPr>
            <p:ph idx="1"/>
          </p:nvPr>
        </p:nvSpPr>
        <p:spPr/>
        <p:txBody>
          <a:bodyPr/>
          <a:lstStyle/>
          <a:p>
            <a:r>
              <a:rPr lang="en-US" dirty="0" smtClean="0"/>
              <a:t>Optional elements</a:t>
            </a:r>
          </a:p>
          <a:p>
            <a:pPr lvl="1"/>
            <a:r>
              <a:rPr lang="en-US" dirty="0" smtClean="0"/>
              <a:t>application: &lt;</a:t>
            </a:r>
            <a:r>
              <a:rPr lang="en-US" dirty="0" err="1" smtClean="0"/>
              <a:t>myapp</a:t>
            </a:r>
            <a:r>
              <a:rPr lang="en-US" dirty="0" smtClean="0"/>
              <a:t>&gt;</a:t>
            </a:r>
          </a:p>
          <a:p>
            <a:pPr lvl="1"/>
            <a:r>
              <a:rPr lang="en-US" dirty="0" smtClean="0"/>
              <a:t>version: &lt;version of your app&gt;</a:t>
            </a:r>
            <a:endParaRPr lang="en-US" dirty="0"/>
          </a:p>
          <a:p>
            <a:endParaRPr lang="en-US" dirty="0" smtClean="0"/>
          </a:p>
          <a:p>
            <a:r>
              <a:rPr lang="en-US" dirty="0" smtClean="0"/>
              <a:t>For more info, </a:t>
            </a:r>
            <a:r>
              <a:rPr lang="en-US" dirty="0"/>
              <a:t>see reference: https://cloud.google.com/appengine/docs/go/config/appconfig#Go_app_yaml_About_app_yaml</a:t>
            </a:r>
          </a:p>
        </p:txBody>
      </p:sp>
    </p:spTree>
    <p:extLst>
      <p:ext uri="{BB962C8B-B14F-4D97-AF65-F5344CB8AC3E}">
        <p14:creationId xmlns:p14="http://schemas.microsoft.com/office/powerpoint/2010/main" val="39145109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500062" y="818365"/>
            <a:ext cx="8143875" cy="1743075"/>
          </a:xfrm>
          <a:prstGeom prst="rect">
            <a:avLst/>
          </a:prstGeom>
        </p:spPr>
      </p:pic>
      <p:sp>
        <p:nvSpPr>
          <p:cNvPr id="5" name="Rectangle 4"/>
          <p:cNvSpPr/>
          <p:nvPr/>
        </p:nvSpPr>
        <p:spPr>
          <a:xfrm>
            <a:off x="500061" y="2748882"/>
            <a:ext cx="7647345" cy="923330"/>
          </a:xfrm>
          <a:prstGeom prst="rect">
            <a:avLst/>
          </a:prstGeom>
        </p:spPr>
        <p:txBody>
          <a:bodyPr wrap="square">
            <a:spAutoFit/>
          </a:bodyPr>
          <a:lstStyle/>
          <a:p>
            <a:r>
              <a:rPr lang="en-US" dirty="0">
                <a:latin typeface="Calibri" panose="020F0502020204030204" pitchFamily="34" charset="0"/>
              </a:rPr>
              <a:t>Program execution begins by initializing the main package and then invoking the function main. When that function invocation returns, the program exits. It does not wait for other (non-main) </a:t>
            </a:r>
            <a:r>
              <a:rPr lang="en-US" dirty="0" err="1">
                <a:latin typeface="Calibri" panose="020F0502020204030204" pitchFamily="34" charset="0"/>
              </a:rPr>
              <a:t>goroutines</a:t>
            </a:r>
            <a:r>
              <a:rPr lang="en-US" dirty="0">
                <a:latin typeface="Calibri" panose="020F0502020204030204" pitchFamily="34" charset="0"/>
              </a:rPr>
              <a:t> to complete.</a:t>
            </a:r>
          </a:p>
        </p:txBody>
      </p:sp>
    </p:spTree>
    <p:extLst>
      <p:ext uri="{BB962C8B-B14F-4D97-AF65-F5344CB8AC3E}">
        <p14:creationId xmlns:p14="http://schemas.microsoft.com/office/powerpoint/2010/main" val="34694789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Channels</a:t>
            </a:r>
            <a:endParaRPr lang="en-US" dirty="0"/>
          </a:p>
        </p:txBody>
      </p:sp>
      <p:sp>
        <p:nvSpPr>
          <p:cNvPr id="3" name="Content Placeholder 2"/>
          <p:cNvSpPr>
            <a:spLocks noGrp="1"/>
          </p:cNvSpPr>
          <p:nvPr>
            <p:ph idx="1"/>
          </p:nvPr>
        </p:nvSpPr>
        <p:spPr/>
        <p:txBody>
          <a:bodyPr/>
          <a:lstStyle/>
          <a:p>
            <a:r>
              <a:rPr lang="en-US" dirty="0" smtClean="0"/>
              <a:t>Use </a:t>
            </a:r>
            <a:r>
              <a:rPr lang="en-US" dirty="0"/>
              <a:t>make(</a:t>
            </a:r>
            <a:r>
              <a:rPr lang="en-US" dirty="0" err="1"/>
              <a:t>chan</a:t>
            </a:r>
            <a:r>
              <a:rPr lang="en-US" dirty="0"/>
              <a:t> </a:t>
            </a:r>
            <a:r>
              <a:rPr lang="en-US" dirty="0" err="1"/>
              <a:t>val</a:t>
            </a:r>
            <a:r>
              <a:rPr lang="en-US" dirty="0"/>
              <a:t>-type</a:t>
            </a:r>
            <a:r>
              <a:rPr lang="en-US" dirty="0" smtClean="0"/>
              <a:t>) to create a new channel </a:t>
            </a:r>
          </a:p>
          <a:p>
            <a:r>
              <a:rPr lang="en-US" dirty="0" smtClean="0"/>
              <a:t>Channels </a:t>
            </a:r>
            <a:r>
              <a:rPr lang="en-US" dirty="0"/>
              <a:t>are typed by the values they </a:t>
            </a:r>
            <a:r>
              <a:rPr lang="en-US" dirty="0" smtClean="0"/>
              <a:t>convey</a:t>
            </a:r>
            <a:endParaRPr lang="en-US" dirty="0"/>
          </a:p>
        </p:txBody>
      </p:sp>
    </p:spTree>
    <p:extLst>
      <p:ext uri="{BB962C8B-B14F-4D97-AF65-F5344CB8AC3E}">
        <p14:creationId xmlns:p14="http://schemas.microsoft.com/office/powerpoint/2010/main" val="2483793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err="1" smtClean="0"/>
              <a:t>gofmt</a:t>
            </a:r>
            <a:endParaRPr lang="en-US" dirty="0" smtClean="0"/>
          </a:p>
          <a:p>
            <a:pPr lvl="1"/>
            <a:r>
              <a:rPr lang="en-US" dirty="0" smtClean="0"/>
              <a:t>A formatter for Go code</a:t>
            </a:r>
          </a:p>
          <a:p>
            <a:r>
              <a:rPr lang="en-US" dirty="0" err="1" smtClean="0"/>
              <a:t>gofix</a:t>
            </a:r>
            <a:endParaRPr lang="en-US" dirty="0" smtClean="0"/>
          </a:p>
          <a:p>
            <a:pPr lvl="1"/>
            <a:r>
              <a:rPr lang="en-US" dirty="0" smtClean="0"/>
              <a:t>Helps in code updates/refactoring (e.g. update of APIs)</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672576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handling and HTTP</a:t>
            </a:r>
            <a:endParaRPr lang="en-US" dirty="0"/>
          </a:p>
        </p:txBody>
      </p:sp>
      <p:sp>
        <p:nvSpPr>
          <p:cNvPr id="3" name="Content Placeholder 2"/>
          <p:cNvSpPr>
            <a:spLocks noGrp="1"/>
          </p:cNvSpPr>
          <p:nvPr>
            <p:ph idx="1"/>
          </p:nvPr>
        </p:nvSpPr>
        <p:spPr/>
        <p:txBody>
          <a:bodyPr>
            <a:normAutofit fontScale="85000" lnSpcReduction="10000"/>
          </a:bodyPr>
          <a:lstStyle/>
          <a:p>
            <a:r>
              <a:rPr lang="en-US" dirty="0"/>
              <a:t>Go runtime for App Engine uses the standard </a:t>
            </a:r>
            <a:r>
              <a:rPr lang="en-US" dirty="0">
                <a:hlinkClick r:id="rId3"/>
              </a:rPr>
              <a:t>http package</a:t>
            </a:r>
            <a:r>
              <a:rPr lang="en-US" dirty="0"/>
              <a:t> as an interface between your Go program and the App Engine </a:t>
            </a:r>
            <a:r>
              <a:rPr lang="en-US" dirty="0" smtClean="0"/>
              <a:t>servers</a:t>
            </a:r>
            <a:endParaRPr lang="en-US" dirty="0"/>
          </a:p>
          <a:p>
            <a:r>
              <a:rPr lang="en-US" dirty="0">
                <a:solidFill>
                  <a:schemeClr val="tx1"/>
                </a:solidFill>
              </a:rPr>
              <a:t>When App Engine receives a web request for your application, it invokes the </a:t>
            </a:r>
            <a:r>
              <a:rPr lang="en-US" dirty="0" err="1">
                <a:solidFill>
                  <a:schemeClr val="tx1"/>
                </a:solidFill>
                <a:hlinkClick r:id="rId4"/>
              </a:rPr>
              <a:t>http.Handler</a:t>
            </a:r>
            <a:r>
              <a:rPr lang="en-US" dirty="0">
                <a:solidFill>
                  <a:schemeClr val="tx1"/>
                </a:solidFill>
              </a:rPr>
              <a:t> associated with the request URL. (The URL must also be specified as a Go handler in the application's </a:t>
            </a:r>
            <a:r>
              <a:rPr lang="en-US" dirty="0" err="1">
                <a:solidFill>
                  <a:schemeClr val="tx1"/>
                </a:solidFill>
                <a:hlinkClick r:id="rId5"/>
              </a:rPr>
              <a:t>app.yaml</a:t>
            </a:r>
            <a:r>
              <a:rPr lang="en-US" dirty="0">
                <a:solidFill>
                  <a:schemeClr val="tx1"/>
                </a:solidFill>
              </a:rPr>
              <a:t> configuration file.)</a:t>
            </a:r>
            <a:endParaRPr lang="en-US" dirty="0"/>
          </a:p>
          <a:p>
            <a:r>
              <a:rPr lang="en-US" dirty="0"/>
              <a:t>App Engine runs multiple instances of your application, each instance has its own web server for handling requests</a:t>
            </a:r>
            <a:r>
              <a:rPr lang="en-US" dirty="0" smtClean="0"/>
              <a:t>.</a:t>
            </a:r>
          </a:p>
          <a:p>
            <a:r>
              <a:rPr lang="en-US" dirty="0"/>
              <a:t>Any request can be routed to any instance, so consecutive requests from the same user are not necessarily sent to the same instance. </a:t>
            </a:r>
            <a:endParaRPr lang="en-US" dirty="0" smtClean="0"/>
          </a:p>
          <a:p>
            <a:r>
              <a:rPr lang="en-US" dirty="0" smtClean="0"/>
              <a:t>An </a:t>
            </a:r>
            <a:r>
              <a:rPr lang="en-US" dirty="0"/>
              <a:t>instance can handle multiple requests concurrently. </a:t>
            </a:r>
            <a:endParaRPr lang="en-US" dirty="0" smtClean="0"/>
          </a:p>
          <a:p>
            <a:r>
              <a:rPr lang="en-US" dirty="0" smtClean="0"/>
              <a:t>The </a:t>
            </a:r>
            <a:r>
              <a:rPr lang="en-US" dirty="0"/>
              <a:t>number of instances can be adjusted automatically as traffic changes.</a:t>
            </a:r>
          </a:p>
        </p:txBody>
      </p:sp>
    </p:spTree>
    <p:extLst>
      <p:ext uri="{BB962C8B-B14F-4D97-AF65-F5344CB8AC3E}">
        <p14:creationId xmlns:p14="http://schemas.microsoft.com/office/powerpoint/2010/main" val="209408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applications scale</a:t>
            </a:r>
            <a:endParaRPr lang="en-US" dirty="0"/>
          </a:p>
        </p:txBody>
      </p:sp>
      <p:sp>
        <p:nvSpPr>
          <p:cNvPr id="3" name="Content Placeholder 2"/>
          <p:cNvSpPr>
            <a:spLocks noGrp="1"/>
          </p:cNvSpPr>
          <p:nvPr>
            <p:ph idx="1"/>
          </p:nvPr>
        </p:nvSpPr>
        <p:spPr/>
        <p:txBody>
          <a:bodyPr>
            <a:normAutofit fontScale="92500"/>
          </a:bodyPr>
          <a:lstStyle/>
          <a:p>
            <a:r>
              <a:rPr lang="en-US" dirty="0"/>
              <a:t>Instances are the basic building blocks of App Engine, providing all the resources needed to successfully host your application. This includes the language runtime, the App Engine APIs, and your application's code and memory. Each instance includes a security layer to ensure that instances cannot inadvertently affect each other.</a:t>
            </a:r>
          </a:p>
          <a:p>
            <a:endParaRPr lang="en-US" dirty="0"/>
          </a:p>
          <a:p>
            <a:r>
              <a:rPr lang="en-US" dirty="0"/>
              <a:t>Instances are the computing units that App Engine uses to automatically scale your application. At any given time, your application may be running on one instance or many instances, with requests being spread across all of them.</a:t>
            </a:r>
          </a:p>
        </p:txBody>
      </p:sp>
    </p:spTree>
    <p:extLst>
      <p:ext uri="{BB962C8B-B14F-4D97-AF65-F5344CB8AC3E}">
        <p14:creationId xmlns:p14="http://schemas.microsoft.com/office/powerpoint/2010/main" val="2506540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Instances are resident or dynamic. A dynamic instance starts up and shuts down automatically based on the current needs. A resident instance runs all the time, which can improve your application's performance.</a:t>
            </a:r>
          </a:p>
          <a:p>
            <a:endParaRPr lang="en-US" dirty="0"/>
          </a:p>
          <a:p>
            <a:r>
              <a:rPr lang="en-US" dirty="0"/>
              <a:t>An instance instantiates the code which is included in an App Engine module.</a:t>
            </a:r>
          </a:p>
          <a:p>
            <a:endParaRPr lang="en-US" dirty="0"/>
          </a:p>
          <a:p>
            <a:r>
              <a:rPr lang="en-US" dirty="0"/>
              <a:t>When you configure your app, you specify how its modules scale (the initial number of instances for a module and how new instances are created and stopped in response to traffic), and how much time an instance is allowed to handle a request (its deadline).</a:t>
            </a:r>
          </a:p>
        </p:txBody>
      </p:sp>
    </p:spTree>
    <p:extLst>
      <p:ext uri="{BB962C8B-B14F-4D97-AF65-F5344CB8AC3E}">
        <p14:creationId xmlns:p14="http://schemas.microsoft.com/office/powerpoint/2010/main" val="670938688"/>
      </p:ext>
    </p:extLst>
  </p:cSld>
  <p:clrMapOvr>
    <a:masterClrMapping/>
  </p:clrMapOvr>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8B79823-585F-4DAE-9341-8D446E41045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D7900DE2-572D-4B07-A4D8-5AF0F1C660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11941</TotalTime>
  <Words>2398</Words>
  <Application>Microsoft Office PowerPoint</Application>
  <PresentationFormat>On-screen Show (16:9)</PresentationFormat>
  <Paragraphs>293</Paragraphs>
  <Slides>62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Gill Sans MT</vt:lpstr>
      <vt:lpstr>Webdings</vt:lpstr>
      <vt:lpstr>Wingdings</vt:lpstr>
      <vt:lpstr>Wipro 2014 PPT Theme</vt:lpstr>
      <vt:lpstr>Building apps on Google AppEngine using GO </vt:lpstr>
      <vt:lpstr>AppEngine SDK</vt:lpstr>
      <vt:lpstr>Go AppEngine commands</vt:lpstr>
      <vt:lpstr>Configuring app.yaml</vt:lpstr>
      <vt:lpstr>More on app.yaml</vt:lpstr>
      <vt:lpstr>More on app.yaml</vt:lpstr>
      <vt:lpstr>Request handling and HTTP</vt:lpstr>
      <vt:lpstr>How applications scale</vt:lpstr>
      <vt:lpstr>Instances</vt:lpstr>
      <vt:lpstr>Scaling class</vt:lpstr>
      <vt:lpstr>Scaling dynamic instances</vt:lpstr>
      <vt:lpstr>Go Runtime environment </vt:lpstr>
      <vt:lpstr>Organizing Go apps </vt:lpstr>
      <vt:lpstr>Organizing modules – best practices</vt:lpstr>
      <vt:lpstr>Routing with a dispatch file</vt:lpstr>
      <vt:lpstr>Dispatch.yaml</vt:lpstr>
      <vt:lpstr>AppEngine DataStore</vt:lpstr>
      <vt:lpstr>DataStore versus Relational DB</vt:lpstr>
      <vt:lpstr>DataStore features</vt:lpstr>
      <vt:lpstr>Eventually consistent</vt:lpstr>
      <vt:lpstr>Strong versus Eventual consistency</vt:lpstr>
      <vt:lpstr>DataStore is based on BigTable</vt:lpstr>
      <vt:lpstr>Key components of DataStore</vt:lpstr>
      <vt:lpstr>DataStore concepts</vt:lpstr>
      <vt:lpstr>DataStore concepts</vt:lpstr>
      <vt:lpstr>Working with DataStores in Go</vt:lpstr>
      <vt:lpstr>Ancestors &amp; Descendants</vt:lpstr>
      <vt:lpstr>Ancestors &amp; Descendants – groups and consistency</vt:lpstr>
      <vt:lpstr>DataStore indexes</vt:lpstr>
      <vt:lpstr>Checking application state</vt:lpstr>
      <vt:lpstr>PowerPoint Presentation</vt:lpstr>
      <vt:lpstr>PowerPoint Presentation</vt:lpstr>
      <vt:lpstr>Using Memcache</vt:lpstr>
      <vt:lpstr>PowerPoint Presentation</vt:lpstr>
      <vt:lpstr>PowerPoint Presentation</vt:lpstr>
      <vt:lpstr>About Go</vt:lpstr>
      <vt:lpstr>Who uses Go?</vt:lpstr>
      <vt:lpstr>PowerPoint Presentation</vt:lpstr>
      <vt:lpstr>Concurrency</vt:lpstr>
      <vt:lpstr>Garbage collection</vt:lpstr>
      <vt:lpstr>Statically typed</vt:lpstr>
      <vt:lpstr>Dependencies in Go</vt:lpstr>
      <vt:lpstr>Naming and visibility</vt:lpstr>
      <vt:lpstr>PowerPoint Presentation</vt:lpstr>
      <vt:lpstr>Packages</vt:lpstr>
      <vt:lpstr>Variables</vt:lpstr>
      <vt:lpstr>Short variable declaration</vt:lpstr>
      <vt:lpstr>Basic data types</vt:lpstr>
      <vt:lpstr>Constants</vt:lpstr>
      <vt:lpstr>PowerPoint Presentation</vt:lpstr>
      <vt:lpstr>For</vt:lpstr>
      <vt:lpstr>Switch…case…default</vt:lpstr>
      <vt:lpstr>Defer</vt:lpstr>
      <vt:lpstr>Methods</vt:lpstr>
      <vt:lpstr>Arrays, Slices, Maps, Range</vt:lpstr>
      <vt:lpstr>Interfaces</vt:lpstr>
      <vt:lpstr>Error handling</vt:lpstr>
      <vt:lpstr>Concurrency</vt:lpstr>
      <vt:lpstr>Visualizing concurrency</vt:lpstr>
      <vt:lpstr>Example</vt:lpstr>
      <vt:lpstr>Channels</vt:lpstr>
      <vt:lpstr>Tools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EY</cp:lastModifiedBy>
  <cp:revision>535</cp:revision>
  <dcterms:created xsi:type="dcterms:W3CDTF">2013-12-31T05:54:35Z</dcterms:created>
  <dcterms:modified xsi:type="dcterms:W3CDTF">2016-03-08T15:58:08Z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