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2"/>
  </p:notesMasterIdLst>
  <p:sldIdLst>
    <p:sldId id="433" r:id="rId5"/>
    <p:sldId id="434" r:id="rId6"/>
    <p:sldId id="436" r:id="rId7"/>
    <p:sldId id="437" r:id="rId8"/>
    <p:sldId id="438" r:id="rId9"/>
    <p:sldId id="440" r:id="rId10"/>
    <p:sldId id="441"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191" autoAdjust="0"/>
    <p:restoredTop sz="71993" autoAdjust="0"/>
  </p:normalViewPr>
  <p:slideViewPr>
    <p:cSldViewPr snapToGrid="0">
      <p:cViewPr varScale="1">
        <p:scale>
          <a:sx n="66" d="100"/>
          <a:sy n="66" d="100"/>
        </p:scale>
        <p:origin x="1482" y="42"/>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10/29/2016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10/29/2016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Key concepts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991604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Program structuring </a:t>
            </a:r>
            <a:r>
              <a:rPr lang="en-US" dirty="0"/>
              <a:t>technique </a:t>
            </a:r>
            <a:r>
              <a:rPr lang="en-US" dirty="0" smtClean="0"/>
              <a:t>with </a:t>
            </a:r>
            <a:r>
              <a:rPr lang="en-US" dirty="0"/>
              <a:t>multiple threads of </a:t>
            </a:r>
            <a:r>
              <a:rPr lang="en-US" dirty="0" smtClean="0"/>
              <a:t>control</a:t>
            </a:r>
          </a:p>
          <a:p>
            <a:r>
              <a:rPr lang="en-US" dirty="0"/>
              <a:t>Concurrency allows </a:t>
            </a:r>
            <a:r>
              <a:rPr lang="en-US" dirty="0" smtClean="0"/>
              <a:t>programs </a:t>
            </a:r>
            <a:r>
              <a:rPr lang="en-US" dirty="0"/>
              <a:t>to be </a:t>
            </a:r>
            <a:r>
              <a:rPr lang="en-US" dirty="0" smtClean="0"/>
              <a:t>modular</a:t>
            </a:r>
          </a:p>
          <a:p>
            <a:r>
              <a:rPr lang="en-US" dirty="0" smtClean="0"/>
              <a:t>Example: Threads </a:t>
            </a:r>
            <a:r>
              <a:rPr lang="en-US" dirty="0"/>
              <a:t>that interacts with </a:t>
            </a:r>
            <a:r>
              <a:rPr lang="en-US" dirty="0" smtClean="0"/>
              <a:t>users could be </a:t>
            </a:r>
            <a:r>
              <a:rPr lang="en-US" dirty="0"/>
              <a:t>distinct from </a:t>
            </a:r>
            <a:r>
              <a:rPr lang="en-US" dirty="0" smtClean="0"/>
              <a:t>threads </a:t>
            </a:r>
            <a:r>
              <a:rPr lang="en-US" dirty="0"/>
              <a:t>that talks to the database.</a:t>
            </a:r>
          </a:p>
          <a:p>
            <a:r>
              <a:rPr lang="en-US" dirty="0" smtClean="0"/>
              <a:t>Difference with parallelism : Parallel programs use multiplicity </a:t>
            </a:r>
            <a:r>
              <a:rPr lang="en-US" dirty="0"/>
              <a:t>of computational hardware (e.g. multiple processor cores) in order to perform computation </a:t>
            </a:r>
            <a:r>
              <a:rPr lang="en-US" dirty="0" smtClean="0"/>
              <a:t>faster </a:t>
            </a:r>
          </a:p>
          <a:p>
            <a:endParaRPr lang="en-US" dirty="0"/>
          </a:p>
        </p:txBody>
      </p:sp>
      <p:sp>
        <p:nvSpPr>
          <p:cNvPr id="4" name="Rectangle 3"/>
          <p:cNvSpPr/>
          <p:nvPr/>
        </p:nvSpPr>
        <p:spPr>
          <a:xfrm>
            <a:off x="603115" y="4519863"/>
            <a:ext cx="5243208" cy="200055"/>
          </a:xfrm>
          <a:prstGeom prst="rect">
            <a:avLst/>
          </a:prstGeom>
        </p:spPr>
        <p:txBody>
          <a:bodyPr wrap="square">
            <a:spAutoFit/>
          </a:bodyPr>
          <a:lstStyle/>
          <a:p>
            <a:r>
              <a:rPr lang="en-US" sz="700" dirty="0" smtClean="0">
                <a:latin typeface="Calibri" panose="020F0502020204030204" pitchFamily="34" charset="0"/>
              </a:rPr>
              <a:t>Source: http</a:t>
            </a:r>
            <a:r>
              <a:rPr lang="en-US" sz="700" dirty="0">
                <a:latin typeface="Calibri" panose="020F0502020204030204" pitchFamily="34" charset="0"/>
              </a:rPr>
              <a:t>://cs.stackexchange.com/questions/19987/difference-between-parallel-and-concurrent-programming</a:t>
            </a:r>
          </a:p>
        </p:txBody>
      </p:sp>
    </p:spTree>
    <p:extLst>
      <p:ext uri="{BB962C8B-B14F-4D97-AF65-F5344CB8AC3E}">
        <p14:creationId xmlns:p14="http://schemas.microsoft.com/office/powerpoint/2010/main" val="1304896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p:txBody>
          <a:bodyPr/>
          <a:lstStyle/>
          <a:p>
            <a:r>
              <a:rPr lang="en-US" dirty="0" smtClean="0"/>
              <a:t>Systematic </a:t>
            </a:r>
            <a:r>
              <a:rPr lang="en-US" dirty="0"/>
              <a:t>recovery of pooled </a:t>
            </a:r>
            <a:r>
              <a:rPr lang="en-US" dirty="0" smtClean="0"/>
              <a:t>computer storage resources</a:t>
            </a:r>
            <a:r>
              <a:rPr lang="en-US" dirty="0"/>
              <a:t> </a:t>
            </a:r>
            <a:r>
              <a:rPr lang="en-US" dirty="0" smtClean="0"/>
              <a:t>that </a:t>
            </a:r>
            <a:r>
              <a:rPr lang="en-US" dirty="0"/>
              <a:t>is being used by a program </a:t>
            </a:r>
            <a:r>
              <a:rPr lang="en-US" dirty="0" smtClean="0"/>
              <a:t>when it is no longer needed</a:t>
            </a:r>
          </a:p>
          <a:p>
            <a:endParaRPr lang="en-US" dirty="0"/>
          </a:p>
          <a:p>
            <a:r>
              <a:rPr lang="en-US" dirty="0" smtClean="0"/>
              <a:t>Key principles of garbage collection </a:t>
            </a:r>
          </a:p>
          <a:p>
            <a:pPr lvl="1"/>
            <a:r>
              <a:rPr lang="en-US" dirty="0" smtClean="0"/>
              <a:t>Unused </a:t>
            </a:r>
            <a:r>
              <a:rPr lang="en-US" dirty="0"/>
              <a:t>memory should be </a:t>
            </a:r>
            <a:r>
              <a:rPr lang="en-US" dirty="0" smtClean="0"/>
              <a:t>freed </a:t>
            </a:r>
          </a:p>
          <a:p>
            <a:pPr lvl="1"/>
            <a:r>
              <a:rPr lang="en-US" dirty="0" smtClean="0"/>
              <a:t>No </a:t>
            </a:r>
            <a:r>
              <a:rPr lang="en-US" dirty="0"/>
              <a:t>memory should be freed unless the program will not use it </a:t>
            </a:r>
            <a:r>
              <a:rPr lang="en-US" dirty="0" smtClean="0"/>
              <a:t>anymore</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TechTarget</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378049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Statically typed</a:t>
            </a:r>
            <a:endParaRPr lang="en-US" dirty="0"/>
          </a:p>
        </p:txBody>
      </p:sp>
      <p:sp>
        <p:nvSpPr>
          <p:cNvPr id="3" name="Content Placeholder 2"/>
          <p:cNvSpPr>
            <a:spLocks noGrp="1"/>
          </p:cNvSpPr>
          <p:nvPr>
            <p:ph idx="1"/>
          </p:nvPr>
        </p:nvSpPr>
        <p:spPr/>
        <p:txBody>
          <a:bodyPr/>
          <a:lstStyle/>
          <a:p>
            <a:r>
              <a:rPr lang="en-US" dirty="0"/>
              <a:t>Statically typed programming languages do type </a:t>
            </a:r>
            <a:r>
              <a:rPr lang="en-US" dirty="0" smtClean="0"/>
              <a:t>checking, i.e., verification </a:t>
            </a:r>
            <a:r>
              <a:rPr lang="en-US" dirty="0"/>
              <a:t>and </a:t>
            </a:r>
            <a:r>
              <a:rPr lang="en-US" dirty="0" smtClean="0"/>
              <a:t>enforcement of type constraints, at </a:t>
            </a:r>
            <a:r>
              <a:rPr lang="en-US" dirty="0"/>
              <a:t>compile-time as opposed to run-time. </a:t>
            </a:r>
            <a:endParaRPr lang="en-US" dirty="0" smtClean="0"/>
          </a:p>
          <a:p>
            <a:pPr lvl="1"/>
            <a:r>
              <a:rPr lang="en-US" dirty="0" smtClean="0"/>
              <a:t>E.g. C/C++, Java</a:t>
            </a:r>
          </a:p>
          <a:p>
            <a:r>
              <a:rPr lang="en-US" dirty="0" smtClean="0"/>
              <a:t>Dynamically </a:t>
            </a:r>
            <a:r>
              <a:rPr lang="en-US" dirty="0"/>
              <a:t>typed programming languages </a:t>
            </a:r>
            <a:r>
              <a:rPr lang="en-US" dirty="0" smtClean="0"/>
              <a:t>perform </a:t>
            </a:r>
            <a:r>
              <a:rPr lang="en-US" dirty="0"/>
              <a:t>type checking at </a:t>
            </a:r>
            <a:r>
              <a:rPr lang="en-US" dirty="0" smtClean="0"/>
              <a:t>run time instead of compile time </a:t>
            </a:r>
          </a:p>
          <a:p>
            <a:pPr lvl="1"/>
            <a:r>
              <a:rPr lang="en-US" dirty="0" smtClean="0"/>
              <a:t>E.g. Perl, Ruby, Python</a:t>
            </a:r>
            <a:endParaRPr lang="en-US" dirty="0"/>
          </a:p>
        </p:txBody>
      </p:sp>
      <p:sp>
        <p:nvSpPr>
          <p:cNvPr id="4" name="TextBox 3"/>
          <p:cNvSpPr txBox="1"/>
          <p:nvPr/>
        </p:nvSpPr>
        <p:spPr>
          <a:xfrm>
            <a:off x="573932" y="4719918"/>
            <a:ext cx="2227634" cy="230832"/>
          </a:xfrm>
          <a:prstGeom prst="rect">
            <a:avLst/>
          </a:prstGeom>
          <a:noFill/>
        </p:spPr>
        <p:txBody>
          <a:bodyPr wrap="square" rtlCol="0">
            <a:spAutoFit/>
          </a:bodyPr>
          <a:lstStyle/>
          <a:p>
            <a:r>
              <a:rPr lang="en-US" sz="900" dirty="0" smtClean="0">
                <a:solidFill>
                  <a:schemeClr val="tx1">
                    <a:lumMod val="50000"/>
                    <a:lumOff val="50000"/>
                  </a:schemeClr>
                </a:solidFill>
              </a:rPr>
              <a:t>Source: </a:t>
            </a:r>
            <a:r>
              <a:rPr lang="en-US" sz="900" dirty="0" err="1" smtClean="0">
                <a:solidFill>
                  <a:schemeClr val="tx1">
                    <a:lumMod val="50000"/>
                    <a:lumOff val="50000"/>
                  </a:schemeClr>
                </a:solidFill>
              </a:rPr>
              <a:t>StackOverflow</a:t>
            </a:r>
            <a:endParaRPr lang="en-US" sz="900" dirty="0" smtClean="0">
              <a:solidFill>
                <a:schemeClr val="tx1">
                  <a:lumMod val="50000"/>
                  <a:lumOff val="50000"/>
                </a:schemeClr>
              </a:solidFill>
            </a:endParaRPr>
          </a:p>
        </p:txBody>
      </p:sp>
    </p:spTree>
    <p:extLst>
      <p:ext uri="{BB962C8B-B14F-4D97-AF65-F5344CB8AC3E}">
        <p14:creationId xmlns:p14="http://schemas.microsoft.com/office/powerpoint/2010/main" val="1578336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 in Go</a:t>
            </a:r>
            <a:endParaRPr lang="en-US" dirty="0"/>
          </a:p>
        </p:txBody>
      </p:sp>
      <p:sp>
        <p:nvSpPr>
          <p:cNvPr id="3" name="Content Placeholder 2"/>
          <p:cNvSpPr>
            <a:spLocks noGrp="1"/>
          </p:cNvSpPr>
          <p:nvPr>
            <p:ph idx="1"/>
          </p:nvPr>
        </p:nvSpPr>
        <p:spPr/>
        <p:txBody>
          <a:bodyPr/>
          <a:lstStyle/>
          <a:p>
            <a:r>
              <a:rPr lang="en-US" dirty="0" smtClean="0"/>
              <a:t>Go defines unused </a:t>
            </a:r>
            <a:r>
              <a:rPr lang="en-US" dirty="0"/>
              <a:t>dependencies </a:t>
            </a:r>
            <a:r>
              <a:rPr lang="en-US" dirty="0" smtClean="0"/>
              <a:t>as </a:t>
            </a:r>
            <a:r>
              <a:rPr lang="en-US" dirty="0"/>
              <a:t>compile-time </a:t>
            </a:r>
            <a:r>
              <a:rPr lang="en-US" dirty="0" smtClean="0"/>
              <a:t>errors</a:t>
            </a:r>
          </a:p>
          <a:p>
            <a:r>
              <a:rPr lang="en-US" dirty="0" smtClean="0"/>
              <a:t>If a package is imported and not used, </a:t>
            </a:r>
            <a:r>
              <a:rPr lang="en-US" dirty="0"/>
              <a:t>the program </a:t>
            </a:r>
            <a:r>
              <a:rPr lang="en-US" dirty="0" smtClean="0"/>
              <a:t>does not compile</a:t>
            </a:r>
          </a:p>
          <a:p>
            <a:r>
              <a:rPr lang="en-US" dirty="0" smtClean="0"/>
              <a:t>This guarantees </a:t>
            </a:r>
            <a:r>
              <a:rPr lang="en-US" dirty="0"/>
              <a:t>by construction that the dependency tree for any Go program is </a:t>
            </a:r>
            <a:r>
              <a:rPr lang="en-US" dirty="0" smtClean="0"/>
              <a:t>precise. No </a:t>
            </a:r>
            <a:r>
              <a:rPr lang="en-US" dirty="0"/>
              <a:t>extra code </a:t>
            </a:r>
            <a:r>
              <a:rPr lang="en-US" dirty="0" smtClean="0"/>
              <a:t>is </a:t>
            </a:r>
            <a:r>
              <a:rPr lang="en-US" dirty="0"/>
              <a:t>compiled when building the </a:t>
            </a:r>
            <a:r>
              <a:rPr lang="en-US" dirty="0" smtClean="0"/>
              <a:t>program and this minimizes </a:t>
            </a:r>
            <a:r>
              <a:rPr lang="en-US" dirty="0"/>
              <a:t>compilation </a:t>
            </a:r>
            <a:r>
              <a:rPr lang="en-US" dirty="0" smtClean="0"/>
              <a:t>time</a:t>
            </a:r>
            <a:endParaRPr lang="en-US" dirty="0"/>
          </a:p>
        </p:txBody>
      </p:sp>
      <p:sp>
        <p:nvSpPr>
          <p:cNvPr id="4" name="Rectangle 3"/>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25095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and visibility</a:t>
            </a:r>
            <a:endParaRPr lang="en-US" dirty="0"/>
          </a:p>
        </p:txBody>
      </p:sp>
      <p:sp>
        <p:nvSpPr>
          <p:cNvPr id="3" name="Content Placeholder 2"/>
          <p:cNvSpPr>
            <a:spLocks noGrp="1"/>
          </p:cNvSpPr>
          <p:nvPr>
            <p:ph idx="1"/>
          </p:nvPr>
        </p:nvSpPr>
        <p:spPr/>
        <p:txBody>
          <a:bodyPr/>
          <a:lstStyle/>
          <a:p>
            <a:r>
              <a:rPr lang="en-US" dirty="0" smtClean="0"/>
              <a:t>The variable name </a:t>
            </a:r>
            <a:r>
              <a:rPr lang="en-US" dirty="0"/>
              <a:t>itself carries </a:t>
            </a:r>
            <a:r>
              <a:rPr lang="en-US" dirty="0" smtClean="0"/>
              <a:t>information on whether a variable in Public or Private. This is determined by the case </a:t>
            </a:r>
            <a:r>
              <a:rPr lang="en-US" dirty="0"/>
              <a:t>of the initial letter of the </a:t>
            </a:r>
            <a:r>
              <a:rPr lang="en-US" dirty="0" smtClean="0"/>
              <a:t>identifier </a:t>
            </a:r>
          </a:p>
          <a:p>
            <a:r>
              <a:rPr lang="en-US" dirty="0" smtClean="0"/>
              <a:t>If </a:t>
            </a:r>
            <a:r>
              <a:rPr lang="en-US" dirty="0"/>
              <a:t>the initial character is </a:t>
            </a:r>
            <a:r>
              <a:rPr lang="en-US" dirty="0" smtClean="0"/>
              <a:t>in upper case, </a:t>
            </a:r>
            <a:r>
              <a:rPr lang="en-US" dirty="0"/>
              <a:t>the identifier is exported </a:t>
            </a:r>
            <a:r>
              <a:rPr lang="en-US" dirty="0" smtClean="0"/>
              <a:t> as Public, </a:t>
            </a:r>
            <a:r>
              <a:rPr lang="en-US" dirty="0"/>
              <a:t>otherwise it is </a:t>
            </a:r>
            <a:r>
              <a:rPr lang="en-US" dirty="0" smtClean="0"/>
              <a:t>treated as Private:</a:t>
            </a:r>
            <a:endParaRPr lang="en-US" dirty="0"/>
          </a:p>
          <a:p>
            <a:pPr lvl="1"/>
            <a:r>
              <a:rPr lang="en-US" dirty="0" smtClean="0"/>
              <a:t>&lt;</a:t>
            </a:r>
            <a:r>
              <a:rPr lang="en-US" u="sng" dirty="0" smtClean="0"/>
              <a:t>N</a:t>
            </a:r>
            <a:r>
              <a:rPr lang="en-US" dirty="0" smtClean="0"/>
              <a:t>ame&gt; </a:t>
            </a:r>
            <a:r>
              <a:rPr lang="en-US" dirty="0"/>
              <a:t>is visible to clients of package</a:t>
            </a:r>
          </a:p>
          <a:p>
            <a:pPr lvl="1"/>
            <a:r>
              <a:rPr lang="en-US" dirty="0" smtClean="0"/>
              <a:t>&lt;name&gt; </a:t>
            </a:r>
            <a:r>
              <a:rPr lang="en-US" dirty="0"/>
              <a:t>(or </a:t>
            </a:r>
            <a:r>
              <a:rPr lang="en-US" dirty="0" smtClean="0"/>
              <a:t>&lt;_Name&gt;) - this </a:t>
            </a:r>
            <a:r>
              <a:rPr lang="en-US" dirty="0"/>
              <a:t>is not visible to clients of </a:t>
            </a:r>
            <a:r>
              <a:rPr lang="en-US" dirty="0" smtClean="0"/>
              <a:t>the package</a:t>
            </a:r>
            <a:endParaRPr lang="en-US" dirty="0"/>
          </a:p>
        </p:txBody>
      </p:sp>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676277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B79823-585F-4DAE-9341-8D446E41045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15842</TotalTime>
  <Words>284</Words>
  <Application>Microsoft Office PowerPoint</Application>
  <PresentationFormat>On-screen Show (16:9)</PresentationFormat>
  <Paragraphs>35</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Webdings</vt:lpstr>
      <vt:lpstr>Wingdings</vt:lpstr>
      <vt:lpstr>Wipro 2014 PPT Theme</vt:lpstr>
      <vt:lpstr>Go language</vt:lpstr>
      <vt:lpstr>PowerPoint Presentation</vt:lpstr>
      <vt:lpstr>Concurrency</vt:lpstr>
      <vt:lpstr>Garbage collection</vt:lpstr>
      <vt:lpstr>Statically typed</vt:lpstr>
      <vt:lpstr>Dependencies in Go</vt:lpstr>
      <vt:lpstr>Naming and visibility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505</cp:revision>
  <dcterms:created xsi:type="dcterms:W3CDTF">2013-12-31T05:54:35Z</dcterms:created>
  <dcterms:modified xsi:type="dcterms:W3CDTF">2016-10-30T02:03:37Z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