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19"/>
  </p:notesMasterIdLst>
  <p:sldIdLst>
    <p:sldId id="433" r:id="rId5"/>
    <p:sldId id="456" r:id="rId6"/>
    <p:sldId id="462" r:id="rId7"/>
    <p:sldId id="459" r:id="rId8"/>
    <p:sldId id="463" r:id="rId9"/>
    <p:sldId id="458" r:id="rId10"/>
    <p:sldId id="460" r:id="rId11"/>
    <p:sldId id="461" r:id="rId12"/>
    <p:sldId id="464" r:id="rId13"/>
    <p:sldId id="457" r:id="rId14"/>
    <p:sldId id="466" r:id="rId15"/>
    <p:sldId id="467" r:id="rId16"/>
    <p:sldId id="465" r:id="rId17"/>
    <p:sldId id="414"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84022" autoAdjust="0"/>
  </p:normalViewPr>
  <p:slideViewPr>
    <p:cSldViewPr snapToGrid="0">
      <p:cViewPr varScale="1">
        <p:scale>
          <a:sx n="78" d="100"/>
          <a:sy n="78" d="100"/>
        </p:scale>
        <p:origin x="1152" y="72"/>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leyden.github.io/blog/2014/10/30/goroutines-vs-thread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a:t>
            </a:fld>
            <a:endParaRPr lang="en-US"/>
          </a:p>
        </p:txBody>
      </p:sp>
    </p:spTree>
    <p:extLst>
      <p:ext uri="{BB962C8B-B14F-4D97-AF65-F5344CB8AC3E}">
        <p14:creationId xmlns:p14="http://schemas.microsoft.com/office/powerpoint/2010/main" val="78730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https://www.youtube.com/watch?v=f6kdp27TYZs</a:t>
            </a:r>
          </a:p>
          <a:p>
            <a:r>
              <a:rPr lang="en-US" dirty="0" smtClean="0"/>
              <a:t>http://stackoverflow.com/documentation/go/376/concurrency#t=201611131602520725089</a:t>
            </a:r>
          </a:p>
          <a:p>
            <a:endParaRPr lang="en-US" dirty="0" smtClean="0"/>
          </a:p>
          <a:p>
            <a:r>
              <a:rPr lang="en-US" dirty="0" smtClean="0"/>
              <a:t>http://guzalexander.com/2013/12/06/golang-channels-tutorial.html</a:t>
            </a:r>
          </a:p>
          <a:p>
            <a:endParaRPr lang="en-US" dirty="0" smtClean="0"/>
          </a:p>
          <a:p>
            <a:r>
              <a:rPr lang="en-US" dirty="0" smtClean="0"/>
              <a:t>Measuring execution time in Go - https://coderwall.com/p/cp5fya/measuring-execution-time-in-go</a:t>
            </a:r>
          </a:p>
          <a:p>
            <a:endParaRPr lang="en-US" dirty="0" smtClean="0"/>
          </a:p>
          <a:p>
            <a:endParaRPr lang="en-US" dirty="0" smtClean="0"/>
          </a:p>
          <a:p>
            <a:endParaRPr lang="en-US" dirty="0" smtClean="0"/>
          </a:p>
          <a:p>
            <a:r>
              <a:rPr lang="en-US" dirty="0" err="1" smtClean="0"/>
              <a:t>func</a:t>
            </a:r>
            <a:r>
              <a:rPr lang="en-US" dirty="0" smtClean="0"/>
              <a:t> main() {</a:t>
            </a:r>
          </a:p>
          <a:p>
            <a:r>
              <a:rPr lang="en-US" dirty="0" smtClean="0"/>
              <a:t>     // Data is irrelevant</a:t>
            </a:r>
          </a:p>
          <a:p>
            <a:r>
              <a:rPr lang="en-US" dirty="0" smtClean="0"/>
              <a:t>     done := make(</a:t>
            </a:r>
            <a:r>
              <a:rPr lang="en-US" dirty="0" err="1" smtClean="0"/>
              <a:t>chan</a:t>
            </a:r>
            <a:r>
              <a:rPr lang="en-US" dirty="0" smtClean="0"/>
              <a:t> </a:t>
            </a:r>
            <a:r>
              <a:rPr lang="en-US" dirty="0" err="1" smtClean="0"/>
              <a:t>struct</a:t>
            </a:r>
            <a:r>
              <a:rPr lang="en-US" dirty="0" smtClean="0"/>
              <a:t>{})</a:t>
            </a:r>
          </a:p>
          <a:p>
            <a:endParaRPr lang="en-US" dirty="0" smtClean="0"/>
          </a:p>
          <a:p>
            <a:r>
              <a:rPr lang="en-US" dirty="0" smtClean="0"/>
              <a:t>     go </a:t>
            </a:r>
            <a:r>
              <a:rPr lang="en-US" dirty="0" err="1" smtClean="0"/>
              <a:t>func</a:t>
            </a:r>
            <a:r>
              <a:rPr lang="en-US" dirty="0" smtClean="0"/>
              <a:t>() {</a:t>
            </a:r>
          </a:p>
          <a:p>
            <a:r>
              <a:rPr lang="en-US" dirty="0" smtClean="0"/>
              <a:t>          </a:t>
            </a:r>
            <a:r>
              <a:rPr lang="en-US" dirty="0" err="1" smtClean="0"/>
              <a:t>println</a:t>
            </a:r>
            <a:r>
              <a:rPr lang="en-US" dirty="0" smtClean="0"/>
              <a:t>("</a:t>
            </a:r>
            <a:r>
              <a:rPr lang="en-US" dirty="0" err="1" smtClean="0"/>
              <a:t>goroutine</a:t>
            </a:r>
            <a:r>
              <a:rPr lang="en-US" dirty="0" smtClean="0"/>
              <a:t> message")</a:t>
            </a:r>
          </a:p>
          <a:p>
            <a:endParaRPr lang="en-US" dirty="0" smtClean="0"/>
          </a:p>
          <a:p>
            <a:r>
              <a:rPr lang="en-US" dirty="0" smtClean="0"/>
              <a:t>          // Just send a signal "I'm done"</a:t>
            </a:r>
          </a:p>
          <a:p>
            <a:r>
              <a:rPr lang="en-US" dirty="0" smtClean="0"/>
              <a:t>          close(done)</a:t>
            </a:r>
          </a:p>
          <a:p>
            <a:r>
              <a:rPr lang="en-US" dirty="0" smtClean="0"/>
              <a:t>     }()</a:t>
            </a:r>
          </a:p>
          <a:p>
            <a:endParaRPr lang="en-US" dirty="0" smtClean="0"/>
          </a:p>
          <a:p>
            <a:r>
              <a:rPr lang="en-US" dirty="0" smtClean="0"/>
              <a:t>     </a:t>
            </a:r>
            <a:r>
              <a:rPr lang="en-US" dirty="0" err="1" smtClean="0"/>
              <a:t>println</a:t>
            </a:r>
            <a:r>
              <a:rPr lang="en-US" dirty="0" smtClean="0"/>
              <a:t>("main function message")</a:t>
            </a:r>
          </a:p>
          <a:p>
            <a:r>
              <a:rPr lang="en-US" dirty="0" smtClean="0"/>
              <a:t>     &lt;-done</a:t>
            </a:r>
          </a:p>
          <a:p>
            <a:r>
              <a:rPr lang="en-US" dirty="0" smtClean="0"/>
              <a:t>} </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3</a:t>
            </a:fld>
            <a:endParaRPr lang="en-US"/>
          </a:p>
        </p:txBody>
      </p:sp>
    </p:spTree>
    <p:extLst>
      <p:ext uri="{BB962C8B-B14F-4D97-AF65-F5344CB8AC3E}">
        <p14:creationId xmlns:p14="http://schemas.microsoft.com/office/powerpoint/2010/main" val="1683756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See </a:t>
            </a:r>
            <a:r>
              <a:rPr lang="en-US" dirty="0" smtClean="0">
                <a:hlinkClick r:id="rId3"/>
              </a:rPr>
              <a:t>http://tleyden.github.io/blog/2014/10/30/goroutines-vs-threads/</a:t>
            </a:r>
            <a:r>
              <a:rPr lang="en-US" dirty="0" smtClean="0"/>
              <a:t> for more info </a:t>
            </a:r>
          </a:p>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6</a:t>
            </a:fld>
            <a:endParaRPr lang="en-US"/>
          </a:p>
        </p:txBody>
      </p:sp>
    </p:spTree>
    <p:extLst>
      <p:ext uri="{BB962C8B-B14F-4D97-AF65-F5344CB8AC3E}">
        <p14:creationId xmlns:p14="http://schemas.microsoft.com/office/powerpoint/2010/main" val="3878391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8</a:t>
            </a:fld>
            <a:endParaRPr lang="en-US"/>
          </a:p>
        </p:txBody>
      </p:sp>
    </p:spTree>
    <p:extLst>
      <p:ext uri="{BB962C8B-B14F-4D97-AF65-F5344CB8AC3E}">
        <p14:creationId xmlns:p14="http://schemas.microsoft.com/office/powerpoint/2010/main" val="2187434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10</a:t>
            </a:fld>
            <a:endParaRPr lang="en-US"/>
          </a:p>
        </p:txBody>
      </p:sp>
    </p:spTree>
    <p:extLst>
      <p:ext uri="{BB962C8B-B14F-4D97-AF65-F5344CB8AC3E}">
        <p14:creationId xmlns:p14="http://schemas.microsoft.com/office/powerpoint/2010/main" val="384096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the sender should close a channel, never the receiver. </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13</a:t>
            </a:fld>
            <a:endParaRPr lang="en-US"/>
          </a:p>
        </p:txBody>
      </p:sp>
    </p:spTree>
    <p:extLst>
      <p:ext uri="{BB962C8B-B14F-4D97-AF65-F5344CB8AC3E}">
        <p14:creationId xmlns:p14="http://schemas.microsoft.com/office/powerpoint/2010/main" val="1504263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14</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11/14/2016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Google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Synchronization</a:t>
            </a:r>
            <a:endParaRPr lang="en-US" dirty="0"/>
          </a:p>
        </p:txBody>
      </p:sp>
      <p:sp>
        <p:nvSpPr>
          <p:cNvPr id="3" name="Content Placeholder 2"/>
          <p:cNvSpPr>
            <a:spLocks noGrp="1"/>
          </p:cNvSpPr>
          <p:nvPr>
            <p:ph idx="1"/>
          </p:nvPr>
        </p:nvSpPr>
        <p:spPr/>
        <p:txBody>
          <a:bodyPr/>
          <a:lstStyle/>
          <a:p>
            <a:r>
              <a:rPr lang="en-US" dirty="0" smtClean="0"/>
              <a:t>Channels do two key functions:</a:t>
            </a:r>
          </a:p>
          <a:p>
            <a:pPr lvl="1"/>
            <a:r>
              <a:rPr lang="en-US" dirty="0" smtClean="0"/>
              <a:t>They communicate</a:t>
            </a:r>
          </a:p>
          <a:p>
            <a:pPr lvl="1"/>
            <a:r>
              <a:rPr lang="en-US" dirty="0" smtClean="0"/>
              <a:t>They synchronize</a:t>
            </a:r>
          </a:p>
          <a:p>
            <a:r>
              <a:rPr lang="en-US" dirty="0" smtClean="0"/>
              <a:t>A sender and receiver must both be ready to play their part in the communication. Otherwise we wait until they are. </a:t>
            </a:r>
          </a:p>
          <a:p>
            <a:r>
              <a:rPr lang="en-US" dirty="0" smtClean="0"/>
              <a:t>&lt;- </a:t>
            </a:r>
            <a:r>
              <a:rPr lang="en-US" dirty="0" err="1" smtClean="0"/>
              <a:t>chan</a:t>
            </a:r>
            <a:r>
              <a:rPr lang="en-US" dirty="0" smtClean="0"/>
              <a:t> thus acts as a blocking function</a:t>
            </a:r>
            <a:endParaRPr lang="en-US" dirty="0"/>
          </a:p>
        </p:txBody>
      </p:sp>
    </p:spTree>
    <p:extLst>
      <p:ext uri="{BB962C8B-B14F-4D97-AF65-F5344CB8AC3E}">
        <p14:creationId xmlns:p14="http://schemas.microsoft.com/office/powerpoint/2010/main" val="159495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direction</a:t>
            </a:r>
            <a:endParaRPr lang="en-US" dirty="0"/>
          </a:p>
        </p:txBody>
      </p:sp>
      <p:sp>
        <p:nvSpPr>
          <p:cNvPr id="3" name="Content Placeholder 2"/>
          <p:cNvSpPr>
            <a:spLocks noGrp="1"/>
          </p:cNvSpPr>
          <p:nvPr>
            <p:ph idx="1"/>
          </p:nvPr>
        </p:nvSpPr>
        <p:spPr/>
        <p:txBody>
          <a:bodyPr/>
          <a:lstStyle/>
          <a:p>
            <a:r>
              <a:rPr lang="en-US" dirty="0"/>
              <a:t>When using channels as function parameters, you can specify if a channel is meant to only send or receive values. </a:t>
            </a:r>
            <a:endParaRPr lang="en-US" dirty="0" smtClean="0"/>
          </a:p>
          <a:p>
            <a:r>
              <a:rPr lang="en-US" dirty="0" smtClean="0"/>
              <a:t>This </a:t>
            </a:r>
            <a:r>
              <a:rPr lang="en-US" dirty="0"/>
              <a:t>specificity </a:t>
            </a:r>
            <a:r>
              <a:rPr lang="en-US" dirty="0" smtClean="0"/>
              <a:t>increases </a:t>
            </a:r>
            <a:r>
              <a:rPr lang="en-US" dirty="0"/>
              <a:t>the type-safety of the program</a:t>
            </a:r>
            <a:r>
              <a:rPr lang="en-US" dirty="0" smtClean="0"/>
              <a:t>.</a:t>
            </a:r>
          </a:p>
          <a:p>
            <a:pPr lvl="1"/>
            <a:r>
              <a:rPr lang="en-US" dirty="0" err="1" smtClean="0"/>
              <a:t>chan</a:t>
            </a:r>
            <a:r>
              <a:rPr lang="en-US" dirty="0" smtClean="0"/>
              <a:t>&lt;- : Declaration for a send-only channel</a:t>
            </a:r>
          </a:p>
          <a:p>
            <a:pPr lvl="1"/>
            <a:r>
              <a:rPr lang="en-US" dirty="0" smtClean="0"/>
              <a:t>&lt;-</a:t>
            </a:r>
            <a:r>
              <a:rPr lang="en-US" dirty="0" err="1" smtClean="0"/>
              <a:t>chan</a:t>
            </a:r>
            <a:r>
              <a:rPr lang="en-US" dirty="0" smtClean="0"/>
              <a:t> : Declaration for a receive-only channel </a:t>
            </a:r>
          </a:p>
        </p:txBody>
      </p:sp>
    </p:spTree>
    <p:extLst>
      <p:ext uri="{BB962C8B-B14F-4D97-AF65-F5344CB8AC3E}">
        <p14:creationId xmlns:p14="http://schemas.microsoft.com/office/powerpoint/2010/main" val="333696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case &amp; Non-blocking </a:t>
            </a:r>
            <a:r>
              <a:rPr lang="en-US" dirty="0" err="1" smtClean="0"/>
              <a:t>goroutine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0162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 </a:t>
            </a:r>
            <a:r>
              <a:rPr lang="en-US" dirty="0" smtClean="0"/>
              <a:t>channel and range over channel </a:t>
            </a:r>
            <a:endParaRPr lang="en-US" dirty="0"/>
          </a:p>
        </p:txBody>
      </p:sp>
      <p:sp>
        <p:nvSpPr>
          <p:cNvPr id="3" name="Content Placeholder 2"/>
          <p:cNvSpPr>
            <a:spLocks noGrp="1"/>
          </p:cNvSpPr>
          <p:nvPr>
            <p:ph idx="1"/>
          </p:nvPr>
        </p:nvSpPr>
        <p:spPr/>
        <p:txBody>
          <a:bodyPr>
            <a:normAutofit lnSpcReduction="10000"/>
          </a:bodyPr>
          <a:lstStyle/>
          <a:p>
            <a:r>
              <a:rPr lang="en-US" dirty="0"/>
              <a:t>A sender can close a channel to indicate that no more values will be sent. </a:t>
            </a:r>
            <a:endParaRPr lang="en-US" dirty="0" smtClean="0"/>
          </a:p>
          <a:p>
            <a:r>
              <a:rPr lang="en-US" dirty="0" smtClean="0"/>
              <a:t>Receivers </a:t>
            </a:r>
            <a:r>
              <a:rPr lang="en-US" dirty="0"/>
              <a:t>can test whether a channel has been closed by assigning a second parameter to the receive </a:t>
            </a:r>
            <a:r>
              <a:rPr lang="en-US" dirty="0" smtClean="0"/>
              <a:t>expression</a:t>
            </a:r>
          </a:p>
          <a:p>
            <a:pPr lvl="1"/>
            <a:r>
              <a:rPr lang="en-US" dirty="0"/>
              <a:t>v, ok := &lt;-</a:t>
            </a:r>
            <a:r>
              <a:rPr lang="en-US" dirty="0" err="1" smtClean="0"/>
              <a:t>ch</a:t>
            </a:r>
            <a:endParaRPr lang="en-US" dirty="0" smtClean="0"/>
          </a:p>
          <a:p>
            <a:pPr lvl="1"/>
            <a:r>
              <a:rPr lang="en-US" dirty="0" smtClean="0"/>
              <a:t>ok will be </a:t>
            </a:r>
            <a:r>
              <a:rPr lang="en-US" i="1" dirty="0" smtClean="0"/>
              <a:t>false </a:t>
            </a:r>
            <a:r>
              <a:rPr lang="en-US" dirty="0" smtClean="0"/>
              <a:t>if there are no more values and the channel is closed</a:t>
            </a:r>
          </a:p>
          <a:p>
            <a:r>
              <a:rPr lang="en-US" dirty="0" smtClean="0"/>
              <a:t>Sending </a:t>
            </a:r>
            <a:r>
              <a:rPr lang="en-US" dirty="0"/>
              <a:t>on a closed channel will cause a panic</a:t>
            </a:r>
            <a:r>
              <a:rPr lang="en-US" dirty="0" smtClean="0"/>
              <a:t>.</a:t>
            </a:r>
          </a:p>
          <a:p>
            <a:r>
              <a:rPr lang="en-US" dirty="0"/>
              <a:t>Channels aren't like files; you don't usually need to close them. </a:t>
            </a:r>
            <a:endParaRPr lang="en-US" dirty="0" smtClean="0"/>
          </a:p>
          <a:p>
            <a:r>
              <a:rPr lang="en-US" dirty="0" smtClean="0"/>
              <a:t>Closing </a:t>
            </a:r>
            <a:r>
              <a:rPr lang="en-US" dirty="0"/>
              <a:t>is only necessary when the receiver must be told there are no more values coming, such as to terminate a range loop</a:t>
            </a:r>
            <a:r>
              <a:rPr lang="en-US" dirty="0" smtClean="0"/>
              <a:t>.</a:t>
            </a:r>
            <a:endParaRPr lang="en-US" dirty="0"/>
          </a:p>
        </p:txBody>
      </p:sp>
    </p:spTree>
    <p:extLst>
      <p:ext uri="{BB962C8B-B14F-4D97-AF65-F5344CB8AC3E}">
        <p14:creationId xmlns:p14="http://schemas.microsoft.com/office/powerpoint/2010/main" val="363475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11 &amp; 12</a:t>
            </a:r>
            <a:endParaRPr lang="en-US" dirty="0"/>
          </a:p>
        </p:txBody>
      </p:sp>
      <p:sp>
        <p:nvSpPr>
          <p:cNvPr id="3" name="Content Placeholder 2"/>
          <p:cNvSpPr>
            <a:spLocks noGrp="1"/>
          </p:cNvSpPr>
          <p:nvPr>
            <p:ph idx="1"/>
          </p:nvPr>
        </p:nvSpPr>
        <p:spPr/>
        <p:txBody>
          <a:bodyPr>
            <a:normAutofit/>
          </a:bodyPr>
          <a:lstStyle/>
          <a:p>
            <a:r>
              <a:rPr lang="en-US" dirty="0" smtClean="0"/>
              <a:t>concurrency </a:t>
            </a:r>
            <a:r>
              <a:rPr lang="en-US" dirty="0"/>
              <a:t>and parallelism</a:t>
            </a:r>
          </a:p>
          <a:p>
            <a:r>
              <a:rPr lang="en-US" dirty="0" smtClean="0"/>
              <a:t>concurrency </a:t>
            </a:r>
            <a:r>
              <a:rPr lang="en-US" dirty="0"/>
              <a:t>with </a:t>
            </a:r>
            <a:r>
              <a:rPr lang="en-US" dirty="0" err="1"/>
              <a:t>goroutines</a:t>
            </a:r>
            <a:endParaRPr lang="en-US" dirty="0"/>
          </a:p>
          <a:p>
            <a:r>
              <a:rPr lang="en-US" dirty="0" err="1" smtClean="0"/>
              <a:t>async</a:t>
            </a:r>
            <a:r>
              <a:rPr lang="en-US" dirty="0" smtClean="0"/>
              <a:t> </a:t>
            </a:r>
            <a:r>
              <a:rPr lang="en-US" dirty="0"/>
              <a:t>and wait</a:t>
            </a:r>
          </a:p>
          <a:p>
            <a:r>
              <a:rPr lang="en-US" dirty="0" smtClean="0"/>
              <a:t>channels</a:t>
            </a:r>
            <a:endParaRPr lang="en-US" dirty="0"/>
          </a:p>
          <a:p>
            <a:r>
              <a:rPr lang="en-US" dirty="0" smtClean="0"/>
              <a:t>coordinating </a:t>
            </a:r>
            <a:r>
              <a:rPr lang="en-US" dirty="0"/>
              <a:t>channels</a:t>
            </a:r>
          </a:p>
          <a:p>
            <a:r>
              <a:rPr lang="en-US" dirty="0" smtClean="0"/>
              <a:t>channel </a:t>
            </a:r>
            <a:r>
              <a:rPr lang="en-US" dirty="0"/>
              <a:t>timeout</a:t>
            </a:r>
          </a:p>
          <a:p>
            <a:r>
              <a:rPr lang="en-US" dirty="0" smtClean="0"/>
              <a:t>hands </a:t>
            </a:r>
            <a:r>
              <a:rPr lang="en-US" dirty="0"/>
              <a:t>on exercises</a:t>
            </a:r>
          </a:p>
        </p:txBody>
      </p:sp>
    </p:spTree>
    <p:extLst>
      <p:ext uri="{BB962C8B-B14F-4D97-AF65-F5344CB8AC3E}">
        <p14:creationId xmlns:p14="http://schemas.microsoft.com/office/powerpoint/2010/main" val="14443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&amp; parallelism</a:t>
            </a:r>
            <a:endParaRPr lang="en-US" dirty="0"/>
          </a:p>
        </p:txBody>
      </p:sp>
      <p:sp>
        <p:nvSpPr>
          <p:cNvPr id="3" name="Content Placeholder 2"/>
          <p:cNvSpPr>
            <a:spLocks noGrp="1"/>
          </p:cNvSpPr>
          <p:nvPr>
            <p:ph idx="1"/>
          </p:nvPr>
        </p:nvSpPr>
        <p:spPr/>
        <p:txBody>
          <a:bodyPr/>
          <a:lstStyle/>
          <a:p>
            <a:r>
              <a:rPr lang="en-US" dirty="0" smtClean="0"/>
              <a:t>Concurrency is a Model for Software Construction (Rob Pike)</a:t>
            </a:r>
          </a:p>
          <a:p>
            <a:r>
              <a:rPr lang="en-US" dirty="0" smtClean="0"/>
              <a:t>Concurrency is NOT parallelism</a:t>
            </a:r>
          </a:p>
          <a:p>
            <a:r>
              <a:rPr lang="en-US" dirty="0" smtClean="0"/>
              <a:t>Concurrency can exist even when there is a single CPU but it will not be parallel</a:t>
            </a:r>
          </a:p>
          <a:p>
            <a:r>
              <a:rPr lang="en-US" dirty="0" smtClean="0"/>
              <a:t>It enables parallelism. A concurrent program enhances the impact of parallelism</a:t>
            </a:r>
          </a:p>
          <a:p>
            <a:endParaRPr lang="en-US" dirty="0"/>
          </a:p>
        </p:txBody>
      </p:sp>
    </p:spTree>
    <p:extLst>
      <p:ext uri="{BB962C8B-B14F-4D97-AF65-F5344CB8AC3E}">
        <p14:creationId xmlns:p14="http://schemas.microsoft.com/office/powerpoint/2010/main" val="344366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concurrency</a:t>
            </a:r>
            <a:endParaRPr lang="en-US" dirty="0"/>
          </a:p>
        </p:txBody>
      </p:sp>
      <p:pic>
        <p:nvPicPr>
          <p:cNvPr id="4" name="Content Placeholder 3"/>
          <p:cNvPicPr>
            <a:picLocks noGrp="1" noChangeAspect="1"/>
          </p:cNvPicPr>
          <p:nvPr>
            <p:ph idx="1"/>
          </p:nvPr>
        </p:nvPicPr>
        <p:blipFill>
          <a:blip r:embed="rId2"/>
          <a:stretch>
            <a:fillRect/>
          </a:stretch>
        </p:blipFill>
        <p:spPr>
          <a:xfrm>
            <a:off x="714375" y="1169988"/>
            <a:ext cx="7715250" cy="3238500"/>
          </a:xfrm>
          <a:prstGeom prst="rect">
            <a:avLst/>
          </a:prstGeom>
        </p:spPr>
      </p:pic>
    </p:spTree>
    <p:extLst>
      <p:ext uri="{BB962C8B-B14F-4D97-AF65-F5344CB8AC3E}">
        <p14:creationId xmlns:p14="http://schemas.microsoft.com/office/powerpoint/2010/main" val="3141729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Goroutine</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goroutine</a:t>
            </a:r>
            <a:r>
              <a:rPr lang="en-US" dirty="0" smtClean="0"/>
              <a:t> is an </a:t>
            </a:r>
            <a:r>
              <a:rPr lang="en-US" b="1" u="sng" dirty="0" smtClean="0"/>
              <a:t>independently executing </a:t>
            </a:r>
            <a:r>
              <a:rPr lang="en-US" dirty="0" smtClean="0"/>
              <a:t>function launched by a “</a:t>
            </a:r>
            <a:r>
              <a:rPr lang="en-US" b="1" dirty="0" smtClean="0"/>
              <a:t>go” </a:t>
            </a:r>
            <a:r>
              <a:rPr lang="en-US" dirty="0" smtClean="0"/>
              <a:t>statement</a:t>
            </a:r>
          </a:p>
          <a:p>
            <a:pPr lvl="1"/>
            <a:r>
              <a:rPr lang="en-US" dirty="0" smtClean="0"/>
              <a:t>E.g. go &lt;</a:t>
            </a:r>
            <a:r>
              <a:rPr lang="en-US" dirty="0" err="1" smtClean="0"/>
              <a:t>function_name</a:t>
            </a:r>
            <a:r>
              <a:rPr lang="en-US" dirty="0" smtClean="0"/>
              <a:t>&gt; //Launches a Go routine</a:t>
            </a:r>
          </a:p>
          <a:p>
            <a:r>
              <a:rPr lang="en-US" dirty="0" smtClean="0"/>
              <a:t>It has its own call stack which can grow and shrink as required</a:t>
            </a:r>
          </a:p>
          <a:p>
            <a:r>
              <a:rPr lang="en-US" dirty="0" smtClean="0"/>
              <a:t>It is NOT a thread. A thread can have hundreds or thousands of </a:t>
            </a:r>
            <a:r>
              <a:rPr lang="en-US" dirty="0" err="1" smtClean="0"/>
              <a:t>goroutines</a:t>
            </a:r>
            <a:r>
              <a:rPr lang="en-US" dirty="0" smtClean="0"/>
              <a:t>. </a:t>
            </a:r>
          </a:p>
          <a:p>
            <a:r>
              <a:rPr lang="en-US" dirty="0" smtClean="0"/>
              <a:t>Communication between </a:t>
            </a:r>
            <a:r>
              <a:rPr lang="en-US" dirty="0" err="1" smtClean="0"/>
              <a:t>goroutines</a:t>
            </a:r>
            <a:r>
              <a:rPr lang="en-US" dirty="0" smtClean="0"/>
              <a:t> is critical to making concurrency work </a:t>
            </a:r>
            <a:endParaRPr lang="en-US" dirty="0"/>
          </a:p>
        </p:txBody>
      </p:sp>
    </p:spTree>
    <p:extLst>
      <p:ext uri="{BB962C8B-B14F-4D97-AF65-F5344CB8AC3E}">
        <p14:creationId xmlns:p14="http://schemas.microsoft.com/office/powerpoint/2010/main" val="410120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Implemented using</a:t>
            </a:r>
          </a:p>
          <a:p>
            <a:pPr lvl="1"/>
            <a:r>
              <a:rPr lang="en-US" dirty="0" err="1" smtClean="0"/>
              <a:t>goroutines</a:t>
            </a:r>
            <a:endParaRPr lang="en-US" dirty="0" smtClean="0"/>
          </a:p>
          <a:p>
            <a:pPr lvl="1"/>
            <a:r>
              <a:rPr lang="en-US" dirty="0" smtClean="0"/>
              <a:t>channels </a:t>
            </a:r>
          </a:p>
          <a:p>
            <a:pPr lvl="1"/>
            <a:r>
              <a:rPr lang="en-US" dirty="0" smtClean="0"/>
              <a:t>select</a:t>
            </a:r>
          </a:p>
          <a:p>
            <a:r>
              <a:rPr lang="en-US" dirty="0" err="1" smtClean="0"/>
              <a:t>goroutine</a:t>
            </a:r>
            <a:r>
              <a:rPr lang="en-US" dirty="0" smtClean="0"/>
              <a:t> is an independently executing function executed by the “go” statement</a:t>
            </a:r>
          </a:p>
          <a:p>
            <a:pPr lvl="1"/>
            <a:r>
              <a:rPr lang="en-US" dirty="0" err="1"/>
              <a:t>Goroutines</a:t>
            </a:r>
            <a:r>
              <a:rPr lang="en-US" dirty="0"/>
              <a:t> are multiplexed </a:t>
            </a:r>
            <a:r>
              <a:rPr lang="en-US" dirty="0" smtClean="0"/>
              <a:t>into a </a:t>
            </a:r>
            <a:r>
              <a:rPr lang="en-US" dirty="0"/>
              <a:t>small number of OS </a:t>
            </a:r>
            <a:r>
              <a:rPr lang="en-US" dirty="0" smtClean="0"/>
              <a:t>threads</a:t>
            </a:r>
          </a:p>
          <a:p>
            <a:pPr lvl="1"/>
            <a:r>
              <a:rPr lang="en-US" dirty="0" smtClean="0"/>
              <a:t>They don’t map 1:1 with OS threads</a:t>
            </a:r>
          </a:p>
          <a:p>
            <a:pPr lvl="1"/>
            <a:r>
              <a:rPr lang="en-US" dirty="0" err="1" smtClean="0"/>
              <a:t>Growable</a:t>
            </a:r>
            <a:r>
              <a:rPr lang="en-US" dirty="0" smtClean="0"/>
              <a:t>, segmented stacks which startup faster than threads</a:t>
            </a:r>
          </a:p>
          <a:p>
            <a:pPr lvl="1"/>
            <a:r>
              <a:rPr lang="en-US" dirty="0" smtClean="0"/>
              <a:t>Go routines communicate via channels </a:t>
            </a:r>
          </a:p>
          <a:p>
            <a:r>
              <a:rPr lang="en-US" dirty="0" smtClean="0"/>
              <a:t>Channel provides a connection between two </a:t>
            </a:r>
            <a:r>
              <a:rPr lang="en-US" dirty="0" err="1" smtClean="0"/>
              <a:t>goroutines</a:t>
            </a:r>
            <a:r>
              <a:rPr lang="en-US" dirty="0" smtClean="0"/>
              <a:t> allowing them to communicate</a:t>
            </a:r>
          </a:p>
          <a:p>
            <a:endParaRPr lang="en-US" dirty="0"/>
          </a:p>
        </p:txBody>
      </p:sp>
    </p:spTree>
    <p:extLst>
      <p:ext uri="{BB962C8B-B14F-4D97-AF65-F5344CB8AC3E}">
        <p14:creationId xmlns:p14="http://schemas.microsoft.com/office/powerpoint/2010/main" val="1955999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500062" y="818365"/>
            <a:ext cx="8143875" cy="1743075"/>
          </a:xfrm>
          <a:prstGeom prst="rect">
            <a:avLst/>
          </a:prstGeom>
        </p:spPr>
      </p:pic>
      <p:sp>
        <p:nvSpPr>
          <p:cNvPr id="5" name="Rectangle 4"/>
          <p:cNvSpPr/>
          <p:nvPr/>
        </p:nvSpPr>
        <p:spPr>
          <a:xfrm>
            <a:off x="500061" y="2748882"/>
            <a:ext cx="7647345" cy="923330"/>
          </a:xfrm>
          <a:prstGeom prst="rect">
            <a:avLst/>
          </a:prstGeom>
        </p:spPr>
        <p:txBody>
          <a:bodyPr wrap="square">
            <a:spAutoFit/>
          </a:bodyPr>
          <a:lstStyle/>
          <a:p>
            <a:r>
              <a:rPr lang="en-US" dirty="0">
                <a:latin typeface="Calibri" panose="020F0502020204030204" pitchFamily="34" charset="0"/>
              </a:rPr>
              <a:t>Program execution begins by initializing the main package and then invoking the function main. When that function invocation returns, the program exits. It does not wait for other (non-main) </a:t>
            </a:r>
            <a:r>
              <a:rPr lang="en-US" dirty="0" err="1">
                <a:latin typeface="Calibri" panose="020F0502020204030204" pitchFamily="34" charset="0"/>
              </a:rPr>
              <a:t>goroutines</a:t>
            </a:r>
            <a:r>
              <a:rPr lang="en-US" dirty="0">
                <a:latin typeface="Calibri" panose="020F0502020204030204" pitchFamily="34" charset="0"/>
              </a:rPr>
              <a:t> to complete.</a:t>
            </a:r>
          </a:p>
        </p:txBody>
      </p:sp>
    </p:spTree>
    <p:extLst>
      <p:ext uri="{BB962C8B-B14F-4D97-AF65-F5344CB8AC3E}">
        <p14:creationId xmlns:p14="http://schemas.microsoft.com/office/powerpoint/2010/main" val="3053181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Channels</a:t>
            </a:r>
            <a:endParaRPr lang="en-US" dirty="0"/>
          </a:p>
        </p:txBody>
      </p:sp>
      <p:sp>
        <p:nvSpPr>
          <p:cNvPr id="3" name="Content Placeholder 2"/>
          <p:cNvSpPr>
            <a:spLocks noGrp="1"/>
          </p:cNvSpPr>
          <p:nvPr>
            <p:ph idx="1"/>
          </p:nvPr>
        </p:nvSpPr>
        <p:spPr/>
        <p:txBody>
          <a:bodyPr/>
          <a:lstStyle/>
          <a:p>
            <a:r>
              <a:rPr lang="en-US" dirty="0"/>
              <a:t>Channels are the pipes that connect concurrent </a:t>
            </a:r>
            <a:r>
              <a:rPr lang="en-US" dirty="0" err="1"/>
              <a:t>goroutines</a:t>
            </a:r>
            <a:r>
              <a:rPr lang="en-US" dirty="0"/>
              <a:t>. </a:t>
            </a:r>
          </a:p>
          <a:p>
            <a:r>
              <a:rPr lang="en-US" dirty="0"/>
              <a:t>You can send values into channels from one </a:t>
            </a:r>
            <a:r>
              <a:rPr lang="en-US" dirty="0" err="1"/>
              <a:t>goroutine</a:t>
            </a:r>
            <a:r>
              <a:rPr lang="en-US" dirty="0"/>
              <a:t> and receive those values into another </a:t>
            </a:r>
            <a:r>
              <a:rPr lang="en-US" dirty="0" err="1"/>
              <a:t>goroutine</a:t>
            </a:r>
            <a:r>
              <a:rPr lang="en-US" dirty="0"/>
              <a:t>.</a:t>
            </a:r>
          </a:p>
          <a:p>
            <a:r>
              <a:rPr lang="en-US" dirty="0" smtClean="0"/>
              <a:t>Use </a:t>
            </a:r>
            <a:r>
              <a:rPr lang="en-US" dirty="0"/>
              <a:t>make(</a:t>
            </a:r>
            <a:r>
              <a:rPr lang="en-US" dirty="0" err="1"/>
              <a:t>chan</a:t>
            </a:r>
            <a:r>
              <a:rPr lang="en-US" dirty="0"/>
              <a:t> </a:t>
            </a:r>
            <a:r>
              <a:rPr lang="en-US" dirty="0" err="1"/>
              <a:t>val</a:t>
            </a:r>
            <a:r>
              <a:rPr lang="en-US" dirty="0"/>
              <a:t>-type</a:t>
            </a:r>
            <a:r>
              <a:rPr lang="en-US" dirty="0" smtClean="0"/>
              <a:t>) to create a new channel </a:t>
            </a:r>
          </a:p>
          <a:p>
            <a:r>
              <a:rPr lang="en-US" dirty="0" smtClean="0"/>
              <a:t>Channels </a:t>
            </a:r>
            <a:r>
              <a:rPr lang="en-US" dirty="0"/>
              <a:t>are typed by the values they </a:t>
            </a:r>
            <a:r>
              <a:rPr lang="en-US" dirty="0" smtClean="0"/>
              <a:t>convey</a:t>
            </a:r>
          </a:p>
          <a:p>
            <a:r>
              <a:rPr lang="en-US" dirty="0"/>
              <a:t>The arrow points the direction in which the channel is sending data</a:t>
            </a:r>
            <a:endParaRPr lang="en-US" dirty="0" smtClean="0"/>
          </a:p>
          <a:p>
            <a:pPr lvl="1"/>
            <a:r>
              <a:rPr lang="en-US" dirty="0" smtClean="0"/>
              <a:t>To send on a channel, use </a:t>
            </a:r>
            <a:r>
              <a:rPr lang="en-US" dirty="0" err="1" smtClean="0"/>
              <a:t>chan</a:t>
            </a:r>
            <a:r>
              <a:rPr lang="en-US" dirty="0"/>
              <a:t> </a:t>
            </a:r>
            <a:r>
              <a:rPr lang="en-US" dirty="0" smtClean="0"/>
              <a:t>&lt;-</a:t>
            </a:r>
          </a:p>
          <a:p>
            <a:pPr lvl="1"/>
            <a:r>
              <a:rPr lang="en-US" dirty="0" smtClean="0"/>
              <a:t>To receive from a channel, use &lt;-</a:t>
            </a:r>
            <a:r>
              <a:rPr lang="en-US" dirty="0" err="1" smtClean="0"/>
              <a:t>chan</a:t>
            </a:r>
            <a:endParaRPr lang="en-US" dirty="0" smtClean="0"/>
          </a:p>
          <a:p>
            <a:endParaRPr lang="en-US" dirty="0"/>
          </a:p>
          <a:p>
            <a:endParaRPr lang="en-US" dirty="0"/>
          </a:p>
        </p:txBody>
      </p:sp>
    </p:spTree>
    <p:extLst>
      <p:ext uri="{BB962C8B-B14F-4D97-AF65-F5344CB8AC3E}">
        <p14:creationId xmlns:p14="http://schemas.microsoft.com/office/powerpoint/2010/main" val="3542233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buffering</a:t>
            </a:r>
            <a:endParaRPr lang="en-US" dirty="0"/>
          </a:p>
        </p:txBody>
      </p:sp>
      <p:sp>
        <p:nvSpPr>
          <p:cNvPr id="3" name="Content Placeholder 2"/>
          <p:cNvSpPr>
            <a:spLocks noGrp="1"/>
          </p:cNvSpPr>
          <p:nvPr>
            <p:ph idx="1"/>
          </p:nvPr>
        </p:nvSpPr>
        <p:spPr/>
        <p:txBody>
          <a:bodyPr/>
          <a:lstStyle/>
          <a:p>
            <a:r>
              <a:rPr lang="en-US" dirty="0"/>
              <a:t>By default channels are unbuffered, meaning that they will only accept sends (</a:t>
            </a:r>
            <a:r>
              <a:rPr lang="en-US" dirty="0" err="1"/>
              <a:t>chan</a:t>
            </a:r>
            <a:r>
              <a:rPr lang="en-US" dirty="0"/>
              <a:t> &lt;-) if there is a corresponding receive (&lt;- </a:t>
            </a:r>
            <a:r>
              <a:rPr lang="en-US" dirty="0" err="1"/>
              <a:t>chan</a:t>
            </a:r>
            <a:r>
              <a:rPr lang="en-US" dirty="0"/>
              <a:t>) ready to receive the sent value. </a:t>
            </a:r>
            <a:endParaRPr lang="en-US" dirty="0" smtClean="0"/>
          </a:p>
          <a:p>
            <a:r>
              <a:rPr lang="en-US" dirty="0" smtClean="0"/>
              <a:t>Buffered </a:t>
            </a:r>
            <a:r>
              <a:rPr lang="en-US" dirty="0"/>
              <a:t>channels accept a limited number of values without a corresponding receiver for those values.</a:t>
            </a:r>
          </a:p>
        </p:txBody>
      </p:sp>
    </p:spTree>
    <p:extLst>
      <p:ext uri="{BB962C8B-B14F-4D97-AF65-F5344CB8AC3E}">
        <p14:creationId xmlns:p14="http://schemas.microsoft.com/office/powerpoint/2010/main" val="974315899"/>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3.xml><?xml version="1.0" encoding="utf-8"?>
<ds:datastoreItem xmlns:ds="http://schemas.openxmlformats.org/officeDocument/2006/customXml" ds:itemID="{48B79823-585F-4DAE-9341-8D446E41045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19879</TotalTime>
  <Words>672</Words>
  <Application>Microsoft Office PowerPoint</Application>
  <PresentationFormat>On-screen Show (16:9)</PresentationFormat>
  <Paragraphs>103</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Webdings</vt:lpstr>
      <vt:lpstr>Wingdings</vt:lpstr>
      <vt:lpstr>Wipro 2014 PPT Theme</vt:lpstr>
      <vt:lpstr>Go language</vt:lpstr>
      <vt:lpstr>Module 11 &amp; 12</vt:lpstr>
      <vt:lpstr>Concurrency &amp; parallelism</vt:lpstr>
      <vt:lpstr>Visualizing concurrency</vt:lpstr>
      <vt:lpstr>Goroutine</vt:lpstr>
      <vt:lpstr>Concurrency</vt:lpstr>
      <vt:lpstr>Example</vt:lpstr>
      <vt:lpstr>Channels</vt:lpstr>
      <vt:lpstr>Channel buffering</vt:lpstr>
      <vt:lpstr>Channel Synchronization</vt:lpstr>
      <vt:lpstr>Channel direction</vt:lpstr>
      <vt:lpstr>Select case &amp; Non-blocking goroutine</vt:lpstr>
      <vt:lpstr>Closing a channel and range over channel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Anand Hariharan (Service Transformation)</cp:lastModifiedBy>
  <cp:revision>603</cp:revision>
  <dcterms:created xsi:type="dcterms:W3CDTF">2013-12-31T05:54:35Z</dcterms:created>
  <dcterms:modified xsi:type="dcterms:W3CDTF">2016-11-14T12:12:06Z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